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7" r:id="rId5"/>
    <p:sldId id="268" r:id="rId6"/>
    <p:sldId id="269" r:id="rId7"/>
    <p:sldId id="270" r:id="rId8"/>
    <p:sldId id="259" r:id="rId9"/>
    <p:sldId id="263" r:id="rId10"/>
    <p:sldId id="261" r:id="rId11"/>
    <p:sldId id="262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5/4/2022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5/4/2022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5/4/2022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5/4/2022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5/4/2022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5/4/2022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5/4/2022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5/4/2022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5/4/2022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5/4/2022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5/4/2022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5/4/2022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5/4/2022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5/4/2022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level-order-tree-traversal/" TargetMode="External"/><Relationship Id="rId2" Type="http://schemas.openxmlformats.org/officeDocument/2006/relationships/hyperlink" Target="https://www.cs.usfca.edu/~galles/visualization/BST.html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Traversarea</a:t>
            </a:r>
            <a:r>
              <a:rPr lang="en-US" dirty="0"/>
              <a:t> </a:t>
            </a:r>
            <a:r>
              <a:rPr lang="en-US" dirty="0" err="1"/>
              <a:t>arborilor</a:t>
            </a:r>
            <a:r>
              <a:rPr lang="en-US" dirty="0"/>
              <a:t> </a:t>
            </a:r>
            <a:r>
              <a:rPr lang="en-US" dirty="0" err="1"/>
              <a:t>binari</a:t>
            </a:r>
            <a:br>
              <a:rPr lang="en-US" dirty="0"/>
            </a:br>
            <a:r>
              <a:rPr lang="en-US" dirty="0" err="1"/>
              <a:t>ordona</a:t>
            </a:r>
            <a:r>
              <a:rPr lang="ro-RO" dirty="0"/>
              <a:t>ți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25176" y="3048000"/>
            <a:ext cx="8735325" cy="2260600"/>
          </a:xfrm>
        </p:spPr>
        <p:txBody>
          <a:bodyPr>
            <a:normAutofit fontScale="92500" lnSpcReduction="10000"/>
          </a:bodyPr>
          <a:lstStyle/>
          <a:p>
            <a:r>
              <a:rPr lang="ro-RO" dirty="0"/>
              <a:t>Profesor coordonator:</a:t>
            </a:r>
          </a:p>
          <a:p>
            <a:r>
              <a:rPr lang="ro-RO" dirty="0"/>
              <a:t>	Bocan valer</a:t>
            </a:r>
          </a:p>
          <a:p>
            <a:endParaRPr lang="ro-RO" dirty="0"/>
          </a:p>
          <a:p>
            <a:r>
              <a:rPr lang="ro-RO" dirty="0"/>
              <a:t>Studenți participanți:</a:t>
            </a:r>
          </a:p>
          <a:p>
            <a:r>
              <a:rPr lang="ro-RO" dirty="0"/>
              <a:t>	călariu ioana</a:t>
            </a:r>
          </a:p>
          <a:p>
            <a:r>
              <a:rPr lang="ro-RO" dirty="0"/>
              <a:t>	pop gabriel-ilie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Enunțul problemei: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970768" y="1752600"/>
            <a:ext cx="6856729" cy="4462272"/>
          </a:xfrm>
        </p:spPr>
        <p:txBody>
          <a:bodyPr/>
          <a:lstStyle/>
          <a:p>
            <a:pPr marL="0" indent="0" algn="ctr">
              <a:buNone/>
            </a:pPr>
            <a:endParaRPr lang="ro-RO" dirty="0"/>
          </a:p>
          <a:p>
            <a:pPr marL="0" indent="0" algn="ctr">
              <a:buNone/>
            </a:pPr>
            <a:r>
              <a:rPr lang="en-US" dirty="0" err="1"/>
              <a:t>Traversarea</a:t>
            </a:r>
            <a:r>
              <a:rPr lang="en-US" dirty="0"/>
              <a:t> </a:t>
            </a:r>
            <a:r>
              <a:rPr lang="en-US" dirty="0" err="1"/>
              <a:t>arborilor</a:t>
            </a:r>
            <a:r>
              <a:rPr lang="en-US" dirty="0"/>
              <a:t> </a:t>
            </a:r>
            <a:r>
              <a:rPr lang="en-US" dirty="0" err="1"/>
              <a:t>binari</a:t>
            </a:r>
            <a:r>
              <a:rPr lang="en-US" dirty="0"/>
              <a:t> </a:t>
            </a:r>
            <a:r>
              <a:rPr lang="en-US" dirty="0" err="1"/>
              <a:t>ordonați</a:t>
            </a:r>
            <a:r>
              <a:rPr lang="en-US" dirty="0"/>
              <a:t> – Se </a:t>
            </a:r>
            <a:r>
              <a:rPr lang="en-US" dirty="0" err="1"/>
              <a:t>dă</a:t>
            </a:r>
            <a:r>
              <a:rPr lang="en-US" dirty="0"/>
              <a:t> un arbore </a:t>
            </a:r>
            <a:r>
              <a:rPr lang="en-US" dirty="0" err="1"/>
              <a:t>binar</a:t>
            </a:r>
            <a:r>
              <a:rPr lang="en-US" dirty="0"/>
              <a:t> </a:t>
            </a:r>
            <a:r>
              <a:rPr lang="en-US" dirty="0" err="1"/>
              <a:t>ordonat</a:t>
            </a:r>
            <a:r>
              <a:rPr lang="en-US" dirty="0"/>
              <a:t> care se </a:t>
            </a:r>
            <a:r>
              <a:rPr lang="en-US" dirty="0" err="1"/>
              <a:t>populează</a:t>
            </a:r>
            <a:r>
              <a:rPr lang="en-US" dirty="0"/>
              <a:t> cu </a:t>
            </a:r>
            <a:r>
              <a:rPr lang="en-US" dirty="0" err="1"/>
              <a:t>elemente</a:t>
            </a:r>
            <a:r>
              <a:rPr lang="en-US" dirty="0"/>
              <a:t> </a:t>
            </a:r>
            <a:r>
              <a:rPr lang="en-US" dirty="0" err="1"/>
              <a:t>aleatorii</a:t>
            </a:r>
            <a:r>
              <a:rPr lang="en-US" dirty="0"/>
              <a:t>. </a:t>
            </a:r>
            <a:r>
              <a:rPr lang="en-US" dirty="0" err="1"/>
              <a:t>Să</a:t>
            </a:r>
            <a:r>
              <a:rPr lang="en-US" dirty="0"/>
              <a:t> se </a:t>
            </a:r>
            <a:r>
              <a:rPr lang="en-US" dirty="0" err="1"/>
              <a:t>afișeze</a:t>
            </a:r>
            <a:r>
              <a:rPr lang="en-US" dirty="0"/>
              <a:t> </a:t>
            </a:r>
            <a:r>
              <a:rPr lang="en-US" dirty="0" err="1"/>
              <a:t>elementele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urm</a:t>
            </a:r>
            <a:r>
              <a:rPr lang="ro-RO" dirty="0"/>
              <a:t>a</a:t>
            </a:r>
            <a:r>
              <a:rPr lang="en-US" dirty="0"/>
              <a:t> </a:t>
            </a:r>
            <a:r>
              <a:rPr lang="en-US" dirty="0" err="1"/>
              <a:t>traversării</a:t>
            </a:r>
            <a:r>
              <a:rPr lang="en-US" dirty="0"/>
              <a:t> </a:t>
            </a:r>
            <a:r>
              <a:rPr lang="en-US" dirty="0" err="1"/>
              <a:t>arborelui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„pre-</a:t>
            </a:r>
            <a:r>
              <a:rPr lang="en-US" dirty="0" err="1"/>
              <a:t>ordine</a:t>
            </a:r>
            <a:r>
              <a:rPr lang="en-US" dirty="0"/>
              <a:t>”, „</a:t>
            </a:r>
            <a:r>
              <a:rPr lang="en-US" dirty="0" err="1"/>
              <a:t>inordine</a:t>
            </a:r>
            <a:r>
              <a:rPr lang="en-US" dirty="0"/>
              <a:t>”, „post-</a:t>
            </a:r>
            <a:r>
              <a:rPr lang="en-US" dirty="0" err="1"/>
              <a:t>ordine</a:t>
            </a:r>
            <a:r>
              <a:rPr lang="en-US" dirty="0"/>
              <a:t>”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„</a:t>
            </a:r>
            <a:r>
              <a:rPr lang="en-US" dirty="0" err="1"/>
              <a:t>nivel</a:t>
            </a:r>
            <a:r>
              <a:rPr lang="en-US" dirty="0"/>
              <a:t>” (level-order traversal).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096963"/>
          </a:xfrm>
        </p:spPr>
        <p:txBody>
          <a:bodyPr/>
          <a:lstStyle/>
          <a:p>
            <a:r>
              <a:rPr lang="ro-RO" dirty="0"/>
              <a:t>Exemplu:				     </a:t>
            </a:r>
            <a:r>
              <a:rPr lang="ro-RO" sz="2800" dirty="0"/>
              <a:t>Arborele: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6563" y="1600200"/>
            <a:ext cx="5078677" cy="4572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o-RO" dirty="0"/>
              <a:t>Rezultatele așteptate:</a:t>
            </a:r>
          </a:p>
          <a:p>
            <a:r>
              <a:rPr lang="ro-RO" dirty="0"/>
              <a:t>Pre-ordine (RSD):</a:t>
            </a:r>
          </a:p>
          <a:p>
            <a:pPr marL="0" indent="0">
              <a:buNone/>
            </a:pPr>
            <a:r>
              <a:rPr lang="ro-RO" dirty="0"/>
              <a:t>7 5 2 1 3 9 11 10 15 18</a:t>
            </a:r>
          </a:p>
          <a:p>
            <a:r>
              <a:rPr lang="ro-RO" dirty="0"/>
              <a:t>Inordine (SRD):</a:t>
            </a:r>
          </a:p>
          <a:p>
            <a:pPr marL="0" indent="0">
              <a:buNone/>
            </a:pPr>
            <a:r>
              <a:rPr lang="ro-RO" dirty="0"/>
              <a:t>1 2 3 5 7 9 10 11 15 18</a:t>
            </a:r>
          </a:p>
          <a:p>
            <a:r>
              <a:rPr lang="ro-RO" dirty="0"/>
              <a:t>Post-ordine (SDR):</a:t>
            </a:r>
          </a:p>
          <a:p>
            <a:pPr marL="0" indent="0">
              <a:buNone/>
            </a:pPr>
            <a:r>
              <a:rPr lang="ro-RO" dirty="0"/>
              <a:t>1 3 2 5 10 18 15 11 9 7</a:t>
            </a:r>
          </a:p>
          <a:p>
            <a:r>
              <a:rPr lang="ro-RO" dirty="0"/>
              <a:t>Pe nivel:</a:t>
            </a:r>
          </a:p>
          <a:p>
            <a:pPr marL="0" indent="0">
              <a:buNone/>
            </a:pPr>
            <a:r>
              <a:rPr lang="ro-RO" dirty="0"/>
              <a:t>7 5 9 2 11 1 3 10 15 18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412" y="1347989"/>
            <a:ext cx="4603436" cy="457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248" y="4343400"/>
            <a:ext cx="4312076" cy="162021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221" y="2925416"/>
            <a:ext cx="5847518" cy="43620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5509" y="2154086"/>
            <a:ext cx="5745336" cy="478778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096963"/>
          </a:xfrm>
        </p:spPr>
        <p:txBody>
          <a:bodyPr/>
          <a:lstStyle/>
          <a:p>
            <a:r>
              <a:rPr lang="ro-RO" dirty="0"/>
              <a:t>Exemplu:					</a:t>
            </a:r>
            <a:r>
              <a:rPr lang="ro-RO" sz="2800" dirty="0"/>
              <a:t>Arborele:</a:t>
            </a:r>
            <a:endParaRPr lang="en-US" sz="28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7412" y="1562907"/>
            <a:ext cx="4603436" cy="457920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8170" y="3654174"/>
            <a:ext cx="6436356" cy="39667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145509" y="1477319"/>
            <a:ext cx="4494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600" dirty="0"/>
              <a:t>Rezultatele</a:t>
            </a:r>
            <a:r>
              <a:rPr lang="ro-RO" sz="2800" dirty="0"/>
              <a:t> obținute: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Implementare</a:t>
            </a:r>
            <a:r>
              <a:rPr lang="en-US" dirty="0"/>
              <a:t>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EBF256-5B8A-3227-C2A7-47EFEDD2831C}"/>
              </a:ext>
            </a:extLst>
          </p:cNvPr>
          <p:cNvSpPr txBox="1"/>
          <p:nvPr/>
        </p:nvSpPr>
        <p:spPr>
          <a:xfrm>
            <a:off x="1370012" y="1828800"/>
            <a:ext cx="10058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Pentru</a:t>
            </a:r>
            <a:r>
              <a:rPr lang="en-US" sz="2800" dirty="0"/>
              <a:t> </a:t>
            </a:r>
            <a:r>
              <a:rPr lang="en-US" sz="2800" dirty="0" err="1"/>
              <a:t>arborele</a:t>
            </a:r>
            <a:r>
              <a:rPr lang="en-US" sz="2800" dirty="0"/>
              <a:t> </a:t>
            </a:r>
            <a:r>
              <a:rPr lang="en-US" sz="2800" dirty="0" err="1"/>
              <a:t>binar</a:t>
            </a:r>
            <a:r>
              <a:rPr lang="en-US" sz="2800" dirty="0"/>
              <a:t> </a:t>
            </a:r>
            <a:r>
              <a:rPr lang="en-US" sz="2800" dirty="0" err="1"/>
              <a:t>ordonat</a:t>
            </a:r>
            <a:r>
              <a:rPr lang="en-US" sz="2800" dirty="0"/>
              <a:t> am </a:t>
            </a:r>
            <a:r>
              <a:rPr lang="en-US" sz="2800" dirty="0" err="1"/>
              <a:t>folosit</a:t>
            </a:r>
            <a:r>
              <a:rPr lang="en-US" sz="2800" dirty="0"/>
              <a:t> o </a:t>
            </a:r>
            <a:r>
              <a:rPr lang="en-US" sz="2800" dirty="0" err="1"/>
              <a:t>structur</a:t>
            </a:r>
            <a:r>
              <a:rPr lang="ro-RO" sz="2800" dirty="0"/>
              <a:t>ă</a:t>
            </a:r>
            <a:r>
              <a:rPr lang="en-US" sz="2800" dirty="0"/>
              <a:t> de date de tip list</a:t>
            </a:r>
            <a:r>
              <a:rPr lang="ro-RO" sz="2800" dirty="0"/>
              <a:t>ă</a:t>
            </a:r>
            <a:r>
              <a:rPr lang="en-US" sz="2800" dirty="0"/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B4065E-9A17-370E-C956-9C70B5BD8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612" y="2590800"/>
            <a:ext cx="4119562" cy="392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C5DD18B-D99B-B87D-C46B-607D5B5D8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/>
          <a:p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parcurgeri</a:t>
            </a:r>
            <a:r>
              <a:rPr lang="en-US" dirty="0"/>
              <a:t> am </a:t>
            </a:r>
            <a:r>
              <a:rPr lang="en-US" dirty="0" err="1"/>
              <a:t>abordat</a:t>
            </a:r>
            <a:r>
              <a:rPr lang="en-US" dirty="0"/>
              <a:t> o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recursiv</a:t>
            </a:r>
            <a:r>
              <a:rPr lang="ro-RO" dirty="0"/>
              <a:t>ă</a:t>
            </a:r>
            <a:r>
              <a:rPr lang="en-US" dirty="0"/>
              <a:t>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706E37-D327-BF2A-FCC3-7D22BBFCA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3318" y="1498600"/>
            <a:ext cx="2262187" cy="468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parcurgerea</a:t>
            </a:r>
            <a:r>
              <a:rPr lang="en-US" dirty="0"/>
              <a:t> pe </a:t>
            </a:r>
            <a:r>
              <a:rPr lang="en-US" dirty="0" err="1"/>
              <a:t>nivel</a:t>
            </a:r>
            <a:r>
              <a:rPr lang="en-US" dirty="0"/>
              <a:t> am </a:t>
            </a:r>
            <a:r>
              <a:rPr lang="en-US" dirty="0" err="1"/>
              <a:t>folosit</a:t>
            </a:r>
            <a:r>
              <a:rPr lang="en-US" dirty="0"/>
              <a:t> de </a:t>
            </a:r>
            <a:r>
              <a:rPr lang="en-US" dirty="0" err="1"/>
              <a:t>asemenea</a:t>
            </a:r>
            <a:r>
              <a:rPr lang="en-US" dirty="0"/>
              <a:t> o </a:t>
            </a:r>
            <a:r>
              <a:rPr lang="en-US" dirty="0" err="1"/>
              <a:t>metod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recursiv</a:t>
            </a:r>
            <a:r>
              <a:rPr lang="ro-RO" dirty="0"/>
              <a:t>ă</a:t>
            </a:r>
            <a:r>
              <a:rPr lang="en-US" dirty="0"/>
              <a:t>: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7BA128-8A20-B681-BA48-59B529B6C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012" y="1498600"/>
            <a:ext cx="417195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Bibliografie: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75F009-5C21-AFBE-6019-3147E29A2B1C}"/>
              </a:ext>
            </a:extLst>
          </p:cNvPr>
          <p:cNvSpPr txBox="1"/>
          <p:nvPr/>
        </p:nvSpPr>
        <p:spPr>
          <a:xfrm>
            <a:off x="989012" y="1676400"/>
            <a:ext cx="10058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Binary Search Tree</a:t>
            </a:r>
            <a:r>
              <a:rPr lang="ro-RO" sz="2800" dirty="0"/>
              <a:t>: </a:t>
            </a:r>
            <a:r>
              <a:rPr lang="ro-RO" sz="2800" dirty="0">
                <a:hlinkClick r:id="rId2"/>
              </a:rPr>
              <a:t>https://www.cs.usfca.edu/~galles/visualization/BST.html</a:t>
            </a:r>
            <a:endParaRPr lang="ro-RO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FFFFFF"/>
                </a:solidFill>
                <a:effectLst/>
              </a:rPr>
              <a:t>Level Order Binary Tree Traversal</a:t>
            </a:r>
            <a:r>
              <a:rPr lang="ro-RO" sz="2800" i="0" dirty="0">
                <a:solidFill>
                  <a:srgbClr val="FFFFFF"/>
                </a:solidFill>
                <a:effectLst/>
              </a:rPr>
              <a:t>: </a:t>
            </a:r>
            <a:r>
              <a:rPr lang="ro-RO" sz="2800" i="0" dirty="0">
                <a:solidFill>
                  <a:srgbClr val="FFFFFF"/>
                </a:solidFill>
                <a:effectLst/>
                <a:hlinkClick r:id="rId3"/>
              </a:rPr>
              <a:t>https://www.geeksforgeeks.org/level-order-tree-traversal/</a:t>
            </a:r>
            <a:endParaRPr lang="ro-RO" sz="2800" i="0" dirty="0">
              <a:solidFill>
                <a:srgbClr val="FFFFFF"/>
              </a:solidFill>
              <a:effectLst/>
            </a:endParaRPr>
          </a:p>
          <a:p>
            <a:endParaRPr lang="en-US" sz="2800" i="0" dirty="0">
              <a:solidFill>
                <a:srgbClr val="FFFFFF"/>
              </a:solidFill>
              <a:effectLst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160</TotalTime>
  <Words>230</Words>
  <Application>Microsoft Office PowerPoint</Application>
  <PresentationFormat>Custom</PresentationFormat>
  <Paragraphs>30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Tech 16x9</vt:lpstr>
      <vt:lpstr>Traversarea arborilor binari ordonați</vt:lpstr>
      <vt:lpstr>Enunțul problemei:</vt:lpstr>
      <vt:lpstr>Exemplu:         Arborele:</vt:lpstr>
      <vt:lpstr>Exemplu:     Arborele:</vt:lpstr>
      <vt:lpstr>Implementare:</vt:lpstr>
      <vt:lpstr>Pentru parcurgeri am abordat o metoda recursivă:</vt:lpstr>
      <vt:lpstr>Pentru parcurgerea pe nivel am folosit de asemenea o metodă recursivă: </vt:lpstr>
      <vt:lpstr>Bibliografie: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Ilie Pop</dc:creator>
  <cp:lastModifiedBy>Ilie Pop</cp:lastModifiedBy>
  <cp:revision>8</cp:revision>
  <dcterms:created xsi:type="dcterms:W3CDTF">2022-05-02T17:19:18Z</dcterms:created>
  <dcterms:modified xsi:type="dcterms:W3CDTF">2022-05-04T19:04:57Z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