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93" r:id="rId4"/>
    <p:sldId id="286" r:id="rId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DC06"/>
    <a:srgbClr val="FAE80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10/06/2021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10/06/2021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10/06/2021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10/06/2021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10/06/2021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10/06/2021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10/06/2021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10/06/2021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10/06/2021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10/06/2021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10/06/2021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10/06/2021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r0j3ct.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pr0j3ct.com/"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pr0j3ct.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pr0j3ct.com/"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Marc\Desktop\ETIF_PNG.png"/>
          <p:cNvPicPr>
            <a:picLocks noChangeAspect="1" noChangeArrowheads="1"/>
          </p:cNvPicPr>
          <p:nvPr/>
        </p:nvPicPr>
        <p:blipFill>
          <a:blip r:embed="rId2" cstate="print"/>
          <a:srcRect/>
          <a:stretch>
            <a:fillRect/>
          </a:stretch>
        </p:blipFill>
        <p:spPr bwMode="auto">
          <a:xfrm>
            <a:off x="71438" y="71414"/>
            <a:ext cx="1500166" cy="666740"/>
          </a:xfrm>
          <a:prstGeom prst="rect">
            <a:avLst/>
          </a:prstGeom>
          <a:noFill/>
        </p:spPr>
      </p:pic>
      <p:sp>
        <p:nvSpPr>
          <p:cNvPr id="4" name="3 Rectángulo"/>
          <p:cNvSpPr/>
          <p:nvPr/>
        </p:nvSpPr>
        <p:spPr>
          <a:xfrm>
            <a:off x="179512" y="6453336"/>
            <a:ext cx="4916154" cy="276999"/>
          </a:xfrm>
          <a:prstGeom prst="rect">
            <a:avLst/>
          </a:prstGeom>
        </p:spPr>
        <p:txBody>
          <a:bodyPr wrap="none">
            <a:spAutoFit/>
          </a:bodyPr>
          <a:lstStyle/>
          <a:p>
            <a:r>
              <a:rPr lang="es-ES" sz="1200" dirty="0" smtClean="0">
                <a:solidFill>
                  <a:schemeClr val="tx1">
                    <a:lumMod val="50000"/>
                    <a:lumOff val="50000"/>
                  </a:schemeClr>
                </a:solidFill>
              </a:rPr>
              <a:t>MF0492_3  - UF1845 </a:t>
            </a:r>
            <a:r>
              <a:rPr lang="pt-BR" sz="1200" dirty="0" err="1" smtClean="0">
                <a:solidFill>
                  <a:schemeClr val="tx1">
                    <a:lumMod val="50000"/>
                    <a:lumOff val="50000"/>
                  </a:schemeClr>
                </a:solidFill>
              </a:rPr>
              <a:t>Acceso</a:t>
            </a:r>
            <a:r>
              <a:rPr lang="pt-BR" sz="1200" dirty="0" smtClean="0">
                <a:solidFill>
                  <a:schemeClr val="tx1">
                    <a:lumMod val="50000"/>
                    <a:lumOff val="50000"/>
                  </a:schemeClr>
                </a:solidFill>
              </a:rPr>
              <a:t> a </a:t>
            </a:r>
            <a:r>
              <a:rPr lang="pt-BR" sz="1200" dirty="0" err="1" smtClean="0">
                <a:solidFill>
                  <a:schemeClr val="tx1">
                    <a:lumMod val="50000"/>
                    <a:lumOff val="50000"/>
                  </a:schemeClr>
                </a:solidFill>
              </a:rPr>
              <a:t>datos</a:t>
            </a:r>
            <a:r>
              <a:rPr lang="pt-BR" sz="1200" dirty="0" smtClean="0">
                <a:solidFill>
                  <a:schemeClr val="tx1">
                    <a:lumMod val="50000"/>
                    <a:lumOff val="50000"/>
                  </a:schemeClr>
                </a:solidFill>
              </a:rPr>
              <a:t> de </a:t>
            </a:r>
            <a:r>
              <a:rPr lang="pt-BR" sz="1200" dirty="0" err="1" smtClean="0">
                <a:solidFill>
                  <a:schemeClr val="tx1">
                    <a:lumMod val="50000"/>
                    <a:lumOff val="50000"/>
                  </a:schemeClr>
                </a:solidFill>
              </a:rPr>
              <a:t>aplicaciones</a:t>
            </a:r>
            <a:r>
              <a:rPr lang="pt-BR" sz="1200" dirty="0" smtClean="0">
                <a:solidFill>
                  <a:schemeClr val="tx1">
                    <a:lumMod val="50000"/>
                    <a:lumOff val="50000"/>
                  </a:schemeClr>
                </a:solidFill>
              </a:rPr>
              <a:t> web entorno servidor</a:t>
            </a:r>
            <a:endParaRPr lang="es-ES" sz="1200" dirty="0">
              <a:solidFill>
                <a:schemeClr val="accent1">
                  <a:lumMod val="75000"/>
                </a:schemeClr>
              </a:solidFill>
            </a:endParaRPr>
          </a:p>
        </p:txBody>
      </p:sp>
      <p:sp>
        <p:nvSpPr>
          <p:cNvPr id="7" name="6 Rectángulo"/>
          <p:cNvSpPr/>
          <p:nvPr/>
        </p:nvSpPr>
        <p:spPr>
          <a:xfrm>
            <a:off x="7095387" y="6525344"/>
            <a:ext cx="1941109" cy="276999"/>
          </a:xfrm>
          <a:prstGeom prst="rect">
            <a:avLst/>
          </a:prstGeom>
        </p:spPr>
        <p:txBody>
          <a:bodyPr wrap="none">
            <a:spAutoFit/>
          </a:bodyPr>
          <a:lstStyle/>
          <a:p>
            <a:r>
              <a:rPr lang="ca-ES" sz="1200" dirty="0" err="1" smtClean="0">
                <a:solidFill>
                  <a:schemeClr val="tx1">
                    <a:lumMod val="50000"/>
                    <a:lumOff val="50000"/>
                  </a:schemeClr>
                </a:solidFill>
              </a:rPr>
              <a:t>Profesor</a:t>
            </a:r>
            <a:r>
              <a:rPr lang="ca-ES" sz="1200" dirty="0" smtClean="0">
                <a:solidFill>
                  <a:schemeClr val="tx1">
                    <a:lumMod val="50000"/>
                    <a:lumOff val="50000"/>
                  </a:schemeClr>
                </a:solidFill>
              </a:rPr>
              <a:t> </a:t>
            </a:r>
            <a:r>
              <a:rPr lang="ca-ES" sz="1200" dirty="0" smtClean="0">
                <a:solidFill>
                  <a:schemeClr val="accent1">
                    <a:lumMod val="75000"/>
                  </a:schemeClr>
                </a:solidFill>
                <a:hlinkClick r:id="rId3"/>
              </a:rPr>
              <a:t>Marc Esteve Garcia</a:t>
            </a:r>
            <a:endParaRPr lang="ca-ES" sz="1200" dirty="0">
              <a:solidFill>
                <a:schemeClr val="accent1">
                  <a:lumMod val="75000"/>
                </a:schemeClr>
              </a:solidFill>
            </a:endParaRPr>
          </a:p>
        </p:txBody>
      </p:sp>
      <p:pic>
        <p:nvPicPr>
          <p:cNvPr id="1026" name="Picture 2" descr="C:\Program Files (x86)\MARC\FEINA\2021-ETIF Best Formació\2021\MF0492_3 Program web entorno SERVIDOR\UF1844 Dev apps web entorno servidor\imatges\1200px-PHP-logo.svg.png"/>
          <p:cNvPicPr>
            <a:picLocks noChangeAspect="1" noChangeArrowheads="1"/>
          </p:cNvPicPr>
          <p:nvPr/>
        </p:nvPicPr>
        <p:blipFill>
          <a:blip r:embed="rId4" cstate="print"/>
          <a:srcRect/>
          <a:stretch>
            <a:fillRect/>
          </a:stretch>
        </p:blipFill>
        <p:spPr bwMode="auto">
          <a:xfrm>
            <a:off x="2627784" y="2093307"/>
            <a:ext cx="3771497" cy="2036609"/>
          </a:xfrm>
          <a:prstGeom prst="rect">
            <a:avLst/>
          </a:prstGeom>
          <a:noFill/>
        </p:spPr>
      </p:pic>
      <p:sp>
        <p:nvSpPr>
          <p:cNvPr id="9" name="8 Rectángulo"/>
          <p:cNvSpPr/>
          <p:nvPr/>
        </p:nvSpPr>
        <p:spPr>
          <a:xfrm>
            <a:off x="2411760" y="4129916"/>
            <a:ext cx="4464496" cy="523220"/>
          </a:xfrm>
          <a:prstGeom prst="rect">
            <a:avLst/>
          </a:prstGeom>
        </p:spPr>
        <p:txBody>
          <a:bodyPr wrap="square">
            <a:spAutoFit/>
          </a:bodyPr>
          <a:lstStyle/>
          <a:p>
            <a:pPr algn="ctr"/>
            <a:r>
              <a:rPr lang="es-ES" sz="2800" b="1" dirty="0" smtClean="0">
                <a:solidFill>
                  <a:srgbClr val="1F497D">
                    <a:lumMod val="60000"/>
                    <a:lumOff val="40000"/>
                  </a:srgbClr>
                </a:solidFill>
              </a:rPr>
              <a:t>COOKIES</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Marc\Desktop\ETIF_PNG.png"/>
          <p:cNvPicPr>
            <a:picLocks noChangeAspect="1" noChangeArrowheads="1"/>
          </p:cNvPicPr>
          <p:nvPr/>
        </p:nvPicPr>
        <p:blipFill>
          <a:blip r:embed="rId2" cstate="print"/>
          <a:srcRect/>
          <a:stretch>
            <a:fillRect/>
          </a:stretch>
        </p:blipFill>
        <p:spPr bwMode="auto">
          <a:xfrm>
            <a:off x="71438" y="71414"/>
            <a:ext cx="1500166" cy="666740"/>
          </a:xfrm>
          <a:prstGeom prst="rect">
            <a:avLst/>
          </a:prstGeom>
          <a:noFill/>
        </p:spPr>
      </p:pic>
      <p:sp>
        <p:nvSpPr>
          <p:cNvPr id="18" name="17 Rectángulo"/>
          <p:cNvSpPr/>
          <p:nvPr/>
        </p:nvSpPr>
        <p:spPr>
          <a:xfrm>
            <a:off x="107504" y="6525344"/>
            <a:ext cx="668773" cy="276999"/>
          </a:xfrm>
          <a:prstGeom prst="rect">
            <a:avLst/>
          </a:prstGeom>
        </p:spPr>
        <p:txBody>
          <a:bodyPr wrap="none">
            <a:spAutoFit/>
          </a:bodyPr>
          <a:lstStyle/>
          <a:p>
            <a:r>
              <a:rPr lang="ca-ES" sz="1200" dirty="0" smtClean="0">
                <a:solidFill>
                  <a:schemeClr val="tx1">
                    <a:lumMod val="50000"/>
                    <a:lumOff val="50000"/>
                  </a:schemeClr>
                </a:solidFill>
              </a:rPr>
              <a:t>UF1845</a:t>
            </a:r>
            <a:endParaRPr lang="ca-ES" sz="1200" dirty="0">
              <a:solidFill>
                <a:schemeClr val="accent1">
                  <a:lumMod val="75000"/>
                </a:schemeClr>
              </a:solidFill>
            </a:endParaRPr>
          </a:p>
        </p:txBody>
      </p:sp>
      <p:sp>
        <p:nvSpPr>
          <p:cNvPr id="19" name="18 Rectángulo"/>
          <p:cNvSpPr/>
          <p:nvPr/>
        </p:nvSpPr>
        <p:spPr>
          <a:xfrm>
            <a:off x="7095387" y="6525344"/>
            <a:ext cx="1941109" cy="276999"/>
          </a:xfrm>
          <a:prstGeom prst="rect">
            <a:avLst/>
          </a:prstGeom>
        </p:spPr>
        <p:txBody>
          <a:bodyPr wrap="none">
            <a:spAutoFit/>
          </a:bodyPr>
          <a:lstStyle/>
          <a:p>
            <a:r>
              <a:rPr lang="ca-ES" sz="1200" dirty="0" err="1" smtClean="0">
                <a:solidFill>
                  <a:schemeClr val="tx1">
                    <a:lumMod val="50000"/>
                    <a:lumOff val="50000"/>
                  </a:schemeClr>
                </a:solidFill>
              </a:rPr>
              <a:t>Profesor</a:t>
            </a:r>
            <a:r>
              <a:rPr lang="ca-ES" sz="1200" dirty="0" smtClean="0">
                <a:solidFill>
                  <a:schemeClr val="tx1">
                    <a:lumMod val="50000"/>
                    <a:lumOff val="50000"/>
                  </a:schemeClr>
                </a:solidFill>
              </a:rPr>
              <a:t> </a:t>
            </a:r>
            <a:r>
              <a:rPr lang="ca-ES" sz="1200" dirty="0" smtClean="0">
                <a:solidFill>
                  <a:schemeClr val="accent1">
                    <a:lumMod val="75000"/>
                  </a:schemeClr>
                </a:solidFill>
                <a:hlinkClick r:id="rId3"/>
              </a:rPr>
              <a:t>Marc Esteve Garcia</a:t>
            </a:r>
            <a:endParaRPr lang="ca-ES" sz="1200" dirty="0">
              <a:solidFill>
                <a:schemeClr val="accent1">
                  <a:lumMod val="75000"/>
                </a:schemeClr>
              </a:solidFill>
            </a:endParaRPr>
          </a:p>
        </p:txBody>
      </p:sp>
      <p:sp>
        <p:nvSpPr>
          <p:cNvPr id="21" name="20 CuadroTexto"/>
          <p:cNvSpPr txBox="1"/>
          <p:nvPr/>
        </p:nvSpPr>
        <p:spPr>
          <a:xfrm>
            <a:off x="4421157" y="6453336"/>
            <a:ext cx="301686" cy="369332"/>
          </a:xfrm>
          <a:prstGeom prst="rect">
            <a:avLst/>
          </a:prstGeom>
          <a:noFill/>
        </p:spPr>
        <p:txBody>
          <a:bodyPr wrap="none" rtlCol="0">
            <a:spAutoFit/>
          </a:bodyPr>
          <a:lstStyle/>
          <a:p>
            <a:fld id="{BA64BAC2-4902-413B-89DA-684D92F8D1E3}" type="slidenum">
              <a:rPr lang="es-ES" smtClean="0"/>
              <a:pPr/>
              <a:t>2</a:t>
            </a:fld>
            <a:endParaRPr lang="es-ES" dirty="0"/>
          </a:p>
        </p:txBody>
      </p:sp>
      <p:pic>
        <p:nvPicPr>
          <p:cNvPr id="10" name="Picture 2" descr="C:\Program Files (x86)\MARC\FEINA\2021-ETIF Best Formació\2021\MF0492_3 Program web entorno SERVIDOR\UF1844 Dev apps web entorno servidor\imatges\1200px-PHP-logo.svg.png"/>
          <p:cNvPicPr>
            <a:picLocks noChangeAspect="1" noChangeArrowheads="1"/>
          </p:cNvPicPr>
          <p:nvPr/>
        </p:nvPicPr>
        <p:blipFill>
          <a:blip r:embed="rId4" cstate="print"/>
          <a:srcRect/>
          <a:stretch>
            <a:fillRect/>
          </a:stretch>
        </p:blipFill>
        <p:spPr bwMode="auto">
          <a:xfrm>
            <a:off x="8261232" y="188641"/>
            <a:ext cx="666741" cy="360040"/>
          </a:xfrm>
          <a:prstGeom prst="rect">
            <a:avLst/>
          </a:prstGeom>
          <a:noFill/>
        </p:spPr>
      </p:pic>
      <p:sp>
        <p:nvSpPr>
          <p:cNvPr id="12" name="11 Rectángulo"/>
          <p:cNvSpPr/>
          <p:nvPr/>
        </p:nvSpPr>
        <p:spPr>
          <a:xfrm>
            <a:off x="1943708" y="934268"/>
            <a:ext cx="5256584" cy="584775"/>
          </a:xfrm>
          <a:prstGeom prst="rect">
            <a:avLst/>
          </a:prstGeom>
        </p:spPr>
        <p:txBody>
          <a:bodyPr wrap="square">
            <a:spAutoFit/>
          </a:bodyPr>
          <a:lstStyle/>
          <a:p>
            <a:pPr algn="ctr"/>
            <a:r>
              <a:rPr lang="es-ES" sz="3200" b="1" dirty="0" smtClean="0">
                <a:solidFill>
                  <a:srgbClr val="1F497D">
                    <a:lumMod val="60000"/>
                    <a:lumOff val="40000"/>
                  </a:srgbClr>
                </a:solidFill>
              </a:rPr>
              <a:t>Cookies </a:t>
            </a:r>
            <a:r>
              <a:rPr lang="es-ES" sz="3200" b="1" dirty="0" smtClean="0">
                <a:solidFill>
                  <a:srgbClr val="1F497D">
                    <a:lumMod val="60000"/>
                    <a:lumOff val="40000"/>
                  </a:srgbClr>
                </a:solidFill>
              </a:rPr>
              <a:t>en PHP</a:t>
            </a:r>
            <a:endParaRPr lang="es-ES" sz="3200" dirty="0"/>
          </a:p>
        </p:txBody>
      </p:sp>
      <p:sp>
        <p:nvSpPr>
          <p:cNvPr id="11" name="10 Rectángulo"/>
          <p:cNvSpPr/>
          <p:nvPr/>
        </p:nvSpPr>
        <p:spPr>
          <a:xfrm>
            <a:off x="1115616" y="1628800"/>
            <a:ext cx="6840760" cy="1477328"/>
          </a:xfrm>
          <a:prstGeom prst="rect">
            <a:avLst/>
          </a:prstGeom>
        </p:spPr>
        <p:txBody>
          <a:bodyPr wrap="square">
            <a:spAutoFit/>
          </a:bodyPr>
          <a:lstStyle/>
          <a:p>
            <a:r>
              <a:rPr lang="es-ES" dirty="0" smtClean="0"/>
              <a:t>Una cookie se usa a menudo para </a:t>
            </a:r>
            <a:r>
              <a:rPr lang="es-ES" b="1" dirty="0" smtClean="0"/>
              <a:t>identificar</a:t>
            </a:r>
            <a:r>
              <a:rPr lang="es-ES" dirty="0" smtClean="0"/>
              <a:t> a un </a:t>
            </a:r>
            <a:r>
              <a:rPr lang="es-ES" b="1" dirty="0" smtClean="0"/>
              <a:t>usuario</a:t>
            </a:r>
            <a:r>
              <a:rPr lang="es-ES" dirty="0" smtClean="0"/>
              <a:t>. Una cookie es un pequeño archivo que el servidor incrusta </a:t>
            </a:r>
            <a:r>
              <a:rPr lang="es-ES" dirty="0" smtClean="0"/>
              <a:t>en el navegador del dispositivo del </a:t>
            </a:r>
            <a:r>
              <a:rPr lang="es-ES" dirty="0" smtClean="0"/>
              <a:t>usuario. Cada vez que </a:t>
            </a:r>
            <a:r>
              <a:rPr lang="es-ES" dirty="0" smtClean="0"/>
              <a:t>el mismo dispositivo solicita </a:t>
            </a:r>
            <a:r>
              <a:rPr lang="es-ES" dirty="0" smtClean="0"/>
              <a:t>una página con un </a:t>
            </a:r>
            <a:r>
              <a:rPr lang="es-ES" b="1" dirty="0" smtClean="0"/>
              <a:t>navegador</a:t>
            </a:r>
            <a:r>
              <a:rPr lang="es-ES" dirty="0" smtClean="0"/>
              <a:t>, también enviará la cookie. Con PHP, </a:t>
            </a:r>
            <a:r>
              <a:rPr lang="es-ES" dirty="0" smtClean="0"/>
              <a:t>se puede </a:t>
            </a:r>
            <a:r>
              <a:rPr lang="es-ES" dirty="0" smtClean="0"/>
              <a:t>crear y recuperar valores de cookies.</a:t>
            </a:r>
            <a:endParaRPr lang="es-ES" dirty="0" smtClean="0"/>
          </a:p>
        </p:txBody>
      </p:sp>
      <p:pic>
        <p:nvPicPr>
          <p:cNvPr id="1026" name="Picture 2" descr="C:\Program Files (x86)\MARC\FEINA\2021-ETIF Best Formació\2021\MF0492_3 Program web entorno SERVIDOR\UF1845 Acceso datos apps web entorno servidor\Bloquear-las-cookies-de-terceros-en-los-principales-navegadores.jpg"/>
          <p:cNvPicPr>
            <a:picLocks noChangeAspect="1" noChangeArrowheads="1"/>
          </p:cNvPicPr>
          <p:nvPr/>
        </p:nvPicPr>
        <p:blipFill>
          <a:blip r:embed="rId5" cstate="print"/>
          <a:srcRect/>
          <a:stretch>
            <a:fillRect/>
          </a:stretch>
        </p:blipFill>
        <p:spPr bwMode="auto">
          <a:xfrm>
            <a:off x="1835696" y="3284984"/>
            <a:ext cx="5712634" cy="2448272"/>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Marc\Desktop\ETIF_PNG.png"/>
          <p:cNvPicPr>
            <a:picLocks noChangeAspect="1" noChangeArrowheads="1"/>
          </p:cNvPicPr>
          <p:nvPr/>
        </p:nvPicPr>
        <p:blipFill>
          <a:blip r:embed="rId2" cstate="print"/>
          <a:srcRect/>
          <a:stretch>
            <a:fillRect/>
          </a:stretch>
        </p:blipFill>
        <p:spPr bwMode="auto">
          <a:xfrm>
            <a:off x="71438" y="71414"/>
            <a:ext cx="1500166" cy="666740"/>
          </a:xfrm>
          <a:prstGeom prst="rect">
            <a:avLst/>
          </a:prstGeom>
          <a:noFill/>
        </p:spPr>
      </p:pic>
      <p:sp>
        <p:nvSpPr>
          <p:cNvPr id="18" name="17 Rectángulo"/>
          <p:cNvSpPr/>
          <p:nvPr/>
        </p:nvSpPr>
        <p:spPr>
          <a:xfrm>
            <a:off x="107504" y="6525344"/>
            <a:ext cx="668773" cy="276999"/>
          </a:xfrm>
          <a:prstGeom prst="rect">
            <a:avLst/>
          </a:prstGeom>
        </p:spPr>
        <p:txBody>
          <a:bodyPr wrap="none">
            <a:spAutoFit/>
          </a:bodyPr>
          <a:lstStyle/>
          <a:p>
            <a:r>
              <a:rPr lang="ca-ES" sz="1200" dirty="0" smtClean="0">
                <a:solidFill>
                  <a:schemeClr val="tx1">
                    <a:lumMod val="50000"/>
                    <a:lumOff val="50000"/>
                  </a:schemeClr>
                </a:solidFill>
              </a:rPr>
              <a:t>UF1845</a:t>
            </a:r>
            <a:endParaRPr lang="ca-ES" sz="1200" dirty="0">
              <a:solidFill>
                <a:schemeClr val="accent1">
                  <a:lumMod val="75000"/>
                </a:schemeClr>
              </a:solidFill>
            </a:endParaRPr>
          </a:p>
        </p:txBody>
      </p:sp>
      <p:sp>
        <p:nvSpPr>
          <p:cNvPr id="19" name="18 Rectángulo"/>
          <p:cNvSpPr/>
          <p:nvPr/>
        </p:nvSpPr>
        <p:spPr>
          <a:xfrm>
            <a:off x="7095387" y="6525344"/>
            <a:ext cx="1941109" cy="276999"/>
          </a:xfrm>
          <a:prstGeom prst="rect">
            <a:avLst/>
          </a:prstGeom>
        </p:spPr>
        <p:txBody>
          <a:bodyPr wrap="none">
            <a:spAutoFit/>
          </a:bodyPr>
          <a:lstStyle/>
          <a:p>
            <a:r>
              <a:rPr lang="ca-ES" sz="1200" dirty="0" err="1" smtClean="0">
                <a:solidFill>
                  <a:schemeClr val="tx1">
                    <a:lumMod val="50000"/>
                    <a:lumOff val="50000"/>
                  </a:schemeClr>
                </a:solidFill>
              </a:rPr>
              <a:t>Profesor</a:t>
            </a:r>
            <a:r>
              <a:rPr lang="ca-ES" sz="1200" dirty="0" smtClean="0">
                <a:solidFill>
                  <a:schemeClr val="tx1">
                    <a:lumMod val="50000"/>
                    <a:lumOff val="50000"/>
                  </a:schemeClr>
                </a:solidFill>
              </a:rPr>
              <a:t> </a:t>
            </a:r>
            <a:r>
              <a:rPr lang="ca-ES" sz="1200" dirty="0" smtClean="0">
                <a:solidFill>
                  <a:schemeClr val="accent1">
                    <a:lumMod val="75000"/>
                  </a:schemeClr>
                </a:solidFill>
                <a:hlinkClick r:id="rId3"/>
              </a:rPr>
              <a:t>Marc Esteve Garcia</a:t>
            </a:r>
            <a:endParaRPr lang="ca-ES" sz="1200" dirty="0">
              <a:solidFill>
                <a:schemeClr val="accent1">
                  <a:lumMod val="75000"/>
                </a:schemeClr>
              </a:solidFill>
            </a:endParaRPr>
          </a:p>
        </p:txBody>
      </p:sp>
      <p:sp>
        <p:nvSpPr>
          <p:cNvPr id="21" name="20 CuadroTexto"/>
          <p:cNvSpPr txBox="1"/>
          <p:nvPr/>
        </p:nvSpPr>
        <p:spPr>
          <a:xfrm>
            <a:off x="4421157" y="6453336"/>
            <a:ext cx="301686" cy="369332"/>
          </a:xfrm>
          <a:prstGeom prst="rect">
            <a:avLst/>
          </a:prstGeom>
          <a:noFill/>
        </p:spPr>
        <p:txBody>
          <a:bodyPr wrap="none" rtlCol="0">
            <a:spAutoFit/>
          </a:bodyPr>
          <a:lstStyle/>
          <a:p>
            <a:fld id="{BA64BAC2-4902-413B-89DA-684D92F8D1E3}" type="slidenum">
              <a:rPr lang="es-ES" smtClean="0"/>
              <a:pPr/>
              <a:t>3</a:t>
            </a:fld>
            <a:endParaRPr lang="es-ES" dirty="0"/>
          </a:p>
        </p:txBody>
      </p:sp>
      <p:pic>
        <p:nvPicPr>
          <p:cNvPr id="10" name="Picture 2" descr="C:\Program Files (x86)\MARC\FEINA\2021-ETIF Best Formació\2021\MF0492_3 Program web entorno SERVIDOR\UF1844 Dev apps web entorno servidor\imatges\1200px-PHP-logo.svg.png"/>
          <p:cNvPicPr>
            <a:picLocks noChangeAspect="1" noChangeArrowheads="1"/>
          </p:cNvPicPr>
          <p:nvPr/>
        </p:nvPicPr>
        <p:blipFill>
          <a:blip r:embed="rId4" cstate="print"/>
          <a:srcRect/>
          <a:stretch>
            <a:fillRect/>
          </a:stretch>
        </p:blipFill>
        <p:spPr bwMode="auto">
          <a:xfrm>
            <a:off x="8261232" y="188641"/>
            <a:ext cx="666741" cy="360040"/>
          </a:xfrm>
          <a:prstGeom prst="rect">
            <a:avLst/>
          </a:prstGeom>
          <a:noFill/>
        </p:spPr>
      </p:pic>
      <p:sp>
        <p:nvSpPr>
          <p:cNvPr id="12" name="11 Rectángulo"/>
          <p:cNvSpPr/>
          <p:nvPr/>
        </p:nvSpPr>
        <p:spPr>
          <a:xfrm>
            <a:off x="1907704" y="404664"/>
            <a:ext cx="5256584" cy="584775"/>
          </a:xfrm>
          <a:prstGeom prst="rect">
            <a:avLst/>
          </a:prstGeom>
        </p:spPr>
        <p:txBody>
          <a:bodyPr wrap="square">
            <a:spAutoFit/>
          </a:bodyPr>
          <a:lstStyle/>
          <a:p>
            <a:pPr algn="ctr"/>
            <a:r>
              <a:rPr lang="es-ES" sz="3200" b="1" dirty="0" smtClean="0">
                <a:solidFill>
                  <a:srgbClr val="1F497D">
                    <a:lumMod val="60000"/>
                    <a:lumOff val="40000"/>
                  </a:srgbClr>
                </a:solidFill>
              </a:rPr>
              <a:t>Básico sobre cookies </a:t>
            </a:r>
            <a:r>
              <a:rPr lang="es-ES" sz="3200" b="1" dirty="0" smtClean="0">
                <a:solidFill>
                  <a:srgbClr val="1F497D">
                    <a:lumMod val="60000"/>
                    <a:lumOff val="40000"/>
                  </a:srgbClr>
                </a:solidFill>
              </a:rPr>
              <a:t>en PHP</a:t>
            </a:r>
            <a:endParaRPr lang="es-ES" sz="3200" dirty="0"/>
          </a:p>
        </p:txBody>
      </p:sp>
      <p:sp>
        <p:nvSpPr>
          <p:cNvPr id="11" name="10 Rectángulo"/>
          <p:cNvSpPr/>
          <p:nvPr/>
        </p:nvSpPr>
        <p:spPr>
          <a:xfrm>
            <a:off x="755576" y="1052736"/>
            <a:ext cx="7704856" cy="5262979"/>
          </a:xfrm>
          <a:prstGeom prst="rect">
            <a:avLst/>
          </a:prstGeom>
        </p:spPr>
        <p:txBody>
          <a:bodyPr wrap="square">
            <a:spAutoFit/>
          </a:bodyPr>
          <a:lstStyle/>
          <a:p>
            <a:r>
              <a:rPr lang="es-ES" sz="1600" dirty="0" smtClean="0"/>
              <a:t>Las cookies son como </a:t>
            </a:r>
            <a:r>
              <a:rPr lang="es-ES" sz="1600" b="1" dirty="0" smtClean="0"/>
              <a:t>archivos de texto que se guardan en el ordenador</a:t>
            </a:r>
            <a:r>
              <a:rPr lang="es-ES" sz="1600" dirty="0" smtClean="0"/>
              <a:t>. A petición de un </a:t>
            </a:r>
            <a:r>
              <a:rPr lang="es-ES" sz="1600" b="1" dirty="0" smtClean="0"/>
              <a:t>servidor web</a:t>
            </a:r>
            <a:r>
              <a:rPr lang="es-ES" sz="1600" dirty="0" smtClean="0"/>
              <a:t>, el navegador crea un archivo de este tipo. Una vez que ocurre esto el servidor puede leer y escribir contenido en este archivo. Puede parecer peligroso, pero existen una serie de restricciones para hacerlo lo más seguro posible</a:t>
            </a:r>
            <a:r>
              <a:rPr lang="es-ES" sz="1600" dirty="0" smtClean="0"/>
              <a:t>:</a:t>
            </a:r>
          </a:p>
          <a:p>
            <a:endParaRPr lang="es-ES" sz="1600" dirty="0" smtClean="0"/>
          </a:p>
          <a:p>
            <a:pPr>
              <a:buFont typeface="Arial" pitchFamily="34" charset="0"/>
              <a:buChar char="•"/>
            </a:pPr>
            <a:r>
              <a:rPr lang="es-ES" sz="1600" b="1" dirty="0" smtClean="0"/>
              <a:t> Los </a:t>
            </a:r>
            <a:r>
              <a:rPr lang="es-ES" sz="1600" b="1" dirty="0" smtClean="0"/>
              <a:t>servidores web sólo pueden acceder a cookies establecidas a su propio dominio</a:t>
            </a:r>
            <a:r>
              <a:rPr lang="es-ES" sz="1600" dirty="0" smtClean="0"/>
              <a:t>. Este dominio es establecido por el navegador cuando el servidor crea una nueva cookie, y sólo puede ser un dominio o subdominio del servidor</a:t>
            </a:r>
            <a:r>
              <a:rPr lang="es-ES" sz="1600" dirty="0" smtClean="0"/>
              <a:t>.</a:t>
            </a:r>
            <a:endParaRPr lang="es-ES" sz="1600" dirty="0" smtClean="0"/>
          </a:p>
          <a:p>
            <a:pPr>
              <a:buFont typeface="Arial" pitchFamily="34" charset="0"/>
              <a:buChar char="•"/>
            </a:pPr>
            <a:r>
              <a:rPr lang="es-ES" sz="1600" dirty="0" smtClean="0"/>
              <a:t> Según </a:t>
            </a:r>
            <a:r>
              <a:rPr lang="es-ES" sz="1600" dirty="0" smtClean="0"/>
              <a:t>el </a:t>
            </a:r>
            <a:r>
              <a:rPr lang="es-ES" sz="1600" b="1" dirty="0" smtClean="0"/>
              <a:t>protocolo HTTP</a:t>
            </a:r>
            <a:r>
              <a:rPr lang="es-ES" sz="1600" dirty="0" smtClean="0"/>
              <a:t>, las cookies no pueden ser más grandes de </a:t>
            </a:r>
            <a:r>
              <a:rPr lang="es-ES" sz="1600" b="1" dirty="0" smtClean="0"/>
              <a:t>4096 Bytes (4KB)</a:t>
            </a:r>
            <a:r>
              <a:rPr lang="es-ES" sz="1600" dirty="0" smtClean="0"/>
              <a:t>.</a:t>
            </a:r>
          </a:p>
          <a:p>
            <a:pPr>
              <a:buFont typeface="Arial" pitchFamily="34" charset="0"/>
              <a:buChar char="•"/>
            </a:pPr>
            <a:r>
              <a:rPr lang="es-ES" sz="1600" dirty="0" smtClean="0"/>
              <a:t> Hay </a:t>
            </a:r>
            <a:r>
              <a:rPr lang="es-ES" sz="1600" dirty="0" smtClean="0"/>
              <a:t>un </a:t>
            </a:r>
            <a:r>
              <a:rPr lang="es-ES" sz="1600" b="1" dirty="0" smtClean="0"/>
              <a:t>límite de cookies por dominio</a:t>
            </a:r>
            <a:r>
              <a:rPr lang="es-ES" sz="1600" dirty="0" smtClean="0"/>
              <a:t>. Depende del navegador, pero suelen ser 20 cookies.</a:t>
            </a:r>
          </a:p>
          <a:p>
            <a:pPr>
              <a:buFont typeface="Arial" pitchFamily="34" charset="0"/>
              <a:buChar char="•"/>
            </a:pPr>
            <a:r>
              <a:rPr lang="es-ES" sz="1600" dirty="0" smtClean="0"/>
              <a:t> También </a:t>
            </a:r>
            <a:r>
              <a:rPr lang="es-ES" sz="1600" dirty="0" smtClean="0"/>
              <a:t>hay un </a:t>
            </a:r>
            <a:r>
              <a:rPr lang="es-ES" sz="1600" b="1" dirty="0" smtClean="0"/>
              <a:t>límite en el número total de cookies en el disco duro del cliente</a:t>
            </a:r>
            <a:r>
              <a:rPr lang="es-ES" sz="1600" dirty="0" smtClean="0"/>
              <a:t>. Suele ser de unas 300 cookies. Cuando se llega a este número, una cookie antigua se elimina antes de crear la nueva</a:t>
            </a:r>
            <a:r>
              <a:rPr lang="es-ES" sz="1600" dirty="0" smtClean="0"/>
              <a:t>.</a:t>
            </a:r>
          </a:p>
          <a:p>
            <a:endParaRPr lang="es-ES" sz="1600" dirty="0" smtClean="0"/>
          </a:p>
          <a:p>
            <a:r>
              <a:rPr lang="es-ES" sz="1600" dirty="0" smtClean="0"/>
              <a:t>Las cookies tienen una </a:t>
            </a:r>
            <a:r>
              <a:rPr lang="es-ES" sz="1600" b="1" dirty="0" smtClean="0"/>
              <a:t>fecha de expiración</a:t>
            </a:r>
            <a:r>
              <a:rPr lang="es-ES" sz="1600" dirty="0" smtClean="0"/>
              <a:t>. Esta fecha permite al navegador eliminar cookies antiguas cuando ya no son requeridas por el servidor web. Si la fecha de expiración está vacía, la cookie se eliminará cuando finalice la conexión con el servidor. Esto ocurrirá cuando el usuario cierre la ventana o pestaña del sitio web, o directamente cierre el navegador. Estas cookies, normalmente denominadas </a:t>
            </a:r>
            <a:r>
              <a:rPr lang="es-ES" sz="1600" b="1" i="1" dirty="0" err="1" smtClean="0"/>
              <a:t>session</a:t>
            </a:r>
            <a:r>
              <a:rPr lang="es-ES" sz="1600" b="1" i="1" dirty="0" smtClean="0"/>
              <a:t> cookies</a:t>
            </a:r>
            <a:r>
              <a:rPr lang="es-ES" sz="1600" dirty="0" smtClean="0"/>
              <a:t>, son usadas principalmente para guardar ajustes temporales.</a:t>
            </a:r>
            <a:endParaRPr lang="es-E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25 Rectángulo"/>
          <p:cNvSpPr/>
          <p:nvPr/>
        </p:nvSpPr>
        <p:spPr>
          <a:xfrm>
            <a:off x="1115616" y="1988840"/>
            <a:ext cx="7272808" cy="43204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Picture 2" descr="C:\Users\Marc\Desktop\ETIF_PNG.png"/>
          <p:cNvPicPr>
            <a:picLocks noChangeAspect="1" noChangeArrowheads="1"/>
          </p:cNvPicPr>
          <p:nvPr/>
        </p:nvPicPr>
        <p:blipFill>
          <a:blip r:embed="rId2" cstate="print"/>
          <a:srcRect/>
          <a:stretch>
            <a:fillRect/>
          </a:stretch>
        </p:blipFill>
        <p:spPr bwMode="auto">
          <a:xfrm>
            <a:off x="71438" y="71414"/>
            <a:ext cx="1500166" cy="666740"/>
          </a:xfrm>
          <a:prstGeom prst="rect">
            <a:avLst/>
          </a:prstGeom>
          <a:noFill/>
        </p:spPr>
      </p:pic>
      <p:sp>
        <p:nvSpPr>
          <p:cNvPr id="11" name="10 Rectángulo"/>
          <p:cNvSpPr/>
          <p:nvPr/>
        </p:nvSpPr>
        <p:spPr>
          <a:xfrm>
            <a:off x="2159732" y="404664"/>
            <a:ext cx="4824536" cy="523220"/>
          </a:xfrm>
          <a:prstGeom prst="rect">
            <a:avLst/>
          </a:prstGeom>
        </p:spPr>
        <p:txBody>
          <a:bodyPr wrap="square">
            <a:spAutoFit/>
          </a:bodyPr>
          <a:lstStyle/>
          <a:p>
            <a:pPr algn="ctr"/>
            <a:r>
              <a:rPr lang="es-ES" sz="2800" b="1" dirty="0" smtClean="0">
                <a:solidFill>
                  <a:schemeClr val="tx2">
                    <a:lumMod val="60000"/>
                    <a:lumOff val="40000"/>
                  </a:schemeClr>
                </a:solidFill>
              </a:rPr>
              <a:t>COOKIES PHP</a:t>
            </a:r>
            <a:endParaRPr lang="es-ES" sz="3200" b="1" dirty="0" smtClean="0">
              <a:solidFill>
                <a:schemeClr val="tx2">
                  <a:lumMod val="60000"/>
                  <a:lumOff val="40000"/>
                </a:schemeClr>
              </a:solidFill>
            </a:endParaRPr>
          </a:p>
        </p:txBody>
      </p:sp>
      <p:sp>
        <p:nvSpPr>
          <p:cNvPr id="19" name="18 Rectángulo"/>
          <p:cNvSpPr/>
          <p:nvPr/>
        </p:nvSpPr>
        <p:spPr>
          <a:xfrm>
            <a:off x="7095387" y="6525344"/>
            <a:ext cx="1941109" cy="276999"/>
          </a:xfrm>
          <a:prstGeom prst="rect">
            <a:avLst/>
          </a:prstGeom>
        </p:spPr>
        <p:txBody>
          <a:bodyPr wrap="none">
            <a:spAutoFit/>
          </a:bodyPr>
          <a:lstStyle/>
          <a:p>
            <a:r>
              <a:rPr lang="ca-ES" sz="1200" dirty="0" err="1" smtClean="0">
                <a:solidFill>
                  <a:schemeClr val="tx1">
                    <a:lumMod val="50000"/>
                    <a:lumOff val="50000"/>
                  </a:schemeClr>
                </a:solidFill>
              </a:rPr>
              <a:t>Profesor</a:t>
            </a:r>
            <a:r>
              <a:rPr lang="ca-ES" sz="1200" dirty="0" smtClean="0">
                <a:solidFill>
                  <a:schemeClr val="tx1">
                    <a:lumMod val="50000"/>
                    <a:lumOff val="50000"/>
                  </a:schemeClr>
                </a:solidFill>
              </a:rPr>
              <a:t> </a:t>
            </a:r>
            <a:r>
              <a:rPr lang="ca-ES" sz="1200" dirty="0" smtClean="0">
                <a:solidFill>
                  <a:schemeClr val="accent1">
                    <a:lumMod val="75000"/>
                  </a:schemeClr>
                </a:solidFill>
                <a:hlinkClick r:id="rId3"/>
              </a:rPr>
              <a:t>Marc Esteve Garcia</a:t>
            </a:r>
            <a:endParaRPr lang="ca-ES" sz="1200" dirty="0">
              <a:solidFill>
                <a:schemeClr val="accent1">
                  <a:lumMod val="75000"/>
                </a:schemeClr>
              </a:solidFill>
            </a:endParaRPr>
          </a:p>
        </p:txBody>
      </p:sp>
      <p:sp>
        <p:nvSpPr>
          <p:cNvPr id="21" name="20 CuadroTexto"/>
          <p:cNvSpPr txBox="1"/>
          <p:nvPr/>
        </p:nvSpPr>
        <p:spPr>
          <a:xfrm>
            <a:off x="4421157" y="6453336"/>
            <a:ext cx="301686" cy="369332"/>
          </a:xfrm>
          <a:prstGeom prst="rect">
            <a:avLst/>
          </a:prstGeom>
          <a:noFill/>
        </p:spPr>
        <p:txBody>
          <a:bodyPr wrap="none" rtlCol="0">
            <a:spAutoFit/>
          </a:bodyPr>
          <a:lstStyle/>
          <a:p>
            <a:fld id="{BA64BAC2-4902-413B-89DA-684D92F8D1E3}" type="slidenum">
              <a:rPr lang="es-ES" smtClean="0"/>
              <a:pPr/>
              <a:t>4</a:t>
            </a:fld>
            <a:endParaRPr lang="es-ES" dirty="0"/>
          </a:p>
        </p:txBody>
      </p:sp>
      <p:pic>
        <p:nvPicPr>
          <p:cNvPr id="10" name="Picture 2" descr="C:\Program Files (x86)\MARC\FEINA\2021-ETIF Best Formació\2021\MF0492_3 Program web entorno SERVIDOR\UF1844 Dev apps web entorno servidor\imatges\1200px-PHP-logo.svg.png"/>
          <p:cNvPicPr>
            <a:picLocks noChangeAspect="1" noChangeArrowheads="1"/>
          </p:cNvPicPr>
          <p:nvPr/>
        </p:nvPicPr>
        <p:blipFill>
          <a:blip r:embed="rId4" cstate="print"/>
          <a:srcRect/>
          <a:stretch>
            <a:fillRect/>
          </a:stretch>
        </p:blipFill>
        <p:spPr bwMode="auto">
          <a:xfrm>
            <a:off x="8261232" y="188641"/>
            <a:ext cx="666741" cy="360040"/>
          </a:xfrm>
          <a:prstGeom prst="rect">
            <a:avLst/>
          </a:prstGeom>
          <a:noFill/>
        </p:spPr>
      </p:pic>
      <p:sp>
        <p:nvSpPr>
          <p:cNvPr id="16" name="15 Rectángulo"/>
          <p:cNvSpPr/>
          <p:nvPr/>
        </p:nvSpPr>
        <p:spPr>
          <a:xfrm>
            <a:off x="971600" y="908720"/>
            <a:ext cx="2520280" cy="461665"/>
          </a:xfrm>
          <a:prstGeom prst="rect">
            <a:avLst/>
          </a:prstGeom>
        </p:spPr>
        <p:txBody>
          <a:bodyPr wrap="square">
            <a:spAutoFit/>
          </a:bodyPr>
          <a:lstStyle/>
          <a:p>
            <a:r>
              <a:rPr lang="es-ES" sz="2400" b="1" dirty="0" err="1" smtClean="0"/>
              <a:t>setcookie</a:t>
            </a:r>
            <a:r>
              <a:rPr lang="es-ES" sz="2400" b="1" dirty="0" smtClean="0"/>
              <a:t>()</a:t>
            </a:r>
            <a:endParaRPr lang="es-ES" dirty="0"/>
          </a:p>
        </p:txBody>
      </p:sp>
      <p:sp>
        <p:nvSpPr>
          <p:cNvPr id="20" name="19 Rectángulo"/>
          <p:cNvSpPr/>
          <p:nvPr/>
        </p:nvSpPr>
        <p:spPr>
          <a:xfrm>
            <a:off x="107504" y="6525344"/>
            <a:ext cx="668773" cy="276999"/>
          </a:xfrm>
          <a:prstGeom prst="rect">
            <a:avLst/>
          </a:prstGeom>
        </p:spPr>
        <p:txBody>
          <a:bodyPr wrap="none">
            <a:spAutoFit/>
          </a:bodyPr>
          <a:lstStyle/>
          <a:p>
            <a:r>
              <a:rPr lang="ca-ES" sz="1200" dirty="0" smtClean="0">
                <a:solidFill>
                  <a:schemeClr val="tx1">
                    <a:lumMod val="50000"/>
                    <a:lumOff val="50000"/>
                  </a:schemeClr>
                </a:solidFill>
              </a:rPr>
              <a:t>UF1845</a:t>
            </a:r>
            <a:endParaRPr lang="ca-ES" sz="1200" dirty="0">
              <a:solidFill>
                <a:schemeClr val="accent1">
                  <a:lumMod val="75000"/>
                </a:schemeClr>
              </a:solidFill>
            </a:endParaRPr>
          </a:p>
        </p:txBody>
      </p:sp>
      <p:sp>
        <p:nvSpPr>
          <p:cNvPr id="18" name="17 Rectángulo"/>
          <p:cNvSpPr/>
          <p:nvPr/>
        </p:nvSpPr>
        <p:spPr>
          <a:xfrm>
            <a:off x="971600" y="4293096"/>
            <a:ext cx="2520280" cy="461665"/>
          </a:xfrm>
          <a:prstGeom prst="rect">
            <a:avLst/>
          </a:prstGeom>
        </p:spPr>
        <p:txBody>
          <a:bodyPr wrap="square">
            <a:spAutoFit/>
          </a:bodyPr>
          <a:lstStyle/>
          <a:p>
            <a:r>
              <a:rPr lang="es-ES" sz="2400" b="1" dirty="0" smtClean="0"/>
              <a:t>$_COOKIE</a:t>
            </a:r>
            <a:endParaRPr lang="es-ES" dirty="0"/>
          </a:p>
        </p:txBody>
      </p:sp>
      <p:sp>
        <p:nvSpPr>
          <p:cNvPr id="24" name="23 Rectángulo"/>
          <p:cNvSpPr/>
          <p:nvPr/>
        </p:nvSpPr>
        <p:spPr>
          <a:xfrm>
            <a:off x="1475656" y="1350060"/>
            <a:ext cx="5832648" cy="369332"/>
          </a:xfrm>
          <a:prstGeom prst="rect">
            <a:avLst/>
          </a:prstGeom>
        </p:spPr>
        <p:txBody>
          <a:bodyPr wrap="square">
            <a:spAutoFit/>
          </a:bodyPr>
          <a:lstStyle/>
          <a:p>
            <a:r>
              <a:rPr lang="es-ES" dirty="0" smtClean="0"/>
              <a:t>Se crea una cookie con la función </a:t>
            </a:r>
            <a:r>
              <a:rPr lang="es-ES" dirty="0" err="1" smtClean="0"/>
              <a:t>setcookie</a:t>
            </a:r>
            <a:r>
              <a:rPr lang="es-ES" dirty="0" smtClean="0"/>
              <a:t>().</a:t>
            </a:r>
            <a:endParaRPr lang="es-ES" dirty="0"/>
          </a:p>
        </p:txBody>
      </p:sp>
      <p:sp>
        <p:nvSpPr>
          <p:cNvPr id="25" name="24 Rectángulo"/>
          <p:cNvSpPr/>
          <p:nvPr/>
        </p:nvSpPr>
        <p:spPr>
          <a:xfrm>
            <a:off x="1547664" y="4682753"/>
            <a:ext cx="6840760" cy="646331"/>
          </a:xfrm>
          <a:prstGeom prst="rect">
            <a:avLst/>
          </a:prstGeom>
        </p:spPr>
        <p:txBody>
          <a:bodyPr wrap="square">
            <a:spAutoFit/>
          </a:bodyPr>
          <a:lstStyle/>
          <a:p>
            <a:r>
              <a:rPr lang="es-ES" dirty="0" smtClean="0"/>
              <a:t>Una variable tipo </a:t>
            </a:r>
            <a:r>
              <a:rPr lang="es-ES" dirty="0" err="1" smtClean="0"/>
              <a:t>array</a:t>
            </a:r>
            <a:r>
              <a:rPr lang="es-ES" dirty="0" smtClean="0"/>
              <a:t> </a:t>
            </a:r>
            <a:r>
              <a:rPr lang="es-ES" dirty="0" smtClean="0"/>
              <a:t>asociativa </a:t>
            </a:r>
            <a:r>
              <a:rPr lang="es-ES" dirty="0" smtClean="0"/>
              <a:t>de variables pasadas al script actual a través de Cookies HTTP</a:t>
            </a:r>
            <a:r>
              <a:rPr lang="es-ES" dirty="0" smtClean="0"/>
              <a:t>.</a:t>
            </a:r>
            <a:endParaRPr lang="es-ES" dirty="0" smtClean="0"/>
          </a:p>
        </p:txBody>
      </p:sp>
      <p:sp>
        <p:nvSpPr>
          <p:cNvPr id="17" name="16 Rectángulo"/>
          <p:cNvSpPr/>
          <p:nvPr/>
        </p:nvSpPr>
        <p:spPr>
          <a:xfrm>
            <a:off x="1043608" y="1628800"/>
            <a:ext cx="1038554" cy="369332"/>
          </a:xfrm>
          <a:prstGeom prst="rect">
            <a:avLst/>
          </a:prstGeom>
        </p:spPr>
        <p:txBody>
          <a:bodyPr wrap="none">
            <a:spAutoFit/>
          </a:bodyPr>
          <a:lstStyle/>
          <a:p>
            <a:r>
              <a:rPr lang="ca-ES" b="1" dirty="0" smtClean="0">
                <a:solidFill>
                  <a:schemeClr val="tx2">
                    <a:lumMod val="60000"/>
                    <a:lumOff val="40000"/>
                  </a:schemeClr>
                </a:solidFill>
              </a:rPr>
              <a:t>SINTAXIS</a:t>
            </a:r>
            <a:endParaRPr lang="ca-ES" b="1" dirty="0">
              <a:solidFill>
                <a:schemeClr val="tx2">
                  <a:lumMod val="60000"/>
                  <a:lumOff val="40000"/>
                </a:schemeClr>
              </a:solidFill>
            </a:endParaRPr>
          </a:p>
        </p:txBody>
      </p:sp>
      <p:sp>
        <p:nvSpPr>
          <p:cNvPr id="22" name="21 Rectángulo"/>
          <p:cNvSpPr/>
          <p:nvPr/>
        </p:nvSpPr>
        <p:spPr>
          <a:xfrm>
            <a:off x="1115616" y="1988840"/>
            <a:ext cx="7560840" cy="369332"/>
          </a:xfrm>
          <a:prstGeom prst="rect">
            <a:avLst/>
          </a:prstGeom>
        </p:spPr>
        <p:txBody>
          <a:bodyPr wrap="square">
            <a:spAutoFit/>
          </a:bodyPr>
          <a:lstStyle/>
          <a:p>
            <a:r>
              <a:rPr lang="en-US" b="1" i="1" dirty="0" err="1" smtClean="0">
                <a:solidFill>
                  <a:schemeClr val="bg1"/>
                </a:solidFill>
              </a:rPr>
              <a:t>setcookie</a:t>
            </a:r>
            <a:r>
              <a:rPr lang="en-US" dirty="0" smtClean="0">
                <a:solidFill>
                  <a:schemeClr val="bg1"/>
                </a:solidFill>
              </a:rPr>
              <a:t>(</a:t>
            </a:r>
            <a:r>
              <a:rPr lang="en-US" i="1" dirty="0" smtClean="0">
                <a:solidFill>
                  <a:schemeClr val="bg1"/>
                </a:solidFill>
              </a:rPr>
              <a:t>name*, value*, expire*, path*, </a:t>
            </a:r>
            <a:r>
              <a:rPr lang="en-US" i="1" dirty="0" smtClean="0">
                <a:solidFill>
                  <a:schemeClr val="bg1"/>
                </a:solidFill>
              </a:rPr>
              <a:t>domain, secure, </a:t>
            </a:r>
            <a:r>
              <a:rPr lang="en-US" i="1" dirty="0" err="1" smtClean="0">
                <a:solidFill>
                  <a:schemeClr val="bg1"/>
                </a:solidFill>
              </a:rPr>
              <a:t>httponly</a:t>
            </a:r>
            <a:r>
              <a:rPr lang="en-US" i="1" dirty="0" smtClean="0">
                <a:solidFill>
                  <a:schemeClr val="bg1"/>
                </a:solidFill>
              </a:rPr>
              <a:t>, options</a:t>
            </a:r>
            <a:r>
              <a:rPr lang="en-US" dirty="0" smtClean="0">
                <a:solidFill>
                  <a:schemeClr val="bg1"/>
                </a:solidFill>
              </a:rPr>
              <a:t>);</a:t>
            </a:r>
            <a:endParaRPr lang="es-ES" dirty="0">
              <a:solidFill>
                <a:schemeClr val="bg1"/>
              </a:solidFill>
            </a:endParaRPr>
          </a:p>
        </p:txBody>
      </p:sp>
      <p:sp>
        <p:nvSpPr>
          <p:cNvPr id="27" name="26 Rectángulo"/>
          <p:cNvSpPr/>
          <p:nvPr/>
        </p:nvSpPr>
        <p:spPr>
          <a:xfrm>
            <a:off x="2123728" y="2411596"/>
            <a:ext cx="5832648" cy="1477328"/>
          </a:xfrm>
          <a:prstGeom prst="rect">
            <a:avLst/>
          </a:prstGeom>
        </p:spPr>
        <p:txBody>
          <a:bodyPr wrap="square">
            <a:spAutoFit/>
          </a:bodyPr>
          <a:lstStyle/>
          <a:p>
            <a:r>
              <a:rPr lang="es-ES" b="1" dirty="0" err="1" smtClean="0"/>
              <a:t>n</a:t>
            </a:r>
            <a:r>
              <a:rPr lang="es-ES" b="1" dirty="0" err="1" smtClean="0"/>
              <a:t>ame</a:t>
            </a:r>
            <a:r>
              <a:rPr lang="es-ES" dirty="0" smtClean="0"/>
              <a:t>= nombre de la cookie</a:t>
            </a:r>
          </a:p>
          <a:p>
            <a:r>
              <a:rPr lang="es-ES" b="1" dirty="0" err="1" smtClean="0"/>
              <a:t>value</a:t>
            </a:r>
            <a:r>
              <a:rPr lang="es-ES" dirty="0" smtClean="0"/>
              <a:t>= valor asignado a la cookie </a:t>
            </a:r>
            <a:r>
              <a:rPr lang="es-ES" b="1" i="1" dirty="0" smtClean="0"/>
              <a:t>($_COOKIE[‘</a:t>
            </a:r>
            <a:r>
              <a:rPr lang="es-ES" b="1" i="1" dirty="0" err="1" smtClean="0"/>
              <a:t>name</a:t>
            </a:r>
            <a:r>
              <a:rPr lang="es-ES" b="1" i="1" dirty="0" smtClean="0"/>
              <a:t>’]=</a:t>
            </a:r>
            <a:r>
              <a:rPr lang="es-ES" b="1" i="1" dirty="0" err="1" smtClean="0"/>
              <a:t>value</a:t>
            </a:r>
            <a:r>
              <a:rPr lang="es-ES" b="1" i="1" dirty="0" smtClean="0"/>
              <a:t>)</a:t>
            </a:r>
            <a:endParaRPr lang="es-ES" dirty="0" smtClean="0"/>
          </a:p>
          <a:p>
            <a:r>
              <a:rPr lang="es-ES" b="1" dirty="0" smtClean="0"/>
              <a:t>expire</a:t>
            </a:r>
            <a:r>
              <a:rPr lang="es-ES" dirty="0" smtClean="0"/>
              <a:t>= fecha de expiración</a:t>
            </a:r>
          </a:p>
          <a:p>
            <a:r>
              <a:rPr lang="es-ES" b="1" dirty="0" err="1" smtClean="0"/>
              <a:t>path</a:t>
            </a:r>
            <a:r>
              <a:rPr lang="es-ES" dirty="0" smtClean="0"/>
              <a:t>= </a:t>
            </a:r>
            <a:r>
              <a:rPr lang="es-ES" dirty="0" smtClean="0"/>
              <a:t>La ruta dentro del servidor en la que la cookie estará disponible</a:t>
            </a:r>
            <a:r>
              <a:rPr lang="es-ES" dirty="0" smtClean="0"/>
              <a:t>. Ej. </a:t>
            </a:r>
            <a:r>
              <a:rPr lang="ca-ES" dirty="0" smtClean="0"/>
              <a:t>'/‘ </a:t>
            </a:r>
            <a:r>
              <a:rPr lang="ca-ES" dirty="0" err="1" smtClean="0"/>
              <a:t>todo</a:t>
            </a:r>
            <a:r>
              <a:rPr lang="ca-ES" dirty="0" smtClean="0"/>
              <a:t> el </a:t>
            </a:r>
            <a:r>
              <a:rPr lang="ca-ES" dirty="0" err="1" smtClean="0"/>
              <a:t>dominio</a:t>
            </a:r>
            <a:r>
              <a:rPr lang="ca-ES" dirty="0" smtClean="0"/>
              <a:t>.</a:t>
            </a:r>
            <a:endParaRPr lang="es-ES" dirty="0"/>
          </a:p>
        </p:txBody>
      </p:sp>
      <p:sp>
        <p:nvSpPr>
          <p:cNvPr id="29" name="Rectangle 5"/>
          <p:cNvSpPr>
            <a:spLocks noChangeArrowheads="1"/>
          </p:cNvSpPr>
          <p:nvPr/>
        </p:nvSpPr>
        <p:spPr bwMode="auto">
          <a:xfrm>
            <a:off x="1259632" y="5589240"/>
            <a:ext cx="7056784" cy="646331"/>
          </a:xfrm>
          <a:prstGeom prst="rect">
            <a:avLst/>
          </a:prstGeom>
          <a:solidFill>
            <a:srgbClr val="FFFF0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ES" b="1" i="1" dirty="0" smtClean="0"/>
              <a:t>Eliminar cookie: </a:t>
            </a:r>
            <a:r>
              <a:rPr lang="es-ES" i="1" dirty="0" smtClean="0"/>
              <a:t>Utilizar la </a:t>
            </a:r>
            <a:r>
              <a:rPr lang="es-ES" i="1" dirty="0" smtClean="0"/>
              <a:t>función </a:t>
            </a:r>
            <a:r>
              <a:rPr lang="es-ES" i="1" dirty="0" err="1" smtClean="0"/>
              <a:t>setcookie</a:t>
            </a:r>
            <a:r>
              <a:rPr lang="es-ES" i="1" dirty="0" smtClean="0"/>
              <a:t>() </a:t>
            </a:r>
            <a:r>
              <a:rPr lang="es-ES" i="1" dirty="0" smtClean="0"/>
              <a:t>con una fecha de </a:t>
            </a:r>
            <a:r>
              <a:rPr lang="es-ES" i="1" dirty="0" smtClean="0"/>
              <a:t>expiración en </a:t>
            </a:r>
            <a:r>
              <a:rPr lang="es-ES" i="1" dirty="0" smtClean="0"/>
              <a:t>el </a:t>
            </a:r>
            <a:r>
              <a:rPr lang="es-ES" i="1" dirty="0" smtClean="0"/>
              <a:t>pasado ( negativa)</a:t>
            </a:r>
            <a:endParaRPr kumimoji="0" lang="es-ES" sz="3200" i="1" u="none" strike="noStrike" cap="none" normalizeH="0" baseline="0" dirty="0" smtClean="0">
              <a:ln>
                <a:noFill/>
              </a:ln>
              <a:solidFill>
                <a:schemeClr val="tx1"/>
              </a:solidFill>
              <a:effectLst/>
              <a:latin typeface="+mj-lt"/>
              <a:cs typeface="Arial" pitchFamily="34" charset="0"/>
            </a:endParaRPr>
          </a:p>
        </p:txBody>
      </p:sp>
      <p:pic>
        <p:nvPicPr>
          <p:cNvPr id="30" name="Picture 8" descr="C:\Users\Marc\Desktop\PROJECTES ONLINE\ETIF Best Formació\IFCD0210 - Desarrollo de aplicaciones con tecnologia web\MF0491_3\UF1841 Elaboració de documents web mitjançant llenguatges de marques\76818.png"/>
          <p:cNvPicPr>
            <a:picLocks noChangeAspect="1" noChangeArrowheads="1"/>
          </p:cNvPicPr>
          <p:nvPr/>
        </p:nvPicPr>
        <p:blipFill>
          <a:blip r:embed="rId5" cstate="print"/>
          <a:srcRect/>
          <a:stretch>
            <a:fillRect/>
          </a:stretch>
        </p:blipFill>
        <p:spPr bwMode="auto">
          <a:xfrm>
            <a:off x="539552" y="5517232"/>
            <a:ext cx="792088" cy="792088"/>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1191</TotalTime>
  <Words>207</Words>
  <Application>Microsoft Office PowerPoint</Application>
  <PresentationFormat>Presentación en pantalla (4:3)</PresentationFormat>
  <Paragraphs>35</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Tema de Office</vt:lpstr>
      <vt:lpstr>Diapositiva 1</vt:lpstr>
      <vt:lpstr>Diapositiva 2</vt:lpstr>
      <vt:lpstr>Diapositiva 3</vt:lpstr>
      <vt:lpstr>Diapositiva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Marc</dc:creator>
  <cp:lastModifiedBy>Marc</cp:lastModifiedBy>
  <cp:revision>151</cp:revision>
  <dcterms:created xsi:type="dcterms:W3CDTF">2017-12-18T17:15:44Z</dcterms:created>
  <dcterms:modified xsi:type="dcterms:W3CDTF">2021-06-10T22:19:06Z</dcterms:modified>
</cp:coreProperties>
</file>