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91" r:id="rId4"/>
    <p:sldId id="286" r:id="rId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DC06"/>
    <a:srgbClr val="FAE80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10/06/2021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10/06/2021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0j3ct.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pr0j3ct.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pr0j3ct.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pr0j3ct.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Marc\Desktop\ETIF_PNG.png"/>
          <p:cNvPicPr>
            <a:picLocks noChangeAspect="1" noChangeArrowheads="1"/>
          </p:cNvPicPr>
          <p:nvPr/>
        </p:nvPicPr>
        <p:blipFill>
          <a:blip r:embed="rId2" cstate="print"/>
          <a:srcRect/>
          <a:stretch>
            <a:fillRect/>
          </a:stretch>
        </p:blipFill>
        <p:spPr bwMode="auto">
          <a:xfrm>
            <a:off x="71438" y="71414"/>
            <a:ext cx="1500166" cy="666740"/>
          </a:xfrm>
          <a:prstGeom prst="rect">
            <a:avLst/>
          </a:prstGeom>
          <a:noFill/>
        </p:spPr>
      </p:pic>
      <p:sp>
        <p:nvSpPr>
          <p:cNvPr id="4" name="3 Rectángulo"/>
          <p:cNvSpPr/>
          <p:nvPr/>
        </p:nvSpPr>
        <p:spPr>
          <a:xfrm>
            <a:off x="179512" y="6453336"/>
            <a:ext cx="4916154" cy="276999"/>
          </a:xfrm>
          <a:prstGeom prst="rect">
            <a:avLst/>
          </a:prstGeom>
        </p:spPr>
        <p:txBody>
          <a:bodyPr wrap="none">
            <a:spAutoFit/>
          </a:bodyPr>
          <a:lstStyle/>
          <a:p>
            <a:r>
              <a:rPr lang="es-ES" sz="1200" dirty="0" smtClean="0">
                <a:solidFill>
                  <a:schemeClr val="tx1">
                    <a:lumMod val="50000"/>
                    <a:lumOff val="50000"/>
                  </a:schemeClr>
                </a:solidFill>
              </a:rPr>
              <a:t>MF0492_3  - UF1845 </a:t>
            </a:r>
            <a:r>
              <a:rPr lang="pt-BR" sz="1200" dirty="0" err="1" smtClean="0">
                <a:solidFill>
                  <a:schemeClr val="tx1">
                    <a:lumMod val="50000"/>
                    <a:lumOff val="50000"/>
                  </a:schemeClr>
                </a:solidFill>
              </a:rPr>
              <a:t>Acceso</a:t>
            </a:r>
            <a:r>
              <a:rPr lang="pt-BR" sz="1200" dirty="0" smtClean="0">
                <a:solidFill>
                  <a:schemeClr val="tx1">
                    <a:lumMod val="50000"/>
                    <a:lumOff val="50000"/>
                  </a:schemeClr>
                </a:solidFill>
              </a:rPr>
              <a:t> a </a:t>
            </a:r>
            <a:r>
              <a:rPr lang="pt-BR" sz="1200" dirty="0" err="1" smtClean="0">
                <a:solidFill>
                  <a:schemeClr val="tx1">
                    <a:lumMod val="50000"/>
                    <a:lumOff val="50000"/>
                  </a:schemeClr>
                </a:solidFill>
              </a:rPr>
              <a:t>datos</a:t>
            </a:r>
            <a:r>
              <a:rPr lang="pt-BR" sz="1200" dirty="0" smtClean="0">
                <a:solidFill>
                  <a:schemeClr val="tx1">
                    <a:lumMod val="50000"/>
                    <a:lumOff val="50000"/>
                  </a:schemeClr>
                </a:solidFill>
              </a:rPr>
              <a:t> de </a:t>
            </a:r>
            <a:r>
              <a:rPr lang="pt-BR" sz="1200" dirty="0" err="1" smtClean="0">
                <a:solidFill>
                  <a:schemeClr val="tx1">
                    <a:lumMod val="50000"/>
                    <a:lumOff val="50000"/>
                  </a:schemeClr>
                </a:solidFill>
              </a:rPr>
              <a:t>aplicaciones</a:t>
            </a:r>
            <a:r>
              <a:rPr lang="pt-BR" sz="1200" dirty="0" smtClean="0">
                <a:solidFill>
                  <a:schemeClr val="tx1">
                    <a:lumMod val="50000"/>
                    <a:lumOff val="50000"/>
                  </a:schemeClr>
                </a:solidFill>
              </a:rPr>
              <a:t> web entorno servidor</a:t>
            </a:r>
            <a:endParaRPr lang="es-ES" sz="1200" dirty="0">
              <a:solidFill>
                <a:schemeClr val="accent1">
                  <a:lumMod val="75000"/>
                </a:schemeClr>
              </a:solidFill>
            </a:endParaRPr>
          </a:p>
        </p:txBody>
      </p:sp>
      <p:sp>
        <p:nvSpPr>
          <p:cNvPr id="7" name="6 Rectángulo"/>
          <p:cNvSpPr/>
          <p:nvPr/>
        </p:nvSpPr>
        <p:spPr>
          <a:xfrm>
            <a:off x="7095387" y="6525344"/>
            <a:ext cx="1941109" cy="276999"/>
          </a:xfrm>
          <a:prstGeom prst="rect">
            <a:avLst/>
          </a:prstGeom>
        </p:spPr>
        <p:txBody>
          <a:bodyPr wrap="none">
            <a:spAutoFit/>
          </a:bodyPr>
          <a:lstStyle/>
          <a:p>
            <a:r>
              <a:rPr lang="ca-ES" sz="1200" dirty="0" err="1" smtClean="0">
                <a:solidFill>
                  <a:schemeClr val="tx1">
                    <a:lumMod val="50000"/>
                    <a:lumOff val="50000"/>
                  </a:schemeClr>
                </a:solidFill>
              </a:rPr>
              <a:t>Profesor</a:t>
            </a:r>
            <a:r>
              <a:rPr lang="ca-ES" sz="1200" dirty="0" smtClean="0">
                <a:solidFill>
                  <a:schemeClr val="tx1">
                    <a:lumMod val="50000"/>
                    <a:lumOff val="50000"/>
                  </a:schemeClr>
                </a:solidFill>
              </a:rPr>
              <a:t> </a:t>
            </a:r>
            <a:r>
              <a:rPr lang="ca-ES" sz="1200" dirty="0" smtClean="0">
                <a:solidFill>
                  <a:schemeClr val="accent1">
                    <a:lumMod val="75000"/>
                  </a:schemeClr>
                </a:solidFill>
                <a:hlinkClick r:id="rId3"/>
              </a:rPr>
              <a:t>Marc Esteve Garcia</a:t>
            </a:r>
            <a:endParaRPr lang="ca-ES" sz="1200" dirty="0">
              <a:solidFill>
                <a:schemeClr val="accent1">
                  <a:lumMod val="75000"/>
                </a:schemeClr>
              </a:solidFill>
            </a:endParaRPr>
          </a:p>
        </p:txBody>
      </p:sp>
      <p:pic>
        <p:nvPicPr>
          <p:cNvPr id="1026" name="Picture 2" descr="C:\Program Files (x86)\MARC\FEINA\2021-ETIF Best Formació\2021\MF0492_3 Program web entorno SERVIDOR\UF1844 Dev apps web entorno servidor\imatges\1200px-PHP-logo.svg.png"/>
          <p:cNvPicPr>
            <a:picLocks noChangeAspect="1" noChangeArrowheads="1"/>
          </p:cNvPicPr>
          <p:nvPr/>
        </p:nvPicPr>
        <p:blipFill>
          <a:blip r:embed="rId4" cstate="print"/>
          <a:srcRect/>
          <a:stretch>
            <a:fillRect/>
          </a:stretch>
        </p:blipFill>
        <p:spPr bwMode="auto">
          <a:xfrm>
            <a:off x="2627784" y="2093307"/>
            <a:ext cx="3771497" cy="2036609"/>
          </a:xfrm>
          <a:prstGeom prst="rect">
            <a:avLst/>
          </a:prstGeom>
          <a:noFill/>
        </p:spPr>
      </p:pic>
      <p:sp>
        <p:nvSpPr>
          <p:cNvPr id="9" name="8 Rectángulo"/>
          <p:cNvSpPr/>
          <p:nvPr/>
        </p:nvSpPr>
        <p:spPr>
          <a:xfrm>
            <a:off x="2411760" y="4129916"/>
            <a:ext cx="4464496" cy="523220"/>
          </a:xfrm>
          <a:prstGeom prst="rect">
            <a:avLst/>
          </a:prstGeom>
        </p:spPr>
        <p:txBody>
          <a:bodyPr wrap="square">
            <a:spAutoFit/>
          </a:bodyPr>
          <a:lstStyle/>
          <a:p>
            <a:pPr algn="ctr"/>
            <a:r>
              <a:rPr lang="es-ES" sz="2800" b="1" dirty="0" smtClean="0">
                <a:solidFill>
                  <a:srgbClr val="1F497D">
                    <a:lumMod val="60000"/>
                    <a:lumOff val="40000"/>
                  </a:srgbClr>
                </a:solidFill>
              </a:rPr>
              <a:t>SESIONES</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Marc\Desktop\ETIF_PNG.png"/>
          <p:cNvPicPr>
            <a:picLocks noChangeAspect="1" noChangeArrowheads="1"/>
          </p:cNvPicPr>
          <p:nvPr/>
        </p:nvPicPr>
        <p:blipFill>
          <a:blip r:embed="rId2" cstate="print"/>
          <a:srcRect/>
          <a:stretch>
            <a:fillRect/>
          </a:stretch>
        </p:blipFill>
        <p:spPr bwMode="auto">
          <a:xfrm>
            <a:off x="71438" y="71414"/>
            <a:ext cx="1500166" cy="666740"/>
          </a:xfrm>
          <a:prstGeom prst="rect">
            <a:avLst/>
          </a:prstGeom>
          <a:noFill/>
        </p:spPr>
      </p:pic>
      <p:sp>
        <p:nvSpPr>
          <p:cNvPr id="18" name="17 Rectángulo"/>
          <p:cNvSpPr/>
          <p:nvPr/>
        </p:nvSpPr>
        <p:spPr>
          <a:xfrm>
            <a:off x="107504" y="6525344"/>
            <a:ext cx="668773" cy="276999"/>
          </a:xfrm>
          <a:prstGeom prst="rect">
            <a:avLst/>
          </a:prstGeom>
        </p:spPr>
        <p:txBody>
          <a:bodyPr wrap="none">
            <a:spAutoFit/>
          </a:bodyPr>
          <a:lstStyle/>
          <a:p>
            <a:r>
              <a:rPr lang="ca-ES" sz="1200" dirty="0" smtClean="0">
                <a:solidFill>
                  <a:schemeClr val="tx1">
                    <a:lumMod val="50000"/>
                    <a:lumOff val="50000"/>
                  </a:schemeClr>
                </a:solidFill>
              </a:rPr>
              <a:t>UF1845</a:t>
            </a:r>
            <a:endParaRPr lang="ca-ES" sz="1200" dirty="0">
              <a:solidFill>
                <a:schemeClr val="accent1">
                  <a:lumMod val="75000"/>
                </a:schemeClr>
              </a:solidFill>
            </a:endParaRPr>
          </a:p>
        </p:txBody>
      </p:sp>
      <p:sp>
        <p:nvSpPr>
          <p:cNvPr id="19" name="18 Rectángulo"/>
          <p:cNvSpPr/>
          <p:nvPr/>
        </p:nvSpPr>
        <p:spPr>
          <a:xfrm>
            <a:off x="7095387" y="6525344"/>
            <a:ext cx="1941109" cy="276999"/>
          </a:xfrm>
          <a:prstGeom prst="rect">
            <a:avLst/>
          </a:prstGeom>
        </p:spPr>
        <p:txBody>
          <a:bodyPr wrap="none">
            <a:spAutoFit/>
          </a:bodyPr>
          <a:lstStyle/>
          <a:p>
            <a:r>
              <a:rPr lang="ca-ES" sz="1200" dirty="0" err="1" smtClean="0">
                <a:solidFill>
                  <a:schemeClr val="tx1">
                    <a:lumMod val="50000"/>
                    <a:lumOff val="50000"/>
                  </a:schemeClr>
                </a:solidFill>
              </a:rPr>
              <a:t>Profesor</a:t>
            </a:r>
            <a:r>
              <a:rPr lang="ca-ES" sz="1200" dirty="0" smtClean="0">
                <a:solidFill>
                  <a:schemeClr val="tx1">
                    <a:lumMod val="50000"/>
                    <a:lumOff val="50000"/>
                  </a:schemeClr>
                </a:solidFill>
              </a:rPr>
              <a:t> </a:t>
            </a:r>
            <a:r>
              <a:rPr lang="ca-ES" sz="1200" dirty="0" smtClean="0">
                <a:solidFill>
                  <a:schemeClr val="accent1">
                    <a:lumMod val="75000"/>
                  </a:schemeClr>
                </a:solidFill>
                <a:hlinkClick r:id="rId3"/>
              </a:rPr>
              <a:t>Marc Esteve Garcia</a:t>
            </a:r>
            <a:endParaRPr lang="ca-ES" sz="1200" dirty="0">
              <a:solidFill>
                <a:schemeClr val="accent1">
                  <a:lumMod val="75000"/>
                </a:schemeClr>
              </a:solidFill>
            </a:endParaRPr>
          </a:p>
        </p:txBody>
      </p:sp>
      <p:sp>
        <p:nvSpPr>
          <p:cNvPr id="21" name="20 CuadroTexto"/>
          <p:cNvSpPr txBox="1"/>
          <p:nvPr/>
        </p:nvSpPr>
        <p:spPr>
          <a:xfrm>
            <a:off x="4421157" y="6453336"/>
            <a:ext cx="301686" cy="369332"/>
          </a:xfrm>
          <a:prstGeom prst="rect">
            <a:avLst/>
          </a:prstGeom>
          <a:noFill/>
        </p:spPr>
        <p:txBody>
          <a:bodyPr wrap="none" rtlCol="0">
            <a:spAutoFit/>
          </a:bodyPr>
          <a:lstStyle/>
          <a:p>
            <a:fld id="{BA64BAC2-4902-413B-89DA-684D92F8D1E3}" type="slidenum">
              <a:rPr lang="es-ES" smtClean="0"/>
              <a:pPr/>
              <a:t>2</a:t>
            </a:fld>
            <a:endParaRPr lang="es-ES" dirty="0"/>
          </a:p>
        </p:txBody>
      </p:sp>
      <p:pic>
        <p:nvPicPr>
          <p:cNvPr id="10" name="Picture 2" descr="C:\Program Files (x86)\MARC\FEINA\2021-ETIF Best Formació\2021\MF0492_3 Program web entorno SERVIDOR\UF1844 Dev apps web entorno servidor\imatges\1200px-PHP-logo.svg.png"/>
          <p:cNvPicPr>
            <a:picLocks noChangeAspect="1" noChangeArrowheads="1"/>
          </p:cNvPicPr>
          <p:nvPr/>
        </p:nvPicPr>
        <p:blipFill>
          <a:blip r:embed="rId4" cstate="print"/>
          <a:srcRect/>
          <a:stretch>
            <a:fillRect/>
          </a:stretch>
        </p:blipFill>
        <p:spPr bwMode="auto">
          <a:xfrm>
            <a:off x="8261232" y="188641"/>
            <a:ext cx="666741" cy="360040"/>
          </a:xfrm>
          <a:prstGeom prst="rect">
            <a:avLst/>
          </a:prstGeom>
          <a:noFill/>
        </p:spPr>
      </p:pic>
      <p:sp>
        <p:nvSpPr>
          <p:cNvPr id="12" name="11 Rectángulo"/>
          <p:cNvSpPr/>
          <p:nvPr/>
        </p:nvSpPr>
        <p:spPr>
          <a:xfrm>
            <a:off x="1943708" y="934268"/>
            <a:ext cx="5256584" cy="584775"/>
          </a:xfrm>
          <a:prstGeom prst="rect">
            <a:avLst/>
          </a:prstGeom>
        </p:spPr>
        <p:txBody>
          <a:bodyPr wrap="square">
            <a:spAutoFit/>
          </a:bodyPr>
          <a:lstStyle/>
          <a:p>
            <a:pPr algn="ctr"/>
            <a:r>
              <a:rPr lang="es-ES" sz="3200" b="1" dirty="0" smtClean="0">
                <a:solidFill>
                  <a:srgbClr val="1F497D">
                    <a:lumMod val="60000"/>
                    <a:lumOff val="40000"/>
                  </a:srgbClr>
                </a:solidFill>
              </a:rPr>
              <a:t>Sesiones en PHP</a:t>
            </a:r>
            <a:endParaRPr lang="es-ES" sz="3200" dirty="0"/>
          </a:p>
        </p:txBody>
      </p:sp>
      <p:sp>
        <p:nvSpPr>
          <p:cNvPr id="11" name="10 Rectángulo"/>
          <p:cNvSpPr/>
          <p:nvPr/>
        </p:nvSpPr>
        <p:spPr>
          <a:xfrm>
            <a:off x="1115616" y="1988840"/>
            <a:ext cx="6840760" cy="646331"/>
          </a:xfrm>
          <a:prstGeom prst="rect">
            <a:avLst/>
          </a:prstGeom>
        </p:spPr>
        <p:txBody>
          <a:bodyPr wrap="square">
            <a:spAutoFit/>
          </a:bodyPr>
          <a:lstStyle/>
          <a:p>
            <a:r>
              <a:rPr lang="es-ES" dirty="0" smtClean="0"/>
              <a:t>Una sesión es una forma de </a:t>
            </a:r>
            <a:r>
              <a:rPr lang="es-ES" b="1" dirty="0" smtClean="0"/>
              <a:t>almacenar información </a:t>
            </a:r>
            <a:r>
              <a:rPr lang="es-ES" dirty="0" smtClean="0"/>
              <a:t>(en variables) que se utilizará en varias páginas.</a:t>
            </a:r>
          </a:p>
        </p:txBody>
      </p:sp>
      <p:pic>
        <p:nvPicPr>
          <p:cNvPr id="20" name="Picture 2"/>
          <p:cNvPicPr>
            <a:picLocks noChangeAspect="1" noChangeArrowheads="1"/>
          </p:cNvPicPr>
          <p:nvPr/>
        </p:nvPicPr>
        <p:blipFill>
          <a:blip r:embed="rId5" cstate="print"/>
          <a:srcRect/>
          <a:stretch>
            <a:fillRect/>
          </a:stretch>
        </p:blipFill>
        <p:spPr bwMode="auto">
          <a:xfrm>
            <a:off x="4716016" y="2780928"/>
            <a:ext cx="2952328" cy="2644375"/>
          </a:xfrm>
          <a:prstGeom prst="rect">
            <a:avLst/>
          </a:prstGeom>
          <a:noFill/>
          <a:ln w="9525">
            <a:noFill/>
            <a:miter lim="800000"/>
            <a:headEnd/>
            <a:tailEnd/>
          </a:ln>
          <a:effectLst/>
        </p:spPr>
      </p:pic>
      <p:sp>
        <p:nvSpPr>
          <p:cNvPr id="22" name="21 Rectángulo"/>
          <p:cNvSpPr/>
          <p:nvPr/>
        </p:nvSpPr>
        <p:spPr>
          <a:xfrm>
            <a:off x="1259632" y="3140968"/>
            <a:ext cx="3240360" cy="923330"/>
          </a:xfrm>
          <a:prstGeom prst="rect">
            <a:avLst/>
          </a:prstGeom>
        </p:spPr>
        <p:txBody>
          <a:bodyPr wrap="square">
            <a:spAutoFit/>
          </a:bodyPr>
          <a:lstStyle/>
          <a:p>
            <a:r>
              <a:rPr lang="es-ES" dirty="0" smtClean="0"/>
              <a:t>A diferencia de una </a:t>
            </a:r>
            <a:r>
              <a:rPr lang="es-ES" i="1" dirty="0" smtClean="0"/>
              <a:t>cookie</a:t>
            </a:r>
            <a:r>
              <a:rPr lang="es-ES" dirty="0" smtClean="0"/>
              <a:t>, la información no se almacena en el dispositivo del usuario.</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Marc\Desktop\ETIF_PNG.png"/>
          <p:cNvPicPr>
            <a:picLocks noChangeAspect="1" noChangeArrowheads="1"/>
          </p:cNvPicPr>
          <p:nvPr/>
        </p:nvPicPr>
        <p:blipFill>
          <a:blip r:embed="rId2" cstate="print"/>
          <a:srcRect/>
          <a:stretch>
            <a:fillRect/>
          </a:stretch>
        </p:blipFill>
        <p:spPr bwMode="auto">
          <a:xfrm>
            <a:off x="71438" y="71414"/>
            <a:ext cx="1500166" cy="666740"/>
          </a:xfrm>
          <a:prstGeom prst="rect">
            <a:avLst/>
          </a:prstGeom>
          <a:noFill/>
        </p:spPr>
      </p:pic>
      <p:sp>
        <p:nvSpPr>
          <p:cNvPr id="18" name="17 Rectángulo"/>
          <p:cNvSpPr/>
          <p:nvPr/>
        </p:nvSpPr>
        <p:spPr>
          <a:xfrm>
            <a:off x="107504" y="6525344"/>
            <a:ext cx="668773" cy="276999"/>
          </a:xfrm>
          <a:prstGeom prst="rect">
            <a:avLst/>
          </a:prstGeom>
        </p:spPr>
        <p:txBody>
          <a:bodyPr wrap="none">
            <a:spAutoFit/>
          </a:bodyPr>
          <a:lstStyle/>
          <a:p>
            <a:r>
              <a:rPr lang="ca-ES" sz="1200" dirty="0" smtClean="0">
                <a:solidFill>
                  <a:schemeClr val="tx1">
                    <a:lumMod val="50000"/>
                    <a:lumOff val="50000"/>
                  </a:schemeClr>
                </a:solidFill>
              </a:rPr>
              <a:t>UF1845</a:t>
            </a:r>
            <a:endParaRPr lang="ca-ES" sz="1200" dirty="0">
              <a:solidFill>
                <a:schemeClr val="accent1">
                  <a:lumMod val="75000"/>
                </a:schemeClr>
              </a:solidFill>
            </a:endParaRPr>
          </a:p>
        </p:txBody>
      </p:sp>
      <p:sp>
        <p:nvSpPr>
          <p:cNvPr id="19" name="18 Rectángulo"/>
          <p:cNvSpPr/>
          <p:nvPr/>
        </p:nvSpPr>
        <p:spPr>
          <a:xfrm>
            <a:off x="7095387" y="6525344"/>
            <a:ext cx="1941109" cy="276999"/>
          </a:xfrm>
          <a:prstGeom prst="rect">
            <a:avLst/>
          </a:prstGeom>
        </p:spPr>
        <p:txBody>
          <a:bodyPr wrap="none">
            <a:spAutoFit/>
          </a:bodyPr>
          <a:lstStyle/>
          <a:p>
            <a:r>
              <a:rPr lang="ca-ES" sz="1200" dirty="0" err="1" smtClean="0">
                <a:solidFill>
                  <a:schemeClr val="tx1">
                    <a:lumMod val="50000"/>
                    <a:lumOff val="50000"/>
                  </a:schemeClr>
                </a:solidFill>
              </a:rPr>
              <a:t>Profesor</a:t>
            </a:r>
            <a:r>
              <a:rPr lang="ca-ES" sz="1200" dirty="0" smtClean="0">
                <a:solidFill>
                  <a:schemeClr val="tx1">
                    <a:lumMod val="50000"/>
                    <a:lumOff val="50000"/>
                  </a:schemeClr>
                </a:solidFill>
              </a:rPr>
              <a:t> </a:t>
            </a:r>
            <a:r>
              <a:rPr lang="ca-ES" sz="1200" dirty="0" smtClean="0">
                <a:solidFill>
                  <a:schemeClr val="accent1">
                    <a:lumMod val="75000"/>
                  </a:schemeClr>
                </a:solidFill>
                <a:hlinkClick r:id="rId3"/>
              </a:rPr>
              <a:t>Marc Esteve Garcia</a:t>
            </a:r>
            <a:endParaRPr lang="ca-ES" sz="1200" dirty="0">
              <a:solidFill>
                <a:schemeClr val="accent1">
                  <a:lumMod val="75000"/>
                </a:schemeClr>
              </a:solidFill>
            </a:endParaRPr>
          </a:p>
        </p:txBody>
      </p:sp>
      <p:sp>
        <p:nvSpPr>
          <p:cNvPr id="21" name="20 CuadroTexto"/>
          <p:cNvSpPr txBox="1"/>
          <p:nvPr/>
        </p:nvSpPr>
        <p:spPr>
          <a:xfrm>
            <a:off x="4421157" y="6453336"/>
            <a:ext cx="301686" cy="369332"/>
          </a:xfrm>
          <a:prstGeom prst="rect">
            <a:avLst/>
          </a:prstGeom>
          <a:noFill/>
        </p:spPr>
        <p:txBody>
          <a:bodyPr wrap="none" rtlCol="0">
            <a:spAutoFit/>
          </a:bodyPr>
          <a:lstStyle/>
          <a:p>
            <a:fld id="{BA64BAC2-4902-413B-89DA-684D92F8D1E3}" type="slidenum">
              <a:rPr lang="es-ES" smtClean="0"/>
              <a:pPr/>
              <a:t>3</a:t>
            </a:fld>
            <a:endParaRPr lang="es-ES" dirty="0"/>
          </a:p>
        </p:txBody>
      </p:sp>
      <p:pic>
        <p:nvPicPr>
          <p:cNvPr id="10" name="Picture 2" descr="C:\Program Files (x86)\MARC\FEINA\2021-ETIF Best Formació\2021\MF0492_3 Program web entorno SERVIDOR\UF1844 Dev apps web entorno servidor\imatges\1200px-PHP-logo.svg.png"/>
          <p:cNvPicPr>
            <a:picLocks noChangeAspect="1" noChangeArrowheads="1"/>
          </p:cNvPicPr>
          <p:nvPr/>
        </p:nvPicPr>
        <p:blipFill>
          <a:blip r:embed="rId4" cstate="print"/>
          <a:srcRect/>
          <a:stretch>
            <a:fillRect/>
          </a:stretch>
        </p:blipFill>
        <p:spPr bwMode="auto">
          <a:xfrm>
            <a:off x="8261232" y="188641"/>
            <a:ext cx="666741" cy="360040"/>
          </a:xfrm>
          <a:prstGeom prst="rect">
            <a:avLst/>
          </a:prstGeom>
          <a:noFill/>
        </p:spPr>
      </p:pic>
      <p:sp>
        <p:nvSpPr>
          <p:cNvPr id="14" name="13 Rectángulo"/>
          <p:cNvSpPr/>
          <p:nvPr/>
        </p:nvSpPr>
        <p:spPr>
          <a:xfrm>
            <a:off x="2627784" y="620688"/>
            <a:ext cx="3368230" cy="461665"/>
          </a:xfrm>
          <a:prstGeom prst="rect">
            <a:avLst/>
          </a:prstGeom>
        </p:spPr>
        <p:txBody>
          <a:bodyPr wrap="none">
            <a:spAutoFit/>
          </a:bodyPr>
          <a:lstStyle/>
          <a:p>
            <a:pPr algn="ctr"/>
            <a:r>
              <a:rPr lang="es-ES" sz="2400" b="1" dirty="0" smtClean="0">
                <a:solidFill>
                  <a:srgbClr val="1F497D">
                    <a:lumMod val="60000"/>
                    <a:lumOff val="40000"/>
                  </a:srgbClr>
                </a:solidFill>
              </a:rPr>
              <a:t>¿Qué es una sesión PHP?</a:t>
            </a:r>
            <a:endParaRPr lang="es-ES" sz="1600" dirty="0"/>
          </a:p>
        </p:txBody>
      </p:sp>
      <p:sp>
        <p:nvSpPr>
          <p:cNvPr id="15" name="14 Rectángulo"/>
          <p:cNvSpPr/>
          <p:nvPr/>
        </p:nvSpPr>
        <p:spPr>
          <a:xfrm>
            <a:off x="971600" y="1268760"/>
            <a:ext cx="7398568" cy="3693319"/>
          </a:xfrm>
          <a:prstGeom prst="rect">
            <a:avLst/>
          </a:prstGeom>
        </p:spPr>
        <p:txBody>
          <a:bodyPr wrap="square">
            <a:spAutoFit/>
          </a:bodyPr>
          <a:lstStyle/>
          <a:p>
            <a:r>
              <a:rPr lang="es-ES" dirty="0" smtClean="0"/>
              <a:t>Cuando se trabaja con una aplicación, se abre, se hace algunos cambios y luego se cierra. Esto es muy parecido a una </a:t>
            </a:r>
            <a:r>
              <a:rPr lang="es-ES" b="1" dirty="0" smtClean="0"/>
              <a:t>sesión</a:t>
            </a:r>
            <a:r>
              <a:rPr lang="es-ES" dirty="0" smtClean="0"/>
              <a:t>. El dispositivo sabe quién eres. Sabe cuándo inicia la aplicación y cuándo finaliza. Pero en Internet hay un problema: el servidor web no sabe quién eres ni qué haces, porque la dirección HTTP no mantiene el </a:t>
            </a:r>
            <a:r>
              <a:rPr lang="es-ES" b="1" dirty="0" smtClean="0"/>
              <a:t>estado</a:t>
            </a:r>
            <a:r>
              <a:rPr lang="es-ES" dirty="0" smtClean="0"/>
              <a:t>.</a:t>
            </a:r>
          </a:p>
          <a:p>
            <a:endParaRPr lang="es-ES" dirty="0" smtClean="0"/>
          </a:p>
          <a:p>
            <a:r>
              <a:rPr lang="es-ES" dirty="0" smtClean="0"/>
              <a:t>Las </a:t>
            </a:r>
            <a:r>
              <a:rPr lang="es-ES" b="1" dirty="0" smtClean="0"/>
              <a:t>variables de sesión </a:t>
            </a:r>
            <a:r>
              <a:rPr lang="es-ES" dirty="0" smtClean="0"/>
              <a:t>resuelven este problema al almacenar la información del usuario que se utilizará en varias páginas (por ejemplo, nombre de usuario, color favorito, etc.). De forma predeterminada, las variables de sesión duran hasta que el usuario cierra el navegador.</a:t>
            </a:r>
          </a:p>
          <a:p>
            <a:endParaRPr lang="es-ES" dirty="0" smtClean="0"/>
          </a:p>
          <a:p>
            <a:r>
              <a:rPr lang="es-ES" dirty="0" smtClean="0"/>
              <a:t>Entonces; Las variables de sesión contienen </a:t>
            </a:r>
            <a:r>
              <a:rPr lang="es-ES" b="1" dirty="0" smtClean="0"/>
              <a:t>información</a:t>
            </a:r>
            <a:r>
              <a:rPr lang="es-ES" dirty="0" smtClean="0"/>
              <a:t> sobre un solo </a:t>
            </a:r>
            <a:r>
              <a:rPr lang="es-ES" b="1" dirty="0" smtClean="0"/>
              <a:t>usuario</a:t>
            </a:r>
            <a:r>
              <a:rPr lang="es-ES" dirty="0" smtClean="0"/>
              <a:t> y están </a:t>
            </a:r>
            <a:r>
              <a:rPr lang="es-ES" b="1" dirty="0" smtClean="0"/>
              <a:t>disponibles para todas las páginas</a:t>
            </a:r>
            <a:r>
              <a:rPr lang="es-ES" dirty="0" smtClean="0"/>
              <a:t> en una aplicación.</a:t>
            </a:r>
            <a:endParaRPr lang="es-ES" dirty="0"/>
          </a:p>
        </p:txBody>
      </p:sp>
      <p:pic>
        <p:nvPicPr>
          <p:cNvPr id="13" name="Picture 2" descr="C:\Program Files (x86)\MARC\FEINA\2021-ETIF Best Formació\2021\MF0492_3 Program web entorno SERVIDOR\UF1845 Acceso datos apps web entorno servidor\sesion.png"/>
          <p:cNvPicPr>
            <a:picLocks noChangeAspect="1" noChangeArrowheads="1"/>
          </p:cNvPicPr>
          <p:nvPr/>
        </p:nvPicPr>
        <p:blipFill>
          <a:blip r:embed="rId5" cstate="print"/>
          <a:srcRect/>
          <a:stretch>
            <a:fillRect/>
          </a:stretch>
        </p:blipFill>
        <p:spPr bwMode="auto">
          <a:xfrm>
            <a:off x="2843808" y="5013176"/>
            <a:ext cx="3324225" cy="12668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Marc\Desktop\ETIF_PNG.png"/>
          <p:cNvPicPr>
            <a:picLocks noChangeAspect="1" noChangeArrowheads="1"/>
          </p:cNvPicPr>
          <p:nvPr/>
        </p:nvPicPr>
        <p:blipFill>
          <a:blip r:embed="rId2" cstate="print"/>
          <a:srcRect/>
          <a:stretch>
            <a:fillRect/>
          </a:stretch>
        </p:blipFill>
        <p:spPr bwMode="auto">
          <a:xfrm>
            <a:off x="71438" y="71414"/>
            <a:ext cx="1500166" cy="666740"/>
          </a:xfrm>
          <a:prstGeom prst="rect">
            <a:avLst/>
          </a:prstGeom>
          <a:noFill/>
        </p:spPr>
      </p:pic>
      <p:sp>
        <p:nvSpPr>
          <p:cNvPr id="11" name="10 Rectángulo"/>
          <p:cNvSpPr/>
          <p:nvPr/>
        </p:nvSpPr>
        <p:spPr>
          <a:xfrm>
            <a:off x="2159732" y="404664"/>
            <a:ext cx="4824536" cy="523220"/>
          </a:xfrm>
          <a:prstGeom prst="rect">
            <a:avLst/>
          </a:prstGeom>
        </p:spPr>
        <p:txBody>
          <a:bodyPr wrap="square">
            <a:spAutoFit/>
          </a:bodyPr>
          <a:lstStyle/>
          <a:p>
            <a:pPr algn="ctr"/>
            <a:r>
              <a:rPr lang="es-ES" sz="2800" b="1" dirty="0" smtClean="0">
                <a:solidFill>
                  <a:schemeClr val="tx2">
                    <a:lumMod val="60000"/>
                    <a:lumOff val="40000"/>
                  </a:schemeClr>
                </a:solidFill>
              </a:rPr>
              <a:t>SESIONES PHP</a:t>
            </a:r>
            <a:endParaRPr lang="es-ES" sz="3200" b="1" dirty="0" smtClean="0">
              <a:solidFill>
                <a:schemeClr val="tx2">
                  <a:lumMod val="60000"/>
                  <a:lumOff val="40000"/>
                </a:schemeClr>
              </a:solidFill>
            </a:endParaRPr>
          </a:p>
        </p:txBody>
      </p:sp>
      <p:sp>
        <p:nvSpPr>
          <p:cNvPr id="19" name="18 Rectángulo"/>
          <p:cNvSpPr/>
          <p:nvPr/>
        </p:nvSpPr>
        <p:spPr>
          <a:xfrm>
            <a:off x="7095387" y="6525344"/>
            <a:ext cx="1941109" cy="276999"/>
          </a:xfrm>
          <a:prstGeom prst="rect">
            <a:avLst/>
          </a:prstGeom>
        </p:spPr>
        <p:txBody>
          <a:bodyPr wrap="none">
            <a:spAutoFit/>
          </a:bodyPr>
          <a:lstStyle/>
          <a:p>
            <a:r>
              <a:rPr lang="ca-ES" sz="1200" dirty="0" err="1" smtClean="0">
                <a:solidFill>
                  <a:schemeClr val="tx1">
                    <a:lumMod val="50000"/>
                    <a:lumOff val="50000"/>
                  </a:schemeClr>
                </a:solidFill>
              </a:rPr>
              <a:t>Profesor</a:t>
            </a:r>
            <a:r>
              <a:rPr lang="ca-ES" sz="1200" dirty="0" smtClean="0">
                <a:solidFill>
                  <a:schemeClr val="tx1">
                    <a:lumMod val="50000"/>
                    <a:lumOff val="50000"/>
                  </a:schemeClr>
                </a:solidFill>
              </a:rPr>
              <a:t> </a:t>
            </a:r>
            <a:r>
              <a:rPr lang="ca-ES" sz="1200" dirty="0" smtClean="0">
                <a:solidFill>
                  <a:schemeClr val="accent1">
                    <a:lumMod val="75000"/>
                  </a:schemeClr>
                </a:solidFill>
                <a:hlinkClick r:id="rId3"/>
              </a:rPr>
              <a:t>Marc Esteve Garcia</a:t>
            </a:r>
            <a:endParaRPr lang="ca-ES" sz="1200" dirty="0">
              <a:solidFill>
                <a:schemeClr val="accent1">
                  <a:lumMod val="75000"/>
                </a:schemeClr>
              </a:solidFill>
            </a:endParaRPr>
          </a:p>
        </p:txBody>
      </p:sp>
      <p:sp>
        <p:nvSpPr>
          <p:cNvPr id="21" name="20 CuadroTexto"/>
          <p:cNvSpPr txBox="1"/>
          <p:nvPr/>
        </p:nvSpPr>
        <p:spPr>
          <a:xfrm>
            <a:off x="4421157" y="6453336"/>
            <a:ext cx="301686" cy="369332"/>
          </a:xfrm>
          <a:prstGeom prst="rect">
            <a:avLst/>
          </a:prstGeom>
          <a:noFill/>
        </p:spPr>
        <p:txBody>
          <a:bodyPr wrap="none" rtlCol="0">
            <a:spAutoFit/>
          </a:bodyPr>
          <a:lstStyle/>
          <a:p>
            <a:fld id="{BA64BAC2-4902-413B-89DA-684D92F8D1E3}" type="slidenum">
              <a:rPr lang="es-ES" smtClean="0"/>
              <a:pPr/>
              <a:t>4</a:t>
            </a:fld>
            <a:endParaRPr lang="es-ES" dirty="0"/>
          </a:p>
        </p:txBody>
      </p:sp>
      <p:pic>
        <p:nvPicPr>
          <p:cNvPr id="10" name="Picture 2" descr="C:\Program Files (x86)\MARC\FEINA\2021-ETIF Best Formació\2021\MF0492_3 Program web entorno SERVIDOR\UF1844 Dev apps web entorno servidor\imatges\1200px-PHP-logo.svg.png"/>
          <p:cNvPicPr>
            <a:picLocks noChangeAspect="1" noChangeArrowheads="1"/>
          </p:cNvPicPr>
          <p:nvPr/>
        </p:nvPicPr>
        <p:blipFill>
          <a:blip r:embed="rId4" cstate="print"/>
          <a:srcRect/>
          <a:stretch>
            <a:fillRect/>
          </a:stretch>
        </p:blipFill>
        <p:spPr bwMode="auto">
          <a:xfrm>
            <a:off x="8261232" y="188641"/>
            <a:ext cx="666741" cy="360040"/>
          </a:xfrm>
          <a:prstGeom prst="rect">
            <a:avLst/>
          </a:prstGeom>
          <a:noFill/>
        </p:spPr>
      </p:pic>
      <p:sp>
        <p:nvSpPr>
          <p:cNvPr id="16" name="15 Rectángulo"/>
          <p:cNvSpPr/>
          <p:nvPr/>
        </p:nvSpPr>
        <p:spPr>
          <a:xfrm>
            <a:off x="1835696" y="1250176"/>
            <a:ext cx="2520280" cy="461665"/>
          </a:xfrm>
          <a:prstGeom prst="rect">
            <a:avLst/>
          </a:prstGeom>
        </p:spPr>
        <p:txBody>
          <a:bodyPr wrap="square">
            <a:spAutoFit/>
          </a:bodyPr>
          <a:lstStyle/>
          <a:p>
            <a:r>
              <a:rPr lang="es-ES" sz="2400" b="1" dirty="0" err="1" smtClean="0"/>
              <a:t>session_start</a:t>
            </a:r>
            <a:r>
              <a:rPr lang="es-ES" sz="2400" b="1" dirty="0" smtClean="0"/>
              <a:t>();</a:t>
            </a:r>
            <a:endParaRPr lang="es-ES" dirty="0"/>
          </a:p>
        </p:txBody>
      </p:sp>
      <p:sp>
        <p:nvSpPr>
          <p:cNvPr id="14" name="Rectangle 5"/>
          <p:cNvSpPr>
            <a:spLocks noChangeArrowheads="1"/>
          </p:cNvSpPr>
          <p:nvPr/>
        </p:nvSpPr>
        <p:spPr bwMode="auto">
          <a:xfrm>
            <a:off x="1259632" y="5589240"/>
            <a:ext cx="7056784" cy="646331"/>
          </a:xfrm>
          <a:prstGeom prst="rect">
            <a:avLst/>
          </a:prstGeom>
          <a:solidFill>
            <a:srgbClr val="FFFF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ES" b="1" i="1" dirty="0" smtClean="0"/>
              <a:t>Sugerencia: </a:t>
            </a:r>
            <a:r>
              <a:rPr lang="es-ES" i="1" dirty="0" smtClean="0"/>
              <a:t>si necesitas un almacenamiento permanente, es posible que desees almacenar los datos en una </a:t>
            </a:r>
            <a:r>
              <a:rPr lang="es-ES" b="1" i="1" dirty="0" smtClean="0"/>
              <a:t>base de datos</a:t>
            </a:r>
            <a:r>
              <a:rPr lang="es-ES" i="1" dirty="0" smtClean="0"/>
              <a:t>.</a:t>
            </a:r>
            <a:endParaRPr kumimoji="0" lang="es-ES" sz="3200" i="1" u="none" strike="noStrike" cap="none" normalizeH="0" baseline="0" dirty="0" smtClean="0">
              <a:ln>
                <a:noFill/>
              </a:ln>
              <a:solidFill>
                <a:schemeClr val="tx1"/>
              </a:solidFill>
              <a:effectLst/>
              <a:latin typeface="+mj-lt"/>
              <a:cs typeface="Arial" pitchFamily="34" charset="0"/>
            </a:endParaRPr>
          </a:p>
        </p:txBody>
      </p:sp>
      <p:pic>
        <p:nvPicPr>
          <p:cNvPr id="15" name="Picture 8" descr="C:\Users\Marc\Desktop\PROJECTES ONLINE\ETIF Best Formació\IFCD0210 - Desarrollo de aplicaciones con tecnologia web\MF0491_3\UF1841 Elaboració de documents web mitjançant llenguatges de marques\76818.png"/>
          <p:cNvPicPr>
            <a:picLocks noChangeAspect="1" noChangeArrowheads="1"/>
          </p:cNvPicPr>
          <p:nvPr/>
        </p:nvPicPr>
        <p:blipFill>
          <a:blip r:embed="rId5" cstate="print"/>
          <a:srcRect/>
          <a:stretch>
            <a:fillRect/>
          </a:stretch>
        </p:blipFill>
        <p:spPr bwMode="auto">
          <a:xfrm>
            <a:off x="539552" y="5517232"/>
            <a:ext cx="792088" cy="792088"/>
          </a:xfrm>
          <a:prstGeom prst="rect">
            <a:avLst/>
          </a:prstGeom>
          <a:noFill/>
        </p:spPr>
      </p:pic>
      <p:sp>
        <p:nvSpPr>
          <p:cNvPr id="20" name="19 Rectángulo"/>
          <p:cNvSpPr/>
          <p:nvPr/>
        </p:nvSpPr>
        <p:spPr>
          <a:xfrm>
            <a:off x="107504" y="6525344"/>
            <a:ext cx="668773" cy="276999"/>
          </a:xfrm>
          <a:prstGeom prst="rect">
            <a:avLst/>
          </a:prstGeom>
        </p:spPr>
        <p:txBody>
          <a:bodyPr wrap="none">
            <a:spAutoFit/>
          </a:bodyPr>
          <a:lstStyle/>
          <a:p>
            <a:r>
              <a:rPr lang="ca-ES" sz="1200" dirty="0" smtClean="0">
                <a:solidFill>
                  <a:schemeClr val="tx1">
                    <a:lumMod val="50000"/>
                    <a:lumOff val="50000"/>
                  </a:schemeClr>
                </a:solidFill>
              </a:rPr>
              <a:t>UF1845</a:t>
            </a:r>
            <a:endParaRPr lang="ca-ES" sz="1200" dirty="0">
              <a:solidFill>
                <a:schemeClr val="accent1">
                  <a:lumMod val="75000"/>
                </a:schemeClr>
              </a:solidFill>
            </a:endParaRPr>
          </a:p>
        </p:txBody>
      </p:sp>
      <p:sp>
        <p:nvSpPr>
          <p:cNvPr id="18" name="17 Rectángulo"/>
          <p:cNvSpPr/>
          <p:nvPr/>
        </p:nvSpPr>
        <p:spPr>
          <a:xfrm>
            <a:off x="1835696" y="2564904"/>
            <a:ext cx="2520280" cy="461665"/>
          </a:xfrm>
          <a:prstGeom prst="rect">
            <a:avLst/>
          </a:prstGeom>
        </p:spPr>
        <p:txBody>
          <a:bodyPr wrap="square">
            <a:spAutoFit/>
          </a:bodyPr>
          <a:lstStyle/>
          <a:p>
            <a:r>
              <a:rPr lang="es-ES" sz="2400" b="1" dirty="0" smtClean="0"/>
              <a:t>$_SESSION</a:t>
            </a:r>
            <a:endParaRPr lang="es-ES" dirty="0"/>
          </a:p>
        </p:txBody>
      </p:sp>
      <p:sp>
        <p:nvSpPr>
          <p:cNvPr id="23" name="22 Rectángulo"/>
          <p:cNvSpPr/>
          <p:nvPr/>
        </p:nvSpPr>
        <p:spPr>
          <a:xfrm>
            <a:off x="1835696" y="4077072"/>
            <a:ext cx="2520280" cy="461665"/>
          </a:xfrm>
          <a:prstGeom prst="rect">
            <a:avLst/>
          </a:prstGeom>
        </p:spPr>
        <p:txBody>
          <a:bodyPr wrap="square">
            <a:spAutoFit/>
          </a:bodyPr>
          <a:lstStyle/>
          <a:p>
            <a:r>
              <a:rPr lang="es-ES" sz="2400" b="1" dirty="0" err="1" smtClean="0"/>
              <a:t>session_destroy</a:t>
            </a:r>
            <a:r>
              <a:rPr lang="es-ES" sz="2400" b="1" dirty="0" smtClean="0"/>
              <a:t>();</a:t>
            </a:r>
            <a:endParaRPr lang="es-ES" dirty="0"/>
          </a:p>
        </p:txBody>
      </p:sp>
      <p:sp>
        <p:nvSpPr>
          <p:cNvPr id="24" name="23 Rectángulo"/>
          <p:cNvSpPr/>
          <p:nvPr/>
        </p:nvSpPr>
        <p:spPr>
          <a:xfrm>
            <a:off x="2339752" y="1691516"/>
            <a:ext cx="5832648" cy="369332"/>
          </a:xfrm>
          <a:prstGeom prst="rect">
            <a:avLst/>
          </a:prstGeom>
        </p:spPr>
        <p:txBody>
          <a:bodyPr wrap="square">
            <a:spAutoFit/>
          </a:bodyPr>
          <a:lstStyle/>
          <a:p>
            <a:r>
              <a:rPr lang="es-ES" dirty="0" smtClean="0"/>
              <a:t>Se inicia una sesión con la función </a:t>
            </a:r>
            <a:r>
              <a:rPr lang="es-ES" dirty="0" err="1" smtClean="0"/>
              <a:t>session_start</a:t>
            </a:r>
            <a:r>
              <a:rPr lang="es-ES" dirty="0" smtClean="0"/>
              <a:t>().</a:t>
            </a:r>
            <a:endParaRPr lang="es-ES" dirty="0"/>
          </a:p>
        </p:txBody>
      </p:sp>
      <p:sp>
        <p:nvSpPr>
          <p:cNvPr id="25" name="24 Rectángulo"/>
          <p:cNvSpPr/>
          <p:nvPr/>
        </p:nvSpPr>
        <p:spPr>
          <a:xfrm>
            <a:off x="2411760" y="3001144"/>
            <a:ext cx="4572000" cy="646331"/>
          </a:xfrm>
          <a:prstGeom prst="rect">
            <a:avLst/>
          </a:prstGeom>
        </p:spPr>
        <p:txBody>
          <a:bodyPr>
            <a:spAutoFit/>
          </a:bodyPr>
          <a:lstStyle/>
          <a:p>
            <a:r>
              <a:rPr lang="es-ES" dirty="0" smtClean="0"/>
              <a:t>Las variables de sesión se establecen con la variable global de PHP</a:t>
            </a:r>
            <a:r>
              <a:rPr lang="es-ES" smtClean="0"/>
              <a:t>: $_</a:t>
            </a:r>
            <a:r>
              <a:rPr lang="es-ES" dirty="0" smtClean="0"/>
              <a:t>SESSION.</a:t>
            </a:r>
            <a:endParaRPr lang="es-ES" dirty="0"/>
          </a:p>
        </p:txBody>
      </p:sp>
      <p:sp>
        <p:nvSpPr>
          <p:cNvPr id="17" name="16 Rectángulo"/>
          <p:cNvSpPr/>
          <p:nvPr/>
        </p:nvSpPr>
        <p:spPr>
          <a:xfrm>
            <a:off x="2411760" y="4580220"/>
            <a:ext cx="5832648" cy="369332"/>
          </a:xfrm>
          <a:prstGeom prst="rect">
            <a:avLst/>
          </a:prstGeom>
        </p:spPr>
        <p:txBody>
          <a:bodyPr wrap="square">
            <a:spAutoFit/>
          </a:bodyPr>
          <a:lstStyle/>
          <a:p>
            <a:r>
              <a:rPr lang="es-ES" dirty="0" smtClean="0"/>
              <a:t>Se </a:t>
            </a:r>
            <a:r>
              <a:rPr lang="es-ES" dirty="0" smtClean="0"/>
              <a:t>cierra una </a:t>
            </a:r>
            <a:r>
              <a:rPr lang="es-ES" dirty="0" smtClean="0"/>
              <a:t>sesión con la función </a:t>
            </a:r>
            <a:r>
              <a:rPr lang="es-ES" dirty="0" err="1" smtClean="0"/>
              <a:t>session_destroy</a:t>
            </a:r>
            <a:r>
              <a:rPr lang="es-ES" dirty="0" smtClean="0"/>
              <a:t>().</a:t>
            </a:r>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TotalTime>
  <Words>284</Words>
  <Application>Microsoft Office PowerPoint</Application>
  <PresentationFormat>Presentación en pantalla (4:3)</PresentationFormat>
  <Paragraphs>29</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Diapositiva 1</vt:lpstr>
      <vt:lpstr>Diapositiva 2</vt:lpstr>
      <vt:lpstr>Diapositiva 3</vt:lpstr>
      <vt:lpstr>Diapositiva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Marc</dc:creator>
  <cp:lastModifiedBy>Marc</cp:lastModifiedBy>
  <cp:revision>147</cp:revision>
  <dcterms:created xsi:type="dcterms:W3CDTF">2017-12-18T17:15:44Z</dcterms:created>
  <dcterms:modified xsi:type="dcterms:W3CDTF">2021-06-10T21:46:31Z</dcterms:modified>
</cp:coreProperties>
</file>