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351" autoAdjust="0"/>
  </p:normalViewPr>
  <p:slideViewPr>
    <p:cSldViewPr snapToGrid="0">
      <p:cViewPr>
        <p:scale>
          <a:sx n="63" d="100"/>
          <a:sy n="63" d="100"/>
        </p:scale>
        <p:origin x="365"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1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A157F2C-D0A0-4C36-BAD7-A2AB17E7851F}" type="datetimeFigureOut">
              <a:rPr lang="en-US" smtClean="0"/>
              <a:t>21-Oct-22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4065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102542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1454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2982024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17755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178931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164526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13135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8433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57F2C-D0A0-4C36-BAD7-A2AB17E7851F}"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210401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57F2C-D0A0-4C36-BAD7-A2AB17E7851F}"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228809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157F2C-D0A0-4C36-BAD7-A2AB17E7851F}" type="datetimeFigureOut">
              <a:rPr lang="en-US" smtClean="0"/>
              <a:t>21-Oct-22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03755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157F2C-D0A0-4C36-BAD7-A2AB17E7851F}" type="datetimeFigureOut">
              <a:rPr lang="en-US" smtClean="0"/>
              <a:t>21-Oct-22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3339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57F2C-D0A0-4C36-BAD7-A2AB17E7851F}" type="datetimeFigureOut">
              <a:rPr lang="en-US" smtClean="0"/>
              <a:t>21-Oct-22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7102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57F2C-D0A0-4C36-BAD7-A2AB17E7851F}"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293139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57F2C-D0A0-4C36-BAD7-A2AB17E7851F}"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AC315-E314-44B6-842D-CA4B590B7A0F}" type="slidenum">
              <a:rPr lang="en-US" smtClean="0"/>
              <a:t>‹#›</a:t>
            </a:fld>
            <a:endParaRPr lang="en-US"/>
          </a:p>
        </p:txBody>
      </p:sp>
    </p:spTree>
    <p:extLst>
      <p:ext uri="{BB962C8B-B14F-4D97-AF65-F5344CB8AC3E}">
        <p14:creationId xmlns:p14="http://schemas.microsoft.com/office/powerpoint/2010/main" val="47130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157F2C-D0A0-4C36-BAD7-A2AB17E7851F}" type="datetimeFigureOut">
              <a:rPr lang="en-US" smtClean="0"/>
              <a:t>21-Oct-22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71AC315-E314-44B6-842D-CA4B590B7A0F}" type="slidenum">
              <a:rPr lang="en-US" smtClean="0"/>
              <a:t>‹#›</a:t>
            </a:fld>
            <a:endParaRPr lang="en-US"/>
          </a:p>
        </p:txBody>
      </p:sp>
    </p:spTree>
    <p:extLst>
      <p:ext uri="{BB962C8B-B14F-4D97-AF65-F5344CB8AC3E}">
        <p14:creationId xmlns:p14="http://schemas.microsoft.com/office/powerpoint/2010/main" val="2704511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veedu.tv/guides/artificial-intellig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Keyword_extra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4BCA-16DB-6437-F540-13FF19981148}"/>
              </a:ext>
            </a:extLst>
          </p:cNvPr>
          <p:cNvSpPr>
            <a:spLocks noGrp="1"/>
          </p:cNvSpPr>
          <p:nvPr>
            <p:ph type="ctrTitle"/>
          </p:nvPr>
        </p:nvSpPr>
        <p:spPr/>
        <p:txBody>
          <a:bodyPr/>
          <a:lstStyle/>
          <a:p>
            <a:r>
              <a:rPr lang="en-US" dirty="0"/>
              <a:t>Text summarization</a:t>
            </a:r>
          </a:p>
        </p:txBody>
      </p:sp>
      <p:sp>
        <p:nvSpPr>
          <p:cNvPr id="3" name="Subtitle 2">
            <a:extLst>
              <a:ext uri="{FF2B5EF4-FFF2-40B4-BE49-F238E27FC236}">
                <a16:creationId xmlns:a16="http://schemas.microsoft.com/office/drawing/2014/main" id="{61A41DCD-FA04-FB39-8B13-6896F046E026}"/>
              </a:ext>
            </a:extLst>
          </p:cNvPr>
          <p:cNvSpPr>
            <a:spLocks noGrp="1"/>
          </p:cNvSpPr>
          <p:nvPr>
            <p:ph type="subTitle" idx="1"/>
          </p:nvPr>
        </p:nvSpPr>
        <p:spPr>
          <a:xfrm>
            <a:off x="5611214" y="5198535"/>
            <a:ext cx="6400800" cy="1659466"/>
          </a:xfrm>
        </p:spPr>
        <p:txBody>
          <a:bodyPr/>
          <a:lstStyle/>
          <a:p>
            <a:pPr algn="r"/>
            <a:r>
              <a:rPr lang="en-US" sz="2000" b="1" dirty="0"/>
              <a:t>Students: </a:t>
            </a:r>
            <a:r>
              <a:rPr lang="ro-RO" sz="2000" b="1" dirty="0"/>
              <a:t>Mănig Alexandra-Iulia</a:t>
            </a:r>
          </a:p>
          <a:p>
            <a:pPr algn="r"/>
            <a:r>
              <a:rPr lang="ro-RO" sz="2000" b="1" dirty="0"/>
              <a:t>              Popescu ioana-Maria</a:t>
            </a:r>
          </a:p>
          <a:p>
            <a:pPr algn="r"/>
            <a:r>
              <a:rPr lang="ro-RO" sz="2000" b="1" dirty="0"/>
              <a:t>           Popescu Alexandru</a:t>
            </a:r>
            <a:endParaRPr lang="en-US" sz="2000" b="1" dirty="0"/>
          </a:p>
          <a:p>
            <a:endParaRPr lang="en-US" dirty="0"/>
          </a:p>
        </p:txBody>
      </p:sp>
    </p:spTree>
    <p:extLst>
      <p:ext uri="{BB962C8B-B14F-4D97-AF65-F5344CB8AC3E}">
        <p14:creationId xmlns:p14="http://schemas.microsoft.com/office/powerpoint/2010/main" val="44620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BFAE-A08F-2791-9DFE-C64B81B10673}"/>
              </a:ext>
            </a:extLst>
          </p:cNvPr>
          <p:cNvSpPr>
            <a:spLocks noGrp="1"/>
          </p:cNvSpPr>
          <p:nvPr>
            <p:ph type="title"/>
          </p:nvPr>
        </p:nvSpPr>
        <p:spPr>
          <a:xfrm>
            <a:off x="4675918" y="676772"/>
            <a:ext cx="2840164" cy="1204959"/>
          </a:xfrm>
        </p:spPr>
        <p:txBody>
          <a:bodyPr/>
          <a:lstStyle/>
          <a:p>
            <a:r>
              <a:rPr lang="en-US" b="1" i="0" dirty="0">
                <a:solidFill>
                  <a:srgbClr val="292929"/>
                </a:solidFill>
                <a:effectLst/>
                <a:latin typeface="sohne"/>
              </a:rPr>
              <a:t>Summary</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960C123F-A5E7-A78F-7892-05F4FEC39F7D}"/>
              </a:ext>
            </a:extLst>
          </p:cNvPr>
          <p:cNvSpPr>
            <a:spLocks noGrp="1"/>
          </p:cNvSpPr>
          <p:nvPr>
            <p:ph idx="1"/>
          </p:nvPr>
        </p:nvSpPr>
        <p:spPr>
          <a:xfrm>
            <a:off x="1925616" y="1230807"/>
            <a:ext cx="8534400" cy="3615267"/>
          </a:xfrm>
        </p:spPr>
        <p:txBody>
          <a:bodyPr>
            <a:normAutofit/>
          </a:bodyPr>
          <a:lstStyle/>
          <a:p>
            <a:pPr marL="0" indent="0">
              <a:buNone/>
            </a:pPr>
            <a:r>
              <a:rPr lang="en-US" sz="2400" b="0" i="0" dirty="0">
                <a:solidFill>
                  <a:srgbClr val="292929"/>
                </a:solidFill>
                <a:effectLst/>
                <a:latin typeface="source-serif-pro"/>
              </a:rPr>
              <a:t>Text summarization is an interesting </a:t>
            </a:r>
            <a:r>
              <a:rPr lang="en-US" sz="2400" b="0" i="0" u="sng" dirty="0">
                <a:effectLst/>
                <a:latin typeface="source-serif-pro"/>
                <a:hlinkClick r:id="rId2"/>
              </a:rPr>
              <a:t>machine learning</a:t>
            </a:r>
            <a:r>
              <a:rPr lang="en-US" sz="2400" b="0" i="0" dirty="0">
                <a:solidFill>
                  <a:srgbClr val="292929"/>
                </a:solidFill>
                <a:effectLst/>
                <a:latin typeface="source-serif-pro"/>
              </a:rPr>
              <a:t> field that is increasingly gaining traction. As research in this area continues, we can expect to see breakthroughs that will assist in fluently and accurately shortening long text documents.</a:t>
            </a:r>
            <a:endParaRPr lang="en-US" sz="2400" dirty="0"/>
          </a:p>
        </p:txBody>
      </p:sp>
    </p:spTree>
    <p:extLst>
      <p:ext uri="{BB962C8B-B14F-4D97-AF65-F5344CB8AC3E}">
        <p14:creationId xmlns:p14="http://schemas.microsoft.com/office/powerpoint/2010/main" val="310334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4BDD-8469-C03F-6901-B2E7DAD6FE0F}"/>
              </a:ext>
            </a:extLst>
          </p:cNvPr>
          <p:cNvSpPr>
            <a:spLocks noGrp="1"/>
          </p:cNvSpPr>
          <p:nvPr>
            <p:ph type="title"/>
          </p:nvPr>
        </p:nvSpPr>
        <p:spPr>
          <a:xfrm>
            <a:off x="4045591" y="470349"/>
            <a:ext cx="4459288" cy="1278468"/>
          </a:xfrm>
        </p:spPr>
        <p:txBody>
          <a:bodyPr/>
          <a:lstStyle/>
          <a:p>
            <a:r>
              <a:rPr lang="en-US" dirty="0"/>
              <a:t>Short definition</a:t>
            </a:r>
          </a:p>
        </p:txBody>
      </p:sp>
      <p:sp>
        <p:nvSpPr>
          <p:cNvPr id="3" name="Content Placeholder 2">
            <a:extLst>
              <a:ext uri="{FF2B5EF4-FFF2-40B4-BE49-F238E27FC236}">
                <a16:creationId xmlns:a16="http://schemas.microsoft.com/office/drawing/2014/main" id="{FF598C2C-A53B-57B4-BEFF-58F61092EC40}"/>
              </a:ext>
            </a:extLst>
          </p:cNvPr>
          <p:cNvSpPr>
            <a:spLocks noGrp="1"/>
          </p:cNvSpPr>
          <p:nvPr>
            <p:ph idx="1"/>
          </p:nvPr>
        </p:nvSpPr>
        <p:spPr>
          <a:xfrm>
            <a:off x="1643062" y="1460500"/>
            <a:ext cx="8534400" cy="3615267"/>
          </a:xfrm>
        </p:spPr>
        <p:txBody>
          <a:bodyPr/>
          <a:lstStyle/>
          <a:p>
            <a:pPr marL="0" indent="0" algn="l">
              <a:buNone/>
            </a:pPr>
            <a:r>
              <a:rPr lang="en-US" b="0" i="0" dirty="0">
                <a:solidFill>
                  <a:srgbClr val="292929"/>
                </a:solidFill>
                <a:effectLst/>
                <a:latin typeface="source-serif-pro"/>
              </a:rPr>
              <a:t>Text summarization refers to the technique of shortening long pieces of text. The intention is to create a coherent and fluent summary having only the main points outlined in the document.</a:t>
            </a:r>
          </a:p>
          <a:p>
            <a:pPr marL="0" indent="0" algn="l">
              <a:buNone/>
            </a:pPr>
            <a:r>
              <a:rPr lang="en-US" b="0" i="0" dirty="0">
                <a:solidFill>
                  <a:srgbClr val="292929"/>
                </a:solidFill>
                <a:effectLst/>
                <a:latin typeface="source-serif-pro"/>
              </a:rPr>
              <a:t>Automatic text summarization is a common problem in machine learning and natural language processing (NLP).</a:t>
            </a:r>
          </a:p>
          <a:p>
            <a:endParaRPr lang="en-US" dirty="0"/>
          </a:p>
        </p:txBody>
      </p:sp>
    </p:spTree>
    <p:extLst>
      <p:ext uri="{BB962C8B-B14F-4D97-AF65-F5344CB8AC3E}">
        <p14:creationId xmlns:p14="http://schemas.microsoft.com/office/powerpoint/2010/main" val="53517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DFC-4F7B-C2F0-BE1C-B08F0B878754}"/>
              </a:ext>
            </a:extLst>
          </p:cNvPr>
          <p:cNvSpPr>
            <a:spLocks noGrp="1"/>
          </p:cNvSpPr>
          <p:nvPr>
            <p:ph type="title"/>
          </p:nvPr>
        </p:nvSpPr>
        <p:spPr>
          <a:xfrm>
            <a:off x="373062" y="270932"/>
            <a:ext cx="8534400" cy="1507067"/>
          </a:xfrm>
        </p:spPr>
        <p:txBody>
          <a:bodyPr>
            <a:normAutofit fontScale="90000"/>
          </a:bodyPr>
          <a:lstStyle/>
          <a:p>
            <a:r>
              <a:rPr lang="en-US" b="1" i="0" dirty="0">
                <a:solidFill>
                  <a:srgbClr val="292929"/>
                </a:solidFill>
                <a:effectLst/>
                <a:latin typeface="sohne"/>
              </a:rPr>
              <a:t>What’s the need for text summarization?</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C7E61F37-0ABB-1B86-E46E-4CADD0BA110B}"/>
              </a:ext>
            </a:extLst>
          </p:cNvPr>
          <p:cNvSpPr>
            <a:spLocks noGrp="1"/>
          </p:cNvSpPr>
          <p:nvPr>
            <p:ph idx="1"/>
          </p:nvPr>
        </p:nvSpPr>
        <p:spPr>
          <a:xfrm>
            <a:off x="138112" y="1155700"/>
            <a:ext cx="12053888" cy="3054350"/>
          </a:xfrm>
        </p:spPr>
        <p:txBody>
          <a:bodyPr>
            <a:normAutofit/>
          </a:bodyPr>
          <a:lstStyle/>
          <a:p>
            <a:pPr marL="0" indent="0">
              <a:buNone/>
            </a:pPr>
            <a:r>
              <a:rPr lang="en-US" b="0" i="0" dirty="0">
                <a:solidFill>
                  <a:srgbClr val="292929"/>
                </a:solidFill>
                <a:effectLst/>
                <a:latin typeface="source-serif-pro"/>
              </a:rPr>
              <a:t>	Propelled by the modern technological innovations, data is to this century what oil was to the previous one. Today, our world is parachuted by the gathering and dissemination of huge amounts of data.</a:t>
            </a:r>
          </a:p>
          <a:p>
            <a:pPr marL="0" indent="0" algn="l">
              <a:buNone/>
            </a:pPr>
            <a:r>
              <a:rPr lang="en-US" b="0" i="0" dirty="0">
                <a:solidFill>
                  <a:srgbClr val="292929"/>
                </a:solidFill>
                <a:effectLst/>
                <a:latin typeface="source-serif-pro"/>
              </a:rPr>
              <a:t>In fact, the International Data Corporation (IDC) projects that the total amount of digital data circulating annually around the world would sprout from 4.4 zettabytes in 2013 to hit 180 zettabytes in 2025. That’s a lot of data!</a:t>
            </a:r>
          </a:p>
          <a:p>
            <a:pPr marL="0" indent="0">
              <a:buNone/>
            </a:pPr>
            <a:endParaRPr lang="en-US" dirty="0"/>
          </a:p>
        </p:txBody>
      </p:sp>
      <p:pic>
        <p:nvPicPr>
          <p:cNvPr id="4" name="Picture 3">
            <a:extLst>
              <a:ext uri="{FF2B5EF4-FFF2-40B4-BE49-F238E27FC236}">
                <a16:creationId xmlns:a16="http://schemas.microsoft.com/office/drawing/2014/main" id="{8EBE2F03-394B-8F14-286A-FAEB38657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987" y="3429001"/>
            <a:ext cx="5164606" cy="3427000"/>
          </a:xfrm>
          <a:prstGeom prst="rect">
            <a:avLst/>
          </a:prstGeom>
        </p:spPr>
      </p:pic>
    </p:spTree>
    <p:extLst>
      <p:ext uri="{BB962C8B-B14F-4D97-AF65-F5344CB8AC3E}">
        <p14:creationId xmlns:p14="http://schemas.microsoft.com/office/powerpoint/2010/main" val="17566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FF808-CC8E-EFF4-A023-03BBB79AA4D4}"/>
              </a:ext>
            </a:extLst>
          </p:cNvPr>
          <p:cNvSpPr>
            <a:spLocks noGrp="1"/>
          </p:cNvSpPr>
          <p:nvPr>
            <p:ph idx="1"/>
          </p:nvPr>
        </p:nvSpPr>
        <p:spPr>
          <a:xfrm>
            <a:off x="342106" y="577850"/>
            <a:ext cx="11507788" cy="3803650"/>
          </a:xfrm>
        </p:spPr>
        <p:txBody>
          <a:bodyPr/>
          <a:lstStyle/>
          <a:p>
            <a:pPr marL="0" indent="0" algn="l">
              <a:buNone/>
            </a:pPr>
            <a:r>
              <a:rPr lang="en-US" b="0" i="0" dirty="0">
                <a:solidFill>
                  <a:srgbClr val="292929"/>
                </a:solidFill>
                <a:effectLst/>
                <a:latin typeface="source-serif-pro"/>
              </a:rPr>
              <a:t>With such a big amount of data circulating in the digital space, there is need to develop machine learning algorithms that can automatically shorten longer texts and deliver accurate summaries that can fluently pass the intended messages.</a:t>
            </a:r>
          </a:p>
          <a:p>
            <a:pPr marL="0" indent="0" algn="l">
              <a:buNone/>
            </a:pPr>
            <a:r>
              <a:rPr lang="en-US" b="0" i="0" dirty="0">
                <a:solidFill>
                  <a:srgbClr val="292929"/>
                </a:solidFill>
                <a:effectLst/>
                <a:latin typeface="source-serif-pro"/>
              </a:rPr>
              <a:t>Furthermore, applying text summarization reduces reading time, accelerates the process of researching for information, and increases the amount of information that can fit in an area.</a:t>
            </a:r>
          </a:p>
          <a:p>
            <a:pPr marL="0" indent="0">
              <a:buNone/>
            </a:pPr>
            <a:endParaRPr lang="en-US" dirty="0"/>
          </a:p>
        </p:txBody>
      </p:sp>
      <p:pic>
        <p:nvPicPr>
          <p:cNvPr id="5" name="Picture 4">
            <a:extLst>
              <a:ext uri="{FF2B5EF4-FFF2-40B4-BE49-F238E27FC236}">
                <a16:creationId xmlns:a16="http://schemas.microsoft.com/office/drawing/2014/main" id="{638E77EF-2052-B882-790F-F3D23D98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467" y="3358204"/>
            <a:ext cx="4896134" cy="3499796"/>
          </a:xfrm>
          <a:prstGeom prst="rect">
            <a:avLst/>
          </a:prstGeom>
        </p:spPr>
      </p:pic>
    </p:spTree>
    <p:extLst>
      <p:ext uri="{BB962C8B-B14F-4D97-AF65-F5344CB8AC3E}">
        <p14:creationId xmlns:p14="http://schemas.microsoft.com/office/powerpoint/2010/main" val="54515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3566-24A0-34BF-76B8-39110FC3D7AC}"/>
              </a:ext>
            </a:extLst>
          </p:cNvPr>
          <p:cNvSpPr>
            <a:spLocks noGrp="1"/>
          </p:cNvSpPr>
          <p:nvPr>
            <p:ph type="title"/>
          </p:nvPr>
        </p:nvSpPr>
        <p:spPr>
          <a:xfrm>
            <a:off x="322262" y="269875"/>
            <a:ext cx="11450638" cy="1914525"/>
          </a:xfrm>
        </p:spPr>
        <p:txBody>
          <a:bodyPr>
            <a:normAutofit fontScale="90000"/>
          </a:bodyPr>
          <a:lstStyle/>
          <a:p>
            <a:r>
              <a:rPr lang="en-US" b="1" i="0" dirty="0">
                <a:solidFill>
                  <a:srgbClr val="292929"/>
                </a:solidFill>
                <a:effectLst/>
                <a:latin typeface="sohne"/>
              </a:rPr>
              <a:t>What are the main approaches to automatic summarization?</a:t>
            </a:r>
            <a:br>
              <a:rPr lang="en-US" b="1" i="0" dirty="0">
                <a:solidFill>
                  <a:srgbClr val="292929"/>
                </a:solidFill>
                <a:effectLst/>
                <a:latin typeface="sohne"/>
              </a:rPr>
            </a:br>
            <a:r>
              <a:rPr lang="en-US" b="0" i="0" dirty="0">
                <a:solidFill>
                  <a:srgbClr val="292929"/>
                </a:solidFill>
                <a:effectLst/>
                <a:latin typeface="source-serif-pro"/>
              </a:rPr>
              <a:t>There are two main types of how to summarize text in NLP:</a:t>
            </a:r>
            <a:br>
              <a:rPr lang="en-US" b="0" i="0" dirty="0">
                <a:solidFill>
                  <a:srgbClr val="292929"/>
                </a:solidFill>
                <a:effectLst/>
                <a:latin typeface="source-serif-pro"/>
              </a:rPr>
            </a:br>
            <a:endParaRPr lang="en-US" dirty="0"/>
          </a:p>
        </p:txBody>
      </p:sp>
      <p:sp>
        <p:nvSpPr>
          <p:cNvPr id="3" name="Content Placeholder 2">
            <a:extLst>
              <a:ext uri="{FF2B5EF4-FFF2-40B4-BE49-F238E27FC236}">
                <a16:creationId xmlns:a16="http://schemas.microsoft.com/office/drawing/2014/main" id="{D400EFD7-30FC-B6AE-4518-2359C201072C}"/>
              </a:ext>
            </a:extLst>
          </p:cNvPr>
          <p:cNvSpPr>
            <a:spLocks noGrp="1"/>
          </p:cNvSpPr>
          <p:nvPr>
            <p:ph idx="1"/>
          </p:nvPr>
        </p:nvSpPr>
        <p:spPr>
          <a:xfrm>
            <a:off x="120650" y="2139950"/>
            <a:ext cx="12172950" cy="4584700"/>
          </a:xfrm>
        </p:spPr>
        <p:txBody>
          <a:bodyPr>
            <a:normAutofit/>
          </a:bodyPr>
          <a:lstStyle/>
          <a:p>
            <a:pPr algn="l">
              <a:buFont typeface="Arial" panose="020B0604020202020204" pitchFamily="34" charset="0"/>
              <a:buChar char="•"/>
            </a:pPr>
            <a:r>
              <a:rPr lang="en-US" sz="2400" b="1" i="0" dirty="0">
                <a:solidFill>
                  <a:srgbClr val="292929"/>
                </a:solidFill>
                <a:effectLst/>
                <a:latin typeface="source-serif-pro"/>
              </a:rPr>
              <a:t>Extraction-based summarization</a:t>
            </a:r>
            <a:endParaRPr lang="en-US" sz="2400" b="0" i="0" dirty="0">
              <a:solidFill>
                <a:srgbClr val="292929"/>
              </a:solidFill>
              <a:effectLst/>
              <a:latin typeface="source-serif-pro"/>
            </a:endParaRPr>
          </a:p>
          <a:p>
            <a:pPr marL="0" indent="0" algn="l">
              <a:buNone/>
            </a:pPr>
            <a:r>
              <a:rPr lang="en-US" sz="2400" b="0" i="0" dirty="0">
                <a:solidFill>
                  <a:srgbClr val="292929"/>
                </a:solidFill>
                <a:effectLst/>
                <a:latin typeface="source-serif-pro"/>
              </a:rPr>
              <a:t>	The extractive text summarization technique involves pulling </a:t>
            </a:r>
            <a:r>
              <a:rPr lang="en-US" sz="2400" b="0" i="0" dirty="0" err="1">
                <a:solidFill>
                  <a:srgbClr val="292929"/>
                </a:solidFill>
                <a:effectLst/>
                <a:latin typeface="source-serif-pro"/>
              </a:rPr>
              <a:t>keyphrases</a:t>
            </a:r>
            <a:r>
              <a:rPr lang="en-US" sz="2400" b="0" i="0" dirty="0">
                <a:solidFill>
                  <a:srgbClr val="292929"/>
                </a:solidFill>
                <a:effectLst/>
                <a:latin typeface="source-serif-pro"/>
              </a:rPr>
              <a:t> from the source document and combining them to make a summary. The extraction is made according to the defined metric without making any changes to the texts.</a:t>
            </a:r>
          </a:p>
          <a:p>
            <a:pPr algn="l"/>
            <a:r>
              <a:rPr lang="en-US" sz="2400" b="0" i="0" dirty="0">
                <a:solidFill>
                  <a:srgbClr val="292929"/>
                </a:solidFill>
                <a:effectLst/>
                <a:latin typeface="source-serif-pro"/>
              </a:rPr>
              <a:t>Here is an example:</a:t>
            </a:r>
          </a:p>
          <a:p>
            <a:pPr marL="0" indent="0" algn="l">
              <a:buNone/>
            </a:pPr>
            <a:r>
              <a:rPr lang="en-US" sz="2400" b="1" i="0" dirty="0">
                <a:solidFill>
                  <a:srgbClr val="292929"/>
                </a:solidFill>
                <a:effectLst/>
                <a:latin typeface="source-serif-pro"/>
              </a:rPr>
              <a:t>Source text:</a:t>
            </a:r>
            <a:r>
              <a:rPr lang="en-US" sz="2400" b="0" i="0" dirty="0">
                <a:solidFill>
                  <a:srgbClr val="292929"/>
                </a:solidFill>
                <a:effectLst/>
                <a:latin typeface="source-serif-pro"/>
              </a:rPr>
              <a:t> </a:t>
            </a:r>
            <a:r>
              <a:rPr lang="en-US" sz="2400" b="1" i="1" dirty="0">
                <a:solidFill>
                  <a:srgbClr val="292929"/>
                </a:solidFill>
                <a:effectLst/>
                <a:latin typeface="source-serif-pro"/>
              </a:rPr>
              <a:t>Joseph and Mary</a:t>
            </a:r>
            <a:r>
              <a:rPr lang="en-US" sz="2400" b="0" i="1" dirty="0">
                <a:solidFill>
                  <a:srgbClr val="292929"/>
                </a:solidFill>
                <a:effectLst/>
                <a:latin typeface="source-serif-pro"/>
              </a:rPr>
              <a:t> rode on a donkey to </a:t>
            </a:r>
            <a:r>
              <a:rPr lang="en-US" sz="2400" b="1" i="1" dirty="0">
                <a:solidFill>
                  <a:srgbClr val="292929"/>
                </a:solidFill>
                <a:effectLst/>
                <a:latin typeface="source-serif-pro"/>
              </a:rPr>
              <a:t>attend</a:t>
            </a:r>
            <a:r>
              <a:rPr lang="en-US" sz="2400" b="0" i="1" dirty="0">
                <a:solidFill>
                  <a:srgbClr val="292929"/>
                </a:solidFill>
                <a:effectLst/>
                <a:latin typeface="source-serif-pro"/>
              </a:rPr>
              <a:t> the annual </a:t>
            </a:r>
            <a:r>
              <a:rPr lang="en-US" sz="2400" b="1" i="1" dirty="0">
                <a:solidFill>
                  <a:srgbClr val="292929"/>
                </a:solidFill>
                <a:effectLst/>
                <a:latin typeface="source-serif-pro"/>
              </a:rPr>
              <a:t>event </a:t>
            </a:r>
            <a:r>
              <a:rPr lang="en-US" sz="2400" b="0" i="1" dirty="0">
                <a:solidFill>
                  <a:srgbClr val="292929"/>
                </a:solidFill>
                <a:effectLst/>
                <a:latin typeface="source-serif-pro"/>
              </a:rPr>
              <a:t>in</a:t>
            </a:r>
            <a:r>
              <a:rPr lang="en-US" sz="2400" b="1" i="1" dirty="0">
                <a:solidFill>
                  <a:srgbClr val="292929"/>
                </a:solidFill>
                <a:effectLst/>
                <a:latin typeface="source-serif-pro"/>
              </a:rPr>
              <a:t> Jerusalem</a:t>
            </a:r>
            <a:r>
              <a:rPr lang="en-US" sz="2400" b="0" i="1" dirty="0">
                <a:solidFill>
                  <a:srgbClr val="292929"/>
                </a:solidFill>
                <a:effectLst/>
                <a:latin typeface="source-serif-pro"/>
              </a:rPr>
              <a:t>. In the city, </a:t>
            </a:r>
            <a:r>
              <a:rPr lang="en-US" sz="2400" b="1" i="1" dirty="0">
                <a:solidFill>
                  <a:srgbClr val="292929"/>
                </a:solidFill>
                <a:effectLst/>
                <a:latin typeface="source-serif-pro"/>
              </a:rPr>
              <a:t>Mary</a:t>
            </a:r>
            <a:r>
              <a:rPr lang="en-US" sz="2400" b="0" i="1" dirty="0">
                <a:solidFill>
                  <a:srgbClr val="292929"/>
                </a:solidFill>
                <a:effectLst/>
                <a:latin typeface="source-serif-pro"/>
              </a:rPr>
              <a:t> gave </a:t>
            </a:r>
            <a:r>
              <a:rPr lang="en-US" sz="2400" b="1" i="1" dirty="0">
                <a:solidFill>
                  <a:srgbClr val="292929"/>
                </a:solidFill>
                <a:effectLst/>
                <a:latin typeface="source-serif-pro"/>
              </a:rPr>
              <a:t>birth</a:t>
            </a:r>
            <a:r>
              <a:rPr lang="en-US" sz="2400" b="0" i="1" dirty="0">
                <a:solidFill>
                  <a:srgbClr val="292929"/>
                </a:solidFill>
                <a:effectLst/>
                <a:latin typeface="source-serif-pro"/>
              </a:rPr>
              <a:t> to a child named </a:t>
            </a:r>
            <a:r>
              <a:rPr lang="en-US" sz="2400" b="1" i="1" dirty="0">
                <a:solidFill>
                  <a:srgbClr val="292929"/>
                </a:solidFill>
                <a:effectLst/>
                <a:latin typeface="source-serif-pro"/>
              </a:rPr>
              <a:t>Jesus</a:t>
            </a:r>
            <a:r>
              <a:rPr lang="en-US" sz="2400" b="0" i="1" dirty="0">
                <a:solidFill>
                  <a:srgbClr val="292929"/>
                </a:solidFill>
                <a:effectLst/>
                <a:latin typeface="source-serif-pro"/>
              </a:rPr>
              <a:t>.</a:t>
            </a:r>
            <a:endParaRPr lang="en-US" sz="2400" b="0" i="0" dirty="0">
              <a:solidFill>
                <a:srgbClr val="292929"/>
              </a:solidFill>
              <a:effectLst/>
              <a:latin typeface="source-serif-pro"/>
            </a:endParaRPr>
          </a:p>
          <a:p>
            <a:pPr marL="0" indent="0" algn="l">
              <a:buNone/>
            </a:pPr>
            <a:r>
              <a:rPr lang="en-US" sz="2400" b="1" i="0" dirty="0">
                <a:solidFill>
                  <a:srgbClr val="292929"/>
                </a:solidFill>
                <a:effectLst/>
                <a:latin typeface="source-serif-pro"/>
              </a:rPr>
              <a:t>Extractive summary:</a:t>
            </a:r>
            <a:r>
              <a:rPr lang="en-US" sz="2400" b="0" i="1" dirty="0">
                <a:solidFill>
                  <a:srgbClr val="292929"/>
                </a:solidFill>
                <a:effectLst/>
                <a:latin typeface="source-serif-pro"/>
              </a:rPr>
              <a:t> Joseph and Mary attend event Jerusalem. Mary birth Jesus.</a:t>
            </a:r>
            <a:endParaRPr lang="en-US" sz="2400" b="0" i="0" dirty="0">
              <a:solidFill>
                <a:srgbClr val="292929"/>
              </a:solidFill>
              <a:effectLst/>
              <a:latin typeface="source-serif-pro"/>
            </a:endParaRPr>
          </a:p>
          <a:p>
            <a:pPr marL="0" indent="0" algn="l">
              <a:buNone/>
            </a:pPr>
            <a:r>
              <a:rPr lang="en-US" sz="2400" b="0" i="0" dirty="0">
                <a:solidFill>
                  <a:srgbClr val="292929"/>
                </a:solidFill>
                <a:effectLst/>
                <a:latin typeface="source-serif-pro"/>
              </a:rPr>
              <a:t>	As you can see above, the words in bold have been extracted and joined to create a summary — although sometimes the summary can be grammatically strange.</a:t>
            </a:r>
          </a:p>
        </p:txBody>
      </p:sp>
    </p:spTree>
    <p:extLst>
      <p:ext uri="{BB962C8B-B14F-4D97-AF65-F5344CB8AC3E}">
        <p14:creationId xmlns:p14="http://schemas.microsoft.com/office/powerpoint/2010/main" val="58968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99C09-DA88-05D6-E26B-32D0D0D34370}"/>
              </a:ext>
            </a:extLst>
          </p:cNvPr>
          <p:cNvSpPr>
            <a:spLocks noGrp="1"/>
          </p:cNvSpPr>
          <p:nvPr>
            <p:ph idx="1"/>
          </p:nvPr>
        </p:nvSpPr>
        <p:spPr>
          <a:xfrm>
            <a:off x="109001" y="0"/>
            <a:ext cx="11862977" cy="6667248"/>
          </a:xfrm>
        </p:spPr>
        <p:txBody>
          <a:bodyPr>
            <a:normAutofit/>
          </a:bodyPr>
          <a:lstStyle/>
          <a:p>
            <a:pPr algn="l">
              <a:buFont typeface="Arial" panose="020B0604020202020204" pitchFamily="34" charset="0"/>
              <a:buChar char="•"/>
            </a:pPr>
            <a:r>
              <a:rPr lang="en-US" sz="2400" b="1" i="0" dirty="0">
                <a:solidFill>
                  <a:srgbClr val="292929"/>
                </a:solidFill>
                <a:effectLst/>
                <a:latin typeface="source-serif-pro"/>
              </a:rPr>
              <a:t>Abstraction-based summarization</a:t>
            </a:r>
            <a:endParaRPr lang="en-US" sz="2400" b="0" i="0" dirty="0">
              <a:solidFill>
                <a:srgbClr val="292929"/>
              </a:solidFill>
              <a:effectLst/>
              <a:latin typeface="source-serif-pro"/>
            </a:endParaRPr>
          </a:p>
          <a:p>
            <a:pPr marL="0" indent="0" algn="l">
              <a:buNone/>
            </a:pPr>
            <a:r>
              <a:rPr lang="en-US" sz="2400" b="0" i="0" dirty="0">
                <a:solidFill>
                  <a:srgbClr val="292929"/>
                </a:solidFill>
                <a:effectLst/>
                <a:latin typeface="source-serif-pro"/>
              </a:rPr>
              <a:t>	The abstraction technique entails paraphrasing and shortening parts of the source document. When abstraction is applied for text summarization in deep learning problems, it can overcome the grammar inconsistencies of the extractive method.</a:t>
            </a:r>
          </a:p>
          <a:p>
            <a:pPr marL="0" indent="0" algn="l">
              <a:buNone/>
            </a:pPr>
            <a:r>
              <a:rPr lang="en-US" sz="2400" b="0" i="0" dirty="0">
                <a:solidFill>
                  <a:srgbClr val="292929"/>
                </a:solidFill>
                <a:effectLst/>
                <a:latin typeface="source-serif-pro"/>
              </a:rPr>
              <a:t>	The abstractive text summarization algorithms create new phrases and sentences that relay the most useful information from the original text — just like humans do.</a:t>
            </a:r>
          </a:p>
          <a:p>
            <a:pPr marL="0" indent="0" algn="l">
              <a:buNone/>
            </a:pPr>
            <a:r>
              <a:rPr lang="en-US" sz="2400" b="0" i="0" dirty="0">
                <a:solidFill>
                  <a:srgbClr val="292929"/>
                </a:solidFill>
                <a:effectLst/>
                <a:latin typeface="source-serif-pro"/>
              </a:rPr>
              <a:t>	Therefore, abstraction performs better than extraction. However, the text summarization algorithms required to do abstraction are more difficult to develop; that’s why the use of extraction is still popular.</a:t>
            </a:r>
          </a:p>
          <a:p>
            <a:pPr algn="l"/>
            <a:r>
              <a:rPr lang="en-US" sz="2400" b="0" i="0" dirty="0">
                <a:solidFill>
                  <a:srgbClr val="292929"/>
                </a:solidFill>
                <a:effectLst/>
                <a:latin typeface="source-serif-pro"/>
              </a:rPr>
              <a:t>Here is an example:</a:t>
            </a:r>
          </a:p>
          <a:p>
            <a:pPr marL="0" indent="0" algn="l">
              <a:buNone/>
            </a:pPr>
            <a:r>
              <a:rPr lang="en-US" sz="2400" b="1" i="0" dirty="0">
                <a:solidFill>
                  <a:srgbClr val="292929"/>
                </a:solidFill>
                <a:effectLst/>
                <a:latin typeface="source-serif-pro"/>
              </a:rPr>
              <a:t>Abstractive summary: </a:t>
            </a:r>
            <a:r>
              <a:rPr lang="en-US" sz="2400" b="0" i="1" dirty="0">
                <a:solidFill>
                  <a:srgbClr val="292929"/>
                </a:solidFill>
                <a:effectLst/>
                <a:latin typeface="source-serif-pro"/>
              </a:rPr>
              <a:t>Joseph and Mary came to Jerusalem where Jesus was born.</a:t>
            </a:r>
            <a:endParaRPr lang="en-US" sz="2400" b="0" i="0" dirty="0">
              <a:solidFill>
                <a:srgbClr val="292929"/>
              </a:solidFill>
              <a:effectLst/>
              <a:latin typeface="source-serif-pro"/>
            </a:endParaRPr>
          </a:p>
          <a:p>
            <a:endParaRPr lang="en-US" sz="2400" dirty="0"/>
          </a:p>
        </p:txBody>
      </p:sp>
    </p:spTree>
    <p:extLst>
      <p:ext uri="{BB962C8B-B14F-4D97-AF65-F5344CB8AC3E}">
        <p14:creationId xmlns:p14="http://schemas.microsoft.com/office/powerpoint/2010/main" val="346109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73674-E26D-3F72-7237-27C9F546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90" y="1262062"/>
            <a:ext cx="11029950" cy="4333875"/>
          </a:xfrm>
          <a:prstGeom prst="rect">
            <a:avLst/>
          </a:prstGeom>
        </p:spPr>
      </p:pic>
    </p:spTree>
    <p:extLst>
      <p:ext uri="{BB962C8B-B14F-4D97-AF65-F5344CB8AC3E}">
        <p14:creationId xmlns:p14="http://schemas.microsoft.com/office/powerpoint/2010/main" val="254959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E9F6-78CE-0A2F-51D2-966E5C4E0163}"/>
              </a:ext>
            </a:extLst>
          </p:cNvPr>
          <p:cNvSpPr>
            <a:spLocks noGrp="1"/>
          </p:cNvSpPr>
          <p:nvPr>
            <p:ph type="title"/>
          </p:nvPr>
        </p:nvSpPr>
        <p:spPr>
          <a:xfrm>
            <a:off x="248207" y="169669"/>
            <a:ext cx="8534400" cy="1507067"/>
          </a:xfrm>
        </p:spPr>
        <p:txBody>
          <a:bodyPr>
            <a:normAutofit fontScale="90000"/>
          </a:bodyPr>
          <a:lstStyle/>
          <a:p>
            <a:r>
              <a:rPr lang="en-US" b="1" i="0" dirty="0">
                <a:solidFill>
                  <a:srgbClr val="292929"/>
                </a:solidFill>
                <a:effectLst/>
                <a:latin typeface="sohne"/>
              </a:rPr>
              <a:t>How does a text summarization algorithm work?</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ACE9829F-2FC0-FF54-215D-F00ECBDA0C51}"/>
              </a:ext>
            </a:extLst>
          </p:cNvPr>
          <p:cNvSpPr>
            <a:spLocks noGrp="1"/>
          </p:cNvSpPr>
          <p:nvPr>
            <p:ph idx="1"/>
          </p:nvPr>
        </p:nvSpPr>
        <p:spPr>
          <a:xfrm>
            <a:off x="248206" y="1676736"/>
            <a:ext cx="11118209" cy="4639285"/>
          </a:xfrm>
        </p:spPr>
        <p:txBody>
          <a:bodyPr>
            <a:normAutofit/>
          </a:bodyPr>
          <a:lstStyle/>
          <a:p>
            <a:pPr marL="0" indent="0" algn="l">
              <a:buNone/>
            </a:pPr>
            <a:r>
              <a:rPr lang="en-US" sz="2400" b="0" i="0" dirty="0">
                <a:solidFill>
                  <a:srgbClr val="292929"/>
                </a:solidFill>
                <a:effectLst/>
                <a:latin typeface="source-serif-pro"/>
              </a:rPr>
              <a:t>Usually, text summarization in NLP is treated as a supervised machine learning problem (where future outcomes are predicted based on provided data).</a:t>
            </a:r>
          </a:p>
          <a:p>
            <a:pPr marL="0" indent="0" algn="l">
              <a:buNone/>
            </a:pPr>
            <a:r>
              <a:rPr lang="en-US" sz="2400" b="0" i="0" dirty="0">
                <a:solidFill>
                  <a:srgbClr val="292929"/>
                </a:solidFill>
                <a:effectLst/>
                <a:latin typeface="source-serif-pro"/>
              </a:rPr>
              <a:t>Typically, here is how using the extraction-based approach to summarize texts can work:</a:t>
            </a:r>
          </a:p>
          <a:p>
            <a:pPr algn="l"/>
            <a:r>
              <a:rPr lang="en-US" sz="2400" b="0" i="0" dirty="0">
                <a:solidFill>
                  <a:srgbClr val="292929"/>
                </a:solidFill>
                <a:effectLst/>
                <a:latin typeface="source-serif-pro"/>
              </a:rPr>
              <a:t>1. Introduce a method to extract the merited </a:t>
            </a:r>
            <a:r>
              <a:rPr lang="en-US" sz="2400" b="0" i="0" dirty="0" err="1">
                <a:solidFill>
                  <a:srgbClr val="292929"/>
                </a:solidFill>
                <a:effectLst/>
                <a:latin typeface="source-serif-pro"/>
              </a:rPr>
              <a:t>keyphrases</a:t>
            </a:r>
            <a:r>
              <a:rPr lang="en-US" sz="2400" b="0" i="0" dirty="0">
                <a:solidFill>
                  <a:srgbClr val="292929"/>
                </a:solidFill>
                <a:effectLst/>
                <a:latin typeface="source-serif-pro"/>
              </a:rPr>
              <a:t> from the source document. For example, you can use part-of-speech tagging, words sequences, or other linguistic patterns to identify the </a:t>
            </a:r>
            <a:r>
              <a:rPr lang="en-US" sz="2400" b="0" i="0" dirty="0" err="1">
                <a:solidFill>
                  <a:srgbClr val="292929"/>
                </a:solidFill>
                <a:effectLst/>
                <a:latin typeface="source-serif-pro"/>
              </a:rPr>
              <a:t>keyphrases</a:t>
            </a:r>
            <a:r>
              <a:rPr lang="en-US" sz="2400" b="0" i="0" dirty="0">
                <a:solidFill>
                  <a:srgbClr val="292929"/>
                </a:solidFill>
                <a:effectLst/>
                <a:latin typeface="source-serif-pro"/>
              </a:rPr>
              <a:t>.</a:t>
            </a:r>
          </a:p>
          <a:p>
            <a:pPr algn="l"/>
            <a:r>
              <a:rPr lang="en-US" sz="2400" b="0" i="0" dirty="0">
                <a:solidFill>
                  <a:srgbClr val="292929"/>
                </a:solidFill>
                <a:effectLst/>
                <a:latin typeface="source-serif-pro"/>
              </a:rPr>
              <a:t>2. Gather text documents with positively-labeled </a:t>
            </a:r>
            <a:r>
              <a:rPr lang="en-US" sz="2400" b="0" i="0" u="sng" dirty="0" err="1">
                <a:solidFill>
                  <a:srgbClr val="292929"/>
                </a:solidFill>
                <a:effectLst/>
                <a:latin typeface="source-serif-pro"/>
                <a:hlinkClick r:id="rId2"/>
              </a:rPr>
              <a:t>keyphrases</a:t>
            </a:r>
            <a:r>
              <a:rPr lang="en-US" sz="2400" b="0" i="0" dirty="0">
                <a:solidFill>
                  <a:srgbClr val="292929"/>
                </a:solidFill>
                <a:effectLst/>
                <a:latin typeface="source-serif-pro"/>
              </a:rPr>
              <a:t>. The </a:t>
            </a:r>
            <a:r>
              <a:rPr lang="en-US" sz="2400" b="0" i="0" dirty="0" err="1">
                <a:solidFill>
                  <a:srgbClr val="292929"/>
                </a:solidFill>
                <a:effectLst/>
                <a:latin typeface="source-serif-pro"/>
              </a:rPr>
              <a:t>keyphrases</a:t>
            </a:r>
            <a:r>
              <a:rPr lang="en-US" sz="2400" b="0" i="0" dirty="0">
                <a:solidFill>
                  <a:srgbClr val="292929"/>
                </a:solidFill>
                <a:effectLst/>
                <a:latin typeface="source-serif-pro"/>
              </a:rPr>
              <a:t> should be compatible to the stipulated extraction technique. To increase accuracy, you can also create negatively-labeled </a:t>
            </a:r>
            <a:r>
              <a:rPr lang="en-US" sz="2400" b="0" i="0" dirty="0" err="1">
                <a:solidFill>
                  <a:srgbClr val="292929"/>
                </a:solidFill>
                <a:effectLst/>
                <a:latin typeface="source-serif-pro"/>
              </a:rPr>
              <a:t>keyphrases</a:t>
            </a:r>
            <a:r>
              <a:rPr lang="en-US" sz="2400" b="0" i="0" dirty="0">
                <a:solidFill>
                  <a:srgbClr val="292929"/>
                </a:solidFill>
                <a:effectLst/>
                <a:latin typeface="source-serif-pro"/>
              </a:rPr>
              <a:t>.</a:t>
            </a:r>
          </a:p>
          <a:p>
            <a:endParaRPr lang="en-US" sz="2400" dirty="0"/>
          </a:p>
        </p:txBody>
      </p:sp>
    </p:spTree>
    <p:extLst>
      <p:ext uri="{BB962C8B-B14F-4D97-AF65-F5344CB8AC3E}">
        <p14:creationId xmlns:p14="http://schemas.microsoft.com/office/powerpoint/2010/main" val="402441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5435F-724F-7919-C331-D6338A15A9F3}"/>
              </a:ext>
            </a:extLst>
          </p:cNvPr>
          <p:cNvSpPr>
            <a:spLocks noGrp="1"/>
          </p:cNvSpPr>
          <p:nvPr>
            <p:ph idx="1"/>
          </p:nvPr>
        </p:nvSpPr>
        <p:spPr>
          <a:xfrm>
            <a:off x="684211" y="685800"/>
            <a:ext cx="10530813" cy="5527275"/>
          </a:xfrm>
        </p:spPr>
        <p:txBody>
          <a:bodyPr>
            <a:normAutofit/>
          </a:bodyPr>
          <a:lstStyle/>
          <a:p>
            <a:pPr algn="l"/>
            <a:r>
              <a:rPr lang="en-US" sz="2400" b="0" i="0" dirty="0">
                <a:solidFill>
                  <a:srgbClr val="292929"/>
                </a:solidFill>
                <a:effectLst/>
                <a:latin typeface="source-serif-pro"/>
              </a:rPr>
              <a:t>3. Train a binary machine learning classifier to make the text summarization. Some of the features you can use include:</a:t>
            </a:r>
          </a:p>
          <a:p>
            <a:pPr algn="l">
              <a:buFont typeface="Arial" panose="020B0604020202020204" pitchFamily="34" charset="0"/>
              <a:buChar char="•"/>
            </a:pPr>
            <a:r>
              <a:rPr lang="en-US" sz="2400" b="0" i="0" dirty="0">
                <a:solidFill>
                  <a:srgbClr val="292929"/>
                </a:solidFill>
                <a:effectLst/>
                <a:latin typeface="source-serif-pro"/>
              </a:rPr>
              <a:t>Length of the </a:t>
            </a:r>
            <a:r>
              <a:rPr lang="en-US" sz="2400" b="0" i="0" dirty="0" err="1">
                <a:solidFill>
                  <a:srgbClr val="292929"/>
                </a:solidFill>
                <a:effectLst/>
                <a:latin typeface="source-serif-pro"/>
              </a:rPr>
              <a:t>keyphrase</a:t>
            </a:r>
            <a:endParaRPr lang="en-US" sz="2400" b="0" i="0" dirty="0">
              <a:solidFill>
                <a:srgbClr val="292929"/>
              </a:solidFill>
              <a:effectLst/>
              <a:latin typeface="source-serif-pro"/>
            </a:endParaRPr>
          </a:p>
          <a:p>
            <a:pPr algn="l">
              <a:buFont typeface="Arial" panose="020B0604020202020204" pitchFamily="34" charset="0"/>
              <a:buChar char="•"/>
            </a:pPr>
            <a:r>
              <a:rPr lang="en-US" sz="2400" b="0" i="0" dirty="0">
                <a:solidFill>
                  <a:srgbClr val="292929"/>
                </a:solidFill>
                <a:effectLst/>
                <a:latin typeface="source-serif-pro"/>
              </a:rPr>
              <a:t>Frequency of the </a:t>
            </a:r>
            <a:r>
              <a:rPr lang="en-US" sz="2400" b="0" i="0" dirty="0" err="1">
                <a:solidFill>
                  <a:srgbClr val="292929"/>
                </a:solidFill>
                <a:effectLst/>
                <a:latin typeface="source-serif-pro"/>
              </a:rPr>
              <a:t>keyphrase</a:t>
            </a:r>
            <a:endParaRPr lang="en-US" sz="2400" b="0" i="0" dirty="0">
              <a:solidFill>
                <a:srgbClr val="292929"/>
              </a:solidFill>
              <a:effectLst/>
              <a:latin typeface="source-serif-pro"/>
            </a:endParaRPr>
          </a:p>
          <a:p>
            <a:pPr algn="l">
              <a:buFont typeface="Arial" panose="020B0604020202020204" pitchFamily="34" charset="0"/>
              <a:buChar char="•"/>
            </a:pPr>
            <a:r>
              <a:rPr lang="en-US" sz="2400" b="0" i="0" dirty="0">
                <a:solidFill>
                  <a:srgbClr val="292929"/>
                </a:solidFill>
                <a:effectLst/>
                <a:latin typeface="source-serif-pro"/>
              </a:rPr>
              <a:t>The most recurring word in the </a:t>
            </a:r>
            <a:r>
              <a:rPr lang="en-US" sz="2400" b="0" i="0" dirty="0" err="1">
                <a:solidFill>
                  <a:srgbClr val="292929"/>
                </a:solidFill>
                <a:effectLst/>
                <a:latin typeface="source-serif-pro"/>
              </a:rPr>
              <a:t>keyphrase</a:t>
            </a:r>
            <a:endParaRPr lang="en-US" sz="2400" b="0" i="0" dirty="0">
              <a:solidFill>
                <a:srgbClr val="292929"/>
              </a:solidFill>
              <a:effectLst/>
              <a:latin typeface="source-serif-pro"/>
            </a:endParaRPr>
          </a:p>
          <a:p>
            <a:pPr algn="l">
              <a:buFont typeface="Arial" panose="020B0604020202020204" pitchFamily="34" charset="0"/>
              <a:buChar char="•"/>
            </a:pPr>
            <a:r>
              <a:rPr lang="en-US" sz="2400" b="0" i="0" dirty="0">
                <a:solidFill>
                  <a:srgbClr val="292929"/>
                </a:solidFill>
                <a:effectLst/>
                <a:latin typeface="source-serif-pro"/>
              </a:rPr>
              <a:t>Number of characters in the </a:t>
            </a:r>
            <a:r>
              <a:rPr lang="en-US" sz="2400" b="0" i="0" dirty="0" err="1">
                <a:solidFill>
                  <a:srgbClr val="292929"/>
                </a:solidFill>
                <a:effectLst/>
                <a:latin typeface="source-serif-pro"/>
              </a:rPr>
              <a:t>keyphrase</a:t>
            </a:r>
            <a:endParaRPr lang="en-US" sz="2400" b="0" i="0" dirty="0">
              <a:solidFill>
                <a:srgbClr val="292929"/>
              </a:solidFill>
              <a:effectLst/>
              <a:latin typeface="source-serif-pro"/>
            </a:endParaRPr>
          </a:p>
          <a:p>
            <a:pPr algn="l"/>
            <a:r>
              <a:rPr lang="en-US" sz="2400" b="0" i="0" dirty="0">
                <a:solidFill>
                  <a:srgbClr val="292929"/>
                </a:solidFill>
                <a:effectLst/>
                <a:latin typeface="source-serif-pro"/>
              </a:rPr>
              <a:t>4. Finally, in the test phrase, create all the </a:t>
            </a:r>
            <a:r>
              <a:rPr lang="en-US" sz="2400" b="0" i="0" dirty="0" err="1">
                <a:solidFill>
                  <a:srgbClr val="292929"/>
                </a:solidFill>
                <a:effectLst/>
                <a:latin typeface="source-serif-pro"/>
              </a:rPr>
              <a:t>keyphrase</a:t>
            </a:r>
            <a:r>
              <a:rPr lang="en-US" sz="2400" b="0" i="0" dirty="0">
                <a:solidFill>
                  <a:srgbClr val="292929"/>
                </a:solidFill>
                <a:effectLst/>
                <a:latin typeface="source-serif-pro"/>
              </a:rPr>
              <a:t> words and sentences and carry out classification for them.</a:t>
            </a:r>
          </a:p>
          <a:p>
            <a:endParaRPr lang="en-US" sz="2400" dirty="0"/>
          </a:p>
        </p:txBody>
      </p:sp>
    </p:spTree>
    <p:extLst>
      <p:ext uri="{BB962C8B-B14F-4D97-AF65-F5344CB8AC3E}">
        <p14:creationId xmlns:p14="http://schemas.microsoft.com/office/powerpoint/2010/main" val="19928805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TotalTime>
  <Words>710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sohne</vt:lpstr>
      <vt:lpstr>source-serif-pro</vt:lpstr>
      <vt:lpstr>Wingdings 3</vt:lpstr>
      <vt:lpstr>Slice</vt:lpstr>
      <vt:lpstr>Text summarization</vt:lpstr>
      <vt:lpstr>Short definition</vt:lpstr>
      <vt:lpstr>What’s the need for text summarization? </vt:lpstr>
      <vt:lpstr>PowerPoint Presentation</vt:lpstr>
      <vt:lpstr>What are the main approaches to automatic summarization? There are two main types of how to summarize text in NLP: </vt:lpstr>
      <vt:lpstr>PowerPoint Presentation</vt:lpstr>
      <vt:lpstr>PowerPoint Presentation</vt:lpstr>
      <vt:lpstr>How does a text summarization algorithm work? </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ALEXANDRA-IULIA MANIG</dc:creator>
  <cp:lastModifiedBy>ALEXANDRA-IULIA MANIG</cp:lastModifiedBy>
  <cp:revision>11</cp:revision>
  <dcterms:created xsi:type="dcterms:W3CDTF">2022-10-21T17:34:17Z</dcterms:created>
  <dcterms:modified xsi:type="dcterms:W3CDTF">2022-10-21T17:58:41Z</dcterms:modified>
</cp:coreProperties>
</file>