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69" r:id="rId2"/>
    <p:sldId id="257" r:id="rId3"/>
    <p:sldId id="277" r:id="rId4"/>
    <p:sldId id="258" r:id="rId5"/>
    <p:sldId id="262" r:id="rId6"/>
    <p:sldId id="274" r:id="rId7"/>
    <p:sldId id="270" r:id="rId8"/>
    <p:sldId id="260" r:id="rId9"/>
    <p:sldId id="278" r:id="rId10"/>
    <p:sldId id="279" r:id="rId11"/>
    <p:sldId id="273" r:id="rId12"/>
    <p:sldId id="280" r:id="rId13"/>
    <p:sldId id="276" r:id="rId1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-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3AD9AA-EA14-4292-B531-CDE406531159}" type="datetimeFigureOut">
              <a:rPr lang="ro-RO" smtClean="0"/>
              <a:pPr/>
              <a:t>02.07.2018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24291A4-DD92-4702-834C-56972C36E96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122413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/>
              <a:t>matematice</a:t>
            </a:r>
            <a:r>
              <a:rPr lang="en-US" dirty="0"/>
              <a:t> </a:t>
            </a:r>
            <a:r>
              <a:rPr lang="ro-RO" dirty="0"/>
              <a:t>în procese homeostatice, cu implementări în Matlab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00736" y="3780693"/>
            <a:ext cx="7272926" cy="18252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800" b="0" i="1" dirty="0" err="1">
                <a:solidFill>
                  <a:schemeClr val="tx1"/>
                </a:solidFill>
                <a:effectLst/>
              </a:rPr>
              <a:t>P</a:t>
            </a:r>
            <a:r>
              <a:rPr lang="en-US" sz="2800" b="0" i="1" dirty="0" err="1" smtClean="0">
                <a:solidFill>
                  <a:schemeClr val="tx1"/>
                </a:solidFill>
                <a:effectLst/>
              </a:rPr>
              <a:t>ropus</a:t>
            </a:r>
            <a:r>
              <a:rPr lang="ro-RO" sz="2800" b="0" i="1" dirty="0" smtClean="0">
                <a:solidFill>
                  <a:schemeClr val="tx1"/>
                </a:solidFill>
                <a:effectLst/>
              </a:rPr>
              <a:t>ă de Ioana Vasiliu</a:t>
            </a:r>
            <a:r>
              <a:rPr lang="en-US" sz="2800" b="0" i="1" dirty="0" smtClean="0">
                <a:solidFill>
                  <a:schemeClr val="tx1"/>
                </a:solidFill>
                <a:effectLst/>
              </a:rPr>
              <a:t>,</a:t>
            </a:r>
          </a:p>
          <a:p>
            <a:pPr algn="r"/>
            <a:r>
              <a:rPr lang="en-US" sz="2800" b="0" i="1" dirty="0" err="1" smtClean="0">
                <a:solidFill>
                  <a:schemeClr val="tx1"/>
                </a:solidFill>
                <a:effectLst/>
              </a:rPr>
              <a:t>Profesor</a:t>
            </a:r>
            <a:r>
              <a:rPr lang="en-US" sz="2800" b="0" i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800" b="0" i="1" dirty="0" err="1" smtClean="0">
                <a:solidFill>
                  <a:schemeClr val="tx1"/>
                </a:solidFill>
                <a:effectLst/>
              </a:rPr>
              <a:t>coordonator</a:t>
            </a:r>
            <a:r>
              <a:rPr lang="en-US" sz="2800" b="0" i="1" dirty="0" smtClean="0">
                <a:solidFill>
                  <a:schemeClr val="tx1"/>
                </a:solidFill>
                <a:effectLst/>
              </a:rPr>
              <a:t>:  Lect. Dr. </a:t>
            </a:r>
            <a:r>
              <a:rPr lang="en-US" sz="2800" b="0" i="1" dirty="0" smtClean="0">
                <a:solidFill>
                  <a:schemeClr val="tx1"/>
                </a:solidFill>
                <a:effectLst/>
              </a:rPr>
              <a:t>Florin </a:t>
            </a:r>
            <a:r>
              <a:rPr lang="en-US" sz="2800" b="0" i="1" dirty="0" err="1" smtClean="0">
                <a:solidFill>
                  <a:schemeClr val="tx1"/>
                </a:solidFill>
                <a:effectLst/>
              </a:rPr>
              <a:t>Iacob</a:t>
            </a:r>
            <a:endParaRPr lang="en-US" sz="2800" b="0" i="1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151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71600" y="5661248"/>
            <a:ext cx="7244736" cy="401715"/>
          </a:xfrm>
        </p:spPr>
        <p:txBody>
          <a:bodyPr/>
          <a:lstStyle/>
          <a:p>
            <a:r>
              <a:rPr lang="ro-RO" dirty="0" smtClean="0"/>
              <a:t>Sensibilitatea la insulină</a:t>
            </a:r>
            <a:endParaRPr lang="ro-R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modelului pentru glucoză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260649"/>
            <a:ext cx="6768752" cy="46805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xmlns="" val="68305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Descrierea modelului pentru insulină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772816"/>
                <a:ext cx="8640960" cy="46085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o-RO" dirty="0"/>
                  <a:t> </a:t>
                </a:r>
                <a:r>
                  <a:rPr lang="ro-RO" dirty="0" smtClean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i="1">
                            <a:latin typeface="Cambria Math"/>
                          </a:rPr>
                          <m:t>𝑑𝐼</m:t>
                        </m:r>
                        <m:d>
                          <m:dPr>
                            <m:ctrlPr>
                              <a:rPr lang="ro-RO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ro-RO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ro-RO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ro-RO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i="1">
                            <a:latin typeface="Cambria Math"/>
                          </a:rPr>
                          <m:t>[ </m:t>
                        </m:r>
                        <m:r>
                          <a:rPr lang="ro-RO" i="1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ro-RO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ro-RO" i="1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ro-RO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ro-RO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ro-RO" i="1">
                        <a:latin typeface="Cambria Math"/>
                      </a:rPr>
                      <m:t>𝑡</m:t>
                    </m:r>
                    <m:r>
                      <a:rPr lang="ro-RO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o-RO" i="1">
                        <a:latin typeface="Cambria Math"/>
                      </a:rPr>
                      <m:t>[ </m:t>
                    </m:r>
                    <m:r>
                      <a:rPr lang="ro-RO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ro-RO" i="1">
                            <a:latin typeface="Cambria Math"/>
                          </a:rPr>
                        </m:ctrlPr>
                      </m:dPr>
                      <m:e>
                        <m:r>
                          <a:rPr lang="ro-RO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o-RO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ro-RO" i="1">
                        <a:latin typeface="Cambria Math"/>
                      </a:rPr>
                      <m:t>]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 smtClean="0"/>
                  <a:t>;</a:t>
                </a:r>
                <a:r>
                  <a:rPr lang="ro-RO" dirty="0" smtClean="0"/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ro-RO" i="1">
                            <a:latin typeface="Cambria Math"/>
                          </a:rPr>
                        </m:ctrlPr>
                      </m:dPr>
                      <m:e>
                        <m:r>
                          <a:rPr lang="ro-RO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o-RO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ro-RO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772816"/>
                <a:ext cx="8640960" cy="4608512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303" y="3212976"/>
            <a:ext cx="4752527" cy="25202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3025" y="3350203"/>
            <a:ext cx="3672408" cy="22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720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Concluzii</a:t>
            </a:r>
            <a:endParaRPr lang="ro-R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o-RO" sz="3200" dirty="0" smtClean="0"/>
              <a:t>Legătura tangențială dintre domeniul biologic și cel informatic</a:t>
            </a:r>
          </a:p>
          <a:p>
            <a:pPr marL="114300" indent="0">
              <a:buNone/>
            </a:pPr>
            <a:endParaRPr lang="ro-RO" sz="3200" dirty="0" smtClean="0"/>
          </a:p>
          <a:p>
            <a:pPr>
              <a:buFont typeface="Wingdings" pitchFamily="2" charset="2"/>
              <a:buChar char="ü"/>
            </a:pPr>
            <a:r>
              <a:rPr lang="ro-RO" sz="3200" dirty="0" smtClean="0"/>
              <a:t>Rezultatele modelării matematice</a:t>
            </a:r>
          </a:p>
          <a:p>
            <a:pPr marL="114300" indent="0">
              <a:buNone/>
            </a:pPr>
            <a:endParaRPr lang="ro-RO" sz="3200" dirty="0" smtClean="0"/>
          </a:p>
          <a:p>
            <a:pPr>
              <a:buFont typeface="Wingdings" pitchFamily="2" charset="2"/>
              <a:buChar char="ü"/>
            </a:pPr>
            <a:r>
              <a:rPr lang="ro-RO" sz="3200" dirty="0" smtClean="0"/>
              <a:t>Noua direcție de studiu</a:t>
            </a:r>
          </a:p>
          <a:p>
            <a:pPr>
              <a:buFont typeface="Wingdings" pitchFamily="2" charset="2"/>
              <a:buChar char="ü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128151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>
            <a:normAutofit/>
          </a:bodyPr>
          <a:lstStyle/>
          <a:p>
            <a:r>
              <a:rPr lang="ro-RO" sz="4400" dirty="0" smtClean="0"/>
              <a:t>Vă mulțumesc!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xmlns="" val="147021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Fundamentele teoretice pe care se bazeaz</a:t>
            </a:r>
            <a:r>
              <a:rPr lang="ro-RO" dirty="0" smtClean="0"/>
              <a:t>ă subiectul tezei</a:t>
            </a:r>
          </a:p>
          <a:p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Matlab</a:t>
            </a:r>
            <a:r>
              <a:rPr lang="en-US" dirty="0" smtClean="0"/>
              <a:t> a </a:t>
            </a:r>
            <a:r>
              <a:rPr lang="ro-RO" dirty="0" smtClean="0"/>
              <a:t>modelului pentru reglarea somnului</a:t>
            </a:r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/>
              <a:t>Matlab</a:t>
            </a:r>
            <a:r>
              <a:rPr lang="en-US" dirty="0"/>
              <a:t> a </a:t>
            </a:r>
            <a:r>
              <a:rPr lang="ro-RO" dirty="0"/>
              <a:t>modelului pentru </a:t>
            </a:r>
            <a:r>
              <a:rPr lang="ro-RO" dirty="0" smtClean="0"/>
              <a:t>glucoză</a:t>
            </a:r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/>
              <a:t>Matlab</a:t>
            </a:r>
            <a:r>
              <a:rPr lang="en-US" dirty="0"/>
              <a:t> a </a:t>
            </a:r>
            <a:r>
              <a:rPr lang="ro-RO" dirty="0"/>
              <a:t>modelului pentru </a:t>
            </a:r>
            <a:r>
              <a:rPr lang="ro-RO" dirty="0" smtClean="0"/>
              <a:t>insulină</a:t>
            </a:r>
          </a:p>
          <a:p>
            <a:r>
              <a:rPr lang="ro-RO" dirty="0" smtClean="0"/>
              <a:t>Concluzii generale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2013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Fundamentele</a:t>
            </a:r>
            <a:r>
              <a:rPr lang="en-US" sz="3600" dirty="0"/>
              <a:t> </a:t>
            </a:r>
            <a:r>
              <a:rPr lang="en-US" sz="3600" dirty="0" err="1"/>
              <a:t>teoretice</a:t>
            </a:r>
            <a:r>
              <a:rPr lang="en-US" sz="3600" dirty="0"/>
              <a:t> </a:t>
            </a:r>
            <a:r>
              <a:rPr lang="en-US" sz="3600" dirty="0" err="1"/>
              <a:t>pe</a:t>
            </a:r>
            <a:r>
              <a:rPr lang="en-US" sz="3600" dirty="0"/>
              <a:t> care se </a:t>
            </a:r>
            <a:r>
              <a:rPr lang="en-US" sz="3600" dirty="0" err="1"/>
              <a:t>bazeaz</a:t>
            </a:r>
            <a:r>
              <a:rPr lang="ro-RO" sz="3600" dirty="0"/>
              <a:t>ă subiectul tezei</a:t>
            </a:r>
            <a:r>
              <a:rPr lang="ro-RO" sz="2800" dirty="0"/>
              <a:t/>
            </a:r>
            <a:br>
              <a:rPr lang="ro-RO" sz="2800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772816"/>
            <a:ext cx="3456384" cy="4767448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sz="2600" u="sng" dirty="0" err="1" smtClean="0">
                <a:latin typeface="Century Gothic" pitchFamily="34" charset="0"/>
              </a:rPr>
              <a:t>Homeostazia</a:t>
            </a:r>
            <a:r>
              <a:rPr lang="en-US" sz="2600" dirty="0" smtClean="0">
                <a:latin typeface="Century Gothic" pitchFamily="34" charset="0"/>
              </a:rPr>
              <a:t> </a:t>
            </a:r>
            <a:endParaRPr lang="ro-RO" sz="2600" dirty="0">
              <a:latin typeface="Century Gothic" pitchFamily="34" charset="0"/>
            </a:endParaRPr>
          </a:p>
          <a:p>
            <a:pPr marL="68580" indent="0">
              <a:buNone/>
            </a:pPr>
            <a:r>
              <a:rPr lang="en-US" sz="2600" dirty="0">
                <a:latin typeface="Century Gothic" pitchFamily="34" charset="0"/>
              </a:rPr>
              <a:t>(</a:t>
            </a:r>
            <a:r>
              <a:rPr lang="en-US" sz="2600" dirty="0" err="1">
                <a:latin typeface="Century Gothic" pitchFamily="34" charset="0"/>
              </a:rPr>
              <a:t>homois</a:t>
            </a:r>
            <a:r>
              <a:rPr lang="en-US" sz="2600" dirty="0">
                <a:latin typeface="Century Gothic" pitchFamily="34" charset="0"/>
              </a:rPr>
              <a:t> = </a:t>
            </a:r>
            <a:r>
              <a:rPr lang="en-US" sz="2600" dirty="0" err="1">
                <a:latin typeface="Century Gothic" pitchFamily="34" charset="0"/>
              </a:rPr>
              <a:t>aceea</a:t>
            </a:r>
            <a:r>
              <a:rPr lang="ro-RO" sz="2600" dirty="0">
                <a:latin typeface="Century Gothic" pitchFamily="34" charset="0"/>
              </a:rPr>
              <a:t>ș</a:t>
            </a:r>
            <a:r>
              <a:rPr lang="en-US" sz="2600" dirty="0">
                <a:latin typeface="Century Gothic" pitchFamily="34" charset="0"/>
              </a:rPr>
              <a:t>i, stasis = stare)</a:t>
            </a:r>
            <a:r>
              <a:rPr lang="ro-RO" sz="2600" dirty="0">
                <a:latin typeface="Century Gothic" pitchFamily="34" charset="0"/>
              </a:rPr>
              <a:t> reprezintă proprietatea unui organism de a menține, în limite foarte apropiate, constantele mediului său intern, adică </a:t>
            </a:r>
            <a:r>
              <a:rPr lang="it-IT" sz="2600" dirty="0">
                <a:latin typeface="Century Gothic" pitchFamily="34" charset="0"/>
              </a:rPr>
              <a:t>un echilibru static al condițiilor inițiale</a:t>
            </a:r>
            <a:r>
              <a:rPr lang="ro-RO" sz="2600" dirty="0">
                <a:latin typeface="Century Gothic" pitchFamily="34" charset="0"/>
              </a:rPr>
              <a:t>.</a:t>
            </a:r>
          </a:p>
          <a:p>
            <a:pPr marL="114300" indent="0">
              <a:buNone/>
            </a:pPr>
            <a:endParaRPr lang="ro-RO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06" t="4492" r="5674" b="7555"/>
          <a:stretch/>
        </p:blipFill>
        <p:spPr bwMode="auto">
          <a:xfrm>
            <a:off x="3491880" y="1700808"/>
            <a:ext cx="5472608" cy="4608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67627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Fundamentele teoretice pe care se bazeaz</a:t>
            </a:r>
            <a:r>
              <a:rPr lang="ro-RO" sz="2400" dirty="0"/>
              <a:t>ă subiectul tezei</a:t>
            </a:r>
            <a:br>
              <a:rPr lang="ro-RO" sz="2400" dirty="0"/>
            </a:br>
            <a:endParaRPr lang="ro-R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o-RO" dirty="0"/>
              <a:t>	</a:t>
            </a:r>
            <a:r>
              <a:rPr lang="ro-RO" dirty="0" smtClean="0"/>
              <a:t>Modele matematice reprezentative relative la procesul homeostatic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Modelul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termoreglare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Modelul</a:t>
            </a:r>
            <a:r>
              <a:rPr lang="en-US" dirty="0" smtClean="0"/>
              <a:t> </a:t>
            </a:r>
            <a:r>
              <a:rPr lang="en-US" dirty="0" err="1" smtClean="0"/>
              <a:t>prentru</a:t>
            </a:r>
            <a:r>
              <a:rPr lang="en-US" dirty="0" smtClean="0"/>
              <a:t> </a:t>
            </a:r>
            <a:r>
              <a:rPr lang="en-US" dirty="0" err="1" smtClean="0"/>
              <a:t>reglarea</a:t>
            </a:r>
            <a:r>
              <a:rPr lang="en-US" dirty="0" smtClean="0"/>
              <a:t> </a:t>
            </a:r>
            <a:r>
              <a:rPr lang="en-US" dirty="0" err="1" smtClean="0"/>
              <a:t>somnului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Modelul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glucoz</a:t>
            </a:r>
            <a:r>
              <a:rPr lang="ro-RO" dirty="0" smtClean="0"/>
              <a:t>ă-insulină</a:t>
            </a:r>
          </a:p>
        </p:txBody>
      </p:sp>
    </p:spTree>
    <p:extLst>
      <p:ext uri="{BB962C8B-B14F-4D97-AF65-F5344CB8AC3E}">
        <p14:creationId xmlns:p14="http://schemas.microsoft.com/office/powerpoint/2010/main" xmlns="" val="35860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modelului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reglarea</a:t>
            </a:r>
            <a:r>
              <a:rPr lang="en-US" dirty="0" smtClean="0"/>
              <a:t> </a:t>
            </a:r>
            <a:r>
              <a:rPr lang="en-US" dirty="0" err="1" smtClean="0"/>
              <a:t>somnului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ro-R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ro-R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o-R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ro-RO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o-RO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ro-R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𝑉𝐿𝑃𝑂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o-R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𝑂𝑅𝑋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ro-RO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ro-R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𝐻𝑂𝑀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ro-RO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ro-RO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o-RO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𝐴𝑀𝐼𝑁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𝑆𝑁𝐶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 </m:t>
                    </m:r>
                    <m:sSubSup>
                      <m:sSubSupPr>
                        <m:ctrlPr>
                          <a:rPr lang="ro-RO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ro-R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𝐻𝑂𝑀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 </m:t>
                    </m:r>
                    <m:sSubSup>
                      <m:sSubSupPr>
                        <m:ctrlPr>
                          <a:rPr lang="ro-RO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o-R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o-R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o-R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508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reglarea</a:t>
            </a:r>
            <a:r>
              <a:rPr lang="en-US" dirty="0"/>
              <a:t> </a:t>
            </a:r>
            <a:r>
              <a:rPr lang="en-US" dirty="0" err="1"/>
              <a:t>somnului</a:t>
            </a:r>
            <a:endParaRPr lang="ro-RO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7" t="21066" r="5288" b="23002"/>
          <a:stretch/>
        </p:blipFill>
        <p:spPr bwMode="auto">
          <a:xfrm>
            <a:off x="611560" y="1700808"/>
            <a:ext cx="7920880" cy="2376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4149080"/>
            <a:ext cx="7920880" cy="25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179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Sistemul glucoză-insulină</a:t>
            </a:r>
            <a:endParaRPr lang="ro-RO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0635" y="1752600"/>
            <a:ext cx="5922729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509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modelului</a:t>
            </a:r>
            <a:r>
              <a:rPr lang="en-US" dirty="0" smtClean="0"/>
              <a:t> </a:t>
            </a:r>
            <a:r>
              <a:rPr lang="ro-RO" dirty="0" smtClean="0"/>
              <a:t>pentru glucoză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988840"/>
                <a:ext cx="7128908" cy="3888432"/>
              </a:xfrm>
            </p:spPr>
            <p:txBody>
              <a:bodyPr/>
              <a:lstStyle/>
              <a:p>
                <a:pPr marL="68580" indent="0">
                  <a:buNone/>
                </a:pPr>
                <a:endParaRPr lang="ro-RO" i="1" dirty="0" smtClean="0"/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i="1">
                            <a:latin typeface="Cambria Math"/>
                          </a:rPr>
                          <m:t>𝑑𝐺</m:t>
                        </m:r>
                        <m:d>
                          <m:dPr>
                            <m:ctrlPr>
                              <a:rPr lang="ro-RO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ro-RO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ro-RO" i="1">
                        <a:latin typeface="Cambria Math"/>
                      </a:rPr>
                      <m:t>= −</m:t>
                    </m:r>
                    <m:d>
                      <m:dPr>
                        <m:ctrlPr>
                          <a:rPr lang="ro-RO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i="1">
                            <a:latin typeface="Cambria Math"/>
                          </a:rPr>
                          <m:t>+</m:t>
                        </m:r>
                        <m:r>
                          <a:rPr lang="ro-RO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ro-RO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ro-RO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ro-RO" i="1">
                            <a:latin typeface="Cambria Math"/>
                          </a:rPr>
                        </m:ctrlPr>
                      </m:dPr>
                      <m:e>
                        <m:r>
                          <a:rPr lang="ro-RO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o-RO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o-RO" dirty="0"/>
                  <a:t>  </a:t>
                </a:r>
                <a:r>
                  <a:rPr lang="ro-RO" dirty="0" smtClean="0"/>
                  <a:t>	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ro-RO" i="1">
                            <a:latin typeface="Cambria Math"/>
                          </a:rPr>
                        </m:ctrlPr>
                      </m:dPr>
                      <m:e>
                        <m:r>
                          <a:rPr lang="ro-RO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o-RO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ro-RO" dirty="0" smtClean="0"/>
              </a:p>
              <a:p>
                <a:pPr marL="68580" indent="0">
                  <a:buNone/>
                </a:pPr>
                <a:endParaRPr lang="ro-RO" dirty="0"/>
              </a:p>
              <a:p>
                <a:pPr marL="68580" indent="0">
                  <a:buNone/>
                </a:pPr>
                <a:endParaRPr lang="ro-RO" i="1" dirty="0" smtClean="0">
                  <a:latin typeface="Cambria Math"/>
                </a:endParaRPr>
              </a:p>
              <a:p>
                <a:pPr marL="68580" indent="0">
                  <a:buNone/>
                </a:pPr>
                <a:endParaRPr lang="ro-RO" i="1" dirty="0" smtClean="0">
                  <a:latin typeface="Cambria Math"/>
                </a:endParaRPr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i="1">
                            <a:latin typeface="Cambria Math"/>
                          </a:rPr>
                          <m:t>𝑑𝑋</m:t>
                        </m:r>
                        <m:d>
                          <m:dPr>
                            <m:ctrlPr>
                              <a:rPr lang="ro-RO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ro-RO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ro-RO" i="1">
                        <a:latin typeface="Cambria Math"/>
                      </a:rPr>
                      <m:t>= −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ro-RO" i="1">
                            <a:latin typeface="Cambria Math"/>
                          </a:rPr>
                        </m:ctrlPr>
                      </m:dPr>
                      <m:e>
                        <m:r>
                          <a:rPr lang="ro-RO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o-RO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o-RO" i="1">
                        <a:latin typeface="Cambria Math"/>
                      </a:rPr>
                      <m:t>(</m:t>
                    </m:r>
                    <m:r>
                      <a:rPr lang="ro-RO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ro-RO" i="1">
                            <a:latin typeface="Cambria Math"/>
                          </a:rPr>
                        </m:ctrlPr>
                      </m:dPr>
                      <m:e>
                        <m:r>
                          <a:rPr lang="ro-RO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o-RO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ro-RO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ro-RO" i="1">
                        <a:latin typeface="Cambria Math"/>
                      </a:rPr>
                      <m:t>)</m:t>
                    </m:r>
                  </m:oMath>
                </a14:m>
                <a:r>
                  <a:rPr lang="ro-RO" dirty="0"/>
                  <a:t>            </a:t>
                </a:r>
                <a:r>
                  <a:rPr lang="ro-RO" dirty="0" smtClean="0"/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ro-RO" i="1">
                            <a:latin typeface="Cambria Math"/>
                          </a:rPr>
                        </m:ctrlPr>
                      </m:dPr>
                      <m:e>
                        <m:r>
                          <a:rPr lang="ro-RO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o-RO" i="1">
                        <a:latin typeface="Cambria Math"/>
                      </a:rPr>
                      <m:t>=0</m:t>
                    </m:r>
                  </m:oMath>
                </a14:m>
                <a:r>
                  <a:rPr lang="ro-RO" dirty="0"/>
                  <a:t>		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88840"/>
                <a:ext cx="7128908" cy="3888432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345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dirty="0" smtClean="0"/>
              <a:t>Eficiența glucozei</a:t>
            </a:r>
            <a:endParaRPr lang="ro-R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modelului pentru glucoză</a:t>
            </a:r>
          </a:p>
        </p:txBody>
      </p:sp>
      <p:pic>
        <p:nvPicPr>
          <p:cNvPr id="5" name="Content Placeholder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836712"/>
            <a:ext cx="3960440" cy="331236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12700"/>
          </a:effectLst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7080" y="836712"/>
            <a:ext cx="403244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8460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156</TotalTime>
  <Words>170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Modele matematice în procese homeostatice, cu implementări în Matlab</vt:lpstr>
      <vt:lpstr>Cuprins</vt:lpstr>
      <vt:lpstr>Fundamentele teoretice pe care se bazează subiectul tezei </vt:lpstr>
      <vt:lpstr>Fundamentele teoretice pe care se bazează subiectul tezei </vt:lpstr>
      <vt:lpstr>Descrierea modelului pentru reglarea somnului</vt:lpstr>
      <vt:lpstr>Descrierea modelului pentru reglarea somnului</vt:lpstr>
      <vt:lpstr>Sistemul glucoză-insulină</vt:lpstr>
      <vt:lpstr>Descrierea modelului pentru glucoză</vt:lpstr>
      <vt:lpstr>Descrierea modelului pentru glucoză</vt:lpstr>
      <vt:lpstr>Descrierea modelului pentru glucoză</vt:lpstr>
      <vt:lpstr>Descrierea modelului pentru insulină</vt:lpstr>
      <vt:lpstr>Concluzii</vt:lpstr>
      <vt:lpstr>Vă mulțumesc!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Silviu</dc:creator>
  <cp:lastModifiedBy>AFA-Family</cp:lastModifiedBy>
  <cp:revision>21</cp:revision>
  <dcterms:created xsi:type="dcterms:W3CDTF">2018-06-28T23:12:35Z</dcterms:created>
  <dcterms:modified xsi:type="dcterms:W3CDTF">2018-07-02T17:34:24Z</dcterms:modified>
</cp:coreProperties>
</file>