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
      <p:font typeface="Old Standard TT"/>
      <p:regular r:id="rId28"/>
      <p:bold r:id="rId29"/>
      <p: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1" roundtripDataSignature="AMtx7mjPcAL3r4GSQNKyGGPyN7DQISa0p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OldStandardTT-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ldStandardTT-bold.fntdata"/><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font" Target="fonts/OldStandardTT-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3b522765e9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3b522765e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Προχωραμε με την υλοποίηση του routing του αλγοριθμου. Πρωτα εχουμε το initialization του συστηματος </a:t>
            </a:r>
            <a:endParaRPr/>
          </a:p>
          <a:p>
            <a:pPr indent="0" lvl="0" marL="0" rtl="0" algn="l">
              <a:spcBef>
                <a:spcPts val="0"/>
              </a:spcBef>
              <a:spcAft>
                <a:spcPts val="0"/>
              </a:spcAft>
              <a:buClr>
                <a:schemeClr val="dk1"/>
              </a:buClr>
              <a:buSzPts val="1100"/>
              <a:buFont typeface="Arial"/>
              <a:buNone/>
            </a:pPr>
            <a:r>
              <a:rPr lang="en">
                <a:solidFill>
                  <a:schemeClr val="dk1"/>
                </a:solidFill>
              </a:rPr>
              <a:t>(Πατάω Enter)</a:t>
            </a:r>
            <a:endParaRPr/>
          </a:p>
          <a:p>
            <a:pPr indent="0" lvl="0" marL="0" rtl="0" algn="l">
              <a:spcBef>
                <a:spcPts val="0"/>
              </a:spcBef>
              <a:spcAft>
                <a:spcPts val="0"/>
              </a:spcAft>
              <a:buNone/>
            </a:pPr>
            <a:r>
              <a:rPr lang="en"/>
              <a:t>Αρχικά, υλοποιείται το Mupltiple Interface Multiple Channel</a:t>
            </a:r>
            <a:endParaRPr/>
          </a:p>
          <a:p>
            <a:pPr indent="0" lvl="0" marL="0" rtl="0" algn="l">
              <a:spcBef>
                <a:spcPts val="0"/>
              </a:spcBef>
              <a:spcAft>
                <a:spcPts val="0"/>
              </a:spcAft>
              <a:buClr>
                <a:schemeClr val="dk1"/>
              </a:buClr>
              <a:buSzPts val="1100"/>
              <a:buFont typeface="Arial"/>
              <a:buNone/>
            </a:pPr>
            <a:r>
              <a:rPr lang="en">
                <a:solidFill>
                  <a:schemeClr val="dk1"/>
                </a:solidFill>
              </a:rPr>
              <a:t>(Πατάω Enter)</a:t>
            </a:r>
            <a:endParaRPr/>
          </a:p>
          <a:p>
            <a:pPr indent="0" lvl="0" marL="0" rtl="0" algn="l">
              <a:spcBef>
                <a:spcPts val="0"/>
              </a:spcBef>
              <a:spcAft>
                <a:spcPts val="0"/>
              </a:spcAft>
              <a:buNone/>
            </a:pPr>
            <a:r>
              <a:rPr lang="en"/>
              <a:t>Γίνεται το bonding χρησιμοποιώντας το module του πυρήνα του λειτουργικού και παράγονται τόσα κανάλια όσοι είναι και οι γείτονες κάθε κόμβου</a:t>
            </a:r>
            <a:endParaRPr/>
          </a:p>
          <a:p>
            <a:pPr indent="0" lvl="0" marL="0" rtl="0" algn="l">
              <a:spcBef>
                <a:spcPts val="0"/>
              </a:spcBef>
              <a:spcAft>
                <a:spcPts val="0"/>
              </a:spcAft>
              <a:buClr>
                <a:schemeClr val="dk1"/>
              </a:buClr>
              <a:buSzPts val="1100"/>
              <a:buFont typeface="Arial"/>
              <a:buNone/>
            </a:pPr>
            <a:r>
              <a:rPr lang="en">
                <a:solidFill>
                  <a:schemeClr val="dk1"/>
                </a:solidFill>
              </a:rPr>
              <a:t>(Πατάω Enter)</a:t>
            </a:r>
            <a:endParaRPr/>
          </a:p>
          <a:p>
            <a:pPr indent="0" lvl="0" marL="0" rtl="0" algn="l">
              <a:spcBef>
                <a:spcPts val="0"/>
              </a:spcBef>
              <a:spcAft>
                <a:spcPts val="0"/>
              </a:spcAft>
              <a:buNone/>
            </a:pPr>
            <a:r>
              <a:rPr lang="en"/>
              <a:t>Το AODV λειτουργεί ως εξής :</a:t>
            </a:r>
            <a:endParaRPr/>
          </a:p>
          <a:p>
            <a:pPr indent="0" lvl="0" marL="0" rtl="0" algn="l">
              <a:spcBef>
                <a:spcPts val="0"/>
              </a:spcBef>
              <a:spcAft>
                <a:spcPts val="0"/>
              </a:spcAft>
              <a:buNone/>
            </a:pPr>
            <a:r>
              <a:rPr lang="en"/>
              <a:t> </a:t>
            </a:r>
            <a:endParaRPr/>
          </a:p>
          <a:p>
            <a:pPr indent="457200" lvl="0" marL="1371600" rtl="0" algn="l">
              <a:spcBef>
                <a:spcPts val="0"/>
              </a:spcBef>
              <a:spcAft>
                <a:spcPts val="0"/>
              </a:spcAft>
              <a:buNone/>
            </a:pPr>
            <a:r>
              <a:rPr lang="en"/>
              <a:t>1. Τσεκάρει τα πακέτα στο IP επίπεδο.</a:t>
            </a:r>
            <a:endParaRPr/>
          </a:p>
          <a:p>
            <a:pPr indent="0" lvl="0" marL="0" rtl="0" algn="l">
              <a:spcBef>
                <a:spcPts val="0"/>
              </a:spcBef>
              <a:spcAft>
                <a:spcPts val="0"/>
              </a:spcAft>
              <a:buClr>
                <a:schemeClr val="dk1"/>
              </a:buClr>
              <a:buSzPts val="1100"/>
              <a:buFont typeface="Arial"/>
              <a:buNone/>
            </a:pPr>
            <a:r>
              <a:rPr lang="en">
                <a:solidFill>
                  <a:schemeClr val="dk1"/>
                </a:solidFill>
              </a:rPr>
              <a:t>(Πατάω Enter)</a:t>
            </a:r>
            <a:endParaRPr/>
          </a:p>
          <a:p>
            <a:pPr indent="457200" lvl="0" marL="1371600" rtl="0" algn="l">
              <a:spcBef>
                <a:spcPts val="0"/>
              </a:spcBef>
              <a:spcAft>
                <a:spcPts val="0"/>
              </a:spcAft>
              <a:buNone/>
            </a:pPr>
            <a:r>
              <a:rPr lang="en"/>
              <a:t> 2. Ύστερα, τσεκάρει εάν είναι για broadcast ή όχι. </a:t>
            </a:r>
            <a:endParaRPr/>
          </a:p>
          <a:p>
            <a:pPr indent="0" lvl="0" marL="0" rtl="0" algn="l">
              <a:spcBef>
                <a:spcPts val="0"/>
              </a:spcBef>
              <a:spcAft>
                <a:spcPts val="0"/>
              </a:spcAft>
              <a:buClr>
                <a:schemeClr val="dk1"/>
              </a:buClr>
              <a:buSzPts val="1100"/>
              <a:buFont typeface="Arial"/>
              <a:buNone/>
            </a:pPr>
            <a:r>
              <a:rPr lang="en">
                <a:solidFill>
                  <a:schemeClr val="dk1"/>
                </a:solidFill>
              </a:rPr>
              <a:t>(Πατάω Enter)</a:t>
            </a:r>
            <a:endParaRPr/>
          </a:p>
          <a:p>
            <a:pPr indent="457200" lvl="0" marL="1828800" rtl="0" algn="l">
              <a:spcBef>
                <a:spcPts val="0"/>
              </a:spcBef>
              <a:spcAft>
                <a:spcPts val="0"/>
              </a:spcAft>
              <a:buNone/>
            </a:pPr>
            <a:r>
              <a:rPr lang="en"/>
              <a:t>Εάν δεν είναι, ελέγχουμε το Mesh Routing Πίνακα και προωθούμε το πακέτο από το κατάλληλο interface.</a:t>
            </a:r>
            <a:endParaRPr/>
          </a:p>
          <a:p>
            <a:pPr indent="0" lvl="0" marL="0" rtl="0" algn="l">
              <a:spcBef>
                <a:spcPts val="0"/>
              </a:spcBef>
              <a:spcAft>
                <a:spcPts val="0"/>
              </a:spcAft>
              <a:buClr>
                <a:schemeClr val="dk1"/>
              </a:buClr>
              <a:buSzPts val="1100"/>
              <a:buFont typeface="Arial"/>
              <a:buNone/>
            </a:pPr>
            <a:r>
              <a:rPr lang="en">
                <a:solidFill>
                  <a:schemeClr val="dk1"/>
                </a:solidFill>
              </a:rPr>
              <a:t>(Πατάω Enter)</a:t>
            </a:r>
            <a:endParaRPr/>
          </a:p>
          <a:p>
            <a:pPr indent="457200" lvl="0" marL="1371600" rtl="0" algn="l">
              <a:spcBef>
                <a:spcPts val="0"/>
              </a:spcBef>
              <a:spcAft>
                <a:spcPts val="0"/>
              </a:spcAft>
              <a:buNone/>
            </a:pPr>
            <a:r>
              <a:rPr lang="en"/>
              <a:t> Εάν όμως είναι για broadcast, </a:t>
            </a:r>
            <a:endParaRPr/>
          </a:p>
          <a:p>
            <a:pPr indent="457200" lvl="0" marL="1371600" rtl="0" algn="l">
              <a:spcBef>
                <a:spcPts val="0"/>
              </a:spcBef>
              <a:spcAft>
                <a:spcPts val="0"/>
              </a:spcAft>
              <a:buNone/>
            </a:pPr>
            <a:r>
              <a:rPr lang="en">
                <a:solidFill>
                  <a:schemeClr val="dk1"/>
                </a:solidFill>
              </a:rPr>
              <a:t>(Πατάω Enter)</a:t>
            </a:r>
            <a:endParaRPr>
              <a:solidFill>
                <a:schemeClr val="dk1"/>
              </a:solidFill>
            </a:endParaRPr>
          </a:p>
          <a:p>
            <a:pPr indent="457200" lvl="0" marL="1371600" rtl="0" algn="l">
              <a:spcBef>
                <a:spcPts val="0"/>
              </a:spcBef>
              <a:spcAft>
                <a:spcPts val="0"/>
              </a:spcAft>
              <a:buNone/>
            </a:pPr>
            <a:r>
              <a:rPr lang="en"/>
              <a:t>προωθείται το πακέτο από όλα τα intefaces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3b522765e9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3b522765e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Συνεχίζουμε με την τροποποιημένη έκδοση του AODV αλγορίθμου.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Τα αρχικά στάδια είναι ίδια (υλοποίηση MIMC, bonding στον kernel, παραγωγή καναλιών)</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Κατόπιν, έχουμε μία σειρά από ελέγχους. </a:t>
            </a:r>
            <a:endParaRPr/>
          </a:p>
          <a:p>
            <a:pPr indent="0" lvl="0" marL="0" rtl="0" algn="l">
              <a:spcBef>
                <a:spcPts val="0"/>
              </a:spcBef>
              <a:spcAft>
                <a:spcPts val="0"/>
              </a:spcAft>
              <a:buNone/>
            </a:pPr>
            <a:r>
              <a:rPr lang="en">
                <a:solidFill>
                  <a:schemeClr val="dk1"/>
                </a:solidFill>
              </a:rPr>
              <a:t>(Πατάω Enter)</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t>Αρχικά, ελέγχουμε εάν η πηγή είναι ο κόμβος στον οποίο βρισκόμαστε.</a:t>
            </a:r>
            <a:endParaRPr/>
          </a:p>
          <a:p>
            <a:pPr indent="0" lvl="0" marL="0" rtl="0" algn="l">
              <a:spcBef>
                <a:spcPts val="0"/>
              </a:spcBef>
              <a:spcAft>
                <a:spcPts val="0"/>
              </a:spcAft>
              <a:buNone/>
            </a:pPr>
            <a:r>
              <a:rPr lang="en"/>
              <a:t> </a:t>
            </a:r>
            <a:r>
              <a:rPr lang="en">
                <a:solidFill>
                  <a:schemeClr val="dk1"/>
                </a:solidFill>
              </a:rPr>
              <a:t>(Πατάω Enter)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Εάν είναι, πετάμε το Path Request. </a:t>
            </a:r>
            <a:endParaRPr/>
          </a:p>
          <a:p>
            <a:pPr indent="0" lvl="0" marL="0" rtl="0" algn="l">
              <a:spcBef>
                <a:spcPts val="0"/>
              </a:spcBef>
              <a:spcAft>
                <a:spcPts val="0"/>
              </a:spcAft>
              <a:buNone/>
            </a:pPr>
            <a:r>
              <a:rPr lang="en">
                <a:solidFill>
                  <a:schemeClr val="dk1"/>
                </a:solidFill>
              </a:rPr>
              <a:t>(Πατάω Enter)</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t>Αλλιώς, προχωράμε στον επόμενο έλεγχο, ο οποίος είναι ο εξής : </a:t>
            </a:r>
            <a:endParaRPr/>
          </a:p>
          <a:p>
            <a:pPr indent="0" lvl="0" marL="0" rtl="0" algn="l">
              <a:spcBef>
                <a:spcPts val="0"/>
              </a:spcBef>
              <a:spcAft>
                <a:spcPts val="0"/>
              </a:spcAft>
              <a:buNone/>
            </a:pPr>
            <a:r>
              <a:rPr lang="en"/>
              <a:t>Εάν το Sequence Number του Path Request είναι μικρότερο από το sequence number του τωρινού κόμβου στο routing πινακα,</a:t>
            </a:r>
            <a:endParaRPr/>
          </a:p>
          <a:p>
            <a:pPr indent="0" lvl="0" marL="0" rtl="0" algn="l">
              <a:spcBef>
                <a:spcPts val="0"/>
              </a:spcBef>
              <a:spcAft>
                <a:spcPts val="0"/>
              </a:spcAft>
              <a:buClr>
                <a:schemeClr val="dk1"/>
              </a:buClr>
              <a:buSzPts val="1100"/>
              <a:buFont typeface="Arial"/>
              <a:buNone/>
            </a:pPr>
            <a:r>
              <a:rPr lang="en">
                <a:solidFill>
                  <a:schemeClr val="dk1"/>
                </a:solidFill>
              </a:rPr>
              <a:t>(Πατάω Enter)</a:t>
            </a:r>
            <a:endParaRPr/>
          </a:p>
          <a:p>
            <a:pPr indent="0" lvl="0" marL="0" rtl="0" algn="l">
              <a:spcBef>
                <a:spcPts val="0"/>
              </a:spcBef>
              <a:spcAft>
                <a:spcPts val="0"/>
              </a:spcAft>
              <a:buNone/>
            </a:pPr>
            <a:r>
              <a:rPr lang="en"/>
              <a:t> τότε πάλι ρίχνουμε το Path Request,</a:t>
            </a:r>
            <a:endParaRPr/>
          </a:p>
          <a:p>
            <a:pPr indent="0" lvl="0" marL="0" rtl="0" algn="l">
              <a:spcBef>
                <a:spcPts val="0"/>
              </a:spcBef>
              <a:spcAft>
                <a:spcPts val="0"/>
              </a:spcAft>
              <a:buClr>
                <a:schemeClr val="dk1"/>
              </a:buClr>
              <a:buSzPts val="1100"/>
              <a:buFont typeface="Arial"/>
              <a:buNone/>
            </a:pPr>
            <a:r>
              <a:rPr lang="en">
                <a:solidFill>
                  <a:schemeClr val="dk1"/>
                </a:solidFill>
              </a:rPr>
              <a:t>(Πατάω Enter)</a:t>
            </a:r>
            <a:endParaRPr/>
          </a:p>
          <a:p>
            <a:pPr indent="0" lvl="0" marL="0" rtl="0" algn="l">
              <a:spcBef>
                <a:spcPts val="0"/>
              </a:spcBef>
              <a:spcAft>
                <a:spcPts val="0"/>
              </a:spcAft>
              <a:buNone/>
            </a:pPr>
            <a:r>
              <a:rPr lang="en"/>
              <a:t> ειδάλλως ελέγχουμε εάν αυτά τα δύο είναι ίσα.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(Πατάω Enter)</a:t>
            </a:r>
            <a:endParaRPr/>
          </a:p>
          <a:p>
            <a:pPr indent="0" lvl="0" marL="0" rtl="0" algn="l">
              <a:spcBef>
                <a:spcPts val="0"/>
              </a:spcBef>
              <a:spcAft>
                <a:spcPts val="0"/>
              </a:spcAft>
              <a:buNone/>
            </a:pPr>
            <a:r>
              <a:rPr lang="en"/>
              <a:t>Σε περίπτωση που είναι ίσα, διαπιστώνουμε αν ισχύει η συνθήκη : </a:t>
            </a:r>
            <a:endParaRPr/>
          </a:p>
          <a:p>
            <a:pPr indent="0" lvl="0" marL="0" rtl="0" algn="l">
              <a:spcBef>
                <a:spcPts val="0"/>
              </a:spcBef>
              <a:spcAft>
                <a:spcPts val="0"/>
              </a:spcAft>
              <a:buClr>
                <a:schemeClr val="dk1"/>
              </a:buClr>
              <a:buSzPts val="1100"/>
              <a:buFont typeface="Arial"/>
              <a:buNone/>
            </a:pPr>
            <a:r>
              <a:rPr lang="en">
                <a:solidFill>
                  <a:schemeClr val="dk1"/>
                </a:solidFill>
              </a:rPr>
              <a:t>(Πατάω Enter)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Metric του Path Request μικρότερο ή ίσο του Metric του τωρινού μονοπατιού και αν αληθεύει τότε ρίχνουμε το Path Request. </a:t>
            </a:r>
            <a:endParaRPr/>
          </a:p>
          <a:p>
            <a:pPr indent="0" lvl="0" marL="0" rtl="0" algn="l">
              <a:spcBef>
                <a:spcPts val="0"/>
              </a:spcBef>
              <a:spcAft>
                <a:spcPts val="0"/>
              </a:spcAft>
              <a:buNone/>
            </a:pPr>
            <a:r>
              <a:rPr lang="en">
                <a:solidFill>
                  <a:schemeClr val="dk1"/>
                </a:solidFill>
              </a:rPr>
              <a:t>(Πατάω Enter)</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t>Ωστόσο, εάν κάποια από τις τελευταίες περιπτώσεις είναι ψευδής, τότε ενημερώνουμε τον routing πίνακα</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3c551be5e6_1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3c551be5e6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Μία ακόμη εκδοχή η οποία αναφέρεται στο paper είναι αυτή στην οποία το πακέτο δεν έρχεται από το βασικό interface.</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(Πατάω Enter)</a:t>
            </a:r>
            <a:endParaRPr/>
          </a:p>
          <a:p>
            <a:pPr indent="0" lvl="0" marL="0" rtl="0" algn="l">
              <a:spcBef>
                <a:spcPts val="0"/>
              </a:spcBef>
              <a:spcAft>
                <a:spcPts val="0"/>
              </a:spcAft>
              <a:buNone/>
            </a:pPr>
            <a:r>
              <a:rPr lang="en"/>
              <a:t>Σαν πρώτο έλεγχο βλέπουμε αν η πηγή είναι ο κόμβος στον οποίο είμαστε.</a:t>
            </a:r>
            <a:endParaRPr/>
          </a:p>
          <a:p>
            <a:pPr indent="0" lvl="0" marL="0" rtl="0" algn="l">
              <a:spcBef>
                <a:spcPts val="0"/>
              </a:spcBef>
              <a:spcAft>
                <a:spcPts val="0"/>
              </a:spcAft>
              <a:buClr>
                <a:schemeClr val="dk1"/>
              </a:buClr>
              <a:buSzPts val="1100"/>
              <a:buFont typeface="Arial"/>
              <a:buNone/>
            </a:pPr>
            <a:r>
              <a:rPr lang="en">
                <a:solidFill>
                  <a:schemeClr val="dk1"/>
                </a:solidFill>
              </a:rPr>
              <a:t>(Πατάω Enter)</a:t>
            </a:r>
            <a:endParaRPr/>
          </a:p>
          <a:p>
            <a:pPr indent="0" lvl="0" marL="0" rtl="0" algn="l">
              <a:spcBef>
                <a:spcPts val="0"/>
              </a:spcBef>
              <a:spcAft>
                <a:spcPts val="0"/>
              </a:spcAft>
              <a:buNone/>
            </a:pPr>
            <a:r>
              <a:rPr lang="en"/>
              <a:t> Εάν είναι, ρίχνουμε το Path Request. </a:t>
            </a:r>
            <a:endParaRPr/>
          </a:p>
          <a:p>
            <a:pPr indent="0" lvl="0" marL="0" rtl="0" algn="l">
              <a:spcBef>
                <a:spcPts val="0"/>
              </a:spcBef>
              <a:spcAft>
                <a:spcPts val="0"/>
              </a:spcAft>
              <a:buClr>
                <a:schemeClr val="dk1"/>
              </a:buClr>
              <a:buSzPts val="1100"/>
              <a:buFont typeface="Arial"/>
              <a:buNone/>
            </a:pPr>
            <a:r>
              <a:rPr lang="en">
                <a:solidFill>
                  <a:schemeClr val="dk1"/>
                </a:solidFill>
              </a:rPr>
              <a:t>(Πατάω Enter)</a:t>
            </a:r>
            <a:endParaRPr/>
          </a:p>
          <a:p>
            <a:pPr indent="0" lvl="0" marL="0" rtl="0" algn="l">
              <a:spcBef>
                <a:spcPts val="0"/>
              </a:spcBef>
              <a:spcAft>
                <a:spcPts val="0"/>
              </a:spcAft>
              <a:buNone/>
            </a:pPr>
            <a:r>
              <a:rPr lang="en"/>
              <a:t>Αλλιώς, ελέγχουμε κατά πόσο το Sequence Number του Path Request είναι μικρότερο από το Sequence Number του μονοπατιού στον κόμβο που βρισκόμαστε είναι αληθές. </a:t>
            </a:r>
            <a:endParaRPr/>
          </a:p>
          <a:p>
            <a:pPr indent="0" lvl="0" marL="0" rtl="0" algn="l">
              <a:spcBef>
                <a:spcPts val="0"/>
              </a:spcBef>
              <a:spcAft>
                <a:spcPts val="0"/>
              </a:spcAft>
              <a:buClr>
                <a:schemeClr val="dk1"/>
              </a:buClr>
              <a:buSzPts val="1100"/>
              <a:buFont typeface="Arial"/>
              <a:buNone/>
            </a:pPr>
            <a:r>
              <a:rPr lang="en">
                <a:solidFill>
                  <a:schemeClr val="dk1"/>
                </a:solidFill>
              </a:rPr>
              <a:t>(Πατάω Enter)</a:t>
            </a:r>
            <a:endParaRPr/>
          </a:p>
          <a:p>
            <a:pPr indent="0" lvl="0" marL="0" rtl="0" algn="l">
              <a:spcBef>
                <a:spcPts val="0"/>
              </a:spcBef>
              <a:spcAft>
                <a:spcPts val="0"/>
              </a:spcAft>
              <a:buNone/>
            </a:pPr>
            <a:r>
              <a:rPr lang="en"/>
              <a:t>Παίρνουμε την υπόθεση ότι αληθεύει. </a:t>
            </a:r>
            <a:endParaRPr/>
          </a:p>
          <a:p>
            <a:pPr indent="0" lvl="0" marL="0" rtl="0" algn="l">
              <a:spcBef>
                <a:spcPts val="0"/>
              </a:spcBef>
              <a:spcAft>
                <a:spcPts val="0"/>
              </a:spcAft>
              <a:buClr>
                <a:schemeClr val="dk1"/>
              </a:buClr>
              <a:buSzPts val="1100"/>
              <a:buFont typeface="Arial"/>
              <a:buNone/>
            </a:pPr>
            <a:r>
              <a:rPr lang="en">
                <a:solidFill>
                  <a:schemeClr val="dk1"/>
                </a:solidFill>
              </a:rPr>
              <a:t>(Πατάω Enter)</a:t>
            </a:r>
            <a:endParaRPr/>
          </a:p>
          <a:p>
            <a:pPr indent="0" lvl="0" marL="0" rtl="0" algn="l">
              <a:spcBef>
                <a:spcPts val="0"/>
              </a:spcBef>
              <a:spcAft>
                <a:spcPts val="0"/>
              </a:spcAft>
              <a:buNone/>
            </a:pPr>
            <a:r>
              <a:rPr lang="en"/>
              <a:t>Τότε, και πάλι ρίχνουμε το Path Request</a:t>
            </a:r>
            <a:endParaRPr/>
          </a:p>
          <a:p>
            <a:pPr indent="0" lvl="0" marL="0" rtl="0" algn="l">
              <a:spcBef>
                <a:spcPts val="0"/>
              </a:spcBef>
              <a:spcAft>
                <a:spcPts val="0"/>
              </a:spcAft>
              <a:buClr>
                <a:schemeClr val="dk1"/>
              </a:buClr>
              <a:buSzPts val="1100"/>
              <a:buFont typeface="Arial"/>
              <a:buNone/>
            </a:pPr>
            <a:r>
              <a:rPr lang="en">
                <a:solidFill>
                  <a:schemeClr val="dk1"/>
                </a:solidFill>
              </a:rPr>
              <a:t>(Πατάω Enter)</a:t>
            </a:r>
            <a:endParaRPr/>
          </a:p>
          <a:p>
            <a:pPr indent="0" lvl="0" marL="0" rtl="0" algn="l">
              <a:spcBef>
                <a:spcPts val="0"/>
              </a:spcBef>
              <a:spcAft>
                <a:spcPts val="0"/>
              </a:spcAft>
              <a:buNone/>
            </a:pPr>
            <a:r>
              <a:rPr lang="en"/>
              <a:t>Εάν είναι ψευδής, ελέγχουμε την ισοτητα. </a:t>
            </a:r>
            <a:endParaRPr/>
          </a:p>
          <a:p>
            <a:pPr indent="0" lvl="0" marL="0" rtl="0" algn="l">
              <a:spcBef>
                <a:spcPts val="0"/>
              </a:spcBef>
              <a:spcAft>
                <a:spcPts val="0"/>
              </a:spcAft>
              <a:buClr>
                <a:schemeClr val="dk1"/>
              </a:buClr>
              <a:buSzPts val="1100"/>
              <a:buFont typeface="Arial"/>
              <a:buNone/>
            </a:pPr>
            <a:r>
              <a:rPr lang="en">
                <a:solidFill>
                  <a:schemeClr val="dk1"/>
                </a:solidFill>
              </a:rPr>
              <a:t>(Πατάω Enter)</a:t>
            </a:r>
            <a:endParaRPr/>
          </a:p>
          <a:p>
            <a:pPr indent="0" lvl="0" marL="0" rtl="0" algn="l">
              <a:spcBef>
                <a:spcPts val="0"/>
              </a:spcBef>
              <a:spcAft>
                <a:spcPts val="0"/>
              </a:spcAft>
              <a:buNone/>
            </a:pPr>
            <a:r>
              <a:rPr lang="en"/>
              <a:t>Στη περίτπωση που ισχύει η ισότητα </a:t>
            </a:r>
            <a:r>
              <a:rPr lang="en">
                <a:solidFill>
                  <a:schemeClr val="dk1"/>
                </a:solidFill>
              </a:rPr>
              <a:t>συνεχίζουμε με το έλεγχο : το metric του Path Request είναι μικρότερο ή ίσο του metric του μονοπατιού στο κόμβο στον οποίο βρισκόμαστε.</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(Πατάω Enter)</a:t>
            </a:r>
            <a:endParaRPr/>
          </a:p>
          <a:p>
            <a:pPr indent="0" lvl="0" marL="0" rtl="0" algn="l">
              <a:spcBef>
                <a:spcPts val="0"/>
              </a:spcBef>
              <a:spcAft>
                <a:spcPts val="0"/>
              </a:spcAft>
              <a:buNone/>
            </a:pPr>
            <a:r>
              <a:rPr lang="en"/>
              <a:t>Εάν αληθεύει, </a:t>
            </a:r>
            <a:r>
              <a:rPr lang="en">
                <a:solidFill>
                  <a:schemeClr val="dk1"/>
                </a:solidFill>
              </a:rPr>
              <a:t>ρίχνουμε το Path Request</a:t>
            </a:r>
            <a:endParaRPr/>
          </a:p>
          <a:p>
            <a:pPr indent="0" lvl="0" marL="0" rtl="0" algn="l">
              <a:spcBef>
                <a:spcPts val="0"/>
              </a:spcBef>
              <a:spcAft>
                <a:spcPts val="0"/>
              </a:spcAft>
              <a:buClr>
                <a:schemeClr val="dk1"/>
              </a:buClr>
              <a:buSzPts val="1100"/>
              <a:buFont typeface="Arial"/>
              <a:buNone/>
            </a:pPr>
            <a:r>
              <a:rPr lang="en">
                <a:solidFill>
                  <a:schemeClr val="dk1"/>
                </a:solidFill>
              </a:rPr>
              <a:t>(Πατάω Enter)</a:t>
            </a:r>
            <a:endParaRPr/>
          </a:p>
          <a:p>
            <a:pPr indent="0" lvl="0" marL="0" rtl="0" algn="l">
              <a:spcBef>
                <a:spcPts val="0"/>
              </a:spcBef>
              <a:spcAft>
                <a:spcPts val="0"/>
              </a:spcAft>
              <a:buNone/>
            </a:pPr>
            <a:r>
              <a:rPr lang="en">
                <a:solidFill>
                  <a:schemeClr val="dk1"/>
                </a:solidFill>
              </a:rPr>
              <a:t>Στην αντίθετη περίπτωση αλλάζουμε το interface από το μονοπάτι του πλέγματος και ενημερώνουμε τις routing πληροφορίες </a:t>
            </a:r>
            <a:r>
              <a:rPr lang="en"/>
              <a:t>(END of PREQ_SN == MPATH_SN)</a:t>
            </a:r>
            <a:endParaRPr/>
          </a:p>
          <a:p>
            <a:pPr indent="0" lvl="0" marL="0" rtl="0" algn="l">
              <a:spcBef>
                <a:spcPts val="0"/>
              </a:spcBef>
              <a:spcAft>
                <a:spcPts val="0"/>
              </a:spcAft>
              <a:buClr>
                <a:schemeClr val="dk1"/>
              </a:buClr>
              <a:buSzPts val="1100"/>
              <a:buFont typeface="Arial"/>
              <a:buNone/>
            </a:pPr>
            <a:r>
              <a:rPr lang="en">
                <a:solidFill>
                  <a:schemeClr val="dk1"/>
                </a:solidFill>
              </a:rPr>
              <a:t>(Πατάω Enter)</a:t>
            </a:r>
            <a:endParaRPr/>
          </a:p>
          <a:p>
            <a:pPr indent="0" lvl="0" marL="0" rtl="0" algn="l">
              <a:spcBef>
                <a:spcPts val="0"/>
              </a:spcBef>
              <a:spcAft>
                <a:spcPts val="0"/>
              </a:spcAft>
              <a:buNone/>
            </a:pPr>
            <a:r>
              <a:rPr lang="en"/>
              <a:t>Εάν δεν είναι ίσα, ελέγχουμε εάν το sequence number του </a:t>
            </a:r>
            <a:r>
              <a:rPr lang="en">
                <a:solidFill>
                  <a:schemeClr val="dk1"/>
                </a:solidFill>
              </a:rPr>
              <a:t>μονοπατιού στο κόμβο στον οποίο βρισκόμαστε είναι ακριβώς κατά ένα μεγαλύτερο από το Sequence Number του Path Request.</a:t>
            </a:r>
            <a:endParaRPr>
              <a:solidFill>
                <a:schemeClr val="dk1"/>
              </a:solidFill>
            </a:endParaRPr>
          </a:p>
          <a:p>
            <a:pPr indent="0" lvl="0" marL="0" rtl="0" algn="l">
              <a:spcBef>
                <a:spcPts val="0"/>
              </a:spcBef>
              <a:spcAft>
                <a:spcPts val="0"/>
              </a:spcAft>
              <a:buNone/>
            </a:pPr>
            <a:r>
              <a:rPr lang="en">
                <a:solidFill>
                  <a:schemeClr val="dk1"/>
                </a:solidFill>
              </a:rPr>
              <a:t>(Πατάω Enter)</a:t>
            </a:r>
            <a:endParaRPr>
              <a:solidFill>
                <a:schemeClr val="dk1"/>
              </a:solidFill>
            </a:endParaRPr>
          </a:p>
          <a:p>
            <a:pPr indent="0" lvl="0" marL="0" rtl="0" algn="l">
              <a:spcBef>
                <a:spcPts val="0"/>
              </a:spcBef>
              <a:spcAft>
                <a:spcPts val="0"/>
              </a:spcAft>
              <a:buNone/>
            </a:pPr>
            <a:r>
              <a:rPr lang="en">
                <a:solidFill>
                  <a:schemeClr val="dk1"/>
                </a:solidFill>
              </a:rPr>
              <a:t>Στην ισότητα ελέγχουμε πάλι εάν το metric του Path Request είναι μικρότερο ή ίσο του metric του μονοπατιού στο κόμβο στον οποίο βρισκόμαστε.</a:t>
            </a:r>
            <a:endParaRPr>
              <a:solidFill>
                <a:schemeClr val="dk1"/>
              </a:solidFill>
            </a:endParaRPr>
          </a:p>
          <a:p>
            <a:pPr indent="0" lvl="0" marL="0" rtl="0" algn="l">
              <a:spcBef>
                <a:spcPts val="0"/>
              </a:spcBef>
              <a:spcAft>
                <a:spcPts val="0"/>
              </a:spcAft>
              <a:buNone/>
            </a:pPr>
            <a:r>
              <a:rPr lang="en">
                <a:solidFill>
                  <a:schemeClr val="dk1"/>
                </a:solidFill>
              </a:rPr>
              <a:t>(Πατάω Enter)</a:t>
            </a: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Στη περίπτωση που είναι ψευδής, έχουμε ακριβώς το ίδιο με την προηγούμενη περίπτωση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(Πατάω Enter)</a:t>
            </a:r>
            <a:endParaRPr>
              <a:solidFill>
                <a:schemeClr val="dk1"/>
              </a:solidFill>
            </a:endParaRPr>
          </a:p>
          <a:p>
            <a:pPr indent="0" lvl="0" marL="0" rtl="0" algn="l">
              <a:spcBef>
                <a:spcPts val="0"/>
              </a:spcBef>
              <a:spcAft>
                <a:spcPts val="0"/>
              </a:spcAft>
              <a:buNone/>
            </a:pPr>
            <a:r>
              <a:rPr lang="en">
                <a:solidFill>
                  <a:schemeClr val="dk1"/>
                </a:solidFill>
              </a:rPr>
              <a:t>Διαφορετικά, βλέπουμε εάν το Sequence Number είναι έγκυρο.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(Πατάω Enter)</a:t>
            </a:r>
            <a:endParaRPr>
              <a:solidFill>
                <a:schemeClr val="dk1"/>
              </a:solidFill>
            </a:endParaRPr>
          </a:p>
          <a:p>
            <a:pPr indent="0" lvl="0" marL="0" rtl="0" algn="l">
              <a:spcBef>
                <a:spcPts val="0"/>
              </a:spcBef>
              <a:spcAft>
                <a:spcPts val="0"/>
              </a:spcAft>
              <a:buNone/>
            </a:pPr>
            <a:r>
              <a:rPr lang="en">
                <a:solidFill>
                  <a:schemeClr val="dk1"/>
                </a:solidFill>
              </a:rPr>
              <a:t>Εάν είναι έγκυρο, ενημερώνουμε το sequence number του μονοπατιού του τωρινού κόμβου ως μη έγκυρο.</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(Πατάω Enter)</a:t>
            </a:r>
            <a:endParaRPr>
              <a:solidFill>
                <a:schemeClr val="dk1"/>
              </a:solidFill>
            </a:endParaRPr>
          </a:p>
          <a:p>
            <a:pPr indent="0" lvl="0" marL="0" rtl="0" algn="l">
              <a:spcBef>
                <a:spcPts val="0"/>
              </a:spcBef>
              <a:spcAft>
                <a:spcPts val="0"/>
              </a:spcAft>
              <a:buNone/>
            </a:pPr>
            <a:r>
              <a:rPr lang="en">
                <a:solidFill>
                  <a:schemeClr val="dk1"/>
                </a:solidFill>
              </a:rPr>
              <a:t>Αλλιώς, ρίχνουμε το Path Request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(Πατάω Enter)</a:t>
            </a:r>
            <a:endParaRPr>
              <a:solidFill>
                <a:schemeClr val="dk1"/>
              </a:solidFill>
            </a:endParaRPr>
          </a:p>
          <a:p>
            <a:pPr indent="0" lvl="0" marL="0" rtl="0" algn="l">
              <a:spcBef>
                <a:spcPts val="0"/>
              </a:spcBef>
              <a:spcAft>
                <a:spcPts val="0"/>
              </a:spcAft>
              <a:buNone/>
            </a:pPr>
            <a:r>
              <a:rPr lang="en">
                <a:solidFill>
                  <a:schemeClr val="dk1"/>
                </a:solidFill>
              </a:rPr>
              <a:t>Εάν τώρα το sequence number του μονοπατιού στο κόμβο στον οποίο βρισκόμαστε δεν είναι ακριβώς κατά ένα μεγαλύτερο από το Sequence Number του Path Request, αλλάζουμε  το interface από το μονοπάτι του πλέγματος και ενημερώνουμε τις routing πληροφορίες</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3ae5dd7e86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3ae5dd7e8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Έστω ότι έχουμε 3 κόμβους. </a:t>
            </a:r>
            <a:endParaRPr/>
          </a:p>
          <a:p>
            <a:pPr indent="0" lvl="0" marL="0" rtl="0" algn="l">
              <a:spcBef>
                <a:spcPts val="0"/>
              </a:spcBef>
              <a:spcAft>
                <a:spcPts val="0"/>
              </a:spcAft>
              <a:buClr>
                <a:schemeClr val="dk1"/>
              </a:buClr>
              <a:buSzPts val="1100"/>
              <a:buFont typeface="Arial"/>
              <a:buNone/>
            </a:pPr>
            <a:r>
              <a:rPr lang="en">
                <a:solidFill>
                  <a:schemeClr val="dk1"/>
                </a:solidFill>
              </a:rPr>
              <a:t>(Πατάω Enter)</a:t>
            </a:r>
            <a:endParaRPr/>
          </a:p>
          <a:p>
            <a:pPr indent="0" lvl="0" marL="0" rtl="0" algn="l">
              <a:spcBef>
                <a:spcPts val="0"/>
              </a:spcBef>
              <a:spcAft>
                <a:spcPts val="0"/>
              </a:spcAft>
              <a:buNone/>
            </a:pPr>
            <a:r>
              <a:rPr lang="en"/>
              <a:t>Για να μεταφερθούν τα δεδομένα που χρειάζεται ο 3 από τον 1 πρέπει αρχικά να </a:t>
            </a:r>
            <a:r>
              <a:rPr lang="en"/>
              <a:t>σταλεί</a:t>
            </a:r>
            <a:r>
              <a:rPr lang="en"/>
              <a:t> το Path request για να βρεθεί η διαδρομή. </a:t>
            </a:r>
            <a:endParaRPr/>
          </a:p>
          <a:p>
            <a:pPr indent="0" lvl="0" marL="0" rtl="0" algn="l">
              <a:spcBef>
                <a:spcPts val="0"/>
              </a:spcBef>
              <a:spcAft>
                <a:spcPts val="0"/>
              </a:spcAft>
              <a:buNone/>
            </a:pPr>
            <a:r>
              <a:rPr lang="en">
                <a:solidFill>
                  <a:schemeClr val="dk1"/>
                </a:solidFill>
              </a:rPr>
              <a:t>(Πατάω Enter)</a:t>
            </a:r>
            <a:endParaRPr/>
          </a:p>
          <a:p>
            <a:pPr indent="0" lvl="0" marL="0" rtl="0" algn="l">
              <a:spcBef>
                <a:spcPts val="0"/>
              </a:spcBef>
              <a:spcAft>
                <a:spcPts val="0"/>
              </a:spcAft>
              <a:buNone/>
            </a:pPr>
            <a:r>
              <a:rPr lang="en"/>
              <a:t>Όταν φτάσει στο σωστό κόμβο το request τότε θα σταλθεί, από την ίδια διαδρομή, το Path Reply, για να γνωρίζει ο αρχικός κόμβος την διαδρομή που </a:t>
            </a:r>
            <a:r>
              <a:rPr lang="en"/>
              <a:t>ακολουθήθηκε</a:t>
            </a:r>
            <a:r>
              <a:rPr lang="en"/>
              <a:t>.</a:t>
            </a:r>
            <a:endParaRPr/>
          </a:p>
          <a:p>
            <a:pPr indent="0" lvl="0" marL="0" rtl="0" algn="l">
              <a:spcBef>
                <a:spcPts val="0"/>
              </a:spcBef>
              <a:spcAft>
                <a:spcPts val="0"/>
              </a:spcAft>
              <a:buClr>
                <a:schemeClr val="dk1"/>
              </a:buClr>
              <a:buSzPts val="1100"/>
              <a:buFont typeface="Arial"/>
              <a:buNone/>
            </a:pPr>
            <a:r>
              <a:rPr lang="en">
                <a:solidFill>
                  <a:schemeClr val="dk1"/>
                </a:solidFill>
              </a:rPr>
              <a:t>(Πατάω Enter)</a:t>
            </a:r>
            <a:endParaRPr/>
          </a:p>
          <a:p>
            <a:pPr indent="0" lvl="0" marL="0" rtl="0" algn="l">
              <a:spcBef>
                <a:spcPts val="0"/>
              </a:spcBef>
              <a:spcAft>
                <a:spcPts val="0"/>
              </a:spcAft>
              <a:buNone/>
            </a:pPr>
            <a:r>
              <a:rPr lang="en"/>
              <a:t>Στην συνέχεια γίνεται το Add Block ACK Request από τους κόμβους που πρέπει να περάσουν τα δεδομένα </a:t>
            </a:r>
            <a:endParaRPr/>
          </a:p>
          <a:p>
            <a:pPr indent="0" lvl="0" marL="0" rtl="0" algn="l">
              <a:spcBef>
                <a:spcPts val="0"/>
              </a:spcBef>
              <a:spcAft>
                <a:spcPts val="0"/>
              </a:spcAft>
              <a:buNone/>
            </a:pPr>
            <a:r>
              <a:rPr lang="en">
                <a:solidFill>
                  <a:schemeClr val="dk1"/>
                </a:solidFill>
              </a:rPr>
              <a:t>(Πατάω Enter)</a:t>
            </a:r>
            <a:endParaRPr>
              <a:solidFill>
                <a:schemeClr val="dk1"/>
              </a:solidFill>
            </a:endParaRPr>
          </a:p>
          <a:p>
            <a:pPr indent="0" lvl="0" marL="0" rtl="0" algn="l">
              <a:spcBef>
                <a:spcPts val="0"/>
              </a:spcBef>
              <a:spcAft>
                <a:spcPts val="0"/>
              </a:spcAft>
              <a:buNone/>
            </a:pPr>
            <a:r>
              <a:rPr lang="en"/>
              <a:t>και οι κόμβοι που θα τα δεχτούν στέλνουν το Response, </a:t>
            </a:r>
            <a:endParaRPr/>
          </a:p>
          <a:p>
            <a:pPr indent="0" lvl="0" marL="0" rtl="0" algn="l">
              <a:spcBef>
                <a:spcPts val="0"/>
              </a:spcBef>
              <a:spcAft>
                <a:spcPts val="0"/>
              </a:spcAft>
              <a:buNone/>
            </a:pPr>
            <a:r>
              <a:rPr lang="en">
                <a:solidFill>
                  <a:schemeClr val="dk1"/>
                </a:solidFill>
              </a:rPr>
              <a:t>(Πατάω Enter)</a:t>
            </a:r>
            <a:endParaRPr>
              <a:solidFill>
                <a:schemeClr val="dk1"/>
              </a:solidFill>
            </a:endParaRPr>
          </a:p>
          <a:p>
            <a:pPr indent="0" lvl="0" marL="0" rtl="0" algn="l">
              <a:spcBef>
                <a:spcPts val="0"/>
              </a:spcBef>
              <a:spcAft>
                <a:spcPts val="0"/>
              </a:spcAft>
              <a:buNone/>
            </a:pPr>
            <a:r>
              <a:rPr lang="en"/>
              <a:t>το οποίο γίνεται Acknowledged.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Όλο αυτό γίνεται σύμφωνα με το MIMC πρωτόκολλο οπότε πραγματοποιείται παράλληλα από τους κόμβους.</a:t>
            </a:r>
            <a:endParaRPr/>
          </a:p>
          <a:p>
            <a:pPr indent="0" lvl="0" marL="0" rtl="0" algn="l">
              <a:spcBef>
                <a:spcPts val="0"/>
              </a:spcBef>
              <a:spcAft>
                <a:spcPts val="0"/>
              </a:spcAft>
              <a:buClr>
                <a:schemeClr val="dk1"/>
              </a:buClr>
              <a:buSzPts val="1100"/>
              <a:buFont typeface="Arial"/>
              <a:buNone/>
            </a:pPr>
            <a:r>
              <a:rPr lang="en">
                <a:solidFill>
                  <a:schemeClr val="dk1"/>
                </a:solidFill>
              </a:rPr>
              <a:t>(Πατάω Enter)</a:t>
            </a:r>
            <a:endParaRPr/>
          </a:p>
          <a:p>
            <a:pPr indent="0" lvl="0" marL="0" rtl="0" algn="l">
              <a:spcBef>
                <a:spcPts val="0"/>
              </a:spcBef>
              <a:spcAft>
                <a:spcPts val="0"/>
              </a:spcAft>
              <a:buNone/>
            </a:pPr>
            <a:r>
              <a:rPr lang="en"/>
              <a:t>Αφού λοιπόν γίνει establish το Block ACK ξεκινάει η μετάδοση των δεδομένων από τον 1ο στον 2ο κόμβο, στο χρονικό διάστημα που έχει οριστεί, μέχρι να ολοκληρωθεί η προώθηση. </a:t>
            </a:r>
            <a:endParaRPr/>
          </a:p>
          <a:p>
            <a:pPr indent="0" lvl="0" marL="0" rtl="0" algn="l">
              <a:spcBef>
                <a:spcPts val="0"/>
              </a:spcBef>
              <a:spcAft>
                <a:spcPts val="0"/>
              </a:spcAft>
              <a:buClr>
                <a:schemeClr val="dk1"/>
              </a:buClr>
              <a:buSzPts val="1100"/>
              <a:buFont typeface="Arial"/>
              <a:buNone/>
            </a:pPr>
            <a:r>
              <a:rPr lang="en">
                <a:solidFill>
                  <a:schemeClr val="dk1"/>
                </a:solidFill>
              </a:rPr>
              <a:t>(Πατάω Enter)</a:t>
            </a:r>
            <a:endParaRPr/>
          </a:p>
          <a:p>
            <a:pPr indent="0" lvl="0" marL="0" rtl="0" algn="l">
              <a:spcBef>
                <a:spcPts val="0"/>
              </a:spcBef>
              <a:spcAft>
                <a:spcPts val="0"/>
              </a:spcAft>
              <a:buNone/>
            </a:pPr>
            <a:r>
              <a:rPr lang="en"/>
              <a:t>Με το που ολοκληρωθεί στέλνετε Block Ack Request από τον κόμβο 1 και το ΤΣΕΚ από τον κόμβο 2. </a:t>
            </a:r>
            <a:r>
              <a:rPr lang="en">
                <a:solidFill>
                  <a:schemeClr val="dk1"/>
                </a:solidFill>
              </a:rPr>
              <a:t>(Πατάω Enter)</a:t>
            </a:r>
            <a:endParaRPr/>
          </a:p>
          <a:p>
            <a:pPr indent="0" lvl="0" marL="0" rtl="0" algn="l">
              <a:spcBef>
                <a:spcPts val="0"/>
              </a:spcBef>
              <a:spcAft>
                <a:spcPts val="0"/>
              </a:spcAft>
              <a:buClr>
                <a:schemeClr val="dk1"/>
              </a:buClr>
              <a:buSzPts val="1100"/>
              <a:buFont typeface="Arial"/>
              <a:buNone/>
            </a:pPr>
            <a:r>
              <a:rPr lang="en">
                <a:solidFill>
                  <a:schemeClr val="dk1"/>
                </a:solidFill>
              </a:rPr>
              <a:t>(Πατάω Enter)</a:t>
            </a:r>
            <a:endParaRPr/>
          </a:p>
          <a:p>
            <a:pPr indent="0" lvl="0" marL="0" rtl="0" algn="l">
              <a:spcBef>
                <a:spcPts val="0"/>
              </a:spcBef>
              <a:spcAft>
                <a:spcPts val="0"/>
              </a:spcAft>
              <a:buNone/>
            </a:pPr>
            <a:r>
              <a:rPr lang="en"/>
              <a:t>Στην συνέχεια ο κόμβος 2 ξεκινάει την προώθηση των πακέτων στον κόμβο 3. </a:t>
            </a:r>
            <a:endParaRPr/>
          </a:p>
          <a:p>
            <a:pPr indent="0" lvl="0" marL="0" rtl="0" algn="l">
              <a:spcBef>
                <a:spcPts val="0"/>
              </a:spcBef>
              <a:spcAft>
                <a:spcPts val="0"/>
              </a:spcAft>
              <a:buClr>
                <a:schemeClr val="dk1"/>
              </a:buClr>
              <a:buSzPts val="1100"/>
              <a:buFont typeface="Arial"/>
              <a:buNone/>
            </a:pPr>
            <a:r>
              <a:rPr lang="en">
                <a:solidFill>
                  <a:schemeClr val="dk1"/>
                </a:solidFill>
              </a:rPr>
              <a:t>(Πατάω Enter)</a:t>
            </a:r>
            <a:endParaRPr/>
          </a:p>
          <a:p>
            <a:pPr indent="0" lvl="0" marL="0" rtl="0" algn="l">
              <a:spcBef>
                <a:spcPts val="0"/>
              </a:spcBef>
              <a:spcAft>
                <a:spcPts val="0"/>
              </a:spcAft>
              <a:buNone/>
            </a:pPr>
            <a:r>
              <a:rPr lang="en"/>
              <a:t>Με το που ολοκληρωθεί έχουμε πάλι BAR request/response. </a:t>
            </a:r>
            <a:endParaRPr/>
          </a:p>
          <a:p>
            <a:pPr indent="0" lvl="0" marL="0" rtl="0" algn="l">
              <a:spcBef>
                <a:spcPts val="0"/>
              </a:spcBef>
              <a:spcAft>
                <a:spcPts val="0"/>
              </a:spcAft>
              <a:buClr>
                <a:schemeClr val="dk1"/>
              </a:buClr>
              <a:buSzPts val="1100"/>
              <a:buFont typeface="Arial"/>
              <a:buNone/>
            </a:pPr>
            <a:r>
              <a:rPr lang="en">
                <a:solidFill>
                  <a:schemeClr val="dk1"/>
                </a:solidFill>
              </a:rPr>
              <a:t>(Πατάω Enter)</a:t>
            </a:r>
            <a:endParaRPr/>
          </a:p>
          <a:p>
            <a:pPr indent="0" lvl="0" marL="0" rtl="0" algn="l">
              <a:spcBef>
                <a:spcPts val="0"/>
              </a:spcBef>
              <a:spcAft>
                <a:spcPts val="0"/>
              </a:spcAft>
              <a:buNone/>
            </a:pPr>
            <a:r>
              <a:rPr lang="en"/>
              <a:t>Τέλος στέλνετε παράλληλα το Delete Block Ack request παράλληλα από τους κόμβους που στείλαν τα πακέτα και με το ACK αυτού ολοκληρώνεται η επικοινωνία.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3ae5dd7e86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Η διεξαγωγή του πειράματος πραγματοποιείται στο Outdoor Testbed του Pusan National University που διαθέτει Wireless Mesh Networks με Multiple Input Multiple Output Κεραίες.</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Ο εξοπλισμός που χρησιμοποιήθηκε ήταν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9 Mesh Routers που έχουν όσα links όσα και τα interface του</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Παίζουν σε κανάλια των  5GHz</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Και έχουν κατευθυνόμενες κεραίες για κάθε router.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Η επικοινωνία γίνεται μέσω του IEEE 802.11n στανταρντ πάνω σε links των 2x2 ΜΙΜΟ από κατευθυνόμενες κεραίες.</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Η τοπολογία των Router είναι περίπου σε απόσταση των 200m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//(Αν και οι περισσότερες μετρήσει που αναγράφονται στο paper έχουν παρθεί σε απόσταση των 150m)</a:t>
            </a:r>
            <a:endParaRPr/>
          </a:p>
        </p:txBody>
      </p:sp>
      <p:sp>
        <p:nvSpPr>
          <p:cNvPr id="345" name="Google Shape;345;g23ae5dd7e86_2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3c2202327a_6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Για να πραγματοποιηθεί το πείραμα ακολουθούμε το εξής σενάριο:</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Αφαιρούμε από τον kernel τα modules που επηρεάζουν το TCP ή το UDP protocol και τα κάνουμε tune στα 5GHz όπου μεταδίδει το κανάλι επικοινωνίας μας.</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Δημιουργούμε ένα Block ACK το οποίο στέλνεται όπως αναφέραμε παραπάνω μέσω του AODV Routing Αλγορίθμου.</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Μετράμε μέσα σε μία επανάληψη το Aggregation level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Διαμοιράζουμε το MCS class που είναι το Modulation Coding Scheme και αναλύουμε την σχέση μεταξύ multi hop και απόδοσης</a:t>
            </a:r>
            <a:endParaRPr>
              <a:solidFill>
                <a:schemeClr val="dk1"/>
              </a:solidFill>
            </a:endParaRPr>
          </a:p>
          <a:p>
            <a:pPr indent="0" lvl="0" marL="0" rtl="0" algn="l">
              <a:spcBef>
                <a:spcPts val="0"/>
              </a:spcBef>
              <a:spcAft>
                <a:spcPts val="0"/>
              </a:spcAft>
              <a:buNone/>
            </a:pPr>
            <a:r>
              <a:t/>
            </a:r>
            <a:endParaRPr/>
          </a:p>
        </p:txBody>
      </p:sp>
      <p:sp>
        <p:nvSpPr>
          <p:cNvPr id="352" name="Google Shape;352;g23c2202327a_6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3ae5dd7e86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Στα single hop συστήματα παρατηρούμε μέσα από το πείραμα ότι έχουμε καλύτερη απόδοση όταν στέλνουμε 2 streams και έχουμε κάνει channel bonding.</a:t>
            </a:r>
            <a:endParaRPr/>
          </a:p>
          <a:p>
            <a:pPr indent="0" lvl="0" marL="0" rtl="0" algn="l">
              <a:spcBef>
                <a:spcPts val="0"/>
              </a:spcBef>
              <a:spcAft>
                <a:spcPts val="0"/>
              </a:spcAft>
              <a:buNone/>
            </a:pPr>
            <a:r>
              <a:rPr lang="en"/>
              <a:t> Η απόδοση αυτή ανέρχεται στα 140Mbps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Στα multi hop συστήματα βλέπουμε από το πείραμα πως η απόδοση δεν </a:t>
            </a:r>
            <a:r>
              <a:rPr lang="en"/>
              <a:t>επηρεάζεται</a:t>
            </a:r>
            <a:r>
              <a:rPr lang="en"/>
              <a:t> όσο και αν προσθέσουμε περισσότερα hops οπότε </a:t>
            </a:r>
            <a:r>
              <a:rPr lang="en"/>
              <a:t>διατηρείται</a:t>
            </a:r>
            <a:r>
              <a:rPr lang="en"/>
              <a:t> στα 130-140Mbps που έχουμε ήδη πετύχει στα single hop συστήματα κάνοντας channel bonding και στέλνοντας 2 streams.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Ελέγχοντας το επίπεδο συσσωμάτωσης παρατηρούμε πως η απόδοση του συστήματος αφού χρησιμοποιούμε όλους τους πόρους και τις δυνατές βελτιστοποιήσεις φτάνει στο 63%.</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Αυτό </a:t>
            </a:r>
            <a:r>
              <a:rPr lang="en"/>
              <a:t>μας</a:t>
            </a:r>
            <a:r>
              <a:rPr lang="en"/>
              <a:t> δείχνει ότι δεν </a:t>
            </a:r>
            <a:r>
              <a:rPr lang="en"/>
              <a:t>επηρεάζει</a:t>
            </a:r>
            <a:r>
              <a:rPr lang="en"/>
              <a:t> καθόλου την απόδοση του συστήματος.</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Η πιο σημαντική παρατήρηση όμως είναι πως όσο αυξάνουμε τον αριθμό των κόμβων, αυξάνεται γραμμικά και η καθυστέρηση του συστήματος.</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Το ποσοστό πακέτων που χάνονται είναι 0,0004% στο UDP και σχεδόν μηδενικό στο TCP.</a:t>
            </a:r>
            <a:endParaRPr/>
          </a:p>
        </p:txBody>
      </p:sp>
      <p:sp>
        <p:nvSpPr>
          <p:cNvPr id="359" name="Google Shape;359;g23ae5dd7e86_2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3c2202327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0"/>
              </a:spcAft>
              <a:buNone/>
            </a:pPr>
            <a:r>
              <a:rPr lang="en"/>
              <a:t>Στόχος μας, σε πρώτο στάδιο είναι να υλοποιήσουμε το πείραμα του paper. Για αυτό θα πρέπει να αλλαχθούν κάποια αρχεία από τους αλγορίθμους που είδαμε.</a:t>
            </a:r>
            <a:endParaRPr/>
          </a:p>
          <a:p>
            <a:pPr indent="0" lvl="0" marL="0" rtl="0" algn="l">
              <a:lnSpc>
                <a:spcPct val="115000"/>
              </a:lnSpc>
              <a:spcBef>
                <a:spcPts val="1500"/>
              </a:spcBef>
              <a:spcAft>
                <a:spcPts val="0"/>
              </a:spcAft>
              <a:buNone/>
            </a:pPr>
            <a:r>
              <a:rPr lang="en"/>
              <a:t>Στην περίπτωση του MIMC αλγορίθμου θα αλλάξουμε τα:</a:t>
            </a:r>
            <a:endParaRPr/>
          </a:p>
          <a:p>
            <a:pPr indent="0" lvl="0" marL="0" rtl="0" algn="l">
              <a:lnSpc>
                <a:spcPct val="115000"/>
              </a:lnSpc>
              <a:spcBef>
                <a:spcPts val="1500"/>
              </a:spcBef>
              <a:spcAft>
                <a:spcPts val="0"/>
              </a:spcAft>
              <a:buNone/>
            </a:pPr>
            <a:r>
              <a:rPr lang="en"/>
              <a:t>H</a:t>
            </a:r>
            <a:r>
              <a:rPr lang="en"/>
              <a:t>tc_drv_init.c : kanei init ton driver</a:t>
            </a:r>
            <a:endParaRPr/>
          </a:p>
          <a:p>
            <a:pPr indent="0" lvl="0" marL="0" rtl="0" algn="l">
              <a:lnSpc>
                <a:spcPct val="115000"/>
              </a:lnSpc>
              <a:spcBef>
                <a:spcPts val="1500"/>
              </a:spcBef>
              <a:spcAft>
                <a:spcPts val="0"/>
              </a:spcAft>
              <a:buNone/>
            </a:pPr>
            <a:r>
              <a:rPr lang="en"/>
              <a:t>Htc_txrx.c : εδω υλοποιειται το transmission και receive</a:t>
            </a:r>
            <a:endParaRPr/>
          </a:p>
          <a:p>
            <a:pPr indent="0" lvl="0" marL="0" rtl="0" algn="l">
              <a:lnSpc>
                <a:spcPct val="115000"/>
              </a:lnSpc>
              <a:spcBef>
                <a:spcPts val="1500"/>
              </a:spcBef>
              <a:spcAft>
                <a:spcPts val="0"/>
              </a:spcAft>
              <a:buNone/>
            </a:pPr>
            <a:r>
              <a:rPr lang="en"/>
              <a:t>Ar9003_hw.c που είναι το configuration του driver</a:t>
            </a:r>
            <a:endParaRPr/>
          </a:p>
          <a:p>
            <a:pPr indent="0" lvl="0" marL="0" rtl="0" algn="l">
              <a:lnSpc>
                <a:spcPct val="115000"/>
              </a:lnSpc>
              <a:spcBef>
                <a:spcPts val="1500"/>
              </a:spcBef>
              <a:spcAft>
                <a:spcPts val="0"/>
              </a:spcAft>
              <a:buNone/>
            </a:pPr>
            <a:r>
              <a:rPr lang="en"/>
              <a:t>Για το</a:t>
            </a:r>
            <a:endParaRPr/>
          </a:p>
          <a:p>
            <a:pPr indent="0" lvl="0" marL="0" rtl="0" algn="l">
              <a:lnSpc>
                <a:spcPct val="115000"/>
              </a:lnSpc>
              <a:spcBef>
                <a:spcPts val="1500"/>
              </a:spcBef>
              <a:spcAft>
                <a:spcPts val="0"/>
              </a:spcAft>
              <a:buNone/>
            </a:pPr>
            <a:r>
              <a:rPr lang="en"/>
              <a:t>Htc_drv_main η main συναρτηση για τον driver</a:t>
            </a:r>
            <a:endParaRPr/>
          </a:p>
          <a:p>
            <a:pPr indent="0" lvl="0" marL="0" rtl="0" algn="l">
              <a:lnSpc>
                <a:spcPct val="115000"/>
              </a:lnSpc>
              <a:spcBef>
                <a:spcPts val="1500"/>
              </a:spcBef>
              <a:spcAft>
                <a:spcPts val="0"/>
              </a:spcAft>
              <a:buNone/>
            </a:pPr>
            <a:r>
              <a:t/>
            </a:r>
            <a:endParaRPr sz="1200">
              <a:solidFill>
                <a:srgbClr val="374151"/>
              </a:solidFill>
              <a:highlight>
                <a:srgbClr val="F7F7F8"/>
              </a:highlight>
              <a:latin typeface="Roboto"/>
              <a:ea typeface="Roboto"/>
              <a:cs typeface="Roboto"/>
              <a:sym typeface="Roboto"/>
            </a:endParaRPr>
          </a:p>
          <a:p>
            <a:pPr indent="-254000" lvl="0" marL="457200" marR="38100" rtl="0" algn="l">
              <a:lnSpc>
                <a:spcPct val="128571"/>
              </a:lnSpc>
              <a:spcBef>
                <a:spcPts val="1500"/>
              </a:spcBef>
              <a:spcAft>
                <a:spcPts val="0"/>
              </a:spcAft>
              <a:buClr>
                <a:schemeClr val="dk1"/>
              </a:buClr>
              <a:buSzPts val="400"/>
              <a:buFont typeface="Roboto"/>
              <a:buAutoNum type="arabicPeriod"/>
            </a:pPr>
            <a:r>
              <a:rPr lang="en" sz="1500">
                <a:solidFill>
                  <a:schemeClr val="dk1"/>
                </a:solidFill>
              </a:rPr>
              <a:t>Αυτός ο αλγόριθμος είναι μια κλασική προσέγγιση για την εύρεση της συντομότερης διαδρομής μεταξύ δύο σημείων σε ένα δίκτυο. Λειτουργεί με τον υπολογισμό της απόστασης μεταξύ κάθε κόμβου και του προορισμού και επιλέγοντας τον κόμβο με τη μικρότερη απόσταση ως επόμενο άλμα.</a:t>
            </a:r>
            <a:endParaRPr sz="1500">
              <a:solidFill>
                <a:schemeClr val="dk1"/>
              </a:solidFill>
            </a:endParaRPr>
          </a:p>
          <a:p>
            <a:pPr indent="-254000" lvl="0" marL="457200" marR="38100" rtl="0" algn="l">
              <a:lnSpc>
                <a:spcPct val="128571"/>
              </a:lnSpc>
              <a:spcBef>
                <a:spcPts val="0"/>
              </a:spcBef>
              <a:spcAft>
                <a:spcPts val="0"/>
              </a:spcAft>
              <a:buClr>
                <a:schemeClr val="dk1"/>
              </a:buClr>
              <a:buSzPts val="400"/>
              <a:buFont typeface="Roboto"/>
              <a:buAutoNum type="arabicPeriod"/>
            </a:pPr>
            <a:r>
              <a:rPr lang="en" sz="1500">
                <a:solidFill>
                  <a:schemeClr val="dk1"/>
                </a:solidFill>
              </a:rPr>
              <a:t>Ο αλγόριθμος D* λειτουργεί χρησιμοποιώντας μια ευρετική εκτίμηση του υπολειπόμενου κόστους για τον προορισμό και ενημερώνοντας αυτήν την εκτίμηση καθώς προχωρά ο αλγόριθμος, γεγονός που τον καθιστά έναν ιδιαίτερα χρήσιμο αλγόριθμο για κινητά ad hoc δίκτυα και άλλα δυναμικά δίκτυα όπου η τοπολογία μπορεί να αλλάζει συχνά.</a:t>
            </a:r>
            <a:endParaRPr sz="1500">
              <a:solidFill>
                <a:schemeClr val="dk1"/>
              </a:solidFill>
            </a:endParaRPr>
          </a:p>
          <a:p>
            <a:pPr indent="0" lvl="0" marL="0" rtl="0" algn="l">
              <a:lnSpc>
                <a:spcPct val="115000"/>
              </a:lnSpc>
              <a:spcBef>
                <a:spcPts val="1500"/>
              </a:spcBef>
              <a:spcAft>
                <a:spcPts val="0"/>
              </a:spcAft>
              <a:buNone/>
            </a:pPr>
            <a:r>
              <a:t/>
            </a:r>
            <a:endParaRPr sz="1200">
              <a:solidFill>
                <a:srgbClr val="374151"/>
              </a:solidFill>
              <a:highlight>
                <a:srgbClr val="F7F7F8"/>
              </a:highlight>
              <a:latin typeface="Roboto"/>
              <a:ea typeface="Roboto"/>
              <a:cs typeface="Roboto"/>
              <a:sym typeface="Roboto"/>
            </a:endParaRPr>
          </a:p>
          <a:p>
            <a:pPr indent="0" lvl="0" marL="457200" rtl="0" algn="l">
              <a:spcBef>
                <a:spcPts val="1500"/>
              </a:spcBef>
              <a:spcAft>
                <a:spcPts val="0"/>
              </a:spcAft>
              <a:buNone/>
            </a:pPr>
            <a:r>
              <a:t/>
            </a:r>
            <a:endParaRPr/>
          </a:p>
          <a:p>
            <a:pPr indent="0" lvl="0" marL="457200" rtl="0" algn="l">
              <a:spcBef>
                <a:spcPts val="0"/>
              </a:spcBef>
              <a:spcAft>
                <a:spcPts val="0"/>
              </a:spcAft>
              <a:buNone/>
            </a:pPr>
            <a:r>
              <a:t/>
            </a:r>
            <a:endParaRPr/>
          </a:p>
        </p:txBody>
      </p:sp>
      <p:sp>
        <p:nvSpPr>
          <p:cNvPr id="366" name="Google Shape;366;g23c2202327a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3c551be5e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g23c551be5e6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Το paper που θα σας παρουσιάσουμε είναι το </a:t>
            </a:r>
            <a:r>
              <a:rPr lang="en" sz="2000">
                <a:solidFill>
                  <a:schemeClr val="dk1"/>
                </a:solidFill>
                <a:latin typeface="Old Standard TT"/>
                <a:ea typeface="Old Standard TT"/>
                <a:cs typeface="Old Standard TT"/>
                <a:sym typeface="Old Standard TT"/>
              </a:rPr>
              <a:t>“</a:t>
            </a:r>
            <a:r>
              <a:rPr b="1" lang="en" sz="2000">
                <a:solidFill>
                  <a:schemeClr val="dk1"/>
                </a:solidFill>
                <a:latin typeface="Old Standard TT"/>
                <a:ea typeface="Old Standard TT"/>
                <a:cs typeface="Old Standard TT"/>
                <a:sym typeface="Old Standard TT"/>
              </a:rPr>
              <a:t>Design and Implementation of IEEE 802.11n in Multi-hop over Wireless Mesh Networks with Multi-Channel Multi-Interface</a:t>
            </a:r>
            <a:r>
              <a:rPr lang="en" sz="2000">
                <a:solidFill>
                  <a:schemeClr val="dk1"/>
                </a:solidFill>
                <a:latin typeface="Old Standard TT"/>
                <a:ea typeface="Old Standard TT"/>
                <a:cs typeface="Old Standard TT"/>
                <a:sym typeface="Old Standard TT"/>
              </a:rPr>
              <a:t>”</a:t>
            </a:r>
            <a:endParaRPr sz="2000">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Τα δύο πιο βασικά στοιχεία που βασίζεται το paper είναι το CHannel Bonding kai to MIMO</a:t>
            </a:r>
            <a:endParaRPr/>
          </a:p>
        </p:txBody>
      </p:sp>
      <p:sp>
        <p:nvSpPr>
          <p:cNvPr id="120" name="Google Shape;12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3a78fd4a87_3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3a78fd4a87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Στο paper αναλύονται τα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Πλεονεκτήματα του WNM: Σταθεροτητα, Αυτο - ρυθμιζόμενα, Αυτο - θεραπεύσιμα</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Πολλαπλά interface πολλαπλά κανάλια : Ελαχιστοποιούν τις παρεμβολες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Mερικά από τα χαρακτηριστικά που χρησιμοποιούνται : MIMO, που σημαίνει ότι ένας κόμβος έχει πολλαπλές εισόδους και πολλαπλές εξόδους .</a:t>
            </a:r>
            <a:endParaRPr/>
          </a:p>
          <a:p>
            <a:pPr indent="0" lvl="0" marL="0" rtl="0" algn="l">
              <a:spcBef>
                <a:spcPts val="0"/>
              </a:spcBef>
              <a:spcAft>
                <a:spcPts val="0"/>
              </a:spcAft>
              <a:buNone/>
            </a:pPr>
            <a:r>
              <a:rPr lang="en"/>
              <a:t>							      Channel Bonding : Συνενώνουμε πολλά κανάλια σε ένα, επιτυγχάνοντας έτσι μεγαλύτερο throughput</a:t>
            </a:r>
            <a:endParaRPr/>
          </a:p>
          <a:p>
            <a:pPr indent="0" lvl="0" marL="0" rtl="0" algn="l">
              <a:spcBef>
                <a:spcPts val="0"/>
              </a:spcBef>
              <a:spcAft>
                <a:spcPts val="0"/>
              </a:spcAft>
              <a:buNone/>
            </a:pPr>
            <a:r>
              <a:rPr lang="en"/>
              <a:t>							      MAC : Media access control : Πολιτική η οποία (τρέχει) στο δεύτερο επίπεδο του OSI Model (Data Link) και ελέγχει το πως θα μεταφέρονται τα δεδομένα ανάμεσα σε δύο υπολογιστές</a:t>
            </a:r>
            <a:endParaRPr/>
          </a:p>
          <a:p>
            <a:pPr indent="457200" lvl="0" marL="2743200" rtl="0" algn="l">
              <a:spcBef>
                <a:spcPts val="0"/>
              </a:spcBef>
              <a:spcAft>
                <a:spcPts val="0"/>
              </a:spcAft>
              <a:buNone/>
            </a:pPr>
            <a:r>
              <a:rPr lang="en"/>
              <a:t>      Frame aggregation :  συγκέντρωση πολλών frames σε ένα. Έτσι, χρειαζόμαστε μόνο ένα ACK για κάθε aggregated frame, το οποίο ανεβάζει την επίδοση</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Ο routing αλγοριθμος που αναφέρεται στο paper είναι ο AODV (Ad hoc On demand Distance Vector) </a:t>
            </a:r>
            <a:endParaRPr/>
          </a:p>
          <a:p>
            <a:pPr indent="0" lvl="0" marL="0" rtl="0" algn="l">
              <a:spcBef>
                <a:spcPts val="0"/>
              </a:spcBef>
              <a:spcAft>
                <a:spcPts val="0"/>
              </a:spcAft>
              <a:buNone/>
            </a:pPr>
            <a:r>
              <a:rPr lang="en"/>
              <a:t>	Έχει συγκεκριμένα βήματα για broadcast</a:t>
            </a:r>
            <a:endParaRPr/>
          </a:p>
          <a:p>
            <a:pPr indent="0" lvl="0" marL="0" rtl="0" algn="l">
              <a:spcBef>
                <a:spcPts val="0"/>
              </a:spcBef>
              <a:spcAft>
                <a:spcPts val="0"/>
              </a:spcAft>
              <a:buNone/>
            </a:pPr>
            <a:r>
              <a:rPr lang="en"/>
              <a:t>	Έχουμε διαφορετικές υλοποιήσεις για το αν το πακέτο έρχεται από το κύριο interface η αν έρχεται από κάποιο άλλο</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202124"/>
                </a:solidFill>
              </a:rPr>
              <a:t>In a mesh WiFi IEEE 802.11n network, channel bonding refers to the process of combining two or more non-overlapping 20 MHz channels, to increase the available bandwidth.</a:t>
            </a:r>
            <a:endParaRPr sz="1050">
              <a:solidFill>
                <a:srgbClr val="202124"/>
              </a:solidFill>
            </a:endParaRPr>
          </a:p>
          <a:p>
            <a:pPr indent="0" lvl="0" marL="0" rtl="0" algn="l">
              <a:spcBef>
                <a:spcPts val="0"/>
              </a:spcBef>
              <a:spcAft>
                <a:spcPts val="0"/>
              </a:spcAft>
              <a:buNone/>
            </a:pPr>
            <a:r>
              <a:rPr lang="en" sz="1050">
                <a:solidFill>
                  <a:srgbClr val="202124"/>
                </a:solidFill>
              </a:rPr>
              <a:t>	</a:t>
            </a:r>
            <a:endParaRPr sz="1050">
              <a:solidFill>
                <a:srgbClr val="202124"/>
              </a:solidFill>
            </a:endParaRPr>
          </a:p>
          <a:p>
            <a:pPr indent="0" lvl="0" marL="0" rtl="0" algn="l">
              <a:spcBef>
                <a:spcPts val="0"/>
              </a:spcBef>
              <a:spcAft>
                <a:spcPts val="0"/>
              </a:spcAft>
              <a:buNone/>
            </a:pPr>
            <a:r>
              <a:rPr lang="en" sz="1050">
                <a:solidFill>
                  <a:srgbClr val="202124"/>
                </a:solidFill>
              </a:rPr>
              <a:t>Channel bonding can be used to create a dedicated backhaul channel between APs, which is used to transmit data between nodes in the network. This can help to alleviate congestion and improve the speed and reliability of the network.</a:t>
            </a:r>
            <a:endParaRPr sz="1050">
              <a:solidFill>
                <a:srgbClr val="202124"/>
              </a:solidFill>
            </a:endParaRPr>
          </a:p>
        </p:txBody>
      </p:sp>
      <p:sp>
        <p:nvSpPr>
          <p:cNvPr id="142" name="Google Shape;14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Το MIMO είναι μία ευρέως γνωστή μέθοδος που χρησιμοποιείται στις επικοινωνίες και την μετάδοση σημάτων κατά την οποία :</a:t>
            </a:r>
            <a:endParaRPr/>
          </a:p>
          <a:p>
            <a:pPr indent="0" lvl="0" marL="0" rtl="0" algn="l">
              <a:spcBef>
                <a:spcPts val="0"/>
              </a:spcBef>
              <a:spcAft>
                <a:spcPts val="0"/>
              </a:spcAft>
              <a:buNone/>
            </a:pPr>
            <a:r>
              <a:t/>
            </a:r>
            <a:endParaRPr/>
          </a:p>
          <a:p>
            <a:pPr indent="457200" lvl="0" marL="0" rtl="0" algn="l">
              <a:spcBef>
                <a:spcPts val="0"/>
              </a:spcBef>
              <a:spcAft>
                <a:spcPts val="0"/>
              </a:spcAft>
              <a:buNone/>
            </a:pPr>
            <a:r>
              <a:rPr lang="en"/>
              <a:t>Πολλαπλασιάζεται το capacity από το Radio Link που διαθέτουμε, χρησιμοποιώντας πολλαπλές κεραίες που στέλνουν και λαμβάνουν,</a:t>
            </a:r>
            <a:endParaRPr/>
          </a:p>
          <a:p>
            <a:pPr indent="457200" lvl="0" marL="0" rtl="0" algn="l">
              <a:spcBef>
                <a:spcPts val="0"/>
              </a:spcBef>
              <a:spcAft>
                <a:spcPts val="0"/>
              </a:spcAft>
              <a:buNone/>
            </a:pPr>
            <a:r>
              <a:rPr lang="en"/>
              <a:t>Προκειμένου να </a:t>
            </a:r>
            <a:r>
              <a:rPr lang="en"/>
              <a:t>εκμεταλλευτούμε</a:t>
            </a:r>
            <a:r>
              <a:rPr lang="en"/>
              <a:t> το multipath propagation.</a:t>
            </a:r>
            <a:endParaRPr/>
          </a:p>
          <a:p>
            <a:pPr indent="457200" lvl="0" marL="0" rtl="0" algn="l">
              <a:spcBef>
                <a:spcPts val="0"/>
              </a:spcBef>
              <a:spcAft>
                <a:spcPts val="0"/>
              </a:spcAft>
              <a:buNone/>
            </a:pPr>
            <a:r>
              <a:t/>
            </a:r>
            <a:endParaRPr/>
          </a:p>
          <a:p>
            <a:pPr indent="457200" lvl="0" marL="0" rtl="0" algn="l">
              <a:spcBef>
                <a:spcPts val="0"/>
              </a:spcBef>
              <a:spcAft>
                <a:spcPts val="0"/>
              </a:spcAft>
              <a:buNone/>
            </a:pPr>
            <a:r>
              <a:t/>
            </a:r>
            <a:endParaRPr/>
          </a:p>
          <a:p>
            <a:pPr indent="0" lvl="0" marL="0" rtl="0" algn="l">
              <a:spcBef>
                <a:spcPts val="0"/>
              </a:spcBef>
              <a:spcAft>
                <a:spcPts val="0"/>
              </a:spcAft>
              <a:buNone/>
            </a:pPr>
            <a:r>
              <a:rPr lang="en"/>
              <a:t>Μαθηματικά μιλώντας:</a:t>
            </a:r>
            <a:endParaRPr/>
          </a:p>
          <a:p>
            <a:pPr indent="0" lvl="0" marL="0" rtl="0" algn="l">
              <a:spcBef>
                <a:spcPts val="0"/>
              </a:spcBef>
              <a:spcAft>
                <a:spcPts val="0"/>
              </a:spcAft>
              <a:buNone/>
            </a:pPr>
            <a:r>
              <a:rPr lang="en"/>
              <a:t>	Ο transmitter στέλνει πολλαπλά streams μέσω πολλών κεραίων</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Τα streams αποθηκεύονται σε έναν πίνακα που περιέχει όλα τα paths μεταξύ transmitter και receiver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Επομένως προκύπτει η σχέση y = H * x + 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457200" lvl="0" marL="0" rtl="0" algn="l">
              <a:spcBef>
                <a:spcPts val="0"/>
              </a:spcBef>
              <a:spcAft>
                <a:spcPts val="0"/>
              </a:spcAft>
              <a:buNone/>
            </a:pPr>
            <a:r>
              <a:rPr lang="en"/>
              <a:t>ό</a:t>
            </a:r>
            <a:r>
              <a:rPr lang="en"/>
              <a:t>που , y,x είναι τα receive και transmit διανύσματα αντίστοιχα,</a:t>
            </a:r>
            <a:endParaRPr/>
          </a:p>
          <a:p>
            <a:pPr indent="457200" lvl="0" marL="0" rtl="0" algn="l">
              <a:spcBef>
                <a:spcPts val="0"/>
              </a:spcBef>
              <a:spcAft>
                <a:spcPts val="0"/>
              </a:spcAft>
              <a:buNone/>
            </a:pPr>
            <a:r>
              <a:t/>
            </a:r>
            <a:endParaRPr/>
          </a:p>
          <a:p>
            <a:pPr indent="457200" lvl="0" marL="0" rtl="0" algn="l">
              <a:spcBef>
                <a:spcPts val="0"/>
              </a:spcBef>
              <a:spcAft>
                <a:spcPts val="0"/>
              </a:spcAft>
              <a:buNone/>
            </a:pPr>
            <a:r>
              <a:rPr lang="en"/>
              <a:t>Το H είναι ο πίνακας του καναλιού </a:t>
            </a:r>
            <a:endParaRPr/>
          </a:p>
          <a:p>
            <a:pPr indent="457200" lvl="0" marL="0" rtl="0" algn="l">
              <a:spcBef>
                <a:spcPts val="0"/>
              </a:spcBef>
              <a:spcAft>
                <a:spcPts val="0"/>
              </a:spcAft>
              <a:buNone/>
            </a:pPr>
            <a:r>
              <a:t/>
            </a:r>
            <a:endParaRPr/>
          </a:p>
          <a:p>
            <a:pPr indent="457200" lvl="0" marL="0" rtl="0" algn="l">
              <a:spcBef>
                <a:spcPts val="0"/>
              </a:spcBef>
              <a:spcAft>
                <a:spcPts val="0"/>
              </a:spcAft>
              <a:buNone/>
            </a:pPr>
            <a:r>
              <a:rPr lang="en"/>
              <a:t>Και τέλος το n είναι το διάνυσμα του θορύβου.</a:t>
            </a:r>
            <a:endParaRPr/>
          </a:p>
        </p:txBody>
      </p:sp>
      <p:sp>
        <p:nvSpPr>
          <p:cNvPr id="157" name="Google Shape;15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3c2202327a_3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3c2202327a_3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3a78fd4a87_3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3a78fd4a87_3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(Πατάω Enter)</a:t>
            </a:r>
            <a:endParaRPr/>
          </a:p>
          <a:p>
            <a:pPr indent="0" lvl="0" marL="0" rtl="0" algn="l">
              <a:spcBef>
                <a:spcPts val="0"/>
              </a:spcBef>
              <a:spcAft>
                <a:spcPts val="0"/>
              </a:spcAft>
              <a:buNone/>
            </a:pPr>
            <a:r>
              <a:rPr lang="en"/>
              <a:t>MSDU : MAC Service Data Units, δηλαδή ένα data unit που κινείται στο Data Link Layer</a:t>
            </a:r>
            <a:endParaRPr/>
          </a:p>
          <a:p>
            <a:pPr indent="0" lvl="0" marL="0" rtl="0" algn="l">
              <a:spcBef>
                <a:spcPts val="0"/>
              </a:spcBef>
              <a:spcAft>
                <a:spcPts val="0"/>
              </a:spcAft>
              <a:buClr>
                <a:schemeClr val="dk1"/>
              </a:buClr>
              <a:buSzPts val="1100"/>
              <a:buFont typeface="Arial"/>
              <a:buNone/>
            </a:pPr>
            <a:r>
              <a:rPr lang="en">
                <a:solidFill>
                  <a:schemeClr val="dk1"/>
                </a:solidFill>
              </a:rPr>
              <a:t>(Πατάω Enter)</a:t>
            </a:r>
            <a:endParaRPr/>
          </a:p>
          <a:p>
            <a:pPr indent="0" lvl="0" marL="0" rtl="0" algn="l">
              <a:spcBef>
                <a:spcPts val="0"/>
              </a:spcBef>
              <a:spcAft>
                <a:spcPts val="0"/>
              </a:spcAft>
              <a:buNone/>
            </a:pPr>
            <a:r>
              <a:rPr lang="en"/>
              <a:t>A - MSDU : Aggregated MSDU : Ενωμένα MSDUs </a:t>
            </a:r>
            <a:endParaRPr/>
          </a:p>
          <a:p>
            <a:pPr indent="0" lvl="0" marL="0" rtl="0" algn="l">
              <a:spcBef>
                <a:spcPts val="0"/>
              </a:spcBef>
              <a:spcAft>
                <a:spcPts val="0"/>
              </a:spcAft>
              <a:buClr>
                <a:schemeClr val="dk1"/>
              </a:buClr>
              <a:buSzPts val="1100"/>
              <a:buFont typeface="Arial"/>
              <a:buNone/>
            </a:pPr>
            <a:r>
              <a:rPr lang="en">
                <a:solidFill>
                  <a:schemeClr val="dk1"/>
                </a:solidFill>
              </a:rPr>
              <a:t>(Πατάω Enter)</a:t>
            </a:r>
            <a:endParaRPr/>
          </a:p>
          <a:p>
            <a:pPr indent="0" lvl="0" marL="0" rtl="0" algn="l">
              <a:spcBef>
                <a:spcPts val="0"/>
              </a:spcBef>
              <a:spcAft>
                <a:spcPts val="0"/>
              </a:spcAft>
              <a:buNone/>
            </a:pPr>
            <a:r>
              <a:rPr lang="en"/>
              <a:t>PS Defer Queuing : Μειώνουμε τη συχνότητα του Access point για καλύτερο energy efficiency.</a:t>
            </a:r>
            <a:endParaRPr/>
          </a:p>
          <a:p>
            <a:pPr indent="0" lvl="0" marL="0" rtl="0" algn="l">
              <a:spcBef>
                <a:spcPts val="0"/>
              </a:spcBef>
              <a:spcAft>
                <a:spcPts val="0"/>
              </a:spcAft>
              <a:buClr>
                <a:schemeClr val="dk1"/>
              </a:buClr>
              <a:buSzPts val="1100"/>
              <a:buFont typeface="Arial"/>
              <a:buNone/>
            </a:pPr>
            <a:r>
              <a:rPr lang="en">
                <a:solidFill>
                  <a:schemeClr val="dk1"/>
                </a:solidFill>
              </a:rPr>
              <a:t>(Πατάω Enter)</a:t>
            </a:r>
            <a:endParaRPr/>
          </a:p>
          <a:p>
            <a:pPr indent="0" lvl="0" marL="0" rtl="0" algn="l">
              <a:spcBef>
                <a:spcPts val="0"/>
              </a:spcBef>
              <a:spcAft>
                <a:spcPts val="0"/>
              </a:spcAft>
              <a:buNone/>
            </a:pPr>
            <a:r>
              <a:rPr lang="en"/>
              <a:t>Sequence Number Assignment : Ταυτοποιήται το ID των πακέτων για να αποφύγουμε τυχόν απώλειες.</a:t>
            </a:r>
            <a:endParaRPr/>
          </a:p>
          <a:p>
            <a:pPr indent="0" lvl="0" marL="0" rtl="0" algn="l">
              <a:spcBef>
                <a:spcPts val="0"/>
              </a:spcBef>
              <a:spcAft>
                <a:spcPts val="0"/>
              </a:spcAft>
              <a:buClr>
                <a:schemeClr val="dk1"/>
              </a:buClr>
              <a:buSzPts val="1100"/>
              <a:buFont typeface="Arial"/>
              <a:buNone/>
            </a:pPr>
            <a:r>
              <a:rPr lang="en">
                <a:solidFill>
                  <a:schemeClr val="dk1"/>
                </a:solidFill>
              </a:rPr>
              <a:t>(Πατάω Enter)</a:t>
            </a:r>
            <a:endParaRPr/>
          </a:p>
          <a:p>
            <a:pPr indent="0" lvl="0" marL="0" rtl="0" algn="l">
              <a:spcBef>
                <a:spcPts val="0"/>
              </a:spcBef>
              <a:spcAft>
                <a:spcPts val="0"/>
              </a:spcAft>
              <a:buNone/>
            </a:pPr>
            <a:r>
              <a:rPr lang="en"/>
              <a:t>MSDU Integrity and protection : Τοποθετούμε μερικά headers και crc για να </a:t>
            </a:r>
            <a:r>
              <a:rPr lang="en"/>
              <a:t>εγγυηθούμε εγκυρότητα και ασφάλεια των πακέτων.</a:t>
            </a:r>
            <a:endParaRPr/>
          </a:p>
          <a:p>
            <a:pPr indent="0" lvl="0" marL="0" rtl="0" algn="l">
              <a:spcBef>
                <a:spcPts val="0"/>
              </a:spcBef>
              <a:spcAft>
                <a:spcPts val="0"/>
              </a:spcAft>
              <a:buClr>
                <a:schemeClr val="dk1"/>
              </a:buClr>
              <a:buSzPts val="1100"/>
              <a:buFont typeface="Arial"/>
              <a:buNone/>
            </a:pPr>
            <a:r>
              <a:rPr lang="en">
                <a:solidFill>
                  <a:schemeClr val="dk1"/>
                </a:solidFill>
              </a:rPr>
              <a:t>(Πατάω Enter)</a:t>
            </a:r>
            <a:endParaRPr/>
          </a:p>
          <a:p>
            <a:pPr indent="0" lvl="0" marL="0" rtl="0" algn="l">
              <a:spcBef>
                <a:spcPts val="0"/>
              </a:spcBef>
              <a:spcAft>
                <a:spcPts val="0"/>
              </a:spcAft>
              <a:buNone/>
            </a:pPr>
            <a:r>
              <a:rPr lang="en"/>
              <a:t>Fragmentation : Χωριζουμε τα μεγαλα πακετα σε μικροτερα, για να μπορουν να </a:t>
            </a:r>
            <a:r>
              <a:rPr lang="en"/>
              <a:t>κινηθούν</a:t>
            </a:r>
            <a:r>
              <a:rPr lang="en"/>
              <a:t> στο δίκτυο, και δημιουργούνται MPDUs, MAC Protocol Data Units</a:t>
            </a:r>
            <a:endParaRPr/>
          </a:p>
          <a:p>
            <a:pPr indent="0" lvl="0" marL="0" rtl="0" algn="l">
              <a:spcBef>
                <a:spcPts val="0"/>
              </a:spcBef>
              <a:spcAft>
                <a:spcPts val="0"/>
              </a:spcAft>
              <a:buClr>
                <a:schemeClr val="dk1"/>
              </a:buClr>
              <a:buSzPts val="1100"/>
              <a:buFont typeface="Arial"/>
              <a:buNone/>
            </a:pPr>
            <a:r>
              <a:rPr lang="en">
                <a:solidFill>
                  <a:schemeClr val="dk1"/>
                </a:solidFill>
              </a:rPr>
              <a:t>(Πατάω Enter)</a:t>
            </a:r>
            <a:endParaRPr/>
          </a:p>
          <a:p>
            <a:pPr indent="0" lvl="0" marL="0" rtl="0" algn="l">
              <a:spcBef>
                <a:spcPts val="0"/>
              </a:spcBef>
              <a:spcAft>
                <a:spcPts val="0"/>
              </a:spcAft>
              <a:buNone/>
            </a:pPr>
            <a:r>
              <a:rPr lang="en"/>
              <a:t>MPDU Encryption : Χρησιμοποιούμε κάποια κρυπτογραφία οπως πχ WPA2 η AES(Advanced Encryption Standard)</a:t>
            </a:r>
            <a:endParaRPr/>
          </a:p>
          <a:p>
            <a:pPr indent="0" lvl="0" marL="0" rtl="0" algn="l">
              <a:spcBef>
                <a:spcPts val="0"/>
              </a:spcBef>
              <a:spcAft>
                <a:spcPts val="0"/>
              </a:spcAft>
              <a:buNone/>
            </a:pPr>
            <a:r>
              <a:t/>
            </a:r>
            <a:endParaRPr/>
          </a:p>
          <a:p>
            <a:pPr indent="457200" lvl="0" marL="0" rtl="0" algn="l">
              <a:spcBef>
                <a:spcPts val="0"/>
              </a:spcBef>
              <a:spcAft>
                <a:spcPts val="0"/>
              </a:spcAft>
              <a:buNone/>
            </a:pPr>
            <a:r>
              <a:rPr lang="en" sz="1400">
                <a:solidFill>
                  <a:schemeClr val="dk1"/>
                </a:solidFill>
                <a:latin typeface="Old Standard TT"/>
                <a:ea typeface="Old Standard TT"/>
                <a:cs typeface="Old Standard TT"/>
                <a:sym typeface="Old Standard TT"/>
              </a:rPr>
              <a:t>MPDU header + CRC : Βαζουμε καποιο header και crc για να </a:t>
            </a:r>
            <a:r>
              <a:rPr lang="en" sz="1400">
                <a:solidFill>
                  <a:schemeClr val="dk1"/>
                </a:solidFill>
                <a:latin typeface="Old Standard TT"/>
                <a:ea typeface="Old Standard TT"/>
                <a:cs typeface="Old Standard TT"/>
                <a:sym typeface="Old Standard TT"/>
              </a:rPr>
              <a:t>τσεκάρουμε</a:t>
            </a:r>
            <a:r>
              <a:rPr lang="en" sz="1400">
                <a:solidFill>
                  <a:schemeClr val="dk1"/>
                </a:solidFill>
                <a:latin typeface="Old Standard TT"/>
                <a:ea typeface="Old Standard TT"/>
                <a:cs typeface="Old Standard TT"/>
                <a:sym typeface="Old Standard TT"/>
              </a:rPr>
              <a:t> αν αυτο που λαμβάνουμε ειναι ιδιο με αυτο που στείλαμε</a:t>
            </a:r>
            <a:endParaRPr sz="1400">
              <a:solidFill>
                <a:schemeClr val="dk1"/>
              </a:solidFill>
              <a:latin typeface="Old Standard TT"/>
              <a:ea typeface="Old Standard TT"/>
              <a:cs typeface="Old Standard TT"/>
              <a:sym typeface="Old Standard TT"/>
            </a:endParaRPr>
          </a:p>
          <a:p>
            <a:pPr indent="0" lvl="0" marL="0" rtl="0" algn="l">
              <a:spcBef>
                <a:spcPts val="0"/>
              </a:spcBef>
              <a:spcAft>
                <a:spcPts val="0"/>
              </a:spcAft>
              <a:buClr>
                <a:schemeClr val="dk1"/>
              </a:buClr>
              <a:buSzPts val="1100"/>
              <a:buFont typeface="Arial"/>
              <a:buNone/>
            </a:pPr>
            <a:r>
              <a:rPr lang="en">
                <a:solidFill>
                  <a:schemeClr val="dk1"/>
                </a:solidFill>
              </a:rPr>
              <a:t>(Πατάω Enter)</a:t>
            </a:r>
            <a:endParaRPr sz="1400">
              <a:solidFill>
                <a:schemeClr val="dk1"/>
              </a:solidFill>
              <a:latin typeface="Old Standard TT"/>
              <a:ea typeface="Old Standard TT"/>
              <a:cs typeface="Old Standard TT"/>
              <a:sym typeface="Old Standard TT"/>
            </a:endParaRPr>
          </a:p>
          <a:p>
            <a:pPr indent="457200" lvl="0" marL="0" rtl="0" algn="l">
              <a:spcBef>
                <a:spcPts val="0"/>
              </a:spcBef>
              <a:spcAft>
                <a:spcPts val="0"/>
              </a:spcAft>
              <a:buClr>
                <a:schemeClr val="dk1"/>
              </a:buClr>
              <a:buSzPts val="1100"/>
              <a:buFont typeface="Arial"/>
              <a:buNone/>
            </a:pPr>
            <a:r>
              <a:rPr lang="en" sz="1400">
                <a:solidFill>
                  <a:schemeClr val="dk1"/>
                </a:solidFill>
                <a:latin typeface="Old Standard TT"/>
                <a:ea typeface="Old Standard TT"/>
                <a:cs typeface="Old Standard TT"/>
                <a:sym typeface="Old Standard TT"/>
              </a:rPr>
              <a:t>A - MPDU : Ομαδοποίηση των MPDU πακέτων </a:t>
            </a:r>
            <a:endParaRPr sz="14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1" name="Shape 11"/>
        <p:cNvGrpSpPr/>
        <p:nvPr/>
      </p:nvGrpSpPr>
      <p:grpSpPr>
        <a:xfrm>
          <a:off x="0" y="0"/>
          <a:ext cx="0" cy="0"/>
          <a:chOff x="0" y="0"/>
          <a:chExt cx="0" cy="0"/>
        </a:xfrm>
      </p:grpSpPr>
      <p:sp>
        <p:nvSpPr>
          <p:cNvPr id="12" name="Google Shape;12;p12"/>
          <p:cNvSpPr txBox="1"/>
          <p:nvPr>
            <p:ph type="title"/>
          </p:nvPr>
        </p:nvSpPr>
        <p:spPr>
          <a:xfrm>
            <a:off x="311760" y="444960"/>
            <a:ext cx="8520120" cy="6127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12"/>
          <p:cNvSpPr txBox="1"/>
          <p:nvPr>
            <p:ph idx="1" type="subTitle"/>
          </p:nvPr>
        </p:nvSpPr>
        <p:spPr>
          <a:xfrm>
            <a:off x="311760" y="1171440"/>
            <a:ext cx="8520120" cy="339696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1" name="Shape 41"/>
        <p:cNvGrpSpPr/>
        <p:nvPr/>
      </p:nvGrpSpPr>
      <p:grpSpPr>
        <a:xfrm>
          <a:off x="0" y="0"/>
          <a:ext cx="0" cy="0"/>
          <a:chOff x="0" y="0"/>
          <a:chExt cx="0" cy="0"/>
        </a:xfrm>
      </p:grpSpPr>
      <p:sp>
        <p:nvSpPr>
          <p:cNvPr id="42" name="Google Shape;42;p24"/>
          <p:cNvSpPr txBox="1"/>
          <p:nvPr>
            <p:ph type="title"/>
          </p:nvPr>
        </p:nvSpPr>
        <p:spPr>
          <a:xfrm>
            <a:off x="311760" y="444960"/>
            <a:ext cx="8520120" cy="6127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4"/>
          <p:cNvSpPr txBox="1"/>
          <p:nvPr>
            <p:ph idx="1" type="body"/>
          </p:nvPr>
        </p:nvSpPr>
        <p:spPr>
          <a:xfrm>
            <a:off x="311760" y="1171440"/>
            <a:ext cx="8520120" cy="1620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4" name="Google Shape;44;p24"/>
          <p:cNvSpPr txBox="1"/>
          <p:nvPr>
            <p:ph idx="2" type="body"/>
          </p:nvPr>
        </p:nvSpPr>
        <p:spPr>
          <a:xfrm>
            <a:off x="311760" y="2945880"/>
            <a:ext cx="8520120" cy="1620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5" name="Shape 45"/>
        <p:cNvGrpSpPr/>
        <p:nvPr/>
      </p:nvGrpSpPr>
      <p:grpSpPr>
        <a:xfrm>
          <a:off x="0" y="0"/>
          <a:ext cx="0" cy="0"/>
          <a:chOff x="0" y="0"/>
          <a:chExt cx="0" cy="0"/>
        </a:xfrm>
      </p:grpSpPr>
      <p:sp>
        <p:nvSpPr>
          <p:cNvPr id="46" name="Google Shape;46;p25"/>
          <p:cNvSpPr txBox="1"/>
          <p:nvPr>
            <p:ph type="title"/>
          </p:nvPr>
        </p:nvSpPr>
        <p:spPr>
          <a:xfrm>
            <a:off x="311760" y="444960"/>
            <a:ext cx="8520120" cy="6127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5"/>
          <p:cNvSpPr txBox="1"/>
          <p:nvPr>
            <p:ph idx="1" type="body"/>
          </p:nvPr>
        </p:nvSpPr>
        <p:spPr>
          <a:xfrm>
            <a:off x="311760" y="1171440"/>
            <a:ext cx="4157640" cy="1620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8" name="Google Shape;48;p25"/>
          <p:cNvSpPr txBox="1"/>
          <p:nvPr>
            <p:ph idx="2" type="body"/>
          </p:nvPr>
        </p:nvSpPr>
        <p:spPr>
          <a:xfrm>
            <a:off x="4677840" y="1171440"/>
            <a:ext cx="4157640" cy="1620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9" name="Google Shape;49;p25"/>
          <p:cNvSpPr txBox="1"/>
          <p:nvPr>
            <p:ph idx="3" type="body"/>
          </p:nvPr>
        </p:nvSpPr>
        <p:spPr>
          <a:xfrm>
            <a:off x="311760" y="2945880"/>
            <a:ext cx="4157640" cy="1620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0" name="Google Shape;50;p25"/>
          <p:cNvSpPr txBox="1"/>
          <p:nvPr>
            <p:ph idx="4" type="body"/>
          </p:nvPr>
        </p:nvSpPr>
        <p:spPr>
          <a:xfrm>
            <a:off x="4677840" y="2945880"/>
            <a:ext cx="4157640" cy="1620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1" name="Shape 51"/>
        <p:cNvGrpSpPr/>
        <p:nvPr/>
      </p:nvGrpSpPr>
      <p:grpSpPr>
        <a:xfrm>
          <a:off x="0" y="0"/>
          <a:ext cx="0" cy="0"/>
          <a:chOff x="0" y="0"/>
          <a:chExt cx="0" cy="0"/>
        </a:xfrm>
      </p:grpSpPr>
      <p:sp>
        <p:nvSpPr>
          <p:cNvPr id="52" name="Google Shape;52;p26"/>
          <p:cNvSpPr txBox="1"/>
          <p:nvPr>
            <p:ph type="title"/>
          </p:nvPr>
        </p:nvSpPr>
        <p:spPr>
          <a:xfrm>
            <a:off x="311760" y="444960"/>
            <a:ext cx="8520120" cy="6127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6"/>
          <p:cNvSpPr txBox="1"/>
          <p:nvPr>
            <p:ph idx="1" type="body"/>
          </p:nvPr>
        </p:nvSpPr>
        <p:spPr>
          <a:xfrm>
            <a:off x="311760" y="1171440"/>
            <a:ext cx="2743200" cy="1620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 name="Google Shape;54;p26"/>
          <p:cNvSpPr txBox="1"/>
          <p:nvPr>
            <p:ph idx="2" type="body"/>
          </p:nvPr>
        </p:nvSpPr>
        <p:spPr>
          <a:xfrm>
            <a:off x="3192480" y="1171440"/>
            <a:ext cx="2743200" cy="1620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26"/>
          <p:cNvSpPr txBox="1"/>
          <p:nvPr>
            <p:ph idx="3" type="body"/>
          </p:nvPr>
        </p:nvSpPr>
        <p:spPr>
          <a:xfrm>
            <a:off x="6073200" y="1171440"/>
            <a:ext cx="2743200" cy="1620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 name="Google Shape;56;p26"/>
          <p:cNvSpPr txBox="1"/>
          <p:nvPr>
            <p:ph idx="4" type="body"/>
          </p:nvPr>
        </p:nvSpPr>
        <p:spPr>
          <a:xfrm>
            <a:off x="311760" y="2945880"/>
            <a:ext cx="2743200" cy="1620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7" name="Google Shape;57;p26"/>
          <p:cNvSpPr txBox="1"/>
          <p:nvPr>
            <p:ph idx="5" type="body"/>
          </p:nvPr>
        </p:nvSpPr>
        <p:spPr>
          <a:xfrm>
            <a:off x="3192480" y="2945880"/>
            <a:ext cx="2743200" cy="1620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8" name="Google Shape;58;p26"/>
          <p:cNvSpPr txBox="1"/>
          <p:nvPr>
            <p:ph idx="6" type="body"/>
          </p:nvPr>
        </p:nvSpPr>
        <p:spPr>
          <a:xfrm>
            <a:off x="6073200" y="2945880"/>
            <a:ext cx="2743200" cy="1620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64" name="Shape 64"/>
        <p:cNvGrpSpPr/>
        <p:nvPr/>
      </p:nvGrpSpPr>
      <p:grpSpPr>
        <a:xfrm>
          <a:off x="0" y="0"/>
          <a:ext cx="0" cy="0"/>
          <a:chOff x="0" y="0"/>
          <a:chExt cx="0" cy="0"/>
        </a:xfrm>
      </p:grpSpPr>
      <p:sp>
        <p:nvSpPr>
          <p:cNvPr id="65" name="Google Shape;65;p14"/>
          <p:cNvSpPr txBox="1"/>
          <p:nvPr>
            <p:ph type="title"/>
          </p:nvPr>
        </p:nvSpPr>
        <p:spPr>
          <a:xfrm>
            <a:off x="311760" y="444960"/>
            <a:ext cx="8520120" cy="6127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4"/>
          <p:cNvSpPr txBox="1"/>
          <p:nvPr>
            <p:ph idx="1" type="body"/>
          </p:nvPr>
        </p:nvSpPr>
        <p:spPr>
          <a:xfrm>
            <a:off x="311760" y="1171440"/>
            <a:ext cx="8520120" cy="3396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67" name="Shape 67"/>
        <p:cNvGrpSpPr/>
        <p:nvPr/>
      </p:nvGrpSpPr>
      <p:grpSpPr>
        <a:xfrm>
          <a:off x="0" y="0"/>
          <a:ext cx="0" cy="0"/>
          <a:chOff x="0" y="0"/>
          <a:chExt cx="0" cy="0"/>
        </a:xfrm>
      </p:grpSpPr>
      <p:sp>
        <p:nvSpPr>
          <p:cNvPr id="68" name="Google Shape;68;p15"/>
          <p:cNvSpPr txBox="1"/>
          <p:nvPr>
            <p:ph type="title"/>
          </p:nvPr>
        </p:nvSpPr>
        <p:spPr>
          <a:xfrm>
            <a:off x="311760" y="444960"/>
            <a:ext cx="8520120" cy="6127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5"/>
          <p:cNvSpPr txBox="1"/>
          <p:nvPr>
            <p:ph idx="1" type="body"/>
          </p:nvPr>
        </p:nvSpPr>
        <p:spPr>
          <a:xfrm>
            <a:off x="311760" y="1171440"/>
            <a:ext cx="4157640" cy="3396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0" name="Google Shape;70;p15"/>
          <p:cNvSpPr txBox="1"/>
          <p:nvPr>
            <p:ph idx="2" type="body"/>
          </p:nvPr>
        </p:nvSpPr>
        <p:spPr>
          <a:xfrm>
            <a:off x="4677840" y="1171440"/>
            <a:ext cx="4157640" cy="3396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71" name="Shape 71"/>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72" name="Shape 72"/>
        <p:cNvGrpSpPr/>
        <p:nvPr/>
      </p:nvGrpSpPr>
      <p:grpSpPr>
        <a:xfrm>
          <a:off x="0" y="0"/>
          <a:ext cx="0" cy="0"/>
          <a:chOff x="0" y="0"/>
          <a:chExt cx="0" cy="0"/>
        </a:xfrm>
      </p:grpSpPr>
      <p:sp>
        <p:nvSpPr>
          <p:cNvPr id="73" name="Google Shape;73;p28"/>
          <p:cNvSpPr txBox="1"/>
          <p:nvPr>
            <p:ph type="title"/>
          </p:nvPr>
        </p:nvSpPr>
        <p:spPr>
          <a:xfrm>
            <a:off x="311760" y="444960"/>
            <a:ext cx="8520120" cy="6127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8"/>
          <p:cNvSpPr txBox="1"/>
          <p:nvPr>
            <p:ph idx="1" type="subTitle"/>
          </p:nvPr>
        </p:nvSpPr>
        <p:spPr>
          <a:xfrm>
            <a:off x="311760" y="1171440"/>
            <a:ext cx="8520120" cy="339696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5" name="Shape 75"/>
        <p:cNvGrpSpPr/>
        <p:nvPr/>
      </p:nvGrpSpPr>
      <p:grpSpPr>
        <a:xfrm>
          <a:off x="0" y="0"/>
          <a:ext cx="0" cy="0"/>
          <a:chOff x="0" y="0"/>
          <a:chExt cx="0" cy="0"/>
        </a:xfrm>
      </p:grpSpPr>
      <p:sp>
        <p:nvSpPr>
          <p:cNvPr id="76" name="Google Shape;76;p29"/>
          <p:cNvSpPr txBox="1"/>
          <p:nvPr>
            <p:ph type="title"/>
          </p:nvPr>
        </p:nvSpPr>
        <p:spPr>
          <a:xfrm>
            <a:off x="311760" y="444960"/>
            <a:ext cx="8520120" cy="6127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77" name="Shape 77"/>
        <p:cNvGrpSpPr/>
        <p:nvPr/>
      </p:nvGrpSpPr>
      <p:grpSpPr>
        <a:xfrm>
          <a:off x="0" y="0"/>
          <a:ext cx="0" cy="0"/>
          <a:chOff x="0" y="0"/>
          <a:chExt cx="0" cy="0"/>
        </a:xfrm>
      </p:grpSpPr>
      <p:sp>
        <p:nvSpPr>
          <p:cNvPr id="78" name="Google Shape;78;p30"/>
          <p:cNvSpPr txBox="1"/>
          <p:nvPr>
            <p:ph idx="1" type="subTitle"/>
          </p:nvPr>
        </p:nvSpPr>
        <p:spPr>
          <a:xfrm>
            <a:off x="311760" y="444960"/>
            <a:ext cx="8520120" cy="284148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79" name="Shape 79"/>
        <p:cNvGrpSpPr/>
        <p:nvPr/>
      </p:nvGrpSpPr>
      <p:grpSpPr>
        <a:xfrm>
          <a:off x="0" y="0"/>
          <a:ext cx="0" cy="0"/>
          <a:chOff x="0" y="0"/>
          <a:chExt cx="0" cy="0"/>
        </a:xfrm>
      </p:grpSpPr>
      <p:sp>
        <p:nvSpPr>
          <p:cNvPr id="80" name="Google Shape;80;p31"/>
          <p:cNvSpPr txBox="1"/>
          <p:nvPr>
            <p:ph type="title"/>
          </p:nvPr>
        </p:nvSpPr>
        <p:spPr>
          <a:xfrm>
            <a:off x="311760" y="444960"/>
            <a:ext cx="8520120" cy="6127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1"/>
          <p:cNvSpPr txBox="1"/>
          <p:nvPr>
            <p:ph idx="1" type="body"/>
          </p:nvPr>
        </p:nvSpPr>
        <p:spPr>
          <a:xfrm>
            <a:off x="311760" y="1171440"/>
            <a:ext cx="4157640" cy="1620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2" name="Google Shape;82;p31"/>
          <p:cNvSpPr txBox="1"/>
          <p:nvPr>
            <p:ph idx="2" type="body"/>
          </p:nvPr>
        </p:nvSpPr>
        <p:spPr>
          <a:xfrm>
            <a:off x="4677840" y="1171440"/>
            <a:ext cx="4157640" cy="3396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3" name="Google Shape;83;p31"/>
          <p:cNvSpPr txBox="1"/>
          <p:nvPr>
            <p:ph idx="3" type="body"/>
          </p:nvPr>
        </p:nvSpPr>
        <p:spPr>
          <a:xfrm>
            <a:off x="311760" y="2945880"/>
            <a:ext cx="4157640" cy="1620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4" name="Shape 14"/>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84" name="Shape 84"/>
        <p:cNvGrpSpPr/>
        <p:nvPr/>
      </p:nvGrpSpPr>
      <p:grpSpPr>
        <a:xfrm>
          <a:off x="0" y="0"/>
          <a:ext cx="0" cy="0"/>
          <a:chOff x="0" y="0"/>
          <a:chExt cx="0" cy="0"/>
        </a:xfrm>
      </p:grpSpPr>
      <p:sp>
        <p:nvSpPr>
          <p:cNvPr id="85" name="Google Shape;85;p32"/>
          <p:cNvSpPr txBox="1"/>
          <p:nvPr>
            <p:ph type="title"/>
          </p:nvPr>
        </p:nvSpPr>
        <p:spPr>
          <a:xfrm>
            <a:off x="311760" y="444960"/>
            <a:ext cx="8520120" cy="6127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32"/>
          <p:cNvSpPr txBox="1"/>
          <p:nvPr>
            <p:ph idx="1" type="body"/>
          </p:nvPr>
        </p:nvSpPr>
        <p:spPr>
          <a:xfrm>
            <a:off x="311760" y="1171440"/>
            <a:ext cx="4157640" cy="3396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7" name="Google Shape;87;p32"/>
          <p:cNvSpPr txBox="1"/>
          <p:nvPr>
            <p:ph idx="2" type="body"/>
          </p:nvPr>
        </p:nvSpPr>
        <p:spPr>
          <a:xfrm>
            <a:off x="4677840" y="1171440"/>
            <a:ext cx="4157640" cy="1620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8" name="Google Shape;88;p32"/>
          <p:cNvSpPr txBox="1"/>
          <p:nvPr>
            <p:ph idx="3" type="body"/>
          </p:nvPr>
        </p:nvSpPr>
        <p:spPr>
          <a:xfrm>
            <a:off x="4677840" y="2945880"/>
            <a:ext cx="4157640" cy="1620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89" name="Shape 89"/>
        <p:cNvGrpSpPr/>
        <p:nvPr/>
      </p:nvGrpSpPr>
      <p:grpSpPr>
        <a:xfrm>
          <a:off x="0" y="0"/>
          <a:ext cx="0" cy="0"/>
          <a:chOff x="0" y="0"/>
          <a:chExt cx="0" cy="0"/>
        </a:xfrm>
      </p:grpSpPr>
      <p:sp>
        <p:nvSpPr>
          <p:cNvPr id="90" name="Google Shape;90;p33"/>
          <p:cNvSpPr txBox="1"/>
          <p:nvPr>
            <p:ph type="title"/>
          </p:nvPr>
        </p:nvSpPr>
        <p:spPr>
          <a:xfrm>
            <a:off x="311760" y="444960"/>
            <a:ext cx="8520120" cy="6127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33"/>
          <p:cNvSpPr txBox="1"/>
          <p:nvPr>
            <p:ph idx="1" type="body"/>
          </p:nvPr>
        </p:nvSpPr>
        <p:spPr>
          <a:xfrm>
            <a:off x="311760" y="1171440"/>
            <a:ext cx="4157640" cy="1620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2" name="Google Shape;92;p33"/>
          <p:cNvSpPr txBox="1"/>
          <p:nvPr>
            <p:ph idx="2" type="body"/>
          </p:nvPr>
        </p:nvSpPr>
        <p:spPr>
          <a:xfrm>
            <a:off x="4677840" y="1171440"/>
            <a:ext cx="4157640" cy="1620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3" name="Google Shape;93;p33"/>
          <p:cNvSpPr txBox="1"/>
          <p:nvPr>
            <p:ph idx="3" type="body"/>
          </p:nvPr>
        </p:nvSpPr>
        <p:spPr>
          <a:xfrm>
            <a:off x="311760" y="2945880"/>
            <a:ext cx="8520120" cy="1620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94" name="Shape 94"/>
        <p:cNvGrpSpPr/>
        <p:nvPr/>
      </p:nvGrpSpPr>
      <p:grpSpPr>
        <a:xfrm>
          <a:off x="0" y="0"/>
          <a:ext cx="0" cy="0"/>
          <a:chOff x="0" y="0"/>
          <a:chExt cx="0" cy="0"/>
        </a:xfrm>
      </p:grpSpPr>
      <p:sp>
        <p:nvSpPr>
          <p:cNvPr id="95" name="Google Shape;95;p34"/>
          <p:cNvSpPr txBox="1"/>
          <p:nvPr>
            <p:ph type="title"/>
          </p:nvPr>
        </p:nvSpPr>
        <p:spPr>
          <a:xfrm>
            <a:off x="311760" y="444960"/>
            <a:ext cx="8520120" cy="6127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34"/>
          <p:cNvSpPr txBox="1"/>
          <p:nvPr>
            <p:ph idx="1" type="body"/>
          </p:nvPr>
        </p:nvSpPr>
        <p:spPr>
          <a:xfrm>
            <a:off x="311760" y="1171440"/>
            <a:ext cx="8520120" cy="1620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7" name="Google Shape;97;p34"/>
          <p:cNvSpPr txBox="1"/>
          <p:nvPr>
            <p:ph idx="2" type="body"/>
          </p:nvPr>
        </p:nvSpPr>
        <p:spPr>
          <a:xfrm>
            <a:off x="311760" y="2945880"/>
            <a:ext cx="8520120" cy="1620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98" name="Shape 98"/>
        <p:cNvGrpSpPr/>
        <p:nvPr/>
      </p:nvGrpSpPr>
      <p:grpSpPr>
        <a:xfrm>
          <a:off x="0" y="0"/>
          <a:ext cx="0" cy="0"/>
          <a:chOff x="0" y="0"/>
          <a:chExt cx="0" cy="0"/>
        </a:xfrm>
      </p:grpSpPr>
      <p:sp>
        <p:nvSpPr>
          <p:cNvPr id="99" name="Google Shape;99;p35"/>
          <p:cNvSpPr txBox="1"/>
          <p:nvPr>
            <p:ph type="title"/>
          </p:nvPr>
        </p:nvSpPr>
        <p:spPr>
          <a:xfrm>
            <a:off x="311760" y="444960"/>
            <a:ext cx="8520120" cy="6127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35"/>
          <p:cNvSpPr txBox="1"/>
          <p:nvPr>
            <p:ph idx="1" type="body"/>
          </p:nvPr>
        </p:nvSpPr>
        <p:spPr>
          <a:xfrm>
            <a:off x="311760" y="1171440"/>
            <a:ext cx="4157640" cy="1620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1" name="Google Shape;101;p35"/>
          <p:cNvSpPr txBox="1"/>
          <p:nvPr>
            <p:ph idx="2" type="body"/>
          </p:nvPr>
        </p:nvSpPr>
        <p:spPr>
          <a:xfrm>
            <a:off x="4677840" y="1171440"/>
            <a:ext cx="4157640" cy="1620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2" name="Google Shape;102;p35"/>
          <p:cNvSpPr txBox="1"/>
          <p:nvPr>
            <p:ph idx="3" type="body"/>
          </p:nvPr>
        </p:nvSpPr>
        <p:spPr>
          <a:xfrm>
            <a:off x="311760" y="2945880"/>
            <a:ext cx="4157640" cy="1620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3" name="Google Shape;103;p35"/>
          <p:cNvSpPr txBox="1"/>
          <p:nvPr>
            <p:ph idx="4" type="body"/>
          </p:nvPr>
        </p:nvSpPr>
        <p:spPr>
          <a:xfrm>
            <a:off x="4677840" y="2945880"/>
            <a:ext cx="4157640" cy="1620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04" name="Shape 104"/>
        <p:cNvGrpSpPr/>
        <p:nvPr/>
      </p:nvGrpSpPr>
      <p:grpSpPr>
        <a:xfrm>
          <a:off x="0" y="0"/>
          <a:ext cx="0" cy="0"/>
          <a:chOff x="0" y="0"/>
          <a:chExt cx="0" cy="0"/>
        </a:xfrm>
      </p:grpSpPr>
      <p:sp>
        <p:nvSpPr>
          <p:cNvPr id="105" name="Google Shape;105;p36"/>
          <p:cNvSpPr txBox="1"/>
          <p:nvPr>
            <p:ph type="title"/>
          </p:nvPr>
        </p:nvSpPr>
        <p:spPr>
          <a:xfrm>
            <a:off x="311760" y="444960"/>
            <a:ext cx="8520120" cy="6127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36"/>
          <p:cNvSpPr txBox="1"/>
          <p:nvPr>
            <p:ph idx="1" type="body"/>
          </p:nvPr>
        </p:nvSpPr>
        <p:spPr>
          <a:xfrm>
            <a:off x="311760" y="1171440"/>
            <a:ext cx="2743200" cy="1620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7" name="Google Shape;107;p36"/>
          <p:cNvSpPr txBox="1"/>
          <p:nvPr>
            <p:ph idx="2" type="body"/>
          </p:nvPr>
        </p:nvSpPr>
        <p:spPr>
          <a:xfrm>
            <a:off x="3192480" y="1171440"/>
            <a:ext cx="2743200" cy="1620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8" name="Google Shape;108;p36"/>
          <p:cNvSpPr txBox="1"/>
          <p:nvPr>
            <p:ph idx="3" type="body"/>
          </p:nvPr>
        </p:nvSpPr>
        <p:spPr>
          <a:xfrm>
            <a:off x="6073200" y="1171440"/>
            <a:ext cx="2743200" cy="1620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9" name="Google Shape;109;p36"/>
          <p:cNvSpPr txBox="1"/>
          <p:nvPr>
            <p:ph idx="4" type="body"/>
          </p:nvPr>
        </p:nvSpPr>
        <p:spPr>
          <a:xfrm>
            <a:off x="311760" y="2945880"/>
            <a:ext cx="2743200" cy="1620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0" name="Google Shape;110;p36"/>
          <p:cNvSpPr txBox="1"/>
          <p:nvPr>
            <p:ph idx="5" type="body"/>
          </p:nvPr>
        </p:nvSpPr>
        <p:spPr>
          <a:xfrm>
            <a:off x="3192480" y="2945880"/>
            <a:ext cx="2743200" cy="1620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1" name="Google Shape;111;p36"/>
          <p:cNvSpPr txBox="1"/>
          <p:nvPr>
            <p:ph idx="6" type="body"/>
          </p:nvPr>
        </p:nvSpPr>
        <p:spPr>
          <a:xfrm>
            <a:off x="6073200" y="2945880"/>
            <a:ext cx="2743200" cy="1620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5" name="Shape 15"/>
        <p:cNvGrpSpPr/>
        <p:nvPr/>
      </p:nvGrpSpPr>
      <p:grpSpPr>
        <a:xfrm>
          <a:off x="0" y="0"/>
          <a:ext cx="0" cy="0"/>
          <a:chOff x="0" y="0"/>
          <a:chExt cx="0" cy="0"/>
        </a:xfrm>
      </p:grpSpPr>
      <p:sp>
        <p:nvSpPr>
          <p:cNvPr id="16" name="Google Shape;16;p17"/>
          <p:cNvSpPr txBox="1"/>
          <p:nvPr>
            <p:ph type="title"/>
          </p:nvPr>
        </p:nvSpPr>
        <p:spPr>
          <a:xfrm>
            <a:off x="311760" y="444960"/>
            <a:ext cx="8520120" cy="6127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7"/>
          <p:cNvSpPr txBox="1"/>
          <p:nvPr>
            <p:ph idx="1" type="body"/>
          </p:nvPr>
        </p:nvSpPr>
        <p:spPr>
          <a:xfrm>
            <a:off x="311760" y="1171440"/>
            <a:ext cx="8520120" cy="3396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8" name="Shape 18"/>
        <p:cNvGrpSpPr/>
        <p:nvPr/>
      </p:nvGrpSpPr>
      <p:grpSpPr>
        <a:xfrm>
          <a:off x="0" y="0"/>
          <a:ext cx="0" cy="0"/>
          <a:chOff x="0" y="0"/>
          <a:chExt cx="0" cy="0"/>
        </a:xfrm>
      </p:grpSpPr>
      <p:sp>
        <p:nvSpPr>
          <p:cNvPr id="19" name="Google Shape;19;p18"/>
          <p:cNvSpPr txBox="1"/>
          <p:nvPr>
            <p:ph type="title"/>
          </p:nvPr>
        </p:nvSpPr>
        <p:spPr>
          <a:xfrm>
            <a:off x="311760" y="444960"/>
            <a:ext cx="8520120" cy="6127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8"/>
          <p:cNvSpPr txBox="1"/>
          <p:nvPr>
            <p:ph idx="1" type="body"/>
          </p:nvPr>
        </p:nvSpPr>
        <p:spPr>
          <a:xfrm>
            <a:off x="311760" y="1171440"/>
            <a:ext cx="4157640" cy="3396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 name="Google Shape;21;p18"/>
          <p:cNvSpPr txBox="1"/>
          <p:nvPr>
            <p:ph idx="2" type="body"/>
          </p:nvPr>
        </p:nvSpPr>
        <p:spPr>
          <a:xfrm>
            <a:off x="4677840" y="1171440"/>
            <a:ext cx="4157640" cy="3396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19"/>
          <p:cNvSpPr txBox="1"/>
          <p:nvPr>
            <p:ph type="title"/>
          </p:nvPr>
        </p:nvSpPr>
        <p:spPr>
          <a:xfrm>
            <a:off x="311760" y="444960"/>
            <a:ext cx="8520120" cy="6127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4" name="Shape 24"/>
        <p:cNvGrpSpPr/>
        <p:nvPr/>
      </p:nvGrpSpPr>
      <p:grpSpPr>
        <a:xfrm>
          <a:off x="0" y="0"/>
          <a:ext cx="0" cy="0"/>
          <a:chOff x="0" y="0"/>
          <a:chExt cx="0" cy="0"/>
        </a:xfrm>
      </p:grpSpPr>
      <p:sp>
        <p:nvSpPr>
          <p:cNvPr id="25" name="Google Shape;25;p20"/>
          <p:cNvSpPr txBox="1"/>
          <p:nvPr>
            <p:ph idx="1" type="subTitle"/>
          </p:nvPr>
        </p:nvSpPr>
        <p:spPr>
          <a:xfrm>
            <a:off x="311760" y="444960"/>
            <a:ext cx="8520120" cy="284148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6" name="Shape 26"/>
        <p:cNvGrpSpPr/>
        <p:nvPr/>
      </p:nvGrpSpPr>
      <p:grpSpPr>
        <a:xfrm>
          <a:off x="0" y="0"/>
          <a:ext cx="0" cy="0"/>
          <a:chOff x="0" y="0"/>
          <a:chExt cx="0" cy="0"/>
        </a:xfrm>
      </p:grpSpPr>
      <p:sp>
        <p:nvSpPr>
          <p:cNvPr id="27" name="Google Shape;27;p21"/>
          <p:cNvSpPr txBox="1"/>
          <p:nvPr>
            <p:ph type="title"/>
          </p:nvPr>
        </p:nvSpPr>
        <p:spPr>
          <a:xfrm>
            <a:off x="311760" y="444960"/>
            <a:ext cx="8520120" cy="6127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1"/>
          <p:cNvSpPr txBox="1"/>
          <p:nvPr>
            <p:ph idx="1" type="body"/>
          </p:nvPr>
        </p:nvSpPr>
        <p:spPr>
          <a:xfrm>
            <a:off x="311760" y="1171440"/>
            <a:ext cx="4157640" cy="1620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9" name="Google Shape;29;p21"/>
          <p:cNvSpPr txBox="1"/>
          <p:nvPr>
            <p:ph idx="2" type="body"/>
          </p:nvPr>
        </p:nvSpPr>
        <p:spPr>
          <a:xfrm>
            <a:off x="4677840" y="1171440"/>
            <a:ext cx="4157640" cy="3396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 name="Google Shape;30;p21"/>
          <p:cNvSpPr txBox="1"/>
          <p:nvPr>
            <p:ph idx="3" type="body"/>
          </p:nvPr>
        </p:nvSpPr>
        <p:spPr>
          <a:xfrm>
            <a:off x="311760" y="2945880"/>
            <a:ext cx="4157640" cy="1620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1" name="Shape 31"/>
        <p:cNvGrpSpPr/>
        <p:nvPr/>
      </p:nvGrpSpPr>
      <p:grpSpPr>
        <a:xfrm>
          <a:off x="0" y="0"/>
          <a:ext cx="0" cy="0"/>
          <a:chOff x="0" y="0"/>
          <a:chExt cx="0" cy="0"/>
        </a:xfrm>
      </p:grpSpPr>
      <p:sp>
        <p:nvSpPr>
          <p:cNvPr id="32" name="Google Shape;32;p22"/>
          <p:cNvSpPr txBox="1"/>
          <p:nvPr>
            <p:ph type="title"/>
          </p:nvPr>
        </p:nvSpPr>
        <p:spPr>
          <a:xfrm>
            <a:off x="311760" y="444960"/>
            <a:ext cx="8520120" cy="6127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2"/>
          <p:cNvSpPr txBox="1"/>
          <p:nvPr>
            <p:ph idx="1" type="body"/>
          </p:nvPr>
        </p:nvSpPr>
        <p:spPr>
          <a:xfrm>
            <a:off x="311760" y="1171440"/>
            <a:ext cx="4157640" cy="3396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4" name="Google Shape;34;p22"/>
          <p:cNvSpPr txBox="1"/>
          <p:nvPr>
            <p:ph idx="2" type="body"/>
          </p:nvPr>
        </p:nvSpPr>
        <p:spPr>
          <a:xfrm>
            <a:off x="4677840" y="1171440"/>
            <a:ext cx="4157640" cy="1620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22"/>
          <p:cNvSpPr txBox="1"/>
          <p:nvPr>
            <p:ph idx="3" type="body"/>
          </p:nvPr>
        </p:nvSpPr>
        <p:spPr>
          <a:xfrm>
            <a:off x="4677840" y="2945880"/>
            <a:ext cx="4157640" cy="1620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6" name="Shape 36"/>
        <p:cNvGrpSpPr/>
        <p:nvPr/>
      </p:nvGrpSpPr>
      <p:grpSpPr>
        <a:xfrm>
          <a:off x="0" y="0"/>
          <a:ext cx="0" cy="0"/>
          <a:chOff x="0" y="0"/>
          <a:chExt cx="0" cy="0"/>
        </a:xfrm>
      </p:grpSpPr>
      <p:sp>
        <p:nvSpPr>
          <p:cNvPr id="37" name="Google Shape;37;p23"/>
          <p:cNvSpPr txBox="1"/>
          <p:nvPr>
            <p:ph type="title"/>
          </p:nvPr>
        </p:nvSpPr>
        <p:spPr>
          <a:xfrm>
            <a:off x="311760" y="444960"/>
            <a:ext cx="8520120" cy="6127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3"/>
          <p:cNvSpPr txBox="1"/>
          <p:nvPr>
            <p:ph idx="1" type="body"/>
          </p:nvPr>
        </p:nvSpPr>
        <p:spPr>
          <a:xfrm>
            <a:off x="311760" y="1171440"/>
            <a:ext cx="4157640" cy="1620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23"/>
          <p:cNvSpPr txBox="1"/>
          <p:nvPr>
            <p:ph idx="2" type="body"/>
          </p:nvPr>
        </p:nvSpPr>
        <p:spPr>
          <a:xfrm>
            <a:off x="4677840" y="1171440"/>
            <a:ext cx="4157640" cy="1620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23"/>
          <p:cNvSpPr txBox="1"/>
          <p:nvPr>
            <p:ph idx="3" type="body"/>
          </p:nvPr>
        </p:nvSpPr>
        <p:spPr>
          <a:xfrm>
            <a:off x="311760" y="2945880"/>
            <a:ext cx="8520120" cy="1620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2.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5" name="Shape 5"/>
        <p:cNvGrpSpPr/>
        <p:nvPr/>
      </p:nvGrpSpPr>
      <p:grpSpPr>
        <a:xfrm>
          <a:off x="0" y="0"/>
          <a:ext cx="0" cy="0"/>
          <a:chOff x="0" y="0"/>
          <a:chExt cx="0" cy="0"/>
        </a:xfrm>
      </p:grpSpPr>
      <p:sp>
        <p:nvSpPr>
          <p:cNvPr id="6" name="Google Shape;6;p11"/>
          <p:cNvSpPr/>
          <p:nvPr/>
        </p:nvSpPr>
        <p:spPr>
          <a:xfrm>
            <a:off x="0" y="0"/>
            <a:ext cx="9143640" cy="1711440"/>
          </a:xfrm>
          <a:prstGeom prst="rect">
            <a:avLst/>
          </a:prstGeom>
          <a:solidFill>
            <a:srgbClr val="26A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 name="Google Shape;7;p11"/>
          <p:cNvCxnSpPr/>
          <p:nvPr/>
        </p:nvCxnSpPr>
        <p:spPr>
          <a:xfrm>
            <a:off x="641880" y="3597480"/>
            <a:ext cx="390600" cy="360"/>
          </a:xfrm>
          <a:prstGeom prst="straightConnector1">
            <a:avLst/>
          </a:prstGeom>
          <a:noFill/>
          <a:ln cap="flat" cmpd="sng" w="28425">
            <a:solidFill>
              <a:srgbClr val="FFFBF0"/>
            </a:solidFill>
            <a:prstDash val="solid"/>
            <a:round/>
            <a:headEnd len="sm" w="sm" type="none"/>
            <a:tailEnd len="sm" w="sm" type="none"/>
          </a:ln>
        </p:spPr>
      </p:cxnSp>
      <p:sp>
        <p:nvSpPr>
          <p:cNvPr id="8" name="Google Shape;8;p11"/>
          <p:cNvSpPr txBox="1"/>
          <p:nvPr>
            <p:ph type="title"/>
          </p:nvPr>
        </p:nvSpPr>
        <p:spPr>
          <a:xfrm>
            <a:off x="512640" y="1893240"/>
            <a:ext cx="8118360" cy="152244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9" name="Google Shape;9;p11"/>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buNone/>
              <a:defRPr b="0" i="0" sz="1000" u="none" cap="none" strike="noStrike">
                <a:solidFill>
                  <a:srgbClr val="FFFBF0"/>
                </a:solidFill>
                <a:latin typeface="Old Standard TT"/>
                <a:ea typeface="Old Standard TT"/>
                <a:cs typeface="Old Standard TT"/>
                <a:sym typeface="Old Standard TT"/>
              </a:defRPr>
            </a:lvl1pPr>
            <a:lvl2pPr indent="0" lvl="1" marL="0" marR="0" rtl="0" algn="r">
              <a:lnSpc>
                <a:spcPct val="100000"/>
              </a:lnSpc>
              <a:spcBef>
                <a:spcPts val="0"/>
              </a:spcBef>
              <a:buNone/>
              <a:defRPr b="0" i="0" sz="1000" u="none" cap="none" strike="noStrike">
                <a:solidFill>
                  <a:srgbClr val="FFFBF0"/>
                </a:solidFill>
                <a:latin typeface="Old Standard TT"/>
                <a:ea typeface="Old Standard TT"/>
                <a:cs typeface="Old Standard TT"/>
                <a:sym typeface="Old Standard TT"/>
              </a:defRPr>
            </a:lvl2pPr>
            <a:lvl3pPr indent="0" lvl="2" marL="0" marR="0" rtl="0" algn="r">
              <a:lnSpc>
                <a:spcPct val="100000"/>
              </a:lnSpc>
              <a:spcBef>
                <a:spcPts val="0"/>
              </a:spcBef>
              <a:buNone/>
              <a:defRPr b="0" i="0" sz="1000" u="none" cap="none" strike="noStrike">
                <a:solidFill>
                  <a:srgbClr val="FFFBF0"/>
                </a:solidFill>
                <a:latin typeface="Old Standard TT"/>
                <a:ea typeface="Old Standard TT"/>
                <a:cs typeface="Old Standard TT"/>
                <a:sym typeface="Old Standard TT"/>
              </a:defRPr>
            </a:lvl3pPr>
            <a:lvl4pPr indent="0" lvl="3" marL="0" marR="0" rtl="0" algn="r">
              <a:lnSpc>
                <a:spcPct val="100000"/>
              </a:lnSpc>
              <a:spcBef>
                <a:spcPts val="0"/>
              </a:spcBef>
              <a:buNone/>
              <a:defRPr b="0" i="0" sz="1000" u="none" cap="none" strike="noStrike">
                <a:solidFill>
                  <a:srgbClr val="FFFBF0"/>
                </a:solidFill>
                <a:latin typeface="Old Standard TT"/>
                <a:ea typeface="Old Standard TT"/>
                <a:cs typeface="Old Standard TT"/>
                <a:sym typeface="Old Standard TT"/>
              </a:defRPr>
            </a:lvl4pPr>
            <a:lvl5pPr indent="0" lvl="4" marL="0" marR="0" rtl="0" algn="r">
              <a:lnSpc>
                <a:spcPct val="100000"/>
              </a:lnSpc>
              <a:spcBef>
                <a:spcPts val="0"/>
              </a:spcBef>
              <a:buNone/>
              <a:defRPr b="0" i="0" sz="1000" u="none" cap="none" strike="noStrike">
                <a:solidFill>
                  <a:srgbClr val="FFFBF0"/>
                </a:solidFill>
                <a:latin typeface="Old Standard TT"/>
                <a:ea typeface="Old Standard TT"/>
                <a:cs typeface="Old Standard TT"/>
                <a:sym typeface="Old Standard TT"/>
              </a:defRPr>
            </a:lvl5pPr>
            <a:lvl6pPr indent="0" lvl="5" marL="0" marR="0" rtl="0" algn="r">
              <a:lnSpc>
                <a:spcPct val="100000"/>
              </a:lnSpc>
              <a:spcBef>
                <a:spcPts val="0"/>
              </a:spcBef>
              <a:buNone/>
              <a:defRPr b="0" i="0" sz="1000" u="none" cap="none" strike="noStrike">
                <a:solidFill>
                  <a:srgbClr val="FFFBF0"/>
                </a:solidFill>
                <a:latin typeface="Old Standard TT"/>
                <a:ea typeface="Old Standard TT"/>
                <a:cs typeface="Old Standard TT"/>
                <a:sym typeface="Old Standard TT"/>
              </a:defRPr>
            </a:lvl6pPr>
            <a:lvl7pPr indent="0" lvl="6" marL="0" marR="0" rtl="0" algn="r">
              <a:lnSpc>
                <a:spcPct val="100000"/>
              </a:lnSpc>
              <a:spcBef>
                <a:spcPts val="0"/>
              </a:spcBef>
              <a:buNone/>
              <a:defRPr b="0" i="0" sz="1000" u="none" cap="none" strike="noStrike">
                <a:solidFill>
                  <a:srgbClr val="FFFBF0"/>
                </a:solidFill>
                <a:latin typeface="Old Standard TT"/>
                <a:ea typeface="Old Standard TT"/>
                <a:cs typeface="Old Standard TT"/>
                <a:sym typeface="Old Standard TT"/>
              </a:defRPr>
            </a:lvl7pPr>
            <a:lvl8pPr indent="0" lvl="7" marL="0" marR="0" rtl="0" algn="r">
              <a:lnSpc>
                <a:spcPct val="100000"/>
              </a:lnSpc>
              <a:spcBef>
                <a:spcPts val="0"/>
              </a:spcBef>
              <a:buNone/>
              <a:defRPr b="0" i="0" sz="1000" u="none" cap="none" strike="noStrike">
                <a:solidFill>
                  <a:srgbClr val="FFFBF0"/>
                </a:solidFill>
                <a:latin typeface="Old Standard TT"/>
                <a:ea typeface="Old Standard TT"/>
                <a:cs typeface="Old Standard TT"/>
                <a:sym typeface="Old Standard TT"/>
              </a:defRPr>
            </a:lvl8pPr>
            <a:lvl9pPr indent="0" lvl="8" marL="0" marR="0" rtl="0" algn="r">
              <a:lnSpc>
                <a:spcPct val="100000"/>
              </a:lnSpc>
              <a:spcBef>
                <a:spcPts val="0"/>
              </a:spcBef>
              <a:buNone/>
              <a:defRPr b="0" i="0" sz="1000" u="none" cap="none" strike="noStrike">
                <a:solidFill>
                  <a:srgbClr val="FFFBF0"/>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solidFill>
                <a:srgbClr val="000000"/>
              </a:solidFill>
              <a:latin typeface="Times New Roman"/>
              <a:ea typeface="Times New Roman"/>
              <a:cs typeface="Times New Roman"/>
              <a:sym typeface="Times New Roman"/>
            </a:endParaRPr>
          </a:p>
        </p:txBody>
      </p:sp>
      <p:sp>
        <p:nvSpPr>
          <p:cNvPr id="10" name="Google Shape;10;p11"/>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F0"/>
        </a:solidFill>
      </p:bgPr>
    </p:bg>
    <p:spTree>
      <p:nvGrpSpPr>
        <p:cNvPr id="59" name="Shape 59"/>
        <p:cNvGrpSpPr/>
        <p:nvPr/>
      </p:nvGrpSpPr>
      <p:grpSpPr>
        <a:xfrm>
          <a:off x="0" y="0"/>
          <a:ext cx="0" cy="0"/>
          <a:chOff x="0" y="0"/>
          <a:chExt cx="0" cy="0"/>
        </a:xfrm>
      </p:grpSpPr>
      <p:sp>
        <p:nvSpPr>
          <p:cNvPr id="60" name="Google Shape;60;p13"/>
          <p:cNvSpPr/>
          <p:nvPr/>
        </p:nvSpPr>
        <p:spPr>
          <a:xfrm>
            <a:off x="0" y="5045760"/>
            <a:ext cx="9143640" cy="97560"/>
          </a:xfrm>
          <a:prstGeom prst="rect">
            <a:avLst/>
          </a:prstGeom>
          <a:solidFill>
            <a:srgbClr val="26A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txBox="1"/>
          <p:nvPr>
            <p:ph type="title"/>
          </p:nvPr>
        </p:nvSpPr>
        <p:spPr>
          <a:xfrm>
            <a:off x="311760" y="444960"/>
            <a:ext cx="8520120" cy="61272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2" name="Google Shape;62;p13"/>
          <p:cNvSpPr txBox="1"/>
          <p:nvPr>
            <p:ph idx="1" type="body"/>
          </p:nvPr>
        </p:nvSpPr>
        <p:spPr>
          <a:xfrm>
            <a:off x="311760" y="1171440"/>
            <a:ext cx="8520120" cy="3396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63" name="Google Shape;63;p13"/>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buNone/>
              <a:defRPr b="0" i="0" sz="1000" u="none" cap="none" strike="noStrike">
                <a:solidFill>
                  <a:srgbClr val="000000"/>
                </a:solidFill>
                <a:latin typeface="Old Standard TT"/>
                <a:ea typeface="Old Standard TT"/>
                <a:cs typeface="Old Standard TT"/>
                <a:sym typeface="Old Standard TT"/>
              </a:defRPr>
            </a:lvl1pPr>
            <a:lvl2pPr indent="0" lvl="1" marL="0" marR="0" rtl="0" algn="r">
              <a:lnSpc>
                <a:spcPct val="100000"/>
              </a:lnSpc>
              <a:spcBef>
                <a:spcPts val="0"/>
              </a:spcBef>
              <a:buNone/>
              <a:defRPr b="0" i="0" sz="1000" u="none" cap="none" strike="noStrike">
                <a:solidFill>
                  <a:srgbClr val="000000"/>
                </a:solidFill>
                <a:latin typeface="Old Standard TT"/>
                <a:ea typeface="Old Standard TT"/>
                <a:cs typeface="Old Standard TT"/>
                <a:sym typeface="Old Standard TT"/>
              </a:defRPr>
            </a:lvl2pPr>
            <a:lvl3pPr indent="0" lvl="2" marL="0" marR="0" rtl="0" algn="r">
              <a:lnSpc>
                <a:spcPct val="100000"/>
              </a:lnSpc>
              <a:spcBef>
                <a:spcPts val="0"/>
              </a:spcBef>
              <a:buNone/>
              <a:defRPr b="0" i="0" sz="1000" u="none" cap="none" strike="noStrike">
                <a:solidFill>
                  <a:srgbClr val="000000"/>
                </a:solidFill>
                <a:latin typeface="Old Standard TT"/>
                <a:ea typeface="Old Standard TT"/>
                <a:cs typeface="Old Standard TT"/>
                <a:sym typeface="Old Standard TT"/>
              </a:defRPr>
            </a:lvl3pPr>
            <a:lvl4pPr indent="0" lvl="3" marL="0" marR="0" rtl="0" algn="r">
              <a:lnSpc>
                <a:spcPct val="100000"/>
              </a:lnSpc>
              <a:spcBef>
                <a:spcPts val="0"/>
              </a:spcBef>
              <a:buNone/>
              <a:defRPr b="0" i="0" sz="1000" u="none" cap="none" strike="noStrike">
                <a:solidFill>
                  <a:srgbClr val="000000"/>
                </a:solidFill>
                <a:latin typeface="Old Standard TT"/>
                <a:ea typeface="Old Standard TT"/>
                <a:cs typeface="Old Standard TT"/>
                <a:sym typeface="Old Standard TT"/>
              </a:defRPr>
            </a:lvl4pPr>
            <a:lvl5pPr indent="0" lvl="4" marL="0" marR="0" rtl="0" algn="r">
              <a:lnSpc>
                <a:spcPct val="100000"/>
              </a:lnSpc>
              <a:spcBef>
                <a:spcPts val="0"/>
              </a:spcBef>
              <a:buNone/>
              <a:defRPr b="0" i="0" sz="1000" u="none" cap="none" strike="noStrike">
                <a:solidFill>
                  <a:srgbClr val="000000"/>
                </a:solidFill>
                <a:latin typeface="Old Standard TT"/>
                <a:ea typeface="Old Standard TT"/>
                <a:cs typeface="Old Standard TT"/>
                <a:sym typeface="Old Standard TT"/>
              </a:defRPr>
            </a:lvl5pPr>
            <a:lvl6pPr indent="0" lvl="5" marL="0" marR="0" rtl="0" algn="r">
              <a:lnSpc>
                <a:spcPct val="100000"/>
              </a:lnSpc>
              <a:spcBef>
                <a:spcPts val="0"/>
              </a:spcBef>
              <a:buNone/>
              <a:defRPr b="0" i="0" sz="1000" u="none" cap="none" strike="noStrike">
                <a:solidFill>
                  <a:srgbClr val="000000"/>
                </a:solidFill>
                <a:latin typeface="Old Standard TT"/>
                <a:ea typeface="Old Standard TT"/>
                <a:cs typeface="Old Standard TT"/>
                <a:sym typeface="Old Standard TT"/>
              </a:defRPr>
            </a:lvl6pPr>
            <a:lvl7pPr indent="0" lvl="6" marL="0" marR="0" rtl="0" algn="r">
              <a:lnSpc>
                <a:spcPct val="100000"/>
              </a:lnSpc>
              <a:spcBef>
                <a:spcPts val="0"/>
              </a:spcBef>
              <a:buNone/>
              <a:defRPr b="0" i="0" sz="1000" u="none" cap="none" strike="noStrike">
                <a:solidFill>
                  <a:srgbClr val="000000"/>
                </a:solidFill>
                <a:latin typeface="Old Standard TT"/>
                <a:ea typeface="Old Standard TT"/>
                <a:cs typeface="Old Standard TT"/>
                <a:sym typeface="Old Standard TT"/>
              </a:defRPr>
            </a:lvl7pPr>
            <a:lvl8pPr indent="0" lvl="7" marL="0" marR="0" rtl="0" algn="r">
              <a:lnSpc>
                <a:spcPct val="100000"/>
              </a:lnSpc>
              <a:spcBef>
                <a:spcPts val="0"/>
              </a:spcBef>
              <a:buNone/>
              <a:defRPr b="0" i="0" sz="1000" u="none" cap="none" strike="noStrike">
                <a:solidFill>
                  <a:srgbClr val="000000"/>
                </a:solidFill>
                <a:latin typeface="Old Standard TT"/>
                <a:ea typeface="Old Standard TT"/>
                <a:cs typeface="Old Standard TT"/>
                <a:sym typeface="Old Standard TT"/>
              </a:defRPr>
            </a:lvl8pPr>
            <a:lvl9pPr indent="0" lvl="8" marL="0" marR="0" rtl="0" algn="r">
              <a:lnSpc>
                <a:spcPct val="100000"/>
              </a:lnSpc>
              <a:spcBef>
                <a:spcPts val="0"/>
              </a:spcBef>
              <a:buNone/>
              <a:defRPr b="0" i="0" sz="1000" u="none" cap="none" strike="noStrike">
                <a:solidFill>
                  <a:srgbClr val="000000"/>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iapostolopoulou@uth.gr"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
          <p:cNvSpPr txBox="1"/>
          <p:nvPr/>
        </p:nvSpPr>
        <p:spPr>
          <a:xfrm>
            <a:off x="521640" y="1800000"/>
            <a:ext cx="8118360" cy="152244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b="0" i="0" lang="en" sz="4200" u="none" cap="none" strike="noStrike">
                <a:solidFill>
                  <a:srgbClr val="FFFBF0"/>
                </a:solidFill>
                <a:latin typeface="Old Standard TT"/>
                <a:ea typeface="Old Standard TT"/>
                <a:cs typeface="Old Standard TT"/>
                <a:sym typeface="Old Standard TT"/>
              </a:rPr>
              <a:t>“02548_02984_03121”</a:t>
            </a:r>
            <a:endParaRPr b="0" i="0" sz="4200" u="none" cap="none" strike="noStrike">
              <a:solidFill>
                <a:srgbClr val="000000"/>
              </a:solidFill>
              <a:latin typeface="Arial"/>
              <a:ea typeface="Arial"/>
              <a:cs typeface="Arial"/>
              <a:sym typeface="Arial"/>
            </a:endParaRPr>
          </a:p>
        </p:txBody>
      </p:sp>
      <p:sp>
        <p:nvSpPr>
          <p:cNvPr id="117" name="Google Shape;117;p1"/>
          <p:cNvSpPr txBox="1"/>
          <p:nvPr/>
        </p:nvSpPr>
        <p:spPr>
          <a:xfrm>
            <a:off x="512640" y="3712680"/>
            <a:ext cx="8118360" cy="78732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 sz="2400" u="none" cap="none" strike="noStrike">
                <a:solidFill>
                  <a:srgbClr val="B7B7B7"/>
                </a:solidFill>
                <a:latin typeface="Old Standard TT"/>
                <a:ea typeface="Old Standard TT"/>
                <a:cs typeface="Old Standard TT"/>
                <a:sym typeface="Old Standard TT"/>
              </a:rPr>
              <a:t>“Apostolopoulou Ioanna (</a:t>
            </a:r>
            <a:r>
              <a:rPr b="0" i="0" lang="en" sz="2400" cap="none" strike="noStrike">
                <a:solidFill>
                  <a:srgbClr val="B7B7B7"/>
                </a:solidFill>
                <a:uFill>
                  <a:noFill/>
                </a:uFill>
                <a:latin typeface="Old Standard TT"/>
                <a:ea typeface="Old Standard TT"/>
                <a:cs typeface="Old Standard TT"/>
                <a:sym typeface="Old Standard TT"/>
                <a:hlinkClick r:id="rId3">
                  <a:extLst>
                    <a:ext uri="{A12FA001-AC4F-418D-AE19-62706E023703}">
                      <ahyp:hlinkClr val="tx"/>
                    </a:ext>
                  </a:extLst>
                </a:hlinkClick>
              </a:rPr>
              <a:t>iapostolopoulou@uth.gr</a:t>
            </a:r>
            <a:r>
              <a:rPr b="0" i="0" lang="en" sz="2400" u="none" cap="none" strike="noStrike">
                <a:solidFill>
                  <a:srgbClr val="B7B7B7"/>
                </a:solidFill>
                <a:latin typeface="Old Standard TT"/>
                <a:ea typeface="Old Standard TT"/>
                <a:cs typeface="Old Standard TT"/>
                <a:sym typeface="Old Standard TT"/>
              </a:rPr>
              <a:t>)”</a:t>
            </a:r>
            <a:endParaRPr b="0" i="0" sz="2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 sz="2400" u="none" cap="none" strike="noStrike">
                <a:solidFill>
                  <a:srgbClr val="B7B7B7"/>
                </a:solidFill>
                <a:latin typeface="Old Standard TT"/>
                <a:ea typeface="Old Standard TT"/>
                <a:cs typeface="Old Standard TT"/>
                <a:sym typeface="Old Standard TT"/>
              </a:rPr>
              <a:t>“Kofopoulos Stamatis (skofopoul@uth.gr)”</a:t>
            </a:r>
            <a:endParaRPr b="0" i="0" sz="2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 sz="2400" u="none" cap="none" strike="noStrike">
                <a:solidFill>
                  <a:srgbClr val="B7B7B7"/>
                </a:solidFill>
                <a:latin typeface="Old Standard TT"/>
                <a:ea typeface="Old Standard TT"/>
                <a:cs typeface="Old Standard TT"/>
                <a:sym typeface="Old Standard TT"/>
              </a:rPr>
              <a:t>“Ntemkas Christos (cntemkas@uth.gr)”</a:t>
            </a:r>
            <a:endParaRPr b="0" i="0" sz="24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23b522765e9_0_0"/>
          <p:cNvSpPr txBox="1"/>
          <p:nvPr>
            <p:ph type="title"/>
          </p:nvPr>
        </p:nvSpPr>
        <p:spPr>
          <a:xfrm>
            <a:off x="311760" y="444960"/>
            <a:ext cx="8520000" cy="612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latin typeface="Old Standard TT"/>
                <a:ea typeface="Old Standard TT"/>
                <a:cs typeface="Old Standard TT"/>
                <a:sym typeface="Old Standard TT"/>
              </a:rPr>
              <a:t>“</a:t>
            </a:r>
            <a:r>
              <a:rPr lang="en">
                <a:solidFill>
                  <a:schemeClr val="dk1"/>
                </a:solidFill>
                <a:latin typeface="Old Standard TT"/>
                <a:ea typeface="Old Standard TT"/>
                <a:cs typeface="Old Standard TT"/>
                <a:sym typeface="Old Standard TT"/>
              </a:rPr>
              <a:t>AODV Routing Algorithm: Ad Hoc On-Demand Distance Vector Routing Algorithm</a:t>
            </a:r>
            <a:r>
              <a:rPr lang="en">
                <a:solidFill>
                  <a:schemeClr val="dk1"/>
                </a:solidFill>
                <a:latin typeface="Old Standard TT"/>
                <a:ea typeface="Old Standard TT"/>
                <a:cs typeface="Old Standard TT"/>
                <a:sym typeface="Old Standard TT"/>
              </a:rPr>
              <a:t>”</a:t>
            </a:r>
            <a:endParaRPr>
              <a:latin typeface="Old Standard TT"/>
              <a:ea typeface="Old Standard TT"/>
              <a:cs typeface="Old Standard TT"/>
              <a:sym typeface="Old Standard TT"/>
            </a:endParaRPr>
          </a:p>
        </p:txBody>
      </p:sp>
      <p:sp>
        <p:nvSpPr>
          <p:cNvPr id="200" name="Google Shape;200;g23b522765e9_0_0"/>
          <p:cNvSpPr/>
          <p:nvPr/>
        </p:nvSpPr>
        <p:spPr>
          <a:xfrm>
            <a:off x="260450" y="1308700"/>
            <a:ext cx="1933800" cy="40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latin typeface="Old Standard TT"/>
                <a:ea typeface="Old Standard TT"/>
                <a:cs typeface="Old Standard TT"/>
                <a:sym typeface="Old Standard TT"/>
              </a:rPr>
              <a:t>Implements MIMC</a:t>
            </a:r>
            <a:endParaRPr>
              <a:solidFill>
                <a:schemeClr val="dk1"/>
              </a:solidFill>
              <a:latin typeface="Old Standard TT"/>
              <a:ea typeface="Old Standard TT"/>
              <a:cs typeface="Old Standard TT"/>
              <a:sym typeface="Old Standard TT"/>
            </a:endParaRPr>
          </a:p>
        </p:txBody>
      </p:sp>
      <p:sp>
        <p:nvSpPr>
          <p:cNvPr id="201" name="Google Shape;201;g23b522765e9_0_0"/>
          <p:cNvSpPr/>
          <p:nvPr/>
        </p:nvSpPr>
        <p:spPr>
          <a:xfrm>
            <a:off x="5227750" y="3581413"/>
            <a:ext cx="1933800" cy="40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Old Standard TT"/>
                <a:ea typeface="Old Standard TT"/>
                <a:cs typeface="Old Standard TT"/>
                <a:sym typeface="Old Standard TT"/>
              </a:rPr>
              <a:t>Check Mesh Routing Table</a:t>
            </a:r>
            <a:endParaRPr>
              <a:solidFill>
                <a:schemeClr val="dk1"/>
              </a:solidFill>
              <a:latin typeface="Old Standard TT"/>
              <a:ea typeface="Old Standard TT"/>
              <a:cs typeface="Old Standard TT"/>
              <a:sym typeface="Old Standard TT"/>
            </a:endParaRPr>
          </a:p>
        </p:txBody>
      </p:sp>
      <p:sp>
        <p:nvSpPr>
          <p:cNvPr id="202" name="Google Shape;202;g23b522765e9_0_0"/>
          <p:cNvSpPr/>
          <p:nvPr/>
        </p:nvSpPr>
        <p:spPr>
          <a:xfrm>
            <a:off x="6494550" y="4471675"/>
            <a:ext cx="1933800" cy="40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Old Standard TT"/>
                <a:ea typeface="Old Standard TT"/>
                <a:cs typeface="Old Standard TT"/>
                <a:sym typeface="Old Standard TT"/>
              </a:rPr>
              <a:t>Forward Packet to Appropriate Interface</a:t>
            </a:r>
            <a:endParaRPr>
              <a:solidFill>
                <a:schemeClr val="dk1"/>
              </a:solidFill>
              <a:latin typeface="Old Standard TT"/>
              <a:ea typeface="Old Standard TT"/>
              <a:cs typeface="Old Standard TT"/>
              <a:sym typeface="Old Standard TT"/>
            </a:endParaRPr>
          </a:p>
        </p:txBody>
      </p:sp>
      <p:sp>
        <p:nvSpPr>
          <p:cNvPr id="203" name="Google Shape;203;g23b522765e9_0_0"/>
          <p:cNvSpPr/>
          <p:nvPr/>
        </p:nvSpPr>
        <p:spPr>
          <a:xfrm>
            <a:off x="3293950" y="2487400"/>
            <a:ext cx="1933800" cy="561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Old Standard TT"/>
              <a:ea typeface="Old Standard TT"/>
              <a:cs typeface="Old Standard TT"/>
              <a:sym typeface="Old Standard TT"/>
            </a:endParaRPr>
          </a:p>
          <a:p>
            <a:pPr indent="0" lvl="0" marL="0" rtl="0" algn="ctr">
              <a:spcBef>
                <a:spcPts val="0"/>
              </a:spcBef>
              <a:spcAft>
                <a:spcPts val="0"/>
              </a:spcAft>
              <a:buClr>
                <a:schemeClr val="dk1"/>
              </a:buClr>
              <a:buSzPts val="1100"/>
              <a:buFont typeface="Arial"/>
              <a:buNone/>
            </a:pPr>
            <a:r>
              <a:rPr lang="en">
                <a:solidFill>
                  <a:schemeClr val="dk1"/>
                </a:solidFill>
                <a:latin typeface="Old Standard TT"/>
                <a:ea typeface="Old Standard TT"/>
                <a:cs typeface="Old Standard TT"/>
                <a:sym typeface="Old Standard TT"/>
              </a:rPr>
              <a:t>Checks Packets on IP Layer</a:t>
            </a:r>
            <a:endParaRPr>
              <a:solidFill>
                <a:schemeClr val="dk1"/>
              </a:solidFill>
              <a:latin typeface="Old Standard TT"/>
              <a:ea typeface="Old Standard TT"/>
              <a:cs typeface="Old Standard TT"/>
              <a:sym typeface="Old Standard TT"/>
            </a:endParaRPr>
          </a:p>
          <a:p>
            <a:pPr indent="0" lvl="0" marL="0" rtl="0" algn="ctr">
              <a:spcBef>
                <a:spcPts val="0"/>
              </a:spcBef>
              <a:spcAft>
                <a:spcPts val="0"/>
              </a:spcAft>
              <a:buNone/>
            </a:pPr>
            <a:r>
              <a:t/>
            </a:r>
            <a:endParaRPr>
              <a:solidFill>
                <a:schemeClr val="dk1"/>
              </a:solidFill>
              <a:latin typeface="Old Standard TT"/>
              <a:ea typeface="Old Standard TT"/>
              <a:cs typeface="Old Standard TT"/>
              <a:sym typeface="Old Standard TT"/>
            </a:endParaRPr>
          </a:p>
        </p:txBody>
      </p:sp>
      <p:sp>
        <p:nvSpPr>
          <p:cNvPr id="204" name="Google Shape;204;g23b522765e9_0_0"/>
          <p:cNvSpPr/>
          <p:nvPr/>
        </p:nvSpPr>
        <p:spPr>
          <a:xfrm>
            <a:off x="826250" y="4451525"/>
            <a:ext cx="1933800" cy="40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Old Standard TT"/>
                <a:ea typeface="Old Standard TT"/>
                <a:cs typeface="Old Standard TT"/>
                <a:sym typeface="Old Standard TT"/>
              </a:rPr>
              <a:t>Forward Packet to all Interfaces</a:t>
            </a:r>
            <a:endParaRPr>
              <a:solidFill>
                <a:schemeClr val="dk1"/>
              </a:solidFill>
              <a:latin typeface="Old Standard TT"/>
              <a:ea typeface="Old Standard TT"/>
              <a:cs typeface="Old Standard TT"/>
              <a:sym typeface="Old Standard TT"/>
            </a:endParaRPr>
          </a:p>
        </p:txBody>
      </p:sp>
      <p:sp>
        <p:nvSpPr>
          <p:cNvPr id="205" name="Google Shape;205;g23b522765e9_0_0"/>
          <p:cNvSpPr/>
          <p:nvPr/>
        </p:nvSpPr>
        <p:spPr>
          <a:xfrm>
            <a:off x="1396875" y="3581425"/>
            <a:ext cx="1933800" cy="40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Old Standard TT"/>
                <a:ea typeface="Old Standard TT"/>
                <a:cs typeface="Old Standard TT"/>
                <a:sym typeface="Old Standard TT"/>
              </a:rPr>
              <a:t>Broadcasting</a:t>
            </a:r>
            <a:endParaRPr>
              <a:solidFill>
                <a:schemeClr val="dk1"/>
              </a:solidFill>
              <a:latin typeface="Old Standard TT"/>
              <a:ea typeface="Old Standard TT"/>
              <a:cs typeface="Old Standard TT"/>
              <a:sym typeface="Old Standard TT"/>
            </a:endParaRPr>
          </a:p>
        </p:txBody>
      </p:sp>
      <p:sp>
        <p:nvSpPr>
          <p:cNvPr id="206" name="Google Shape;206;g23b522765e9_0_0"/>
          <p:cNvSpPr/>
          <p:nvPr/>
        </p:nvSpPr>
        <p:spPr>
          <a:xfrm>
            <a:off x="6699775" y="1147599"/>
            <a:ext cx="1933800" cy="722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Old Standard TT"/>
                <a:ea typeface="Old Standard TT"/>
                <a:cs typeface="Old Standard TT"/>
                <a:sym typeface="Old Standard TT"/>
              </a:rPr>
              <a:t>Produces as many Channels as the Neighbors</a:t>
            </a:r>
            <a:endParaRPr>
              <a:solidFill>
                <a:schemeClr val="dk1"/>
              </a:solidFill>
              <a:latin typeface="Old Standard TT"/>
              <a:ea typeface="Old Standard TT"/>
              <a:cs typeface="Old Standard TT"/>
              <a:sym typeface="Old Standard TT"/>
            </a:endParaRPr>
          </a:p>
        </p:txBody>
      </p:sp>
      <p:sp>
        <p:nvSpPr>
          <p:cNvPr id="207" name="Google Shape;207;g23b522765e9_0_0"/>
          <p:cNvSpPr/>
          <p:nvPr/>
        </p:nvSpPr>
        <p:spPr>
          <a:xfrm>
            <a:off x="3551875" y="1308700"/>
            <a:ext cx="1933800" cy="40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Old Standard TT"/>
                <a:ea typeface="Old Standard TT"/>
                <a:cs typeface="Old Standard TT"/>
                <a:sym typeface="Old Standard TT"/>
              </a:rPr>
              <a:t>Uses Bonding Module from Kernel</a:t>
            </a:r>
            <a:endParaRPr>
              <a:solidFill>
                <a:schemeClr val="dk1"/>
              </a:solidFill>
              <a:latin typeface="Old Standard TT"/>
              <a:ea typeface="Old Standard TT"/>
              <a:cs typeface="Old Standard TT"/>
              <a:sym typeface="Old Standard TT"/>
            </a:endParaRPr>
          </a:p>
        </p:txBody>
      </p:sp>
      <p:cxnSp>
        <p:nvCxnSpPr>
          <p:cNvPr id="208" name="Google Shape;208;g23b522765e9_0_0"/>
          <p:cNvCxnSpPr>
            <a:stCxn id="200" idx="3"/>
            <a:endCxn id="207" idx="1"/>
          </p:cNvCxnSpPr>
          <p:nvPr/>
        </p:nvCxnSpPr>
        <p:spPr>
          <a:xfrm>
            <a:off x="2194250" y="1508800"/>
            <a:ext cx="1357500" cy="0"/>
          </a:xfrm>
          <a:prstGeom prst="straightConnector1">
            <a:avLst/>
          </a:prstGeom>
          <a:noFill/>
          <a:ln cap="flat" cmpd="sng" w="9525">
            <a:solidFill>
              <a:schemeClr val="dk2"/>
            </a:solidFill>
            <a:prstDash val="solid"/>
            <a:round/>
            <a:headEnd len="med" w="med" type="none"/>
            <a:tailEnd len="med" w="med" type="triangle"/>
          </a:ln>
        </p:spPr>
      </p:cxnSp>
      <p:cxnSp>
        <p:nvCxnSpPr>
          <p:cNvPr id="209" name="Google Shape;209;g23b522765e9_0_0"/>
          <p:cNvCxnSpPr>
            <a:stCxn id="207" idx="3"/>
            <a:endCxn id="206" idx="1"/>
          </p:cNvCxnSpPr>
          <p:nvPr/>
        </p:nvCxnSpPr>
        <p:spPr>
          <a:xfrm>
            <a:off x="5485675" y="1508800"/>
            <a:ext cx="1214100" cy="0"/>
          </a:xfrm>
          <a:prstGeom prst="straightConnector1">
            <a:avLst/>
          </a:prstGeom>
          <a:noFill/>
          <a:ln cap="flat" cmpd="sng" w="9525">
            <a:solidFill>
              <a:schemeClr val="dk2"/>
            </a:solidFill>
            <a:prstDash val="solid"/>
            <a:round/>
            <a:headEnd len="med" w="med" type="none"/>
            <a:tailEnd len="med" w="med" type="triangle"/>
          </a:ln>
        </p:spPr>
      </p:cxnSp>
      <p:cxnSp>
        <p:nvCxnSpPr>
          <p:cNvPr id="210" name="Google Shape;210;g23b522765e9_0_0"/>
          <p:cNvCxnSpPr>
            <a:stCxn id="203" idx="2"/>
            <a:endCxn id="201" idx="0"/>
          </p:cNvCxnSpPr>
          <p:nvPr/>
        </p:nvCxnSpPr>
        <p:spPr>
          <a:xfrm>
            <a:off x="4260850" y="3048700"/>
            <a:ext cx="1933800" cy="532800"/>
          </a:xfrm>
          <a:prstGeom prst="straightConnector1">
            <a:avLst/>
          </a:prstGeom>
          <a:noFill/>
          <a:ln cap="flat" cmpd="sng" w="9525">
            <a:solidFill>
              <a:schemeClr val="dk2"/>
            </a:solidFill>
            <a:prstDash val="solid"/>
            <a:round/>
            <a:headEnd len="med" w="med" type="none"/>
            <a:tailEnd len="med" w="med" type="triangle"/>
          </a:ln>
        </p:spPr>
      </p:cxnSp>
      <p:cxnSp>
        <p:nvCxnSpPr>
          <p:cNvPr id="211" name="Google Shape;211;g23b522765e9_0_0"/>
          <p:cNvCxnSpPr>
            <a:stCxn id="203" idx="2"/>
            <a:endCxn id="205" idx="0"/>
          </p:cNvCxnSpPr>
          <p:nvPr/>
        </p:nvCxnSpPr>
        <p:spPr>
          <a:xfrm flipH="1">
            <a:off x="2363650" y="3048700"/>
            <a:ext cx="1897200" cy="532800"/>
          </a:xfrm>
          <a:prstGeom prst="straightConnector1">
            <a:avLst/>
          </a:prstGeom>
          <a:noFill/>
          <a:ln cap="flat" cmpd="sng" w="9525">
            <a:solidFill>
              <a:schemeClr val="dk2"/>
            </a:solidFill>
            <a:prstDash val="solid"/>
            <a:round/>
            <a:headEnd len="med" w="med" type="none"/>
            <a:tailEnd len="med" w="med" type="triangle"/>
          </a:ln>
        </p:spPr>
      </p:cxnSp>
      <p:cxnSp>
        <p:nvCxnSpPr>
          <p:cNvPr id="212" name="Google Shape;212;g23b522765e9_0_0"/>
          <p:cNvCxnSpPr>
            <a:stCxn id="205" idx="2"/>
            <a:endCxn id="204" idx="0"/>
          </p:cNvCxnSpPr>
          <p:nvPr/>
        </p:nvCxnSpPr>
        <p:spPr>
          <a:xfrm flipH="1">
            <a:off x="1793175" y="3981625"/>
            <a:ext cx="570600" cy="469800"/>
          </a:xfrm>
          <a:prstGeom prst="straightConnector1">
            <a:avLst/>
          </a:prstGeom>
          <a:noFill/>
          <a:ln cap="flat" cmpd="sng" w="9525">
            <a:solidFill>
              <a:schemeClr val="dk2"/>
            </a:solidFill>
            <a:prstDash val="solid"/>
            <a:round/>
            <a:headEnd len="med" w="med" type="none"/>
            <a:tailEnd len="med" w="med" type="triangle"/>
          </a:ln>
        </p:spPr>
      </p:cxnSp>
      <p:cxnSp>
        <p:nvCxnSpPr>
          <p:cNvPr id="213" name="Google Shape;213;g23b522765e9_0_0"/>
          <p:cNvCxnSpPr>
            <a:stCxn id="201" idx="2"/>
            <a:endCxn id="202" idx="0"/>
          </p:cNvCxnSpPr>
          <p:nvPr/>
        </p:nvCxnSpPr>
        <p:spPr>
          <a:xfrm>
            <a:off x="6194650" y="3981613"/>
            <a:ext cx="1266900" cy="4902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8"/>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2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20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0"/>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2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2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g23b522765e9_0_21"/>
          <p:cNvSpPr txBox="1"/>
          <p:nvPr>
            <p:ph type="title"/>
          </p:nvPr>
        </p:nvSpPr>
        <p:spPr>
          <a:xfrm>
            <a:off x="312010" y="444960"/>
            <a:ext cx="8520000" cy="612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latin typeface="Old Standard TT"/>
                <a:ea typeface="Old Standard TT"/>
                <a:cs typeface="Old Standard TT"/>
                <a:sym typeface="Old Standard TT"/>
              </a:rPr>
              <a:t>“Modified </a:t>
            </a:r>
            <a:r>
              <a:rPr lang="en">
                <a:solidFill>
                  <a:schemeClr val="dk1"/>
                </a:solidFill>
                <a:latin typeface="Old Standard TT"/>
                <a:ea typeface="Old Standard TT"/>
                <a:cs typeface="Old Standard TT"/>
                <a:sym typeface="Old Standard TT"/>
              </a:rPr>
              <a:t>AODV Routing Algorithm, Receiving from the Original Interface”</a:t>
            </a:r>
            <a:endParaRPr>
              <a:latin typeface="Old Standard TT"/>
              <a:ea typeface="Old Standard TT"/>
              <a:cs typeface="Old Standard TT"/>
              <a:sym typeface="Old Standard TT"/>
            </a:endParaRPr>
          </a:p>
        </p:txBody>
      </p:sp>
      <p:sp>
        <p:nvSpPr>
          <p:cNvPr id="219" name="Google Shape;219;g23b522765e9_0_21"/>
          <p:cNvSpPr/>
          <p:nvPr/>
        </p:nvSpPr>
        <p:spPr>
          <a:xfrm>
            <a:off x="1189013" y="2370150"/>
            <a:ext cx="1933800" cy="40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Old Standard TT"/>
                <a:ea typeface="Old Standard TT"/>
                <a:cs typeface="Old Standard TT"/>
                <a:sym typeface="Old Standard TT"/>
              </a:rPr>
              <a:t>PREQ_SN &lt; MPATH_SN</a:t>
            </a:r>
            <a:endParaRPr>
              <a:solidFill>
                <a:schemeClr val="dk1"/>
              </a:solidFill>
              <a:latin typeface="Old Standard TT"/>
              <a:ea typeface="Old Standard TT"/>
              <a:cs typeface="Old Standard TT"/>
              <a:sym typeface="Old Standard TT"/>
            </a:endParaRPr>
          </a:p>
        </p:txBody>
      </p:sp>
      <p:sp>
        <p:nvSpPr>
          <p:cNvPr id="220" name="Google Shape;220;g23b522765e9_0_21"/>
          <p:cNvSpPr/>
          <p:nvPr/>
        </p:nvSpPr>
        <p:spPr>
          <a:xfrm>
            <a:off x="2073463" y="3267038"/>
            <a:ext cx="1933800" cy="40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Old Standard TT"/>
                <a:ea typeface="Old Standard TT"/>
                <a:cs typeface="Old Standard TT"/>
                <a:sym typeface="Old Standard TT"/>
              </a:rPr>
              <a:t>PREQ_SN == MPATH_SN</a:t>
            </a:r>
            <a:endParaRPr>
              <a:solidFill>
                <a:schemeClr val="dk1"/>
              </a:solidFill>
              <a:latin typeface="Old Standard TT"/>
              <a:ea typeface="Old Standard TT"/>
              <a:cs typeface="Old Standard TT"/>
              <a:sym typeface="Old Standard TT"/>
            </a:endParaRPr>
          </a:p>
        </p:txBody>
      </p:sp>
      <p:sp>
        <p:nvSpPr>
          <p:cNvPr id="221" name="Google Shape;221;g23b522765e9_0_21"/>
          <p:cNvSpPr/>
          <p:nvPr/>
        </p:nvSpPr>
        <p:spPr>
          <a:xfrm>
            <a:off x="3639450" y="1353450"/>
            <a:ext cx="1933800" cy="40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Old Standard TT"/>
                <a:ea typeface="Old Standard TT"/>
                <a:cs typeface="Old Standard TT"/>
                <a:sym typeface="Old Standard TT"/>
              </a:rPr>
              <a:t>Drop PREQ</a:t>
            </a:r>
            <a:endParaRPr>
              <a:solidFill>
                <a:schemeClr val="dk1"/>
              </a:solidFill>
              <a:latin typeface="Old Standard TT"/>
              <a:ea typeface="Old Standard TT"/>
              <a:cs typeface="Old Standard TT"/>
              <a:sym typeface="Old Standard TT"/>
            </a:endParaRPr>
          </a:p>
        </p:txBody>
      </p:sp>
      <p:sp>
        <p:nvSpPr>
          <p:cNvPr id="222" name="Google Shape;222;g23b522765e9_0_21"/>
          <p:cNvSpPr/>
          <p:nvPr/>
        </p:nvSpPr>
        <p:spPr>
          <a:xfrm>
            <a:off x="747000" y="1327200"/>
            <a:ext cx="1242000" cy="40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Old Standard TT"/>
                <a:ea typeface="Old Standard TT"/>
                <a:cs typeface="Old Standard TT"/>
                <a:sym typeface="Old Standard TT"/>
              </a:rPr>
              <a:t>Src is me?</a:t>
            </a:r>
            <a:endParaRPr>
              <a:solidFill>
                <a:schemeClr val="dk1"/>
              </a:solidFill>
              <a:latin typeface="Old Standard TT"/>
              <a:ea typeface="Old Standard TT"/>
              <a:cs typeface="Old Standard TT"/>
              <a:sym typeface="Old Standard TT"/>
            </a:endParaRPr>
          </a:p>
        </p:txBody>
      </p:sp>
      <p:cxnSp>
        <p:nvCxnSpPr>
          <p:cNvPr id="223" name="Google Shape;223;g23b522765e9_0_21"/>
          <p:cNvCxnSpPr>
            <a:stCxn id="222" idx="3"/>
            <a:endCxn id="221" idx="1"/>
          </p:cNvCxnSpPr>
          <p:nvPr/>
        </p:nvCxnSpPr>
        <p:spPr>
          <a:xfrm>
            <a:off x="1989000" y="1527300"/>
            <a:ext cx="1650600" cy="26400"/>
          </a:xfrm>
          <a:prstGeom prst="straightConnector1">
            <a:avLst/>
          </a:prstGeom>
          <a:noFill/>
          <a:ln cap="flat" cmpd="sng" w="9525">
            <a:solidFill>
              <a:schemeClr val="dk2"/>
            </a:solidFill>
            <a:prstDash val="solid"/>
            <a:round/>
            <a:headEnd len="med" w="med" type="none"/>
            <a:tailEnd len="med" w="med" type="triangle"/>
          </a:ln>
        </p:spPr>
      </p:cxnSp>
      <p:cxnSp>
        <p:nvCxnSpPr>
          <p:cNvPr id="224" name="Google Shape;224;g23b522765e9_0_21"/>
          <p:cNvCxnSpPr>
            <a:stCxn id="222" idx="2"/>
            <a:endCxn id="219" idx="0"/>
          </p:cNvCxnSpPr>
          <p:nvPr/>
        </p:nvCxnSpPr>
        <p:spPr>
          <a:xfrm>
            <a:off x="1368000" y="1727400"/>
            <a:ext cx="787800" cy="642900"/>
          </a:xfrm>
          <a:prstGeom prst="straightConnector1">
            <a:avLst/>
          </a:prstGeom>
          <a:noFill/>
          <a:ln cap="flat" cmpd="sng" w="9525">
            <a:solidFill>
              <a:schemeClr val="dk2"/>
            </a:solidFill>
            <a:prstDash val="solid"/>
            <a:round/>
            <a:headEnd len="med" w="med" type="none"/>
            <a:tailEnd len="med" w="med" type="triangle"/>
          </a:ln>
        </p:spPr>
      </p:cxnSp>
      <p:cxnSp>
        <p:nvCxnSpPr>
          <p:cNvPr id="225" name="Google Shape;225;g23b522765e9_0_21"/>
          <p:cNvCxnSpPr>
            <a:stCxn id="219" idx="2"/>
            <a:endCxn id="220" idx="0"/>
          </p:cNvCxnSpPr>
          <p:nvPr/>
        </p:nvCxnSpPr>
        <p:spPr>
          <a:xfrm>
            <a:off x="2155913" y="2770350"/>
            <a:ext cx="884400" cy="496800"/>
          </a:xfrm>
          <a:prstGeom prst="straightConnector1">
            <a:avLst/>
          </a:prstGeom>
          <a:noFill/>
          <a:ln cap="flat" cmpd="sng" w="9525">
            <a:solidFill>
              <a:schemeClr val="dk2"/>
            </a:solidFill>
            <a:prstDash val="solid"/>
            <a:round/>
            <a:headEnd len="med" w="med" type="none"/>
            <a:tailEnd len="med" w="med" type="triangle"/>
          </a:ln>
        </p:spPr>
      </p:cxnSp>
      <p:sp>
        <p:nvSpPr>
          <p:cNvPr id="226" name="Google Shape;226;g23b522765e9_0_21"/>
          <p:cNvSpPr/>
          <p:nvPr/>
        </p:nvSpPr>
        <p:spPr>
          <a:xfrm>
            <a:off x="5234613" y="3267050"/>
            <a:ext cx="1933800" cy="40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Old Standard TT"/>
                <a:ea typeface="Old Standard TT"/>
                <a:cs typeface="Old Standard TT"/>
                <a:sym typeface="Old Standard TT"/>
              </a:rPr>
              <a:t>PREQ_Metric &lt;= MPATH_Metric</a:t>
            </a:r>
            <a:endParaRPr>
              <a:solidFill>
                <a:schemeClr val="dk1"/>
              </a:solidFill>
              <a:latin typeface="Old Standard TT"/>
              <a:ea typeface="Old Standard TT"/>
              <a:cs typeface="Old Standard TT"/>
              <a:sym typeface="Old Standard TT"/>
            </a:endParaRPr>
          </a:p>
        </p:txBody>
      </p:sp>
      <p:cxnSp>
        <p:nvCxnSpPr>
          <p:cNvPr id="227" name="Google Shape;227;g23b522765e9_0_21"/>
          <p:cNvCxnSpPr>
            <a:stCxn id="220" idx="3"/>
            <a:endCxn id="226" idx="1"/>
          </p:cNvCxnSpPr>
          <p:nvPr/>
        </p:nvCxnSpPr>
        <p:spPr>
          <a:xfrm>
            <a:off x="4007263" y="3467138"/>
            <a:ext cx="1227300" cy="0"/>
          </a:xfrm>
          <a:prstGeom prst="straightConnector1">
            <a:avLst/>
          </a:prstGeom>
          <a:noFill/>
          <a:ln cap="flat" cmpd="sng" w="9525">
            <a:solidFill>
              <a:schemeClr val="dk2"/>
            </a:solidFill>
            <a:prstDash val="solid"/>
            <a:round/>
            <a:headEnd len="med" w="med" type="none"/>
            <a:tailEnd len="med" w="med" type="triangle"/>
          </a:ln>
        </p:spPr>
      </p:cxnSp>
      <p:sp>
        <p:nvSpPr>
          <p:cNvPr id="228" name="Google Shape;228;g23b522765e9_0_21"/>
          <p:cNvSpPr/>
          <p:nvPr/>
        </p:nvSpPr>
        <p:spPr>
          <a:xfrm>
            <a:off x="3685938" y="4437275"/>
            <a:ext cx="1933800" cy="40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Old Standard TT"/>
                <a:ea typeface="Old Standard TT"/>
                <a:cs typeface="Old Standard TT"/>
                <a:sym typeface="Old Standard TT"/>
              </a:rPr>
              <a:t>Update routing info</a:t>
            </a:r>
            <a:endParaRPr>
              <a:solidFill>
                <a:schemeClr val="dk1"/>
              </a:solidFill>
              <a:latin typeface="Old Standard TT"/>
              <a:ea typeface="Old Standard TT"/>
              <a:cs typeface="Old Standard TT"/>
              <a:sym typeface="Old Standard TT"/>
            </a:endParaRPr>
          </a:p>
        </p:txBody>
      </p:sp>
      <p:cxnSp>
        <p:nvCxnSpPr>
          <p:cNvPr id="229" name="Google Shape;229;g23b522765e9_0_21"/>
          <p:cNvCxnSpPr>
            <a:stCxn id="219" idx="0"/>
            <a:endCxn id="221" idx="2"/>
          </p:cNvCxnSpPr>
          <p:nvPr/>
        </p:nvCxnSpPr>
        <p:spPr>
          <a:xfrm flipH="1" rot="10800000">
            <a:off x="2155913" y="1753650"/>
            <a:ext cx="2450400" cy="616500"/>
          </a:xfrm>
          <a:prstGeom prst="straightConnector1">
            <a:avLst/>
          </a:prstGeom>
          <a:noFill/>
          <a:ln cap="flat" cmpd="sng" w="9525">
            <a:solidFill>
              <a:schemeClr val="dk2"/>
            </a:solidFill>
            <a:prstDash val="solid"/>
            <a:round/>
            <a:headEnd len="med" w="med" type="none"/>
            <a:tailEnd len="med" w="med" type="triangle"/>
          </a:ln>
        </p:spPr>
      </p:cxnSp>
      <p:cxnSp>
        <p:nvCxnSpPr>
          <p:cNvPr id="230" name="Google Shape;230;g23b522765e9_0_21"/>
          <p:cNvCxnSpPr>
            <a:stCxn id="226" idx="0"/>
            <a:endCxn id="221" idx="2"/>
          </p:cNvCxnSpPr>
          <p:nvPr/>
        </p:nvCxnSpPr>
        <p:spPr>
          <a:xfrm rot="10800000">
            <a:off x="4606413" y="1753550"/>
            <a:ext cx="1595100" cy="1513500"/>
          </a:xfrm>
          <a:prstGeom prst="straightConnector1">
            <a:avLst/>
          </a:prstGeom>
          <a:noFill/>
          <a:ln cap="flat" cmpd="sng" w="9525">
            <a:solidFill>
              <a:schemeClr val="dk2"/>
            </a:solidFill>
            <a:prstDash val="solid"/>
            <a:round/>
            <a:headEnd len="med" w="med" type="none"/>
            <a:tailEnd len="med" w="med" type="triangle"/>
          </a:ln>
        </p:spPr>
      </p:cxnSp>
      <p:cxnSp>
        <p:nvCxnSpPr>
          <p:cNvPr id="231" name="Google Shape;231;g23b522765e9_0_21"/>
          <p:cNvCxnSpPr>
            <a:stCxn id="220" idx="2"/>
            <a:endCxn id="228" idx="0"/>
          </p:cNvCxnSpPr>
          <p:nvPr/>
        </p:nvCxnSpPr>
        <p:spPr>
          <a:xfrm>
            <a:off x="3040363" y="3667238"/>
            <a:ext cx="1612500" cy="770100"/>
          </a:xfrm>
          <a:prstGeom prst="straightConnector1">
            <a:avLst/>
          </a:prstGeom>
          <a:noFill/>
          <a:ln cap="flat" cmpd="sng" w="9525">
            <a:solidFill>
              <a:schemeClr val="dk2"/>
            </a:solidFill>
            <a:prstDash val="solid"/>
            <a:round/>
            <a:headEnd len="med" w="med" type="none"/>
            <a:tailEnd len="med" w="med" type="triangle"/>
          </a:ln>
        </p:spPr>
      </p:cxnSp>
      <p:cxnSp>
        <p:nvCxnSpPr>
          <p:cNvPr id="232" name="Google Shape;232;g23b522765e9_0_21"/>
          <p:cNvCxnSpPr>
            <a:stCxn id="226" idx="2"/>
            <a:endCxn id="228" idx="0"/>
          </p:cNvCxnSpPr>
          <p:nvPr/>
        </p:nvCxnSpPr>
        <p:spPr>
          <a:xfrm flipH="1">
            <a:off x="4652913" y="3667250"/>
            <a:ext cx="1548600" cy="770100"/>
          </a:xfrm>
          <a:prstGeom prst="straightConnector1">
            <a:avLst/>
          </a:prstGeom>
          <a:noFill/>
          <a:ln cap="flat" cmpd="sng" w="9525">
            <a:solidFill>
              <a:schemeClr val="dk2"/>
            </a:solidFill>
            <a:prstDash val="solid"/>
            <a:round/>
            <a:headEnd len="med" w="med" type="none"/>
            <a:tailEnd len="med" w="med" type="triangle"/>
          </a:ln>
        </p:spPr>
      </p:cxnSp>
      <p:sp>
        <p:nvSpPr>
          <p:cNvPr id="233" name="Google Shape;233;g23b522765e9_0_21"/>
          <p:cNvSpPr txBox="1"/>
          <p:nvPr/>
        </p:nvSpPr>
        <p:spPr>
          <a:xfrm rot="-870684">
            <a:off x="2896660" y="1787901"/>
            <a:ext cx="587854" cy="400052"/>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YES</a:t>
            </a:r>
            <a:endParaRPr/>
          </a:p>
        </p:txBody>
      </p:sp>
      <p:sp>
        <p:nvSpPr>
          <p:cNvPr id="234" name="Google Shape;234;g23b522765e9_0_21"/>
          <p:cNvSpPr txBox="1"/>
          <p:nvPr/>
        </p:nvSpPr>
        <p:spPr>
          <a:xfrm>
            <a:off x="2520375" y="1205500"/>
            <a:ext cx="58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YES</a:t>
            </a:r>
            <a:endParaRPr/>
          </a:p>
        </p:txBody>
      </p:sp>
      <p:sp>
        <p:nvSpPr>
          <p:cNvPr id="235" name="Google Shape;235;g23b522765e9_0_21"/>
          <p:cNvSpPr txBox="1"/>
          <p:nvPr/>
        </p:nvSpPr>
        <p:spPr>
          <a:xfrm rot="1755">
            <a:off x="4224643" y="3115049"/>
            <a:ext cx="58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YES</a:t>
            </a:r>
            <a:endParaRPr/>
          </a:p>
        </p:txBody>
      </p:sp>
      <p:sp>
        <p:nvSpPr>
          <p:cNvPr id="236" name="Google Shape;236;g23b522765e9_0_21"/>
          <p:cNvSpPr txBox="1"/>
          <p:nvPr/>
        </p:nvSpPr>
        <p:spPr>
          <a:xfrm rot="1866554">
            <a:off x="2520498" y="2818620"/>
            <a:ext cx="587607" cy="40028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NO</a:t>
            </a:r>
            <a:endParaRPr/>
          </a:p>
        </p:txBody>
      </p:sp>
      <p:sp>
        <p:nvSpPr>
          <p:cNvPr id="237" name="Google Shape;237;g23b522765e9_0_21"/>
          <p:cNvSpPr txBox="1"/>
          <p:nvPr/>
        </p:nvSpPr>
        <p:spPr>
          <a:xfrm rot="1961056">
            <a:off x="1624914" y="1848742"/>
            <a:ext cx="587768" cy="400197"/>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NO</a:t>
            </a:r>
            <a:endParaRPr/>
          </a:p>
        </p:txBody>
      </p:sp>
      <p:sp>
        <p:nvSpPr>
          <p:cNvPr id="238" name="Google Shape;238;g23b522765e9_0_21"/>
          <p:cNvSpPr txBox="1"/>
          <p:nvPr/>
        </p:nvSpPr>
        <p:spPr>
          <a:xfrm rot="1467509">
            <a:off x="3802407" y="3852216"/>
            <a:ext cx="587633" cy="400081"/>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NO</a:t>
            </a:r>
            <a:endParaRPr/>
          </a:p>
        </p:txBody>
      </p:sp>
      <p:sp>
        <p:nvSpPr>
          <p:cNvPr id="239" name="Google Shape;239;g23b522765e9_0_21"/>
          <p:cNvSpPr txBox="1"/>
          <p:nvPr/>
        </p:nvSpPr>
        <p:spPr>
          <a:xfrm rot="-1427412">
            <a:off x="5133472" y="3752063"/>
            <a:ext cx="587523" cy="400282"/>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NO</a:t>
            </a:r>
            <a:endParaRPr/>
          </a:p>
        </p:txBody>
      </p:sp>
      <p:sp>
        <p:nvSpPr>
          <p:cNvPr id="240" name="Google Shape;240;g23b522765e9_0_21"/>
          <p:cNvSpPr txBox="1"/>
          <p:nvPr/>
        </p:nvSpPr>
        <p:spPr>
          <a:xfrm rot="2701241">
            <a:off x="5116234" y="2199724"/>
            <a:ext cx="587818" cy="400081"/>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YES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4"/>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2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7"/>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2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6"/>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2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7"/>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22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9"/>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22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g23c551be5e6_1_3"/>
          <p:cNvSpPr txBox="1"/>
          <p:nvPr>
            <p:ph type="title"/>
          </p:nvPr>
        </p:nvSpPr>
        <p:spPr>
          <a:xfrm>
            <a:off x="311760" y="444960"/>
            <a:ext cx="8520000" cy="612600"/>
          </a:xfrm>
          <a:prstGeom prst="rect">
            <a:avLst/>
          </a:prstGeom>
        </p:spPr>
        <p:txBody>
          <a:bodyPr anchorCtr="0" anchor="ctr" bIns="0" lIns="0" spcFirstLastPara="1" rIns="0" wrap="square" tIns="0">
            <a:noAutofit/>
          </a:bodyPr>
          <a:lstStyle/>
          <a:p>
            <a:pPr indent="0" lvl="0" marL="0" rtl="0" algn="ctr">
              <a:spcBef>
                <a:spcPts val="0"/>
              </a:spcBef>
              <a:spcAft>
                <a:spcPts val="0"/>
              </a:spcAft>
              <a:buClr>
                <a:schemeClr val="dk1"/>
              </a:buClr>
              <a:buSzPts val="1100"/>
              <a:buFont typeface="Arial"/>
              <a:buNone/>
            </a:pPr>
            <a:r>
              <a:rPr lang="en">
                <a:solidFill>
                  <a:schemeClr val="dk1"/>
                </a:solidFill>
                <a:latin typeface="Old Standard TT"/>
                <a:ea typeface="Old Standard TT"/>
                <a:cs typeface="Old Standard TT"/>
                <a:sym typeface="Old Standard TT"/>
              </a:rPr>
              <a:t>“Modified AODV Routing Algorithm, Receiving from Other Interface”</a:t>
            </a:r>
            <a:endParaRPr/>
          </a:p>
        </p:txBody>
      </p:sp>
      <p:sp>
        <p:nvSpPr>
          <p:cNvPr id="246" name="Google Shape;246;g23c551be5e6_1_3"/>
          <p:cNvSpPr/>
          <p:nvPr/>
        </p:nvSpPr>
        <p:spPr>
          <a:xfrm>
            <a:off x="900350" y="1213925"/>
            <a:ext cx="1221000" cy="271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latin typeface="Old Standard TT"/>
                <a:ea typeface="Old Standard TT"/>
                <a:cs typeface="Old Standard TT"/>
                <a:sym typeface="Old Standard TT"/>
              </a:rPr>
              <a:t>Src is me?</a:t>
            </a:r>
            <a:endParaRPr>
              <a:solidFill>
                <a:schemeClr val="dk1"/>
              </a:solidFill>
              <a:latin typeface="Old Standard TT"/>
              <a:ea typeface="Old Standard TT"/>
              <a:cs typeface="Old Standard TT"/>
              <a:sym typeface="Old Standard TT"/>
            </a:endParaRPr>
          </a:p>
        </p:txBody>
      </p:sp>
      <p:sp>
        <p:nvSpPr>
          <p:cNvPr id="247" name="Google Shape;247;g23c551be5e6_1_3"/>
          <p:cNvSpPr/>
          <p:nvPr/>
        </p:nvSpPr>
        <p:spPr>
          <a:xfrm>
            <a:off x="4361125" y="1199525"/>
            <a:ext cx="1221000" cy="271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latin typeface="Old Standard TT"/>
                <a:ea typeface="Old Standard TT"/>
                <a:cs typeface="Old Standard TT"/>
                <a:sym typeface="Old Standard TT"/>
              </a:rPr>
              <a:t>Drop PREQ</a:t>
            </a:r>
            <a:endParaRPr>
              <a:solidFill>
                <a:schemeClr val="dk1"/>
              </a:solidFill>
              <a:latin typeface="Old Standard TT"/>
              <a:ea typeface="Old Standard TT"/>
              <a:cs typeface="Old Standard TT"/>
              <a:sym typeface="Old Standard TT"/>
            </a:endParaRPr>
          </a:p>
        </p:txBody>
      </p:sp>
      <p:sp>
        <p:nvSpPr>
          <p:cNvPr id="248" name="Google Shape;248;g23c551be5e6_1_3"/>
          <p:cNvSpPr/>
          <p:nvPr/>
        </p:nvSpPr>
        <p:spPr>
          <a:xfrm>
            <a:off x="634450" y="1954875"/>
            <a:ext cx="1725300" cy="40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latin typeface="Old Standard TT"/>
                <a:ea typeface="Old Standard TT"/>
                <a:cs typeface="Old Standard TT"/>
                <a:sym typeface="Old Standard TT"/>
              </a:rPr>
              <a:t>PREQ_SN &lt; MPATH_SN</a:t>
            </a:r>
            <a:endParaRPr>
              <a:solidFill>
                <a:schemeClr val="dk1"/>
              </a:solidFill>
              <a:latin typeface="Old Standard TT"/>
              <a:ea typeface="Old Standard TT"/>
              <a:cs typeface="Old Standard TT"/>
              <a:sym typeface="Old Standard TT"/>
            </a:endParaRPr>
          </a:p>
        </p:txBody>
      </p:sp>
      <p:sp>
        <p:nvSpPr>
          <p:cNvPr id="249" name="Google Shape;249;g23c551be5e6_1_3"/>
          <p:cNvSpPr/>
          <p:nvPr/>
        </p:nvSpPr>
        <p:spPr>
          <a:xfrm>
            <a:off x="634450" y="2725650"/>
            <a:ext cx="1725300" cy="40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latin typeface="Old Standard TT"/>
                <a:ea typeface="Old Standard TT"/>
                <a:cs typeface="Old Standard TT"/>
                <a:sym typeface="Old Standard TT"/>
              </a:rPr>
              <a:t>PREQ_SN == MPATH_SN</a:t>
            </a:r>
            <a:endParaRPr>
              <a:solidFill>
                <a:schemeClr val="dk1"/>
              </a:solidFill>
              <a:latin typeface="Old Standard TT"/>
              <a:ea typeface="Old Standard TT"/>
              <a:cs typeface="Old Standard TT"/>
              <a:sym typeface="Old Standard TT"/>
            </a:endParaRPr>
          </a:p>
        </p:txBody>
      </p:sp>
      <p:sp>
        <p:nvSpPr>
          <p:cNvPr id="250" name="Google Shape;250;g23c551be5e6_1_3"/>
          <p:cNvSpPr/>
          <p:nvPr/>
        </p:nvSpPr>
        <p:spPr>
          <a:xfrm>
            <a:off x="634450" y="3496425"/>
            <a:ext cx="1725300" cy="40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latin typeface="Old Standard TT"/>
                <a:ea typeface="Old Standard TT"/>
                <a:cs typeface="Old Standard TT"/>
                <a:sym typeface="Old Standard TT"/>
              </a:rPr>
              <a:t>PREQ_SN == MPATH_SN + 1</a:t>
            </a:r>
            <a:endParaRPr>
              <a:solidFill>
                <a:schemeClr val="dk1"/>
              </a:solidFill>
              <a:latin typeface="Old Standard TT"/>
              <a:ea typeface="Old Standard TT"/>
              <a:cs typeface="Old Standard TT"/>
              <a:sym typeface="Old Standard TT"/>
            </a:endParaRPr>
          </a:p>
        </p:txBody>
      </p:sp>
      <p:sp>
        <p:nvSpPr>
          <p:cNvPr id="251" name="Google Shape;251;g23c551be5e6_1_3"/>
          <p:cNvSpPr/>
          <p:nvPr/>
        </p:nvSpPr>
        <p:spPr>
          <a:xfrm>
            <a:off x="4108975" y="2718775"/>
            <a:ext cx="1725300" cy="40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latin typeface="Old Standard TT"/>
                <a:ea typeface="Old Standard TT"/>
                <a:cs typeface="Old Standard TT"/>
                <a:sym typeface="Old Standard TT"/>
              </a:rPr>
              <a:t>PREQ_Metric &lt;= MPATH_Metric</a:t>
            </a:r>
            <a:endParaRPr>
              <a:solidFill>
                <a:schemeClr val="dk1"/>
              </a:solidFill>
              <a:latin typeface="Old Standard TT"/>
              <a:ea typeface="Old Standard TT"/>
              <a:cs typeface="Old Standard TT"/>
              <a:sym typeface="Old Standard TT"/>
            </a:endParaRPr>
          </a:p>
        </p:txBody>
      </p:sp>
      <p:sp>
        <p:nvSpPr>
          <p:cNvPr id="252" name="Google Shape;252;g23c551be5e6_1_3"/>
          <p:cNvSpPr/>
          <p:nvPr/>
        </p:nvSpPr>
        <p:spPr>
          <a:xfrm>
            <a:off x="4109000" y="3496425"/>
            <a:ext cx="1725300" cy="40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latin typeface="Old Standard TT"/>
                <a:ea typeface="Old Standard TT"/>
                <a:cs typeface="Old Standard TT"/>
                <a:sym typeface="Old Standard TT"/>
              </a:rPr>
              <a:t>PREQ_Metric &lt;= MPATH_Metric</a:t>
            </a:r>
            <a:endParaRPr>
              <a:solidFill>
                <a:schemeClr val="dk1"/>
              </a:solidFill>
              <a:latin typeface="Old Standard TT"/>
              <a:ea typeface="Old Standard TT"/>
              <a:cs typeface="Old Standard TT"/>
              <a:sym typeface="Old Standard TT"/>
            </a:endParaRPr>
          </a:p>
        </p:txBody>
      </p:sp>
      <p:sp>
        <p:nvSpPr>
          <p:cNvPr id="253" name="Google Shape;253;g23c551be5e6_1_3"/>
          <p:cNvSpPr/>
          <p:nvPr/>
        </p:nvSpPr>
        <p:spPr>
          <a:xfrm>
            <a:off x="6813250" y="1159925"/>
            <a:ext cx="1827900" cy="868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latin typeface="Old Standard TT"/>
                <a:ea typeface="Old Standard TT"/>
                <a:cs typeface="Old Standard TT"/>
                <a:sym typeface="Old Standard TT"/>
              </a:rPr>
              <a:t>Change the interface of mesh path and update routing info</a:t>
            </a:r>
            <a:endParaRPr>
              <a:solidFill>
                <a:schemeClr val="dk1"/>
              </a:solidFill>
              <a:latin typeface="Old Standard TT"/>
              <a:ea typeface="Old Standard TT"/>
              <a:cs typeface="Old Standard TT"/>
              <a:sym typeface="Old Standard TT"/>
            </a:endParaRPr>
          </a:p>
        </p:txBody>
      </p:sp>
      <p:sp>
        <p:nvSpPr>
          <p:cNvPr id="254" name="Google Shape;254;g23c551be5e6_1_3"/>
          <p:cNvSpPr txBox="1"/>
          <p:nvPr/>
        </p:nvSpPr>
        <p:spPr>
          <a:xfrm>
            <a:off x="2542300" y="1048200"/>
            <a:ext cx="58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YES</a:t>
            </a:r>
            <a:endParaRPr/>
          </a:p>
        </p:txBody>
      </p:sp>
      <p:sp>
        <p:nvSpPr>
          <p:cNvPr id="255" name="Google Shape;255;g23c551be5e6_1_3"/>
          <p:cNvSpPr txBox="1"/>
          <p:nvPr/>
        </p:nvSpPr>
        <p:spPr>
          <a:xfrm>
            <a:off x="2688325" y="1669575"/>
            <a:ext cx="58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YES</a:t>
            </a:r>
            <a:endParaRPr/>
          </a:p>
        </p:txBody>
      </p:sp>
      <p:cxnSp>
        <p:nvCxnSpPr>
          <p:cNvPr id="256" name="Google Shape;256;g23c551be5e6_1_3"/>
          <p:cNvCxnSpPr>
            <a:stCxn id="246" idx="2"/>
            <a:endCxn id="248" idx="0"/>
          </p:cNvCxnSpPr>
          <p:nvPr/>
        </p:nvCxnSpPr>
        <p:spPr>
          <a:xfrm flipH="1">
            <a:off x="1497050" y="1485725"/>
            <a:ext cx="13800" cy="469200"/>
          </a:xfrm>
          <a:prstGeom prst="straightConnector1">
            <a:avLst/>
          </a:prstGeom>
          <a:noFill/>
          <a:ln cap="flat" cmpd="sng" w="9525">
            <a:solidFill>
              <a:schemeClr val="dk2"/>
            </a:solidFill>
            <a:prstDash val="solid"/>
            <a:round/>
            <a:headEnd len="med" w="med" type="none"/>
            <a:tailEnd len="med" w="med" type="triangle"/>
          </a:ln>
        </p:spPr>
      </p:cxnSp>
      <p:cxnSp>
        <p:nvCxnSpPr>
          <p:cNvPr id="257" name="Google Shape;257;g23c551be5e6_1_3"/>
          <p:cNvCxnSpPr>
            <a:stCxn id="248" idx="2"/>
            <a:endCxn id="249" idx="0"/>
          </p:cNvCxnSpPr>
          <p:nvPr/>
        </p:nvCxnSpPr>
        <p:spPr>
          <a:xfrm>
            <a:off x="1497100" y="2355075"/>
            <a:ext cx="0" cy="370500"/>
          </a:xfrm>
          <a:prstGeom prst="straightConnector1">
            <a:avLst/>
          </a:prstGeom>
          <a:noFill/>
          <a:ln cap="flat" cmpd="sng" w="9525">
            <a:solidFill>
              <a:schemeClr val="dk2"/>
            </a:solidFill>
            <a:prstDash val="solid"/>
            <a:round/>
            <a:headEnd len="med" w="med" type="none"/>
            <a:tailEnd len="med" w="med" type="triangle"/>
          </a:ln>
        </p:spPr>
      </p:cxnSp>
      <p:cxnSp>
        <p:nvCxnSpPr>
          <p:cNvPr id="258" name="Google Shape;258;g23c551be5e6_1_3"/>
          <p:cNvCxnSpPr>
            <a:stCxn id="246" idx="3"/>
            <a:endCxn id="247" idx="1"/>
          </p:cNvCxnSpPr>
          <p:nvPr/>
        </p:nvCxnSpPr>
        <p:spPr>
          <a:xfrm flipH="1" rot="10800000">
            <a:off x="2121350" y="1335425"/>
            <a:ext cx="2239800" cy="14400"/>
          </a:xfrm>
          <a:prstGeom prst="straightConnector1">
            <a:avLst/>
          </a:prstGeom>
          <a:noFill/>
          <a:ln cap="flat" cmpd="sng" w="9525">
            <a:solidFill>
              <a:schemeClr val="dk2"/>
            </a:solidFill>
            <a:prstDash val="solid"/>
            <a:round/>
            <a:headEnd len="med" w="med" type="none"/>
            <a:tailEnd len="med" w="med" type="triangle"/>
          </a:ln>
        </p:spPr>
      </p:cxnSp>
      <p:cxnSp>
        <p:nvCxnSpPr>
          <p:cNvPr id="259" name="Google Shape;259;g23c551be5e6_1_3"/>
          <p:cNvCxnSpPr>
            <a:stCxn id="248" idx="3"/>
            <a:endCxn id="247" idx="2"/>
          </p:cNvCxnSpPr>
          <p:nvPr/>
        </p:nvCxnSpPr>
        <p:spPr>
          <a:xfrm flipH="1" rot="10800000">
            <a:off x="2359750" y="1471275"/>
            <a:ext cx="2611800" cy="683700"/>
          </a:xfrm>
          <a:prstGeom prst="straightConnector1">
            <a:avLst/>
          </a:prstGeom>
          <a:noFill/>
          <a:ln cap="flat" cmpd="sng" w="9525">
            <a:solidFill>
              <a:schemeClr val="dk2"/>
            </a:solidFill>
            <a:prstDash val="solid"/>
            <a:round/>
            <a:headEnd len="med" w="med" type="none"/>
            <a:tailEnd len="med" w="med" type="triangle"/>
          </a:ln>
        </p:spPr>
      </p:cxnSp>
      <p:cxnSp>
        <p:nvCxnSpPr>
          <p:cNvPr id="260" name="Google Shape;260;g23c551be5e6_1_3"/>
          <p:cNvCxnSpPr>
            <a:stCxn id="249" idx="2"/>
            <a:endCxn id="250" idx="0"/>
          </p:cNvCxnSpPr>
          <p:nvPr/>
        </p:nvCxnSpPr>
        <p:spPr>
          <a:xfrm>
            <a:off x="1497100" y="3125850"/>
            <a:ext cx="0" cy="370500"/>
          </a:xfrm>
          <a:prstGeom prst="straightConnector1">
            <a:avLst/>
          </a:prstGeom>
          <a:noFill/>
          <a:ln cap="flat" cmpd="sng" w="9525">
            <a:solidFill>
              <a:schemeClr val="dk2"/>
            </a:solidFill>
            <a:prstDash val="solid"/>
            <a:round/>
            <a:headEnd len="med" w="med" type="none"/>
            <a:tailEnd len="med" w="med" type="triangle"/>
          </a:ln>
        </p:spPr>
      </p:cxnSp>
      <p:cxnSp>
        <p:nvCxnSpPr>
          <p:cNvPr id="261" name="Google Shape;261;g23c551be5e6_1_3"/>
          <p:cNvCxnSpPr>
            <a:stCxn id="251" idx="3"/>
            <a:endCxn id="253" idx="2"/>
          </p:cNvCxnSpPr>
          <p:nvPr/>
        </p:nvCxnSpPr>
        <p:spPr>
          <a:xfrm flipH="1" rot="10800000">
            <a:off x="5834275" y="2028175"/>
            <a:ext cx="1893000" cy="890700"/>
          </a:xfrm>
          <a:prstGeom prst="straightConnector1">
            <a:avLst/>
          </a:prstGeom>
          <a:noFill/>
          <a:ln cap="flat" cmpd="sng" w="9525">
            <a:solidFill>
              <a:schemeClr val="dk2"/>
            </a:solidFill>
            <a:prstDash val="solid"/>
            <a:round/>
            <a:headEnd len="med" w="med" type="none"/>
            <a:tailEnd len="med" w="med" type="triangle"/>
          </a:ln>
        </p:spPr>
      </p:cxnSp>
      <p:cxnSp>
        <p:nvCxnSpPr>
          <p:cNvPr id="262" name="Google Shape;262;g23c551be5e6_1_3"/>
          <p:cNvCxnSpPr>
            <a:stCxn id="251" idx="0"/>
            <a:endCxn id="247" idx="2"/>
          </p:cNvCxnSpPr>
          <p:nvPr/>
        </p:nvCxnSpPr>
        <p:spPr>
          <a:xfrm rot="10800000">
            <a:off x="4971625" y="1471375"/>
            <a:ext cx="0" cy="1247400"/>
          </a:xfrm>
          <a:prstGeom prst="straightConnector1">
            <a:avLst/>
          </a:prstGeom>
          <a:noFill/>
          <a:ln cap="flat" cmpd="sng" w="9525">
            <a:solidFill>
              <a:schemeClr val="dk2"/>
            </a:solidFill>
            <a:prstDash val="solid"/>
            <a:round/>
            <a:headEnd len="med" w="med" type="none"/>
            <a:tailEnd len="med" w="med" type="triangle"/>
          </a:ln>
        </p:spPr>
      </p:cxnSp>
      <p:cxnSp>
        <p:nvCxnSpPr>
          <p:cNvPr id="263" name="Google Shape;263;g23c551be5e6_1_3"/>
          <p:cNvCxnSpPr>
            <a:stCxn id="252" idx="3"/>
            <a:endCxn id="253" idx="2"/>
          </p:cNvCxnSpPr>
          <p:nvPr/>
        </p:nvCxnSpPr>
        <p:spPr>
          <a:xfrm flipH="1" rot="10800000">
            <a:off x="5834300" y="2028225"/>
            <a:ext cx="1893000" cy="1668300"/>
          </a:xfrm>
          <a:prstGeom prst="straightConnector1">
            <a:avLst/>
          </a:prstGeom>
          <a:noFill/>
          <a:ln cap="flat" cmpd="sng" w="9525">
            <a:solidFill>
              <a:schemeClr val="dk2"/>
            </a:solidFill>
            <a:prstDash val="solid"/>
            <a:round/>
            <a:headEnd len="med" w="med" type="none"/>
            <a:tailEnd len="med" w="med" type="triangle"/>
          </a:ln>
        </p:spPr>
      </p:cxnSp>
      <p:cxnSp>
        <p:nvCxnSpPr>
          <p:cNvPr id="264" name="Google Shape;264;g23c551be5e6_1_3"/>
          <p:cNvCxnSpPr>
            <a:stCxn id="249" idx="3"/>
            <a:endCxn id="251" idx="1"/>
          </p:cNvCxnSpPr>
          <p:nvPr/>
        </p:nvCxnSpPr>
        <p:spPr>
          <a:xfrm flipH="1" rot="10800000">
            <a:off x="2359750" y="2918850"/>
            <a:ext cx="1749300" cy="6900"/>
          </a:xfrm>
          <a:prstGeom prst="straightConnector1">
            <a:avLst/>
          </a:prstGeom>
          <a:noFill/>
          <a:ln cap="flat" cmpd="sng" w="9525">
            <a:solidFill>
              <a:schemeClr val="dk2"/>
            </a:solidFill>
            <a:prstDash val="solid"/>
            <a:round/>
            <a:headEnd len="med" w="med" type="none"/>
            <a:tailEnd len="med" w="med" type="triangle"/>
          </a:ln>
        </p:spPr>
      </p:cxnSp>
      <p:sp>
        <p:nvSpPr>
          <p:cNvPr id="265" name="Google Shape;265;g23c551be5e6_1_3"/>
          <p:cNvSpPr txBox="1"/>
          <p:nvPr/>
        </p:nvSpPr>
        <p:spPr>
          <a:xfrm>
            <a:off x="4487725" y="1834188"/>
            <a:ext cx="58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YES</a:t>
            </a:r>
            <a:endParaRPr/>
          </a:p>
        </p:txBody>
      </p:sp>
      <p:sp>
        <p:nvSpPr>
          <p:cNvPr id="266" name="Google Shape;266;g23c551be5e6_1_3"/>
          <p:cNvSpPr txBox="1"/>
          <p:nvPr/>
        </p:nvSpPr>
        <p:spPr>
          <a:xfrm>
            <a:off x="1497100" y="3111825"/>
            <a:ext cx="58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NO</a:t>
            </a:r>
            <a:endParaRPr/>
          </a:p>
        </p:txBody>
      </p:sp>
      <p:sp>
        <p:nvSpPr>
          <p:cNvPr id="267" name="Google Shape;267;g23c551be5e6_1_3"/>
          <p:cNvSpPr txBox="1"/>
          <p:nvPr/>
        </p:nvSpPr>
        <p:spPr>
          <a:xfrm>
            <a:off x="1497100" y="2340225"/>
            <a:ext cx="58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NO</a:t>
            </a:r>
            <a:endParaRPr/>
          </a:p>
        </p:txBody>
      </p:sp>
      <p:sp>
        <p:nvSpPr>
          <p:cNvPr id="268" name="Google Shape;268;g23c551be5e6_1_3"/>
          <p:cNvSpPr txBox="1"/>
          <p:nvPr/>
        </p:nvSpPr>
        <p:spPr>
          <a:xfrm>
            <a:off x="1424475" y="1520200"/>
            <a:ext cx="58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NO</a:t>
            </a:r>
            <a:endParaRPr/>
          </a:p>
        </p:txBody>
      </p:sp>
      <p:sp>
        <p:nvSpPr>
          <p:cNvPr id="269" name="Google Shape;269;g23c551be5e6_1_3"/>
          <p:cNvSpPr txBox="1"/>
          <p:nvPr/>
        </p:nvSpPr>
        <p:spPr>
          <a:xfrm>
            <a:off x="2940500" y="2553975"/>
            <a:ext cx="58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YES</a:t>
            </a:r>
            <a:endParaRPr/>
          </a:p>
        </p:txBody>
      </p:sp>
      <p:sp>
        <p:nvSpPr>
          <p:cNvPr id="270" name="Google Shape;270;g23c551be5e6_1_3"/>
          <p:cNvSpPr txBox="1"/>
          <p:nvPr/>
        </p:nvSpPr>
        <p:spPr>
          <a:xfrm>
            <a:off x="6281775" y="3172525"/>
            <a:ext cx="58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NO</a:t>
            </a:r>
            <a:endParaRPr/>
          </a:p>
        </p:txBody>
      </p:sp>
      <p:sp>
        <p:nvSpPr>
          <p:cNvPr id="271" name="Google Shape;271;g23c551be5e6_1_3"/>
          <p:cNvSpPr txBox="1"/>
          <p:nvPr/>
        </p:nvSpPr>
        <p:spPr>
          <a:xfrm>
            <a:off x="6055563" y="2378300"/>
            <a:ext cx="58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NO</a:t>
            </a:r>
            <a:endParaRPr/>
          </a:p>
        </p:txBody>
      </p:sp>
      <p:sp>
        <p:nvSpPr>
          <p:cNvPr id="272" name="Google Shape;272;g23c551be5e6_1_3"/>
          <p:cNvSpPr/>
          <p:nvPr/>
        </p:nvSpPr>
        <p:spPr>
          <a:xfrm>
            <a:off x="4108963" y="4253050"/>
            <a:ext cx="1725300" cy="40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latin typeface="Old Standard TT"/>
                <a:ea typeface="Old Standard TT"/>
                <a:cs typeface="Old Standard TT"/>
                <a:sym typeface="Old Standard TT"/>
              </a:rPr>
              <a:t>SN_VALID?</a:t>
            </a:r>
            <a:endParaRPr>
              <a:solidFill>
                <a:schemeClr val="dk1"/>
              </a:solidFill>
              <a:latin typeface="Old Standard TT"/>
              <a:ea typeface="Old Standard TT"/>
              <a:cs typeface="Old Standard TT"/>
              <a:sym typeface="Old Standard TT"/>
            </a:endParaRPr>
          </a:p>
        </p:txBody>
      </p:sp>
      <p:cxnSp>
        <p:nvCxnSpPr>
          <p:cNvPr id="273" name="Google Shape;273;g23c551be5e6_1_3"/>
          <p:cNvCxnSpPr>
            <a:stCxn id="252" idx="2"/>
            <a:endCxn id="272" idx="0"/>
          </p:cNvCxnSpPr>
          <p:nvPr/>
        </p:nvCxnSpPr>
        <p:spPr>
          <a:xfrm>
            <a:off x="4971650" y="3896625"/>
            <a:ext cx="0" cy="356400"/>
          </a:xfrm>
          <a:prstGeom prst="straightConnector1">
            <a:avLst/>
          </a:prstGeom>
          <a:noFill/>
          <a:ln cap="flat" cmpd="sng" w="9525">
            <a:solidFill>
              <a:schemeClr val="dk2"/>
            </a:solidFill>
            <a:prstDash val="solid"/>
            <a:round/>
            <a:headEnd len="med" w="med" type="none"/>
            <a:tailEnd len="med" w="med" type="triangle"/>
          </a:ln>
        </p:spPr>
      </p:cxnSp>
      <p:sp>
        <p:nvSpPr>
          <p:cNvPr id="274" name="Google Shape;274;g23c551be5e6_1_3"/>
          <p:cNvSpPr txBox="1"/>
          <p:nvPr/>
        </p:nvSpPr>
        <p:spPr>
          <a:xfrm>
            <a:off x="1424475" y="4188838"/>
            <a:ext cx="58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NO</a:t>
            </a:r>
            <a:endParaRPr/>
          </a:p>
        </p:txBody>
      </p:sp>
      <p:cxnSp>
        <p:nvCxnSpPr>
          <p:cNvPr id="275" name="Google Shape;275;g23c551be5e6_1_3"/>
          <p:cNvCxnSpPr>
            <a:stCxn id="250" idx="3"/>
            <a:endCxn id="252" idx="1"/>
          </p:cNvCxnSpPr>
          <p:nvPr/>
        </p:nvCxnSpPr>
        <p:spPr>
          <a:xfrm>
            <a:off x="2359750" y="3696525"/>
            <a:ext cx="1749300" cy="0"/>
          </a:xfrm>
          <a:prstGeom prst="straightConnector1">
            <a:avLst/>
          </a:prstGeom>
          <a:noFill/>
          <a:ln cap="flat" cmpd="sng" w="9525">
            <a:solidFill>
              <a:schemeClr val="dk2"/>
            </a:solidFill>
            <a:prstDash val="solid"/>
            <a:round/>
            <a:headEnd len="med" w="med" type="none"/>
            <a:tailEnd len="med" w="med" type="triangle"/>
          </a:ln>
        </p:spPr>
      </p:cxnSp>
      <p:sp>
        <p:nvSpPr>
          <p:cNvPr id="276" name="Google Shape;276;g23c551be5e6_1_3"/>
          <p:cNvSpPr txBox="1"/>
          <p:nvPr/>
        </p:nvSpPr>
        <p:spPr>
          <a:xfrm>
            <a:off x="2940513" y="3353175"/>
            <a:ext cx="58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YES</a:t>
            </a:r>
            <a:endParaRPr/>
          </a:p>
        </p:txBody>
      </p:sp>
      <p:sp>
        <p:nvSpPr>
          <p:cNvPr id="277" name="Google Shape;277;g23c551be5e6_1_3"/>
          <p:cNvSpPr/>
          <p:nvPr/>
        </p:nvSpPr>
        <p:spPr>
          <a:xfrm>
            <a:off x="2220863" y="4317250"/>
            <a:ext cx="1221000" cy="271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latin typeface="Old Standard TT"/>
                <a:ea typeface="Old Standard TT"/>
                <a:cs typeface="Old Standard TT"/>
                <a:sym typeface="Old Standard TT"/>
              </a:rPr>
              <a:t>Drop PREQ</a:t>
            </a:r>
            <a:endParaRPr>
              <a:solidFill>
                <a:schemeClr val="dk1"/>
              </a:solidFill>
              <a:latin typeface="Old Standard TT"/>
              <a:ea typeface="Old Standard TT"/>
              <a:cs typeface="Old Standard TT"/>
              <a:sym typeface="Old Standard TT"/>
            </a:endParaRPr>
          </a:p>
        </p:txBody>
      </p:sp>
      <p:cxnSp>
        <p:nvCxnSpPr>
          <p:cNvPr id="278" name="Google Shape;278;g23c551be5e6_1_3"/>
          <p:cNvCxnSpPr>
            <a:stCxn id="272" idx="1"/>
            <a:endCxn id="277" idx="3"/>
          </p:cNvCxnSpPr>
          <p:nvPr/>
        </p:nvCxnSpPr>
        <p:spPr>
          <a:xfrm rot="10800000">
            <a:off x="3441763" y="4453150"/>
            <a:ext cx="667200" cy="0"/>
          </a:xfrm>
          <a:prstGeom prst="straightConnector1">
            <a:avLst/>
          </a:prstGeom>
          <a:noFill/>
          <a:ln cap="flat" cmpd="sng" w="9525">
            <a:solidFill>
              <a:schemeClr val="dk2"/>
            </a:solidFill>
            <a:prstDash val="solid"/>
            <a:round/>
            <a:headEnd len="med" w="med" type="none"/>
            <a:tailEnd len="med" w="med" type="triangle"/>
          </a:ln>
        </p:spPr>
      </p:cxnSp>
      <p:cxnSp>
        <p:nvCxnSpPr>
          <p:cNvPr id="279" name="Google Shape;279;g23c551be5e6_1_3"/>
          <p:cNvCxnSpPr>
            <a:stCxn id="272" idx="3"/>
            <a:endCxn id="280" idx="1"/>
          </p:cNvCxnSpPr>
          <p:nvPr/>
        </p:nvCxnSpPr>
        <p:spPr>
          <a:xfrm>
            <a:off x="5834263" y="4453150"/>
            <a:ext cx="831600" cy="0"/>
          </a:xfrm>
          <a:prstGeom prst="straightConnector1">
            <a:avLst/>
          </a:prstGeom>
          <a:noFill/>
          <a:ln cap="flat" cmpd="sng" w="9525">
            <a:solidFill>
              <a:schemeClr val="dk2"/>
            </a:solidFill>
            <a:prstDash val="solid"/>
            <a:round/>
            <a:headEnd len="med" w="med" type="none"/>
            <a:tailEnd len="med" w="med" type="triangle"/>
          </a:ln>
        </p:spPr>
      </p:cxnSp>
      <p:sp>
        <p:nvSpPr>
          <p:cNvPr id="280" name="Google Shape;280;g23c551be5e6_1_3"/>
          <p:cNvSpPr/>
          <p:nvPr/>
        </p:nvSpPr>
        <p:spPr>
          <a:xfrm>
            <a:off x="6665713" y="4131550"/>
            <a:ext cx="1509000" cy="643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latin typeface="Old Standard TT"/>
                <a:ea typeface="Old Standard TT"/>
                <a:cs typeface="Old Standard TT"/>
                <a:sym typeface="Old Standard TT"/>
              </a:rPr>
              <a:t>Update </a:t>
            </a:r>
            <a:endParaRPr>
              <a:solidFill>
                <a:schemeClr val="dk1"/>
              </a:solidFill>
              <a:latin typeface="Old Standard TT"/>
              <a:ea typeface="Old Standard TT"/>
              <a:cs typeface="Old Standard TT"/>
              <a:sym typeface="Old Standard TT"/>
            </a:endParaRPr>
          </a:p>
          <a:p>
            <a:pPr indent="0" lvl="0" marL="0" rtl="0" algn="ctr">
              <a:spcBef>
                <a:spcPts val="0"/>
              </a:spcBef>
              <a:spcAft>
                <a:spcPts val="0"/>
              </a:spcAft>
              <a:buClr>
                <a:schemeClr val="dk1"/>
              </a:buClr>
              <a:buSzPts val="1100"/>
              <a:buFont typeface="Arial"/>
              <a:buNone/>
            </a:pPr>
            <a:r>
              <a:rPr lang="en">
                <a:solidFill>
                  <a:schemeClr val="dk1"/>
                </a:solidFill>
                <a:latin typeface="Old Standard TT"/>
                <a:ea typeface="Old Standard TT"/>
                <a:cs typeface="Old Standard TT"/>
                <a:sym typeface="Old Standard TT"/>
              </a:rPr>
              <a:t>MPATH_SN </a:t>
            </a:r>
            <a:endParaRPr>
              <a:solidFill>
                <a:schemeClr val="dk1"/>
              </a:solidFill>
              <a:latin typeface="Old Standard TT"/>
              <a:ea typeface="Old Standard TT"/>
              <a:cs typeface="Old Standard TT"/>
              <a:sym typeface="Old Standard TT"/>
            </a:endParaRPr>
          </a:p>
          <a:p>
            <a:pPr indent="0" lvl="0" marL="0" rtl="0" algn="ctr">
              <a:spcBef>
                <a:spcPts val="0"/>
              </a:spcBef>
              <a:spcAft>
                <a:spcPts val="0"/>
              </a:spcAft>
              <a:buClr>
                <a:schemeClr val="dk1"/>
              </a:buClr>
              <a:buSzPts val="1100"/>
              <a:buFont typeface="Arial"/>
              <a:buNone/>
            </a:pPr>
            <a:r>
              <a:rPr lang="en">
                <a:solidFill>
                  <a:schemeClr val="dk1"/>
                </a:solidFill>
                <a:latin typeface="Old Standard TT"/>
                <a:ea typeface="Old Standard TT"/>
                <a:cs typeface="Old Standard TT"/>
                <a:sym typeface="Old Standard TT"/>
              </a:rPr>
              <a:t>SN_VALID&lt;- 0</a:t>
            </a:r>
            <a:endParaRPr>
              <a:solidFill>
                <a:schemeClr val="dk1"/>
              </a:solidFill>
              <a:latin typeface="Old Standard TT"/>
              <a:ea typeface="Old Standard TT"/>
              <a:cs typeface="Old Standard TT"/>
              <a:sym typeface="Old Standard TT"/>
            </a:endParaRPr>
          </a:p>
        </p:txBody>
      </p:sp>
      <p:sp>
        <p:nvSpPr>
          <p:cNvPr id="281" name="Google Shape;281;g23c551be5e6_1_3"/>
          <p:cNvSpPr txBox="1"/>
          <p:nvPr/>
        </p:nvSpPr>
        <p:spPr>
          <a:xfrm>
            <a:off x="5956138" y="4131550"/>
            <a:ext cx="58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YES</a:t>
            </a:r>
            <a:endParaRPr/>
          </a:p>
        </p:txBody>
      </p:sp>
      <p:sp>
        <p:nvSpPr>
          <p:cNvPr id="282" name="Google Shape;282;g23c551be5e6_1_3"/>
          <p:cNvSpPr txBox="1"/>
          <p:nvPr/>
        </p:nvSpPr>
        <p:spPr>
          <a:xfrm>
            <a:off x="3579213" y="4131538"/>
            <a:ext cx="58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NO</a:t>
            </a:r>
            <a:endParaRPr/>
          </a:p>
        </p:txBody>
      </p:sp>
      <p:sp>
        <p:nvSpPr>
          <p:cNvPr id="283" name="Google Shape;283;g23c551be5e6_1_3"/>
          <p:cNvSpPr txBox="1"/>
          <p:nvPr/>
        </p:nvSpPr>
        <p:spPr>
          <a:xfrm>
            <a:off x="4930263" y="3852600"/>
            <a:ext cx="58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YES</a:t>
            </a:r>
            <a:endParaRPr/>
          </a:p>
        </p:txBody>
      </p:sp>
      <p:cxnSp>
        <p:nvCxnSpPr>
          <p:cNvPr id="284" name="Google Shape;284;g23c551be5e6_1_3"/>
          <p:cNvCxnSpPr>
            <a:stCxn id="250" idx="2"/>
          </p:cNvCxnSpPr>
          <p:nvPr/>
        </p:nvCxnSpPr>
        <p:spPr>
          <a:xfrm flipH="1" rot="-5400000">
            <a:off x="4554700" y="839025"/>
            <a:ext cx="1043400" cy="7158600"/>
          </a:xfrm>
          <a:prstGeom prst="bentConnector2">
            <a:avLst/>
          </a:prstGeom>
          <a:noFill/>
          <a:ln cap="flat" cmpd="sng" w="9525">
            <a:solidFill>
              <a:schemeClr val="dk2"/>
            </a:solidFill>
            <a:prstDash val="solid"/>
            <a:round/>
            <a:headEnd len="med" w="med" type="none"/>
            <a:tailEnd len="med" w="med" type="none"/>
          </a:ln>
        </p:spPr>
      </p:cxnSp>
      <p:cxnSp>
        <p:nvCxnSpPr>
          <p:cNvPr id="285" name="Google Shape;285;g23c551be5e6_1_3"/>
          <p:cNvCxnSpPr>
            <a:endCxn id="253" idx="2"/>
          </p:cNvCxnSpPr>
          <p:nvPr/>
        </p:nvCxnSpPr>
        <p:spPr>
          <a:xfrm rot="10800000">
            <a:off x="7727200" y="2028125"/>
            <a:ext cx="928800" cy="2920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6"/>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2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cxnSp>
        <p:nvCxnSpPr>
          <p:cNvPr id="290" name="Google Shape;290;g23ae5dd7e86_1_0"/>
          <p:cNvCxnSpPr/>
          <p:nvPr/>
        </p:nvCxnSpPr>
        <p:spPr>
          <a:xfrm>
            <a:off x="7956175" y="57400"/>
            <a:ext cx="14400" cy="4772700"/>
          </a:xfrm>
          <a:prstGeom prst="straightConnector1">
            <a:avLst/>
          </a:prstGeom>
          <a:noFill/>
          <a:ln cap="flat" cmpd="sng" w="9525">
            <a:solidFill>
              <a:schemeClr val="dk2"/>
            </a:solidFill>
            <a:prstDash val="solid"/>
            <a:round/>
            <a:headEnd len="med" w="med" type="none"/>
            <a:tailEnd len="med" w="med" type="triangle"/>
          </a:ln>
        </p:spPr>
      </p:cxnSp>
      <p:cxnSp>
        <p:nvCxnSpPr>
          <p:cNvPr id="291" name="Google Shape;291;g23ae5dd7e86_1_0"/>
          <p:cNvCxnSpPr/>
          <p:nvPr/>
        </p:nvCxnSpPr>
        <p:spPr>
          <a:xfrm>
            <a:off x="4975713" y="57400"/>
            <a:ext cx="14400" cy="4772700"/>
          </a:xfrm>
          <a:prstGeom prst="straightConnector1">
            <a:avLst/>
          </a:prstGeom>
          <a:noFill/>
          <a:ln cap="flat" cmpd="sng" w="9525">
            <a:solidFill>
              <a:schemeClr val="dk2"/>
            </a:solidFill>
            <a:prstDash val="solid"/>
            <a:round/>
            <a:headEnd len="med" w="med" type="none"/>
            <a:tailEnd len="med" w="med" type="triangle"/>
          </a:ln>
        </p:spPr>
      </p:cxnSp>
      <p:cxnSp>
        <p:nvCxnSpPr>
          <p:cNvPr id="292" name="Google Shape;292;g23ae5dd7e86_1_0"/>
          <p:cNvCxnSpPr/>
          <p:nvPr/>
        </p:nvCxnSpPr>
        <p:spPr>
          <a:xfrm>
            <a:off x="1995250" y="57400"/>
            <a:ext cx="14400" cy="4772700"/>
          </a:xfrm>
          <a:prstGeom prst="straightConnector1">
            <a:avLst/>
          </a:prstGeom>
          <a:noFill/>
          <a:ln cap="flat" cmpd="sng" w="9525">
            <a:solidFill>
              <a:schemeClr val="dk2"/>
            </a:solidFill>
            <a:prstDash val="solid"/>
            <a:round/>
            <a:headEnd len="med" w="med" type="none"/>
            <a:tailEnd len="med" w="med" type="triangle"/>
          </a:ln>
        </p:spPr>
      </p:cxnSp>
      <p:cxnSp>
        <p:nvCxnSpPr>
          <p:cNvPr id="293" name="Google Shape;293;g23ae5dd7e86_1_0"/>
          <p:cNvCxnSpPr/>
          <p:nvPr/>
        </p:nvCxnSpPr>
        <p:spPr>
          <a:xfrm flipH="1">
            <a:off x="5015100" y="149000"/>
            <a:ext cx="2942700" cy="188100"/>
          </a:xfrm>
          <a:prstGeom prst="straightConnector1">
            <a:avLst/>
          </a:prstGeom>
          <a:noFill/>
          <a:ln cap="flat" cmpd="sng" w="9525">
            <a:solidFill>
              <a:schemeClr val="dk2"/>
            </a:solidFill>
            <a:prstDash val="solid"/>
            <a:round/>
            <a:headEnd len="med" w="med" type="none"/>
            <a:tailEnd len="med" w="med" type="triangle"/>
          </a:ln>
        </p:spPr>
      </p:cxnSp>
      <p:cxnSp>
        <p:nvCxnSpPr>
          <p:cNvPr id="294" name="Google Shape;294;g23ae5dd7e86_1_0"/>
          <p:cNvCxnSpPr/>
          <p:nvPr/>
        </p:nvCxnSpPr>
        <p:spPr>
          <a:xfrm>
            <a:off x="4984397" y="857296"/>
            <a:ext cx="2925300" cy="210300"/>
          </a:xfrm>
          <a:prstGeom prst="straightConnector1">
            <a:avLst/>
          </a:prstGeom>
          <a:noFill/>
          <a:ln cap="flat" cmpd="sng" w="9525">
            <a:solidFill>
              <a:schemeClr val="dk2"/>
            </a:solidFill>
            <a:prstDash val="solid"/>
            <a:round/>
            <a:headEnd len="med" w="med" type="none"/>
            <a:tailEnd len="med" w="med" type="triangle"/>
          </a:ln>
        </p:spPr>
      </p:cxnSp>
      <p:cxnSp>
        <p:nvCxnSpPr>
          <p:cNvPr id="295" name="Google Shape;295;g23ae5dd7e86_1_0"/>
          <p:cNvCxnSpPr/>
          <p:nvPr/>
        </p:nvCxnSpPr>
        <p:spPr>
          <a:xfrm flipH="1">
            <a:off x="2019700" y="357450"/>
            <a:ext cx="2946000" cy="186300"/>
          </a:xfrm>
          <a:prstGeom prst="straightConnector1">
            <a:avLst/>
          </a:prstGeom>
          <a:noFill/>
          <a:ln cap="flat" cmpd="sng" w="9525">
            <a:solidFill>
              <a:schemeClr val="dk2"/>
            </a:solidFill>
            <a:prstDash val="solid"/>
            <a:round/>
            <a:headEnd len="med" w="med" type="none"/>
            <a:tailEnd len="med" w="med" type="triangle"/>
          </a:ln>
        </p:spPr>
      </p:cxnSp>
      <p:cxnSp>
        <p:nvCxnSpPr>
          <p:cNvPr id="296" name="Google Shape;296;g23ae5dd7e86_1_0"/>
          <p:cNvCxnSpPr/>
          <p:nvPr/>
        </p:nvCxnSpPr>
        <p:spPr>
          <a:xfrm>
            <a:off x="1995238" y="608167"/>
            <a:ext cx="2942700" cy="210300"/>
          </a:xfrm>
          <a:prstGeom prst="straightConnector1">
            <a:avLst/>
          </a:prstGeom>
          <a:noFill/>
          <a:ln cap="flat" cmpd="sng" w="9525">
            <a:solidFill>
              <a:schemeClr val="dk2"/>
            </a:solidFill>
            <a:prstDash val="solid"/>
            <a:round/>
            <a:headEnd len="med" w="med" type="none"/>
            <a:tailEnd len="med" w="med" type="triangle"/>
          </a:ln>
        </p:spPr>
      </p:cxnSp>
      <p:cxnSp>
        <p:nvCxnSpPr>
          <p:cNvPr id="297" name="Google Shape;297;g23ae5dd7e86_1_0"/>
          <p:cNvCxnSpPr/>
          <p:nvPr/>
        </p:nvCxnSpPr>
        <p:spPr>
          <a:xfrm>
            <a:off x="4984391" y="1111207"/>
            <a:ext cx="2925300" cy="210300"/>
          </a:xfrm>
          <a:prstGeom prst="straightConnector1">
            <a:avLst/>
          </a:prstGeom>
          <a:noFill/>
          <a:ln cap="flat" cmpd="sng" w="9525">
            <a:solidFill>
              <a:schemeClr val="dk2"/>
            </a:solidFill>
            <a:prstDash val="solid"/>
            <a:round/>
            <a:headEnd len="med" w="med" type="none"/>
            <a:tailEnd len="med" w="med" type="triangle"/>
          </a:ln>
        </p:spPr>
      </p:cxnSp>
      <p:cxnSp>
        <p:nvCxnSpPr>
          <p:cNvPr id="298" name="Google Shape;298;g23ae5dd7e86_1_0"/>
          <p:cNvCxnSpPr/>
          <p:nvPr/>
        </p:nvCxnSpPr>
        <p:spPr>
          <a:xfrm>
            <a:off x="1995225" y="1031894"/>
            <a:ext cx="2942700" cy="210300"/>
          </a:xfrm>
          <a:prstGeom prst="straightConnector1">
            <a:avLst/>
          </a:prstGeom>
          <a:noFill/>
          <a:ln cap="flat" cmpd="sng" w="9525">
            <a:solidFill>
              <a:schemeClr val="dk2"/>
            </a:solidFill>
            <a:prstDash val="solid"/>
            <a:round/>
            <a:headEnd len="med" w="med" type="none"/>
            <a:tailEnd len="med" w="med" type="triangle"/>
          </a:ln>
        </p:spPr>
      </p:cxnSp>
      <p:cxnSp>
        <p:nvCxnSpPr>
          <p:cNvPr id="299" name="Google Shape;299;g23ae5dd7e86_1_0"/>
          <p:cNvCxnSpPr/>
          <p:nvPr/>
        </p:nvCxnSpPr>
        <p:spPr>
          <a:xfrm flipH="1">
            <a:off x="5007538" y="1365121"/>
            <a:ext cx="2942700" cy="188100"/>
          </a:xfrm>
          <a:prstGeom prst="straightConnector1">
            <a:avLst/>
          </a:prstGeom>
          <a:noFill/>
          <a:ln cap="flat" cmpd="sng" w="9525">
            <a:solidFill>
              <a:schemeClr val="dk2"/>
            </a:solidFill>
            <a:prstDash val="solid"/>
            <a:round/>
            <a:headEnd len="med" w="med" type="none"/>
            <a:tailEnd len="med" w="med" type="triangle"/>
          </a:ln>
        </p:spPr>
      </p:cxnSp>
      <p:cxnSp>
        <p:nvCxnSpPr>
          <p:cNvPr id="300" name="Google Shape;300;g23ae5dd7e86_1_0"/>
          <p:cNvCxnSpPr/>
          <p:nvPr/>
        </p:nvCxnSpPr>
        <p:spPr>
          <a:xfrm flipH="1">
            <a:off x="2035588" y="1366344"/>
            <a:ext cx="2946000" cy="186300"/>
          </a:xfrm>
          <a:prstGeom prst="straightConnector1">
            <a:avLst/>
          </a:prstGeom>
          <a:noFill/>
          <a:ln cap="flat" cmpd="sng" w="9525">
            <a:solidFill>
              <a:schemeClr val="dk2"/>
            </a:solidFill>
            <a:prstDash val="solid"/>
            <a:round/>
            <a:headEnd len="med" w="med" type="none"/>
            <a:tailEnd len="med" w="med" type="triangle"/>
          </a:ln>
        </p:spPr>
      </p:cxnSp>
      <p:cxnSp>
        <p:nvCxnSpPr>
          <p:cNvPr id="301" name="Google Shape;301;g23ae5dd7e86_1_0"/>
          <p:cNvCxnSpPr/>
          <p:nvPr/>
        </p:nvCxnSpPr>
        <p:spPr>
          <a:xfrm>
            <a:off x="1995213" y="1603116"/>
            <a:ext cx="2942700" cy="210300"/>
          </a:xfrm>
          <a:prstGeom prst="straightConnector1">
            <a:avLst/>
          </a:prstGeom>
          <a:noFill/>
          <a:ln cap="flat" cmpd="sng" w="9525">
            <a:solidFill>
              <a:schemeClr val="dk2"/>
            </a:solidFill>
            <a:prstDash val="solid"/>
            <a:round/>
            <a:headEnd len="med" w="med" type="none"/>
            <a:tailEnd len="med" w="med" type="triangle"/>
          </a:ln>
        </p:spPr>
      </p:cxnSp>
      <p:cxnSp>
        <p:nvCxnSpPr>
          <p:cNvPr id="302" name="Google Shape;302;g23ae5dd7e86_1_0"/>
          <p:cNvCxnSpPr/>
          <p:nvPr/>
        </p:nvCxnSpPr>
        <p:spPr>
          <a:xfrm>
            <a:off x="4984397" y="1596857"/>
            <a:ext cx="2925300" cy="210300"/>
          </a:xfrm>
          <a:prstGeom prst="straightConnector1">
            <a:avLst/>
          </a:prstGeom>
          <a:noFill/>
          <a:ln cap="flat" cmpd="sng" w="9525">
            <a:solidFill>
              <a:schemeClr val="dk2"/>
            </a:solidFill>
            <a:prstDash val="solid"/>
            <a:round/>
            <a:headEnd len="med" w="med" type="none"/>
            <a:tailEnd len="med" w="med" type="triangle"/>
          </a:ln>
        </p:spPr>
      </p:cxnSp>
      <p:cxnSp>
        <p:nvCxnSpPr>
          <p:cNvPr id="303" name="Google Shape;303;g23ae5dd7e86_1_0"/>
          <p:cNvCxnSpPr/>
          <p:nvPr/>
        </p:nvCxnSpPr>
        <p:spPr>
          <a:xfrm>
            <a:off x="1995250" y="1795045"/>
            <a:ext cx="2942700" cy="210300"/>
          </a:xfrm>
          <a:prstGeom prst="straightConnector1">
            <a:avLst/>
          </a:prstGeom>
          <a:noFill/>
          <a:ln cap="flat" cmpd="sng" w="9525">
            <a:solidFill>
              <a:schemeClr val="dk2"/>
            </a:solidFill>
            <a:prstDash val="solid"/>
            <a:round/>
            <a:headEnd len="med" w="med" type="none"/>
            <a:tailEnd len="med" w="med" type="triangle"/>
          </a:ln>
        </p:spPr>
      </p:cxnSp>
      <p:cxnSp>
        <p:nvCxnSpPr>
          <p:cNvPr id="304" name="Google Shape;304;g23ae5dd7e86_1_0"/>
          <p:cNvCxnSpPr/>
          <p:nvPr/>
        </p:nvCxnSpPr>
        <p:spPr>
          <a:xfrm>
            <a:off x="1995250" y="1899627"/>
            <a:ext cx="2942700" cy="210300"/>
          </a:xfrm>
          <a:prstGeom prst="straightConnector1">
            <a:avLst/>
          </a:prstGeom>
          <a:noFill/>
          <a:ln cap="flat" cmpd="sng" w="9525">
            <a:solidFill>
              <a:schemeClr val="dk2"/>
            </a:solidFill>
            <a:prstDash val="solid"/>
            <a:round/>
            <a:headEnd len="med" w="med" type="none"/>
            <a:tailEnd len="med" w="med" type="triangle"/>
          </a:ln>
        </p:spPr>
      </p:cxnSp>
      <p:cxnSp>
        <p:nvCxnSpPr>
          <p:cNvPr id="305" name="Google Shape;305;g23ae5dd7e86_1_0"/>
          <p:cNvCxnSpPr/>
          <p:nvPr/>
        </p:nvCxnSpPr>
        <p:spPr>
          <a:xfrm>
            <a:off x="2009713" y="2247760"/>
            <a:ext cx="2942700" cy="210300"/>
          </a:xfrm>
          <a:prstGeom prst="straightConnector1">
            <a:avLst/>
          </a:prstGeom>
          <a:noFill/>
          <a:ln cap="flat" cmpd="sng" w="9525">
            <a:solidFill>
              <a:schemeClr val="dk2"/>
            </a:solidFill>
            <a:prstDash val="solid"/>
            <a:round/>
            <a:headEnd len="med" w="med" type="none"/>
            <a:tailEnd len="med" w="med" type="triangle"/>
          </a:ln>
        </p:spPr>
      </p:cxnSp>
      <p:cxnSp>
        <p:nvCxnSpPr>
          <p:cNvPr id="306" name="Google Shape;306;g23ae5dd7e86_1_0"/>
          <p:cNvCxnSpPr/>
          <p:nvPr/>
        </p:nvCxnSpPr>
        <p:spPr>
          <a:xfrm>
            <a:off x="2009713" y="2598065"/>
            <a:ext cx="2942700" cy="210300"/>
          </a:xfrm>
          <a:prstGeom prst="straightConnector1">
            <a:avLst/>
          </a:prstGeom>
          <a:noFill/>
          <a:ln cap="flat" cmpd="sng" w="9525">
            <a:solidFill>
              <a:schemeClr val="dk2"/>
            </a:solidFill>
            <a:prstDash val="solid"/>
            <a:round/>
            <a:headEnd len="med" w="med" type="none"/>
            <a:tailEnd len="med" w="med" type="triangle"/>
          </a:ln>
        </p:spPr>
      </p:cxnSp>
      <p:cxnSp>
        <p:nvCxnSpPr>
          <p:cNvPr id="307" name="Google Shape;307;g23ae5dd7e86_1_0"/>
          <p:cNvCxnSpPr/>
          <p:nvPr/>
        </p:nvCxnSpPr>
        <p:spPr>
          <a:xfrm>
            <a:off x="4985881" y="2962032"/>
            <a:ext cx="2925300" cy="210300"/>
          </a:xfrm>
          <a:prstGeom prst="straightConnector1">
            <a:avLst/>
          </a:prstGeom>
          <a:noFill/>
          <a:ln cap="flat" cmpd="sng" w="9525">
            <a:solidFill>
              <a:schemeClr val="dk2"/>
            </a:solidFill>
            <a:prstDash val="solid"/>
            <a:round/>
            <a:headEnd len="med" w="med" type="none"/>
            <a:tailEnd len="med" w="med" type="triangle"/>
          </a:ln>
        </p:spPr>
      </p:cxnSp>
      <p:cxnSp>
        <p:nvCxnSpPr>
          <p:cNvPr id="308" name="Google Shape;308;g23ae5dd7e86_1_0"/>
          <p:cNvCxnSpPr/>
          <p:nvPr/>
        </p:nvCxnSpPr>
        <p:spPr>
          <a:xfrm>
            <a:off x="4982931" y="3038005"/>
            <a:ext cx="2925300" cy="210300"/>
          </a:xfrm>
          <a:prstGeom prst="straightConnector1">
            <a:avLst/>
          </a:prstGeom>
          <a:noFill/>
          <a:ln cap="flat" cmpd="sng" w="9525">
            <a:solidFill>
              <a:schemeClr val="dk2"/>
            </a:solidFill>
            <a:prstDash val="solid"/>
            <a:round/>
            <a:headEnd len="med" w="med" type="none"/>
            <a:tailEnd len="med" w="med" type="triangle"/>
          </a:ln>
        </p:spPr>
      </p:cxnSp>
      <p:cxnSp>
        <p:nvCxnSpPr>
          <p:cNvPr id="309" name="Google Shape;309;g23ae5dd7e86_1_0"/>
          <p:cNvCxnSpPr/>
          <p:nvPr/>
        </p:nvCxnSpPr>
        <p:spPr>
          <a:xfrm>
            <a:off x="4995975" y="3329585"/>
            <a:ext cx="2925300" cy="210300"/>
          </a:xfrm>
          <a:prstGeom prst="straightConnector1">
            <a:avLst/>
          </a:prstGeom>
          <a:noFill/>
          <a:ln cap="flat" cmpd="sng" w="9525">
            <a:solidFill>
              <a:schemeClr val="dk2"/>
            </a:solidFill>
            <a:prstDash val="solid"/>
            <a:round/>
            <a:headEnd len="med" w="med" type="none"/>
            <a:tailEnd len="med" w="med" type="triangle"/>
          </a:ln>
        </p:spPr>
      </p:cxnSp>
      <p:cxnSp>
        <p:nvCxnSpPr>
          <p:cNvPr id="310" name="Google Shape;310;g23ae5dd7e86_1_0"/>
          <p:cNvCxnSpPr/>
          <p:nvPr/>
        </p:nvCxnSpPr>
        <p:spPr>
          <a:xfrm>
            <a:off x="4995975" y="3680108"/>
            <a:ext cx="2925300" cy="210300"/>
          </a:xfrm>
          <a:prstGeom prst="straightConnector1">
            <a:avLst/>
          </a:prstGeom>
          <a:noFill/>
          <a:ln cap="flat" cmpd="sng" w="9525">
            <a:solidFill>
              <a:schemeClr val="dk2"/>
            </a:solidFill>
            <a:prstDash val="solid"/>
            <a:round/>
            <a:headEnd len="med" w="med" type="none"/>
            <a:tailEnd len="med" w="med" type="triangle"/>
          </a:ln>
        </p:spPr>
      </p:cxnSp>
      <p:cxnSp>
        <p:nvCxnSpPr>
          <p:cNvPr id="311" name="Google Shape;311;g23ae5dd7e86_1_0"/>
          <p:cNvCxnSpPr/>
          <p:nvPr/>
        </p:nvCxnSpPr>
        <p:spPr>
          <a:xfrm flipH="1">
            <a:off x="2035600" y="2892385"/>
            <a:ext cx="2946000" cy="186300"/>
          </a:xfrm>
          <a:prstGeom prst="straightConnector1">
            <a:avLst/>
          </a:prstGeom>
          <a:noFill/>
          <a:ln cap="flat" cmpd="sng" w="9525">
            <a:solidFill>
              <a:schemeClr val="dk2"/>
            </a:solidFill>
            <a:prstDash val="solid"/>
            <a:round/>
            <a:headEnd len="med" w="med" type="none"/>
            <a:tailEnd len="med" w="med" type="triangle"/>
          </a:ln>
        </p:spPr>
      </p:cxnSp>
      <p:cxnSp>
        <p:nvCxnSpPr>
          <p:cNvPr id="312" name="Google Shape;312;g23ae5dd7e86_1_0"/>
          <p:cNvCxnSpPr/>
          <p:nvPr/>
        </p:nvCxnSpPr>
        <p:spPr>
          <a:xfrm flipH="1">
            <a:off x="5015088" y="3953105"/>
            <a:ext cx="2942700" cy="188100"/>
          </a:xfrm>
          <a:prstGeom prst="straightConnector1">
            <a:avLst/>
          </a:prstGeom>
          <a:noFill/>
          <a:ln cap="flat" cmpd="sng" w="9525">
            <a:solidFill>
              <a:schemeClr val="dk2"/>
            </a:solidFill>
            <a:prstDash val="solid"/>
            <a:round/>
            <a:headEnd len="med" w="med" type="none"/>
            <a:tailEnd len="med" w="med" type="triangle"/>
          </a:ln>
        </p:spPr>
      </p:cxnSp>
      <p:cxnSp>
        <p:nvCxnSpPr>
          <p:cNvPr id="313" name="Google Shape;313;g23ae5dd7e86_1_0"/>
          <p:cNvCxnSpPr/>
          <p:nvPr/>
        </p:nvCxnSpPr>
        <p:spPr>
          <a:xfrm>
            <a:off x="5005538" y="4203908"/>
            <a:ext cx="2925300" cy="210300"/>
          </a:xfrm>
          <a:prstGeom prst="straightConnector1">
            <a:avLst/>
          </a:prstGeom>
          <a:noFill/>
          <a:ln cap="flat" cmpd="sng" w="9525">
            <a:solidFill>
              <a:schemeClr val="dk2"/>
            </a:solidFill>
            <a:prstDash val="solid"/>
            <a:round/>
            <a:headEnd len="med" w="med" type="none"/>
            <a:tailEnd len="med" w="med" type="triangle"/>
          </a:ln>
        </p:spPr>
      </p:cxnSp>
      <p:cxnSp>
        <p:nvCxnSpPr>
          <p:cNvPr id="314" name="Google Shape;314;g23ae5dd7e86_1_0"/>
          <p:cNvCxnSpPr/>
          <p:nvPr/>
        </p:nvCxnSpPr>
        <p:spPr>
          <a:xfrm flipH="1">
            <a:off x="5024650" y="4476905"/>
            <a:ext cx="2942700" cy="188100"/>
          </a:xfrm>
          <a:prstGeom prst="straightConnector1">
            <a:avLst/>
          </a:prstGeom>
          <a:noFill/>
          <a:ln cap="flat" cmpd="sng" w="9525">
            <a:solidFill>
              <a:schemeClr val="dk2"/>
            </a:solidFill>
            <a:prstDash val="solid"/>
            <a:round/>
            <a:headEnd len="med" w="med" type="none"/>
            <a:tailEnd len="med" w="med" type="triangle"/>
          </a:ln>
        </p:spPr>
      </p:cxnSp>
      <p:cxnSp>
        <p:nvCxnSpPr>
          <p:cNvPr id="315" name="Google Shape;315;g23ae5dd7e86_1_0"/>
          <p:cNvCxnSpPr/>
          <p:nvPr/>
        </p:nvCxnSpPr>
        <p:spPr>
          <a:xfrm>
            <a:off x="1998488" y="4203908"/>
            <a:ext cx="2925300" cy="210300"/>
          </a:xfrm>
          <a:prstGeom prst="straightConnector1">
            <a:avLst/>
          </a:prstGeom>
          <a:noFill/>
          <a:ln cap="flat" cmpd="sng" w="9525">
            <a:solidFill>
              <a:schemeClr val="dk2"/>
            </a:solidFill>
            <a:prstDash val="solid"/>
            <a:round/>
            <a:headEnd len="med" w="med" type="none"/>
            <a:tailEnd len="med" w="med" type="triangle"/>
          </a:ln>
        </p:spPr>
      </p:cxnSp>
      <p:cxnSp>
        <p:nvCxnSpPr>
          <p:cNvPr id="316" name="Google Shape;316;g23ae5dd7e86_1_0"/>
          <p:cNvCxnSpPr/>
          <p:nvPr/>
        </p:nvCxnSpPr>
        <p:spPr>
          <a:xfrm flipH="1">
            <a:off x="2045800" y="4479155"/>
            <a:ext cx="2942700" cy="188100"/>
          </a:xfrm>
          <a:prstGeom prst="straightConnector1">
            <a:avLst/>
          </a:prstGeom>
          <a:noFill/>
          <a:ln cap="flat" cmpd="sng" w="9525">
            <a:solidFill>
              <a:schemeClr val="dk2"/>
            </a:solidFill>
            <a:prstDash val="solid"/>
            <a:round/>
            <a:headEnd len="med" w="med" type="none"/>
            <a:tailEnd len="med" w="med" type="triangle"/>
          </a:ln>
        </p:spPr>
      </p:cxnSp>
      <p:sp>
        <p:nvSpPr>
          <p:cNvPr id="317" name="Google Shape;317;g23ae5dd7e86_1_0"/>
          <p:cNvSpPr txBox="1"/>
          <p:nvPr/>
        </p:nvSpPr>
        <p:spPr>
          <a:xfrm rot="-187547">
            <a:off x="3133723" y="206761"/>
            <a:ext cx="511661" cy="323285"/>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t>PREQ</a:t>
            </a:r>
            <a:endParaRPr b="1" sz="900"/>
          </a:p>
        </p:txBody>
      </p:sp>
      <p:sp>
        <p:nvSpPr>
          <p:cNvPr id="318" name="Google Shape;318;g23ae5dd7e86_1_0"/>
          <p:cNvSpPr txBox="1"/>
          <p:nvPr/>
        </p:nvSpPr>
        <p:spPr>
          <a:xfrm rot="-187547">
            <a:off x="6135523" y="-65014"/>
            <a:ext cx="511661" cy="323285"/>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t>PREQ</a:t>
            </a:r>
            <a:endParaRPr b="1" sz="900"/>
          </a:p>
        </p:txBody>
      </p:sp>
      <p:sp>
        <p:nvSpPr>
          <p:cNvPr id="319" name="Google Shape;319;g23ae5dd7e86_1_0"/>
          <p:cNvSpPr txBox="1"/>
          <p:nvPr/>
        </p:nvSpPr>
        <p:spPr>
          <a:xfrm>
            <a:off x="3133802" y="474095"/>
            <a:ext cx="5115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t>PREP</a:t>
            </a:r>
            <a:endParaRPr b="1" sz="900"/>
          </a:p>
        </p:txBody>
      </p:sp>
      <p:sp>
        <p:nvSpPr>
          <p:cNvPr id="320" name="Google Shape;320;g23ae5dd7e86_1_0"/>
          <p:cNvSpPr txBox="1"/>
          <p:nvPr/>
        </p:nvSpPr>
        <p:spPr>
          <a:xfrm rot="246142">
            <a:off x="6135534" y="726349"/>
            <a:ext cx="511611" cy="323326"/>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t>PREP</a:t>
            </a:r>
            <a:endParaRPr b="1" sz="900"/>
          </a:p>
        </p:txBody>
      </p:sp>
      <p:sp>
        <p:nvSpPr>
          <p:cNvPr id="321" name="Google Shape;321;g23ae5dd7e86_1_0"/>
          <p:cNvSpPr txBox="1"/>
          <p:nvPr/>
        </p:nvSpPr>
        <p:spPr>
          <a:xfrm rot="246285">
            <a:off x="5815070" y="957337"/>
            <a:ext cx="1152556" cy="323326"/>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t>ADDBA Request</a:t>
            </a:r>
            <a:endParaRPr b="1" sz="900"/>
          </a:p>
        </p:txBody>
      </p:sp>
      <p:sp>
        <p:nvSpPr>
          <p:cNvPr id="322" name="Google Shape;322;g23ae5dd7e86_1_0"/>
          <p:cNvSpPr txBox="1"/>
          <p:nvPr/>
        </p:nvSpPr>
        <p:spPr>
          <a:xfrm rot="245137">
            <a:off x="3153750" y="1476087"/>
            <a:ext cx="471598" cy="323326"/>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t>ACK</a:t>
            </a:r>
            <a:endParaRPr b="1" sz="900"/>
          </a:p>
        </p:txBody>
      </p:sp>
      <p:sp>
        <p:nvSpPr>
          <p:cNvPr id="323" name="Google Shape;323;g23ae5dd7e86_1_0"/>
          <p:cNvSpPr txBox="1"/>
          <p:nvPr/>
        </p:nvSpPr>
        <p:spPr>
          <a:xfrm rot="-325189">
            <a:off x="2550025" y="1238623"/>
            <a:ext cx="1588100" cy="323351"/>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t>ACK + </a:t>
            </a:r>
            <a:r>
              <a:rPr b="1" lang="en" sz="900"/>
              <a:t>ADDBA Response</a:t>
            </a:r>
            <a:endParaRPr b="1" sz="900"/>
          </a:p>
        </p:txBody>
      </p:sp>
      <p:sp>
        <p:nvSpPr>
          <p:cNvPr id="324" name="Google Shape;324;g23ae5dd7e86_1_0"/>
          <p:cNvSpPr txBox="1"/>
          <p:nvPr/>
        </p:nvSpPr>
        <p:spPr>
          <a:xfrm rot="-325381">
            <a:off x="5541476" y="1241222"/>
            <a:ext cx="1552248" cy="323351"/>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t>ACK + </a:t>
            </a:r>
            <a:r>
              <a:rPr b="1" lang="en" sz="900"/>
              <a:t>ADDBA Response</a:t>
            </a:r>
            <a:endParaRPr b="1" sz="900"/>
          </a:p>
        </p:txBody>
      </p:sp>
      <p:sp>
        <p:nvSpPr>
          <p:cNvPr id="325" name="Google Shape;325;g23ae5dd7e86_1_0"/>
          <p:cNvSpPr txBox="1"/>
          <p:nvPr/>
        </p:nvSpPr>
        <p:spPr>
          <a:xfrm rot="246285">
            <a:off x="2884870" y="911774"/>
            <a:ext cx="1152556" cy="323326"/>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t>ADDBA Request</a:t>
            </a:r>
            <a:endParaRPr b="1" sz="900"/>
          </a:p>
        </p:txBody>
      </p:sp>
      <p:sp>
        <p:nvSpPr>
          <p:cNvPr id="326" name="Google Shape;326;g23ae5dd7e86_1_0"/>
          <p:cNvSpPr txBox="1"/>
          <p:nvPr/>
        </p:nvSpPr>
        <p:spPr>
          <a:xfrm rot="245137">
            <a:off x="6155550" y="1455349"/>
            <a:ext cx="471598" cy="323326"/>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t>ACK</a:t>
            </a:r>
            <a:endParaRPr b="1" sz="900"/>
          </a:p>
        </p:txBody>
      </p:sp>
      <p:sp>
        <p:nvSpPr>
          <p:cNvPr id="327" name="Google Shape;327;g23ae5dd7e86_1_0"/>
          <p:cNvSpPr txBox="1"/>
          <p:nvPr/>
        </p:nvSpPr>
        <p:spPr>
          <a:xfrm rot="245137">
            <a:off x="3153750" y="1650149"/>
            <a:ext cx="471598" cy="323326"/>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t>QoS</a:t>
            </a:r>
            <a:endParaRPr b="1" sz="900"/>
          </a:p>
        </p:txBody>
      </p:sp>
      <p:sp>
        <p:nvSpPr>
          <p:cNvPr id="328" name="Google Shape;328;g23ae5dd7e86_1_0"/>
          <p:cNvSpPr txBox="1"/>
          <p:nvPr/>
        </p:nvSpPr>
        <p:spPr>
          <a:xfrm rot="245137">
            <a:off x="6155550" y="2843874"/>
            <a:ext cx="471598" cy="323326"/>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t>QoS</a:t>
            </a:r>
            <a:endParaRPr b="1" sz="900"/>
          </a:p>
        </p:txBody>
      </p:sp>
      <p:sp>
        <p:nvSpPr>
          <p:cNvPr id="329" name="Google Shape;329;g23ae5dd7e86_1_0"/>
          <p:cNvSpPr txBox="1"/>
          <p:nvPr/>
        </p:nvSpPr>
        <p:spPr>
          <a:xfrm rot="5400000">
            <a:off x="3133654" y="2090287"/>
            <a:ext cx="511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t>…</a:t>
            </a:r>
            <a:endParaRPr b="1" sz="900"/>
          </a:p>
        </p:txBody>
      </p:sp>
      <p:sp>
        <p:nvSpPr>
          <p:cNvPr id="330" name="Google Shape;330;g23ae5dd7e86_1_0"/>
          <p:cNvSpPr txBox="1"/>
          <p:nvPr/>
        </p:nvSpPr>
        <p:spPr>
          <a:xfrm rot="5400000">
            <a:off x="6135454" y="3273187"/>
            <a:ext cx="511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t>…</a:t>
            </a:r>
            <a:endParaRPr b="1" sz="900"/>
          </a:p>
        </p:txBody>
      </p:sp>
      <p:sp>
        <p:nvSpPr>
          <p:cNvPr id="331" name="Google Shape;331;g23ae5dd7e86_1_0"/>
          <p:cNvSpPr txBox="1"/>
          <p:nvPr/>
        </p:nvSpPr>
        <p:spPr>
          <a:xfrm rot="224538">
            <a:off x="2690157" y="2491374"/>
            <a:ext cx="1847740" cy="323203"/>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t>BAR(Block Ack Request)</a:t>
            </a:r>
            <a:endParaRPr b="1" sz="900"/>
          </a:p>
        </p:txBody>
      </p:sp>
      <p:sp>
        <p:nvSpPr>
          <p:cNvPr id="332" name="Google Shape;332;g23ae5dd7e86_1_0"/>
          <p:cNvSpPr txBox="1"/>
          <p:nvPr/>
        </p:nvSpPr>
        <p:spPr>
          <a:xfrm rot="224538">
            <a:off x="5467482" y="3564499"/>
            <a:ext cx="1847740" cy="323203"/>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t>BAR(Block Ack Request)</a:t>
            </a:r>
            <a:endParaRPr b="1" sz="900"/>
          </a:p>
        </p:txBody>
      </p:sp>
      <p:sp>
        <p:nvSpPr>
          <p:cNvPr id="333" name="Google Shape;333;g23ae5dd7e86_1_0"/>
          <p:cNvSpPr txBox="1"/>
          <p:nvPr/>
        </p:nvSpPr>
        <p:spPr>
          <a:xfrm rot="-341765">
            <a:off x="3153792" y="2745997"/>
            <a:ext cx="471528" cy="323198"/>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t>ACK</a:t>
            </a:r>
            <a:endParaRPr b="1" sz="900"/>
          </a:p>
        </p:txBody>
      </p:sp>
      <p:sp>
        <p:nvSpPr>
          <p:cNvPr id="334" name="Google Shape;334;g23ae5dd7e86_1_0"/>
          <p:cNvSpPr txBox="1"/>
          <p:nvPr/>
        </p:nvSpPr>
        <p:spPr>
          <a:xfrm rot="-341765">
            <a:off x="6155592" y="3785672"/>
            <a:ext cx="471528" cy="323198"/>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t>ACK</a:t>
            </a:r>
            <a:endParaRPr b="1" sz="900"/>
          </a:p>
        </p:txBody>
      </p:sp>
      <p:sp>
        <p:nvSpPr>
          <p:cNvPr id="335" name="Google Shape;335;g23ae5dd7e86_1_0"/>
          <p:cNvSpPr txBox="1"/>
          <p:nvPr/>
        </p:nvSpPr>
        <p:spPr>
          <a:xfrm rot="-341765">
            <a:off x="6155592" y="4344797"/>
            <a:ext cx="471528" cy="323198"/>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t>ACK</a:t>
            </a:r>
            <a:endParaRPr b="1" sz="900"/>
          </a:p>
        </p:txBody>
      </p:sp>
      <p:sp>
        <p:nvSpPr>
          <p:cNvPr id="336" name="Google Shape;336;g23ae5dd7e86_1_0"/>
          <p:cNvSpPr txBox="1"/>
          <p:nvPr/>
        </p:nvSpPr>
        <p:spPr>
          <a:xfrm rot="-341765">
            <a:off x="3153792" y="4344797"/>
            <a:ext cx="471528" cy="323198"/>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t>ACK</a:t>
            </a:r>
            <a:endParaRPr b="1" sz="900"/>
          </a:p>
        </p:txBody>
      </p:sp>
      <p:sp>
        <p:nvSpPr>
          <p:cNvPr id="337" name="Google Shape;337;g23ae5dd7e86_1_0"/>
          <p:cNvSpPr txBox="1"/>
          <p:nvPr/>
        </p:nvSpPr>
        <p:spPr>
          <a:xfrm rot="224780">
            <a:off x="2815624" y="4067174"/>
            <a:ext cx="1147853" cy="323203"/>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t>DELBA </a:t>
            </a:r>
            <a:r>
              <a:rPr b="1" lang="en" sz="900"/>
              <a:t>Request</a:t>
            </a:r>
            <a:endParaRPr b="1" sz="900"/>
          </a:p>
        </p:txBody>
      </p:sp>
      <p:sp>
        <p:nvSpPr>
          <p:cNvPr id="338" name="Google Shape;338;g23ae5dd7e86_1_0"/>
          <p:cNvSpPr txBox="1"/>
          <p:nvPr/>
        </p:nvSpPr>
        <p:spPr>
          <a:xfrm rot="224780">
            <a:off x="5899211" y="4067774"/>
            <a:ext cx="1147853" cy="323203"/>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t>DELBA Request</a:t>
            </a:r>
            <a:endParaRPr b="1" sz="900"/>
          </a:p>
        </p:txBody>
      </p:sp>
      <p:sp>
        <p:nvSpPr>
          <p:cNvPr id="339" name="Google Shape;339;g23ae5dd7e86_1_0"/>
          <p:cNvSpPr txBox="1"/>
          <p:nvPr/>
        </p:nvSpPr>
        <p:spPr>
          <a:xfrm>
            <a:off x="8700" y="1925250"/>
            <a:ext cx="1854300" cy="1293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en" sz="1800">
                <a:latin typeface="Old Standard TT"/>
                <a:ea typeface="Old Standard TT"/>
                <a:cs typeface="Old Standard TT"/>
                <a:sym typeface="Old Standard TT"/>
              </a:rPr>
              <a:t>“Establishing Block ACK Session in Multi-hop”</a:t>
            </a:r>
            <a:endParaRPr sz="1800">
              <a:latin typeface="Old Standard TT"/>
              <a:ea typeface="Old Standard TT"/>
              <a:cs typeface="Old Standard TT"/>
              <a:sym typeface="Old Standard TT"/>
            </a:endParaRPr>
          </a:p>
        </p:txBody>
      </p:sp>
      <p:sp>
        <p:nvSpPr>
          <p:cNvPr id="340" name="Google Shape;340;g23ae5dd7e86_1_0"/>
          <p:cNvSpPr txBox="1"/>
          <p:nvPr/>
        </p:nvSpPr>
        <p:spPr>
          <a:xfrm>
            <a:off x="1763625" y="4732200"/>
            <a:ext cx="5961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t>Node 1</a:t>
            </a:r>
            <a:endParaRPr b="1" sz="900"/>
          </a:p>
        </p:txBody>
      </p:sp>
      <p:sp>
        <p:nvSpPr>
          <p:cNvPr id="341" name="Google Shape;341;g23ae5dd7e86_1_0"/>
          <p:cNvSpPr txBox="1"/>
          <p:nvPr/>
        </p:nvSpPr>
        <p:spPr>
          <a:xfrm>
            <a:off x="4734725" y="4732200"/>
            <a:ext cx="5961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t>Node 2</a:t>
            </a:r>
            <a:endParaRPr b="1" sz="900"/>
          </a:p>
        </p:txBody>
      </p:sp>
      <p:sp>
        <p:nvSpPr>
          <p:cNvPr id="342" name="Google Shape;342;g23ae5dd7e86_1_0"/>
          <p:cNvSpPr txBox="1"/>
          <p:nvPr/>
        </p:nvSpPr>
        <p:spPr>
          <a:xfrm>
            <a:off x="7705825" y="4727700"/>
            <a:ext cx="5961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t>Node 3</a:t>
            </a:r>
            <a:endParaRPr b="1" sz="9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g23ae5dd7e86_2_17"/>
          <p:cNvSpPr txBox="1"/>
          <p:nvPr/>
        </p:nvSpPr>
        <p:spPr>
          <a:xfrm>
            <a:off x="311760" y="444960"/>
            <a:ext cx="8520000" cy="612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0" lang="en" sz="3000" strike="noStrike">
                <a:solidFill>
                  <a:srgbClr val="000000"/>
                </a:solidFill>
                <a:latin typeface="Old Standard TT"/>
                <a:ea typeface="Old Standard TT"/>
                <a:cs typeface="Old Standard TT"/>
                <a:sym typeface="Old Standard TT"/>
              </a:rPr>
              <a:t>“</a:t>
            </a:r>
            <a:r>
              <a:rPr lang="en" sz="3000">
                <a:latin typeface="Old Standard TT"/>
                <a:ea typeface="Old Standard TT"/>
                <a:cs typeface="Old Standard TT"/>
                <a:sym typeface="Old Standard TT"/>
              </a:rPr>
              <a:t>Experiments Specifications</a:t>
            </a:r>
            <a:r>
              <a:rPr b="0" lang="en" sz="3000" strike="noStrike">
                <a:solidFill>
                  <a:srgbClr val="000000"/>
                </a:solidFill>
                <a:latin typeface="Old Standard TT"/>
                <a:ea typeface="Old Standard TT"/>
                <a:cs typeface="Old Standard TT"/>
                <a:sym typeface="Old Standard TT"/>
              </a:rPr>
              <a:t>”</a:t>
            </a:r>
            <a:endParaRPr b="0" sz="3000" strike="noStrike">
              <a:solidFill>
                <a:srgbClr val="000000"/>
              </a:solidFill>
              <a:latin typeface="Arial"/>
              <a:ea typeface="Arial"/>
              <a:cs typeface="Arial"/>
              <a:sym typeface="Arial"/>
            </a:endParaRPr>
          </a:p>
        </p:txBody>
      </p:sp>
      <p:sp>
        <p:nvSpPr>
          <p:cNvPr id="348" name="Google Shape;348;g23ae5dd7e86_2_17"/>
          <p:cNvSpPr txBox="1"/>
          <p:nvPr/>
        </p:nvSpPr>
        <p:spPr>
          <a:xfrm>
            <a:off x="353173" y="1212150"/>
            <a:ext cx="8386800" cy="3396900"/>
          </a:xfrm>
          <a:prstGeom prst="rect">
            <a:avLst/>
          </a:prstGeom>
          <a:noFill/>
          <a:ln>
            <a:noFill/>
          </a:ln>
        </p:spPr>
        <p:txBody>
          <a:bodyPr anchorCtr="0" anchor="t" bIns="91425" lIns="91425" spcFirstLastPara="1" rIns="91425" wrap="square" tIns="91425">
            <a:noAutofit/>
          </a:bodyPr>
          <a:lstStyle/>
          <a:p>
            <a:pPr indent="-324030" lvl="0" marL="457200" marR="0" rtl="0" algn="l">
              <a:lnSpc>
                <a:spcPct val="115000"/>
              </a:lnSpc>
              <a:spcBef>
                <a:spcPts val="0"/>
              </a:spcBef>
              <a:spcAft>
                <a:spcPts val="0"/>
              </a:spcAft>
              <a:buClr>
                <a:srgbClr val="000000"/>
              </a:buClr>
              <a:buSzPts val="1500"/>
              <a:buFont typeface="Noto Sans Symbols"/>
              <a:buAutoNum type="arabicPeriod"/>
            </a:pPr>
            <a:r>
              <a:rPr lang="en" sz="1500">
                <a:latin typeface="Old Standard TT"/>
                <a:ea typeface="Old Standard TT"/>
                <a:cs typeface="Old Standard TT"/>
                <a:sym typeface="Old Standard TT"/>
              </a:rPr>
              <a:t>“Implemented Outdoor Testbed of WMNs with MIMC”</a:t>
            </a:r>
            <a:endParaRPr sz="1500">
              <a:latin typeface="Old Standard TT"/>
              <a:ea typeface="Old Standard TT"/>
              <a:cs typeface="Old Standard TT"/>
              <a:sym typeface="Old Standard TT"/>
            </a:endParaRPr>
          </a:p>
          <a:p>
            <a:pPr indent="-323850" lvl="1" marL="914400" marR="0" rtl="0" algn="l">
              <a:lnSpc>
                <a:spcPct val="115000"/>
              </a:lnSpc>
              <a:spcBef>
                <a:spcPts val="0"/>
              </a:spcBef>
              <a:spcAft>
                <a:spcPts val="0"/>
              </a:spcAft>
              <a:buSzPts val="1500"/>
              <a:buFont typeface="Old Standard TT"/>
              <a:buAutoNum type="alphaLcPeriod"/>
            </a:pPr>
            <a:r>
              <a:rPr lang="en" sz="1500">
                <a:latin typeface="Old Standard TT"/>
                <a:ea typeface="Old Standard TT"/>
                <a:cs typeface="Old Standard TT"/>
                <a:sym typeface="Old Standard TT"/>
              </a:rPr>
              <a:t>Equipments Used: </a:t>
            </a:r>
            <a:endParaRPr sz="1500">
              <a:latin typeface="Old Standard TT"/>
              <a:ea typeface="Old Standard TT"/>
              <a:cs typeface="Old Standard TT"/>
              <a:sym typeface="Old Standard TT"/>
            </a:endParaRPr>
          </a:p>
          <a:p>
            <a:pPr indent="-323850" lvl="2" marL="1371600" marR="0" rtl="0" algn="l">
              <a:lnSpc>
                <a:spcPct val="115000"/>
              </a:lnSpc>
              <a:spcBef>
                <a:spcPts val="0"/>
              </a:spcBef>
              <a:spcAft>
                <a:spcPts val="0"/>
              </a:spcAft>
              <a:buSzPts val="1500"/>
              <a:buFont typeface="Old Standard TT"/>
              <a:buChar char="■"/>
            </a:pPr>
            <a:r>
              <a:rPr lang="en" sz="1500">
                <a:latin typeface="Old Standard TT"/>
                <a:ea typeface="Old Standard TT"/>
                <a:cs typeface="Old Standard TT"/>
                <a:sym typeface="Old Standard TT"/>
              </a:rPr>
              <a:t>9 Mesh Routers with same numbers of links as the Interfaces.</a:t>
            </a:r>
            <a:endParaRPr sz="1500">
              <a:latin typeface="Old Standard TT"/>
              <a:ea typeface="Old Standard TT"/>
              <a:cs typeface="Old Standard TT"/>
              <a:sym typeface="Old Standard TT"/>
            </a:endParaRPr>
          </a:p>
          <a:p>
            <a:pPr indent="-323850" lvl="2" marL="1371600" marR="0" rtl="0" algn="l">
              <a:lnSpc>
                <a:spcPct val="115000"/>
              </a:lnSpc>
              <a:spcBef>
                <a:spcPts val="0"/>
              </a:spcBef>
              <a:spcAft>
                <a:spcPts val="0"/>
              </a:spcAft>
              <a:buSzPts val="1500"/>
              <a:buFont typeface="Old Standard TT"/>
              <a:buChar char="■"/>
            </a:pPr>
            <a:r>
              <a:rPr lang="en" sz="1500">
                <a:latin typeface="Old Standard TT"/>
                <a:ea typeface="Old Standard TT"/>
                <a:cs typeface="Old Standard TT"/>
                <a:sym typeface="Old Standard TT"/>
              </a:rPr>
              <a:t>Routers Interfaces run in 5GHz channels.</a:t>
            </a:r>
            <a:endParaRPr sz="1500">
              <a:latin typeface="Old Standard TT"/>
              <a:ea typeface="Old Standard TT"/>
              <a:cs typeface="Old Standard TT"/>
              <a:sym typeface="Old Standard TT"/>
            </a:endParaRPr>
          </a:p>
          <a:p>
            <a:pPr indent="-323850" lvl="2" marL="1371600" marR="0" rtl="0" algn="l">
              <a:lnSpc>
                <a:spcPct val="115000"/>
              </a:lnSpc>
              <a:spcBef>
                <a:spcPts val="0"/>
              </a:spcBef>
              <a:spcAft>
                <a:spcPts val="0"/>
              </a:spcAft>
              <a:buSzPts val="1500"/>
              <a:buFont typeface="Old Standard TT"/>
              <a:buChar char="■"/>
            </a:pPr>
            <a:r>
              <a:rPr lang="en" sz="1500">
                <a:latin typeface="Old Standard TT"/>
                <a:ea typeface="Old Standard TT"/>
                <a:cs typeface="Old Standard TT"/>
                <a:sym typeface="Old Standard TT"/>
              </a:rPr>
              <a:t>Directional Antennas for every Router.</a:t>
            </a:r>
            <a:endParaRPr sz="1500">
              <a:latin typeface="Old Standard TT"/>
              <a:ea typeface="Old Standard TT"/>
              <a:cs typeface="Old Standard TT"/>
              <a:sym typeface="Old Standard TT"/>
            </a:endParaRPr>
          </a:p>
          <a:p>
            <a:pPr indent="-323850" lvl="1" marL="914400" marR="0" rtl="0" algn="l">
              <a:lnSpc>
                <a:spcPct val="115000"/>
              </a:lnSpc>
              <a:spcBef>
                <a:spcPts val="0"/>
              </a:spcBef>
              <a:spcAft>
                <a:spcPts val="0"/>
              </a:spcAft>
              <a:buSzPts val="1500"/>
              <a:buFont typeface="Old Standard TT"/>
              <a:buAutoNum type="alphaLcPeriod"/>
            </a:pPr>
            <a:r>
              <a:rPr lang="en" sz="1500">
                <a:latin typeface="Old Standard TT"/>
                <a:ea typeface="Old Standard TT"/>
                <a:cs typeface="Old Standard TT"/>
                <a:sym typeface="Old Standard TT"/>
              </a:rPr>
              <a:t>Communication established through IEEE 802.11n links over 2x2 MIMO Directional Antennas.</a:t>
            </a:r>
            <a:endParaRPr sz="1500">
              <a:latin typeface="Old Standard TT"/>
              <a:ea typeface="Old Standard TT"/>
              <a:cs typeface="Old Standard TT"/>
              <a:sym typeface="Old Standard TT"/>
            </a:endParaRPr>
          </a:p>
          <a:p>
            <a:pPr indent="-323850" lvl="1" marL="914400" marR="0" rtl="0" algn="l">
              <a:lnSpc>
                <a:spcPct val="115000"/>
              </a:lnSpc>
              <a:spcBef>
                <a:spcPts val="0"/>
              </a:spcBef>
              <a:spcAft>
                <a:spcPts val="0"/>
              </a:spcAft>
              <a:buSzPts val="1500"/>
              <a:buFont typeface="Old Standard TT"/>
              <a:buAutoNum type="alphaLcPeriod"/>
            </a:pPr>
            <a:r>
              <a:rPr lang="en" sz="1500">
                <a:latin typeface="Old Standard TT"/>
                <a:ea typeface="Old Standard TT"/>
                <a:cs typeface="Old Standard TT"/>
                <a:sym typeface="Old Standard TT"/>
              </a:rPr>
              <a:t>Topology of Routers is about 200m distance. </a:t>
            </a:r>
            <a:endParaRPr sz="1500">
              <a:latin typeface="Old Standard TT"/>
              <a:ea typeface="Old Standard TT"/>
              <a:cs typeface="Old Standard TT"/>
              <a:sym typeface="Old Standard TT"/>
            </a:endParaRPr>
          </a:p>
          <a:p>
            <a:pPr indent="0" lvl="0" marL="457200" marR="0" rtl="0" algn="l">
              <a:lnSpc>
                <a:spcPct val="115000"/>
              </a:lnSpc>
              <a:spcBef>
                <a:spcPts val="0"/>
              </a:spcBef>
              <a:spcAft>
                <a:spcPts val="0"/>
              </a:spcAft>
              <a:buNone/>
            </a:pPr>
            <a:r>
              <a:t/>
            </a:r>
            <a:endParaRPr b="0" sz="1800" strike="noStrike">
              <a:solidFill>
                <a:srgbClr val="000000"/>
              </a:solidFill>
              <a:latin typeface="Arial"/>
              <a:ea typeface="Arial"/>
              <a:cs typeface="Arial"/>
              <a:sym typeface="Arial"/>
            </a:endParaRPr>
          </a:p>
        </p:txBody>
      </p:sp>
      <p:pic>
        <p:nvPicPr>
          <p:cNvPr id="349" name="Google Shape;349;g23ae5dd7e86_2_17"/>
          <p:cNvPicPr preferRelativeResize="0"/>
          <p:nvPr/>
        </p:nvPicPr>
        <p:blipFill>
          <a:blip r:embed="rId3">
            <a:alphaModFix/>
          </a:blip>
          <a:stretch>
            <a:fillRect/>
          </a:stretch>
        </p:blipFill>
        <p:spPr>
          <a:xfrm>
            <a:off x="6095549" y="2994049"/>
            <a:ext cx="2607125" cy="1982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g23c2202327a_6_1"/>
          <p:cNvSpPr txBox="1"/>
          <p:nvPr/>
        </p:nvSpPr>
        <p:spPr>
          <a:xfrm>
            <a:off x="311760" y="444960"/>
            <a:ext cx="8520000" cy="612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0" lang="en" sz="3000" strike="noStrike">
                <a:solidFill>
                  <a:srgbClr val="000000"/>
                </a:solidFill>
                <a:latin typeface="Old Standard TT"/>
                <a:ea typeface="Old Standard TT"/>
                <a:cs typeface="Old Standard TT"/>
                <a:sym typeface="Old Standard TT"/>
              </a:rPr>
              <a:t>“</a:t>
            </a:r>
            <a:r>
              <a:rPr lang="en" sz="3000">
                <a:latin typeface="Old Standard TT"/>
                <a:ea typeface="Old Standard TT"/>
                <a:cs typeface="Old Standard TT"/>
                <a:sym typeface="Old Standard TT"/>
              </a:rPr>
              <a:t>Experiments Scenar</a:t>
            </a:r>
            <a:r>
              <a:rPr lang="en" sz="3000">
                <a:latin typeface="Old Standard TT"/>
                <a:ea typeface="Old Standard TT"/>
                <a:cs typeface="Old Standard TT"/>
                <a:sym typeface="Old Standard TT"/>
              </a:rPr>
              <a:t>ios</a:t>
            </a:r>
            <a:r>
              <a:rPr b="0" lang="en" sz="3000" strike="noStrike">
                <a:solidFill>
                  <a:srgbClr val="000000"/>
                </a:solidFill>
                <a:latin typeface="Old Standard TT"/>
                <a:ea typeface="Old Standard TT"/>
                <a:cs typeface="Old Standard TT"/>
                <a:sym typeface="Old Standard TT"/>
              </a:rPr>
              <a:t>”</a:t>
            </a:r>
            <a:endParaRPr b="0" sz="3000" strike="noStrike">
              <a:solidFill>
                <a:srgbClr val="000000"/>
              </a:solidFill>
              <a:latin typeface="Arial"/>
              <a:ea typeface="Arial"/>
              <a:cs typeface="Arial"/>
              <a:sym typeface="Arial"/>
            </a:endParaRPr>
          </a:p>
        </p:txBody>
      </p:sp>
      <p:sp>
        <p:nvSpPr>
          <p:cNvPr id="355" name="Google Shape;355;g23c2202327a_6_1"/>
          <p:cNvSpPr txBox="1"/>
          <p:nvPr/>
        </p:nvSpPr>
        <p:spPr>
          <a:xfrm>
            <a:off x="353173" y="1212150"/>
            <a:ext cx="8386800" cy="339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latin typeface="Old Standard TT"/>
                <a:ea typeface="Old Standard TT"/>
                <a:cs typeface="Old Standard TT"/>
                <a:sym typeface="Old Standard TT"/>
              </a:rPr>
              <a:t>“Scenarios”</a:t>
            </a:r>
            <a:endParaRPr sz="1800">
              <a:solidFill>
                <a:schemeClr val="dk1"/>
              </a:solidFill>
              <a:latin typeface="Old Standard TT"/>
              <a:ea typeface="Old Standard TT"/>
              <a:cs typeface="Old Standard TT"/>
              <a:sym typeface="Old Standard TT"/>
            </a:endParaRPr>
          </a:p>
          <a:p>
            <a:pPr indent="-317500" lvl="0" marL="457200" rtl="0" algn="l">
              <a:spcBef>
                <a:spcPts val="0"/>
              </a:spcBef>
              <a:spcAft>
                <a:spcPts val="0"/>
              </a:spcAft>
              <a:buClr>
                <a:schemeClr val="dk1"/>
              </a:buClr>
              <a:buSzPts val="1400"/>
              <a:buFont typeface="Old Standard TT"/>
              <a:buAutoNum type="arabicPeriod"/>
            </a:pPr>
            <a:r>
              <a:rPr lang="en" sz="1800">
                <a:solidFill>
                  <a:schemeClr val="dk1"/>
                </a:solidFill>
                <a:latin typeface="Old Standard TT"/>
                <a:ea typeface="Old Standard TT"/>
                <a:cs typeface="Old Standard TT"/>
                <a:sym typeface="Old Standard TT"/>
              </a:rPr>
              <a:t>Tuning TCP/UDP memory in Kernel and removing conflicted modules.</a:t>
            </a:r>
            <a:endParaRPr sz="1800">
              <a:solidFill>
                <a:schemeClr val="dk1"/>
              </a:solidFill>
              <a:latin typeface="Old Standard TT"/>
              <a:ea typeface="Old Standard TT"/>
              <a:cs typeface="Old Standard TT"/>
              <a:sym typeface="Old Standard TT"/>
            </a:endParaRPr>
          </a:p>
          <a:p>
            <a:pPr indent="-317500" lvl="0" marL="457200" rtl="0" algn="l">
              <a:spcBef>
                <a:spcPts val="0"/>
              </a:spcBef>
              <a:spcAft>
                <a:spcPts val="0"/>
              </a:spcAft>
              <a:buClr>
                <a:schemeClr val="dk1"/>
              </a:buClr>
              <a:buSzPts val="1400"/>
              <a:buFont typeface="Old Standard TT"/>
              <a:buAutoNum type="arabicPeriod"/>
            </a:pPr>
            <a:r>
              <a:rPr lang="en" sz="1800">
                <a:solidFill>
                  <a:schemeClr val="dk1"/>
                </a:solidFill>
                <a:latin typeface="Old Standard TT"/>
                <a:ea typeface="Old Standard TT"/>
                <a:cs typeface="Old Standard TT"/>
                <a:sym typeface="Old Standard TT"/>
              </a:rPr>
              <a:t>Establish Block ACK session.</a:t>
            </a:r>
            <a:endParaRPr sz="1800">
              <a:solidFill>
                <a:schemeClr val="dk1"/>
              </a:solidFill>
              <a:latin typeface="Old Standard TT"/>
              <a:ea typeface="Old Standard TT"/>
              <a:cs typeface="Old Standard TT"/>
              <a:sym typeface="Old Standard TT"/>
            </a:endParaRPr>
          </a:p>
          <a:p>
            <a:pPr indent="-317500" lvl="0" marL="457200" rtl="0" algn="l">
              <a:spcBef>
                <a:spcPts val="0"/>
              </a:spcBef>
              <a:spcAft>
                <a:spcPts val="0"/>
              </a:spcAft>
              <a:buClr>
                <a:schemeClr val="dk1"/>
              </a:buClr>
              <a:buSzPts val="1400"/>
              <a:buFont typeface="Old Standard TT"/>
              <a:buAutoNum type="arabicPeriod"/>
            </a:pPr>
            <a:r>
              <a:rPr lang="en" sz="1800">
                <a:solidFill>
                  <a:schemeClr val="dk1"/>
                </a:solidFill>
                <a:latin typeface="Old Standard TT"/>
                <a:ea typeface="Old Standard TT"/>
                <a:cs typeface="Old Standard TT"/>
                <a:sym typeface="Old Standard TT"/>
              </a:rPr>
              <a:t>Measure Aggregation Level.</a:t>
            </a:r>
            <a:endParaRPr sz="1800">
              <a:solidFill>
                <a:schemeClr val="dk1"/>
              </a:solidFill>
              <a:latin typeface="Old Standard TT"/>
              <a:ea typeface="Old Standard TT"/>
              <a:cs typeface="Old Standard TT"/>
              <a:sym typeface="Old Standard TT"/>
            </a:endParaRPr>
          </a:p>
          <a:p>
            <a:pPr indent="-317500" lvl="0" marL="457200" rtl="0" algn="l">
              <a:spcBef>
                <a:spcPts val="0"/>
              </a:spcBef>
              <a:spcAft>
                <a:spcPts val="0"/>
              </a:spcAft>
              <a:buClr>
                <a:schemeClr val="dk1"/>
              </a:buClr>
              <a:buSzPts val="1400"/>
              <a:buFont typeface="Old Standard TT"/>
              <a:buAutoNum type="arabicPeriod"/>
            </a:pPr>
            <a:r>
              <a:rPr lang="en" sz="1800">
                <a:solidFill>
                  <a:schemeClr val="dk1"/>
                </a:solidFill>
                <a:latin typeface="Old Standard TT"/>
                <a:ea typeface="Old Standard TT"/>
                <a:cs typeface="Old Standard TT"/>
                <a:sym typeface="Old Standard TT"/>
              </a:rPr>
              <a:t>Distribute MCS class &amp; analyze relation in multi - hop performance.</a:t>
            </a:r>
            <a:endParaRPr sz="1800">
              <a:solidFill>
                <a:schemeClr val="dk1"/>
              </a:solidFill>
              <a:latin typeface="Old Standard TT"/>
              <a:ea typeface="Old Standard TT"/>
              <a:cs typeface="Old Standard TT"/>
              <a:sym typeface="Old Standard TT"/>
            </a:endParaRPr>
          </a:p>
          <a:p>
            <a:pPr indent="0" lvl="0" marL="457200" marR="0" rtl="0" algn="l">
              <a:lnSpc>
                <a:spcPct val="115000"/>
              </a:lnSpc>
              <a:spcBef>
                <a:spcPts val="0"/>
              </a:spcBef>
              <a:spcAft>
                <a:spcPts val="0"/>
              </a:spcAft>
              <a:buNone/>
            </a:pPr>
            <a:r>
              <a:t/>
            </a:r>
            <a:endParaRPr sz="1500">
              <a:latin typeface="Old Standard TT"/>
              <a:ea typeface="Old Standard TT"/>
              <a:cs typeface="Old Standard TT"/>
              <a:sym typeface="Old Standard TT"/>
            </a:endParaRPr>
          </a:p>
        </p:txBody>
      </p:sp>
      <p:pic>
        <p:nvPicPr>
          <p:cNvPr id="356" name="Google Shape;356;g23c2202327a_6_1"/>
          <p:cNvPicPr preferRelativeResize="0"/>
          <p:nvPr/>
        </p:nvPicPr>
        <p:blipFill>
          <a:blip r:embed="rId3">
            <a:alphaModFix/>
          </a:blip>
          <a:stretch>
            <a:fillRect/>
          </a:stretch>
        </p:blipFill>
        <p:spPr>
          <a:xfrm>
            <a:off x="4074700" y="2725700"/>
            <a:ext cx="4836424" cy="21844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g23ae5dd7e86_2_24"/>
          <p:cNvSpPr txBox="1"/>
          <p:nvPr/>
        </p:nvSpPr>
        <p:spPr>
          <a:xfrm>
            <a:off x="311760" y="444960"/>
            <a:ext cx="8520000" cy="612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0" lang="en" sz="3000" strike="noStrike">
                <a:solidFill>
                  <a:srgbClr val="000000"/>
                </a:solidFill>
                <a:latin typeface="Old Standard TT"/>
                <a:ea typeface="Old Standard TT"/>
                <a:cs typeface="Old Standard TT"/>
                <a:sym typeface="Old Standard TT"/>
              </a:rPr>
              <a:t>“</a:t>
            </a:r>
            <a:r>
              <a:rPr lang="en" sz="3000">
                <a:latin typeface="Old Standard TT"/>
                <a:ea typeface="Old Standard TT"/>
                <a:cs typeface="Old Standard TT"/>
                <a:sym typeface="Old Standard TT"/>
              </a:rPr>
              <a:t>Experiments Results</a:t>
            </a:r>
            <a:r>
              <a:rPr b="0" lang="en" sz="3000" strike="noStrike">
                <a:solidFill>
                  <a:srgbClr val="000000"/>
                </a:solidFill>
                <a:latin typeface="Old Standard TT"/>
                <a:ea typeface="Old Standard TT"/>
                <a:cs typeface="Old Standard TT"/>
                <a:sym typeface="Old Standard TT"/>
              </a:rPr>
              <a:t>”</a:t>
            </a:r>
            <a:endParaRPr b="0" sz="3000" strike="noStrike">
              <a:solidFill>
                <a:srgbClr val="000000"/>
              </a:solidFill>
              <a:latin typeface="Arial"/>
              <a:ea typeface="Arial"/>
              <a:cs typeface="Arial"/>
              <a:sym typeface="Arial"/>
            </a:endParaRPr>
          </a:p>
        </p:txBody>
      </p:sp>
      <p:sp>
        <p:nvSpPr>
          <p:cNvPr id="362" name="Google Shape;362;g23ae5dd7e86_2_24"/>
          <p:cNvSpPr txBox="1"/>
          <p:nvPr>
            <p:ph idx="1" type="body"/>
          </p:nvPr>
        </p:nvSpPr>
        <p:spPr>
          <a:xfrm>
            <a:off x="311760" y="1171440"/>
            <a:ext cx="4157700" cy="3396900"/>
          </a:xfrm>
          <a:prstGeom prst="rect">
            <a:avLst/>
          </a:prstGeom>
          <a:noFill/>
          <a:ln>
            <a:noFill/>
          </a:ln>
        </p:spPr>
        <p:txBody>
          <a:bodyPr anchorCtr="0" anchor="t" bIns="0" lIns="0" spcFirstLastPara="1" rIns="0" wrap="square" tIns="0">
            <a:normAutofit lnSpcReduction="10000"/>
          </a:bodyPr>
          <a:lstStyle/>
          <a:p>
            <a:pPr indent="0" lvl="0" marL="0" rtl="0" algn="l">
              <a:spcBef>
                <a:spcPts val="0"/>
              </a:spcBef>
              <a:spcAft>
                <a:spcPts val="0"/>
              </a:spcAft>
              <a:buNone/>
            </a:pPr>
            <a:r>
              <a:rPr lang="en">
                <a:latin typeface="Old Standard TT"/>
                <a:ea typeface="Old Standard TT"/>
                <a:cs typeface="Old Standard TT"/>
                <a:sym typeface="Old Standard TT"/>
              </a:rPr>
              <a:t>“</a:t>
            </a:r>
            <a:r>
              <a:rPr lang="en">
                <a:solidFill>
                  <a:schemeClr val="dk1"/>
                </a:solidFill>
                <a:latin typeface="Old Standard TT"/>
                <a:ea typeface="Old Standard TT"/>
                <a:cs typeface="Old Standard TT"/>
                <a:sym typeface="Old Standard TT"/>
              </a:rPr>
              <a:t>Result &amp; Analysis</a:t>
            </a:r>
            <a:r>
              <a:rPr lang="en">
                <a:latin typeface="Old Standard TT"/>
                <a:ea typeface="Old Standard TT"/>
                <a:cs typeface="Old Standard TT"/>
                <a:sym typeface="Old Standard TT"/>
              </a:rPr>
              <a:t>”</a:t>
            </a:r>
            <a:endParaRPr>
              <a:latin typeface="Old Standard TT"/>
              <a:ea typeface="Old Standard TT"/>
              <a:cs typeface="Old Standard TT"/>
              <a:sym typeface="Old Standard TT"/>
            </a:endParaRPr>
          </a:p>
          <a:p>
            <a:pPr indent="-304800" lvl="0" marL="457200" rtl="0" algn="l">
              <a:spcBef>
                <a:spcPts val="0"/>
              </a:spcBef>
              <a:spcAft>
                <a:spcPts val="0"/>
              </a:spcAft>
              <a:buSzPts val="1200"/>
              <a:buFont typeface="Old Standard TT"/>
              <a:buAutoNum type="arabicPeriod"/>
            </a:pPr>
            <a:r>
              <a:rPr lang="en" sz="1600">
                <a:solidFill>
                  <a:schemeClr val="dk1"/>
                </a:solidFill>
                <a:latin typeface="Old Standard TT"/>
                <a:ea typeface="Old Standard TT"/>
                <a:cs typeface="Old Standard TT"/>
                <a:sym typeface="Old Standard TT"/>
              </a:rPr>
              <a:t>Single-Hop performance at User-Space by only changing channel bonding and number of data streams sent, is significantly better when I use 2 data streams + channel bonding, at 140Mbps.</a:t>
            </a:r>
            <a:endParaRPr sz="1600">
              <a:solidFill>
                <a:schemeClr val="dk1"/>
              </a:solidFill>
              <a:latin typeface="Old Standard TT"/>
              <a:ea typeface="Old Standard TT"/>
              <a:cs typeface="Old Standard TT"/>
              <a:sym typeface="Old Standard TT"/>
            </a:endParaRPr>
          </a:p>
          <a:p>
            <a:pPr indent="-317500" lvl="0" marL="457200" rtl="0" algn="l">
              <a:spcBef>
                <a:spcPts val="0"/>
              </a:spcBef>
              <a:spcAft>
                <a:spcPts val="0"/>
              </a:spcAft>
              <a:buClr>
                <a:schemeClr val="dk1"/>
              </a:buClr>
              <a:buSzPts val="1400"/>
              <a:buFont typeface="Old Standard TT"/>
              <a:buAutoNum type="arabicPeriod"/>
            </a:pPr>
            <a:r>
              <a:rPr lang="en" sz="1600">
                <a:solidFill>
                  <a:schemeClr val="dk1"/>
                </a:solidFill>
                <a:latin typeface="Old Standard TT"/>
                <a:ea typeface="Old Standard TT"/>
                <a:cs typeface="Old Standard TT"/>
                <a:sym typeface="Old Standard TT"/>
              </a:rPr>
              <a:t>We can see that Multi-Hop performance at User-Space is maintained in 130~140 Mbps even if the number of hop is increased.</a:t>
            </a:r>
            <a:endParaRPr sz="1600">
              <a:solidFill>
                <a:schemeClr val="dk1"/>
              </a:solidFill>
              <a:latin typeface="Old Standard TT"/>
              <a:ea typeface="Old Standard TT"/>
              <a:cs typeface="Old Standard TT"/>
              <a:sym typeface="Old Standard TT"/>
            </a:endParaRPr>
          </a:p>
          <a:p>
            <a:pPr indent="0" lvl="0" marL="457200" rtl="0" algn="l">
              <a:spcBef>
                <a:spcPts val="0"/>
              </a:spcBef>
              <a:spcAft>
                <a:spcPts val="0"/>
              </a:spcAft>
              <a:buNone/>
            </a:pPr>
            <a:r>
              <a:rPr lang="en" sz="1600">
                <a:solidFill>
                  <a:schemeClr val="dk1"/>
                </a:solidFill>
                <a:latin typeface="Old Standard TT"/>
                <a:ea typeface="Old Standard TT"/>
                <a:cs typeface="Old Standard TT"/>
                <a:sym typeface="Old Standard TT"/>
              </a:rPr>
              <a:t>When we use 2 Data Streams + 40MHz channel bandwidth + channel bonding, our channel is more vulnerable to interference so channels change more frequently.</a:t>
            </a:r>
            <a:endParaRPr sz="1600">
              <a:solidFill>
                <a:schemeClr val="dk1"/>
              </a:solidFill>
              <a:latin typeface="Old Standard TT"/>
              <a:ea typeface="Old Standard TT"/>
              <a:cs typeface="Old Standard TT"/>
              <a:sym typeface="Old Standard TT"/>
            </a:endParaRPr>
          </a:p>
        </p:txBody>
      </p:sp>
      <p:sp>
        <p:nvSpPr>
          <p:cNvPr id="363" name="Google Shape;363;g23ae5dd7e86_2_24"/>
          <p:cNvSpPr txBox="1"/>
          <p:nvPr>
            <p:ph idx="2" type="body"/>
          </p:nvPr>
        </p:nvSpPr>
        <p:spPr>
          <a:xfrm>
            <a:off x="4677840" y="1171440"/>
            <a:ext cx="4157700" cy="33969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n">
                <a:latin typeface="Old Standard TT"/>
                <a:ea typeface="Old Standard TT"/>
                <a:cs typeface="Old Standard TT"/>
                <a:sym typeface="Old Standard TT"/>
              </a:rPr>
              <a:t>“Result &amp; Analysis”</a:t>
            </a:r>
            <a:endParaRPr>
              <a:latin typeface="Old Standard TT"/>
              <a:ea typeface="Old Standard TT"/>
              <a:cs typeface="Old Standard TT"/>
              <a:sym typeface="Old Standard TT"/>
            </a:endParaRPr>
          </a:p>
          <a:p>
            <a:pPr indent="-317500" lvl="0" marL="457200" rtl="0" algn="l">
              <a:spcBef>
                <a:spcPts val="0"/>
              </a:spcBef>
              <a:spcAft>
                <a:spcPts val="0"/>
              </a:spcAft>
              <a:buSzPts val="1400"/>
              <a:buFont typeface="Old Standard TT"/>
              <a:buAutoNum type="alphaUcPeriod"/>
            </a:pPr>
            <a:r>
              <a:rPr lang="en" sz="1600">
                <a:solidFill>
                  <a:schemeClr val="dk1"/>
                </a:solidFill>
                <a:latin typeface="Old Standard TT"/>
                <a:ea typeface="Old Standard TT"/>
                <a:cs typeface="Old Standard TT"/>
                <a:sym typeface="Old Standard TT"/>
              </a:rPr>
              <a:t>As for the Aggregation Parameter there is about 63% performance using all the features. This fact shows us that the Frame Aggregate Level is not affecting the performance. </a:t>
            </a:r>
            <a:endParaRPr>
              <a:latin typeface="Old Standard TT"/>
              <a:ea typeface="Old Standard TT"/>
              <a:cs typeface="Old Standard TT"/>
              <a:sym typeface="Old Standard TT"/>
            </a:endParaRPr>
          </a:p>
          <a:p>
            <a:pPr indent="-317500" lvl="0" marL="457200" rtl="0" algn="l">
              <a:spcBef>
                <a:spcPts val="0"/>
              </a:spcBef>
              <a:spcAft>
                <a:spcPts val="0"/>
              </a:spcAft>
              <a:buSzPts val="1400"/>
              <a:buFont typeface="Old Standard TT"/>
              <a:buAutoNum type="alphaUcPeriod"/>
            </a:pPr>
            <a:r>
              <a:rPr lang="en">
                <a:latin typeface="Old Standard TT"/>
                <a:ea typeface="Old Standard TT"/>
                <a:cs typeface="Old Standard TT"/>
                <a:sym typeface="Old Standard TT"/>
              </a:rPr>
              <a:t>When</a:t>
            </a:r>
            <a:r>
              <a:rPr lang="en">
                <a:latin typeface="Old Standard TT"/>
                <a:ea typeface="Old Standard TT"/>
                <a:cs typeface="Old Standard TT"/>
                <a:sym typeface="Old Standard TT"/>
              </a:rPr>
              <a:t> number of Hops increases the latency increases </a:t>
            </a:r>
            <a:r>
              <a:rPr lang="en">
                <a:latin typeface="Old Standard TT"/>
                <a:ea typeface="Old Standard TT"/>
                <a:cs typeface="Old Standard TT"/>
                <a:sym typeface="Old Standard TT"/>
              </a:rPr>
              <a:t>linearly</a:t>
            </a:r>
            <a:r>
              <a:rPr lang="en">
                <a:latin typeface="Old Standard TT"/>
                <a:ea typeface="Old Standard TT"/>
                <a:cs typeface="Old Standard TT"/>
                <a:sym typeface="Old Standard TT"/>
              </a:rPr>
              <a:t>. The packet loss percentage is 0.0004%at UDP Flows.</a:t>
            </a:r>
            <a:endParaRPr>
              <a:latin typeface="Old Standard TT"/>
              <a:ea typeface="Old Standard TT"/>
              <a:cs typeface="Old Standard TT"/>
              <a:sym typeface="Old Standard TT"/>
            </a:endParaRPr>
          </a:p>
          <a:p>
            <a:pPr indent="0" lvl="0" marL="457200" rtl="0" algn="l">
              <a:spcBef>
                <a:spcPts val="0"/>
              </a:spcBef>
              <a:spcAft>
                <a:spcPts val="0"/>
              </a:spcAft>
              <a:buNone/>
            </a:pPr>
            <a:r>
              <a:t/>
            </a:r>
            <a:endParaRPr>
              <a:latin typeface="Old Standard TT"/>
              <a:ea typeface="Old Standard TT"/>
              <a:cs typeface="Old Standard TT"/>
              <a:sym typeface="Old Standard T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g23c2202327a_0_1"/>
          <p:cNvSpPr txBox="1"/>
          <p:nvPr/>
        </p:nvSpPr>
        <p:spPr>
          <a:xfrm>
            <a:off x="311750" y="444950"/>
            <a:ext cx="8565600" cy="670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0" lang="en" sz="3000" strike="noStrike">
                <a:solidFill>
                  <a:srgbClr val="000000"/>
                </a:solidFill>
                <a:latin typeface="Old Standard TT"/>
                <a:ea typeface="Old Standard TT"/>
                <a:cs typeface="Old Standard TT"/>
                <a:sym typeface="Old Standard TT"/>
              </a:rPr>
              <a:t>“</a:t>
            </a:r>
            <a:r>
              <a:rPr lang="en" sz="3000">
                <a:latin typeface="Old Standard TT"/>
                <a:ea typeface="Old Standard TT"/>
                <a:cs typeface="Old Standard TT"/>
                <a:sym typeface="Old Standard TT"/>
              </a:rPr>
              <a:t>How we are going to implement this</a:t>
            </a:r>
            <a:r>
              <a:rPr b="0" lang="en" sz="3000" strike="noStrike">
                <a:solidFill>
                  <a:srgbClr val="000000"/>
                </a:solidFill>
                <a:latin typeface="Old Standard TT"/>
                <a:ea typeface="Old Standard TT"/>
                <a:cs typeface="Old Standard TT"/>
                <a:sym typeface="Old Standard TT"/>
              </a:rPr>
              <a:t>”</a:t>
            </a:r>
            <a:endParaRPr b="0" sz="3000" strike="noStrike">
              <a:solidFill>
                <a:srgbClr val="000000"/>
              </a:solidFill>
              <a:latin typeface="Arial"/>
              <a:ea typeface="Arial"/>
              <a:cs typeface="Arial"/>
              <a:sym typeface="Arial"/>
            </a:endParaRPr>
          </a:p>
        </p:txBody>
      </p:sp>
      <p:sp>
        <p:nvSpPr>
          <p:cNvPr id="369" name="Google Shape;369;g23c2202327a_0_1"/>
          <p:cNvSpPr txBox="1"/>
          <p:nvPr/>
        </p:nvSpPr>
        <p:spPr>
          <a:xfrm>
            <a:off x="818632" y="1263138"/>
            <a:ext cx="28140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Files that are going to be configured: </a:t>
            </a:r>
            <a:endParaRPr>
              <a:latin typeface="Old Standard TT"/>
              <a:ea typeface="Old Standard TT"/>
              <a:cs typeface="Old Standard TT"/>
              <a:sym typeface="Old Standard TT"/>
            </a:endParaRPr>
          </a:p>
          <a:p>
            <a:pPr indent="-317500" lvl="0" marL="457200" rtl="0" algn="l">
              <a:spcBef>
                <a:spcPts val="0"/>
              </a:spcBef>
              <a:spcAft>
                <a:spcPts val="0"/>
              </a:spcAft>
              <a:buSzPts val="1400"/>
              <a:buFont typeface="Old Standard TT"/>
              <a:buAutoNum type="arabicPeriod"/>
            </a:pPr>
            <a:r>
              <a:rPr lang="en">
                <a:latin typeface="Old Standard TT"/>
                <a:ea typeface="Old Standard TT"/>
                <a:cs typeface="Old Standard TT"/>
                <a:sym typeface="Old Standard TT"/>
              </a:rPr>
              <a:t>For MIMC</a:t>
            </a:r>
            <a:endParaRPr>
              <a:latin typeface="Old Standard TT"/>
              <a:ea typeface="Old Standard TT"/>
              <a:cs typeface="Old Standard TT"/>
              <a:sym typeface="Old Standard TT"/>
            </a:endParaRPr>
          </a:p>
          <a:p>
            <a:pPr indent="-317500" lvl="1" marL="914400" rtl="0" algn="l">
              <a:spcBef>
                <a:spcPts val="0"/>
              </a:spcBef>
              <a:spcAft>
                <a:spcPts val="0"/>
              </a:spcAft>
              <a:buSzPts val="1400"/>
              <a:buFont typeface="Old Standard TT"/>
              <a:buAutoNum type="alphaLcPeriod"/>
            </a:pPr>
            <a:r>
              <a:rPr lang="en">
                <a:solidFill>
                  <a:schemeClr val="dk1"/>
                </a:solidFill>
                <a:latin typeface="Old Standard TT"/>
                <a:ea typeface="Old Standard TT"/>
                <a:cs typeface="Old Standard TT"/>
                <a:sym typeface="Old Standard TT"/>
              </a:rPr>
              <a:t>Htc_drv_init.c	</a:t>
            </a:r>
            <a:endParaRPr>
              <a:solidFill>
                <a:schemeClr val="dk1"/>
              </a:solidFill>
              <a:latin typeface="Old Standard TT"/>
              <a:ea typeface="Old Standard TT"/>
              <a:cs typeface="Old Standard TT"/>
              <a:sym typeface="Old Standard TT"/>
            </a:endParaRPr>
          </a:p>
          <a:p>
            <a:pPr indent="-317500" lvl="1" marL="914400" rtl="0" algn="l">
              <a:spcBef>
                <a:spcPts val="0"/>
              </a:spcBef>
              <a:spcAft>
                <a:spcPts val="0"/>
              </a:spcAft>
              <a:buClr>
                <a:schemeClr val="dk1"/>
              </a:buClr>
              <a:buSzPts val="1400"/>
              <a:buFont typeface="Old Standard TT"/>
              <a:buAutoNum type="alphaLcPeriod"/>
            </a:pPr>
            <a:r>
              <a:rPr lang="en">
                <a:solidFill>
                  <a:schemeClr val="dk1"/>
                </a:solidFill>
                <a:latin typeface="Old Standard TT"/>
                <a:ea typeface="Old Standard TT"/>
                <a:cs typeface="Old Standard TT"/>
                <a:sym typeface="Old Standard TT"/>
              </a:rPr>
              <a:t>Htc_txrx.c</a:t>
            </a:r>
            <a:endParaRPr>
              <a:solidFill>
                <a:schemeClr val="dk1"/>
              </a:solidFill>
              <a:latin typeface="Old Standard TT"/>
              <a:ea typeface="Old Standard TT"/>
              <a:cs typeface="Old Standard TT"/>
              <a:sym typeface="Old Standard TT"/>
            </a:endParaRPr>
          </a:p>
          <a:p>
            <a:pPr indent="-317500" lvl="1" marL="914400" rtl="0" algn="l">
              <a:spcBef>
                <a:spcPts val="0"/>
              </a:spcBef>
              <a:spcAft>
                <a:spcPts val="0"/>
              </a:spcAft>
              <a:buClr>
                <a:schemeClr val="dk1"/>
              </a:buClr>
              <a:buSzPts val="1400"/>
              <a:buFont typeface="Old Standard TT"/>
              <a:buAutoNum type="alphaLcPeriod"/>
            </a:pPr>
            <a:r>
              <a:rPr lang="en">
                <a:solidFill>
                  <a:schemeClr val="dk1"/>
                </a:solidFill>
                <a:latin typeface="Old Standard TT"/>
                <a:ea typeface="Old Standard TT"/>
                <a:cs typeface="Old Standard TT"/>
                <a:sym typeface="Old Standard TT"/>
              </a:rPr>
              <a:t>(driver_name)_hw.c</a:t>
            </a:r>
            <a:endParaRPr>
              <a:solidFill>
                <a:schemeClr val="dk1"/>
              </a:solidFill>
              <a:latin typeface="Old Standard TT"/>
              <a:ea typeface="Old Standard TT"/>
              <a:cs typeface="Old Standard TT"/>
              <a:sym typeface="Old Standard TT"/>
            </a:endParaRPr>
          </a:p>
          <a:p>
            <a:pPr indent="-317500" lvl="0" marL="457200" rtl="0" algn="l">
              <a:spcBef>
                <a:spcPts val="0"/>
              </a:spcBef>
              <a:spcAft>
                <a:spcPts val="0"/>
              </a:spcAft>
              <a:buClr>
                <a:schemeClr val="dk1"/>
              </a:buClr>
              <a:buSzPts val="1400"/>
              <a:buFont typeface="Old Standard TT"/>
              <a:buAutoNum type="arabicPeriod"/>
            </a:pPr>
            <a:r>
              <a:rPr lang="en">
                <a:solidFill>
                  <a:schemeClr val="dk1"/>
                </a:solidFill>
                <a:latin typeface="Old Standard TT"/>
                <a:ea typeface="Old Standard TT"/>
                <a:cs typeface="Old Standard TT"/>
                <a:sym typeface="Old Standard TT"/>
              </a:rPr>
              <a:t>Channel Bonding </a:t>
            </a:r>
            <a:endParaRPr>
              <a:solidFill>
                <a:schemeClr val="dk1"/>
              </a:solidFill>
              <a:latin typeface="Old Standard TT"/>
              <a:ea typeface="Old Standard TT"/>
              <a:cs typeface="Old Standard TT"/>
              <a:sym typeface="Old Standard TT"/>
            </a:endParaRPr>
          </a:p>
          <a:p>
            <a:pPr indent="-317500" lvl="1" marL="914400" rtl="0" algn="l">
              <a:spcBef>
                <a:spcPts val="0"/>
              </a:spcBef>
              <a:spcAft>
                <a:spcPts val="0"/>
              </a:spcAft>
              <a:buClr>
                <a:schemeClr val="dk1"/>
              </a:buClr>
              <a:buSzPts val="1400"/>
              <a:buFont typeface="Old Standard TT"/>
              <a:buAutoNum type="alphaLcPeriod"/>
            </a:pPr>
            <a:r>
              <a:rPr lang="en">
                <a:solidFill>
                  <a:schemeClr val="dk1"/>
                </a:solidFill>
                <a:latin typeface="Old Standard TT"/>
                <a:ea typeface="Old Standard TT"/>
                <a:cs typeface="Old Standard TT"/>
                <a:sym typeface="Old Standard TT"/>
              </a:rPr>
              <a:t>(driver_name)_hw.c</a:t>
            </a:r>
            <a:endParaRPr>
              <a:solidFill>
                <a:schemeClr val="dk1"/>
              </a:solidFill>
              <a:latin typeface="Old Standard TT"/>
              <a:ea typeface="Old Standard TT"/>
              <a:cs typeface="Old Standard TT"/>
              <a:sym typeface="Old Standard TT"/>
            </a:endParaRPr>
          </a:p>
          <a:p>
            <a:pPr indent="-317500" lvl="1" marL="914400" rtl="0" algn="l">
              <a:spcBef>
                <a:spcPts val="0"/>
              </a:spcBef>
              <a:spcAft>
                <a:spcPts val="0"/>
              </a:spcAft>
              <a:buClr>
                <a:schemeClr val="dk1"/>
              </a:buClr>
              <a:buSzPts val="1400"/>
              <a:buFont typeface="Old Standard TT"/>
              <a:buAutoNum type="alphaLcPeriod"/>
            </a:pPr>
            <a:r>
              <a:rPr lang="en">
                <a:solidFill>
                  <a:schemeClr val="dk1"/>
                </a:solidFill>
                <a:latin typeface="Old Standard TT"/>
                <a:ea typeface="Old Standard TT"/>
                <a:cs typeface="Old Standard TT"/>
                <a:sym typeface="Old Standard TT"/>
              </a:rPr>
              <a:t>Htc_txrx.c</a:t>
            </a:r>
            <a:endParaRPr>
              <a:solidFill>
                <a:schemeClr val="dk1"/>
              </a:solidFill>
              <a:latin typeface="Old Standard TT"/>
              <a:ea typeface="Old Standard TT"/>
              <a:cs typeface="Old Standard TT"/>
              <a:sym typeface="Old Standard TT"/>
            </a:endParaRPr>
          </a:p>
          <a:p>
            <a:pPr indent="-317500" lvl="0" marL="457200" rtl="0" algn="l">
              <a:spcBef>
                <a:spcPts val="0"/>
              </a:spcBef>
              <a:spcAft>
                <a:spcPts val="0"/>
              </a:spcAft>
              <a:buClr>
                <a:schemeClr val="dk1"/>
              </a:buClr>
              <a:buSzPts val="1400"/>
              <a:buFont typeface="Old Standard TT"/>
              <a:buAutoNum type="arabicPeriod"/>
            </a:pPr>
            <a:r>
              <a:rPr lang="en">
                <a:solidFill>
                  <a:schemeClr val="dk1"/>
                </a:solidFill>
                <a:latin typeface="Old Standard TT"/>
                <a:ea typeface="Old Standard TT"/>
                <a:cs typeface="Old Standard TT"/>
                <a:sym typeface="Old Standard TT"/>
              </a:rPr>
              <a:t>AODV</a:t>
            </a:r>
            <a:endParaRPr>
              <a:solidFill>
                <a:schemeClr val="dk1"/>
              </a:solidFill>
              <a:latin typeface="Old Standard TT"/>
              <a:ea typeface="Old Standard TT"/>
              <a:cs typeface="Old Standard TT"/>
              <a:sym typeface="Old Standard TT"/>
            </a:endParaRPr>
          </a:p>
          <a:p>
            <a:pPr indent="-317500" lvl="1" marL="914400" rtl="0" algn="l">
              <a:spcBef>
                <a:spcPts val="0"/>
              </a:spcBef>
              <a:spcAft>
                <a:spcPts val="0"/>
              </a:spcAft>
              <a:buClr>
                <a:schemeClr val="dk1"/>
              </a:buClr>
              <a:buSzPts val="1400"/>
              <a:buFont typeface="Old Standard TT"/>
              <a:buAutoNum type="alphaLcPeriod"/>
            </a:pPr>
            <a:r>
              <a:rPr lang="en">
                <a:solidFill>
                  <a:schemeClr val="dk1"/>
                </a:solidFill>
                <a:latin typeface="Old Standard TT"/>
                <a:ea typeface="Old Standard TT"/>
                <a:cs typeface="Old Standard TT"/>
                <a:sym typeface="Old Standard TT"/>
              </a:rPr>
              <a:t>Htc_drv_main.c</a:t>
            </a:r>
            <a:endParaRPr>
              <a:solidFill>
                <a:schemeClr val="dk1"/>
              </a:solidFill>
              <a:latin typeface="Old Standard TT"/>
              <a:ea typeface="Old Standard TT"/>
              <a:cs typeface="Old Standard TT"/>
              <a:sym typeface="Old Standard TT"/>
            </a:endParaRPr>
          </a:p>
          <a:p>
            <a:pPr indent="-317500" lvl="1" marL="914400" rtl="0" algn="l">
              <a:spcBef>
                <a:spcPts val="0"/>
              </a:spcBef>
              <a:spcAft>
                <a:spcPts val="0"/>
              </a:spcAft>
              <a:buClr>
                <a:schemeClr val="dk1"/>
              </a:buClr>
              <a:buSzPts val="1400"/>
              <a:buFont typeface="Old Standard TT"/>
              <a:buAutoNum type="alphaLcPeriod"/>
            </a:pPr>
            <a:r>
              <a:rPr lang="en">
                <a:solidFill>
                  <a:schemeClr val="dk1"/>
                </a:solidFill>
                <a:latin typeface="Old Standard TT"/>
                <a:ea typeface="Old Standard TT"/>
                <a:cs typeface="Old Standard TT"/>
                <a:sym typeface="Old Standard TT"/>
              </a:rPr>
              <a:t>Htc_txrx.c</a:t>
            </a:r>
            <a:endParaRPr>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t/>
            </a:r>
            <a:endParaRPr/>
          </a:p>
        </p:txBody>
      </p:sp>
      <p:sp>
        <p:nvSpPr>
          <p:cNvPr id="370" name="Google Shape;370;g23c2202327a_0_1"/>
          <p:cNvSpPr txBox="1"/>
          <p:nvPr/>
        </p:nvSpPr>
        <p:spPr>
          <a:xfrm>
            <a:off x="4664450" y="1354602"/>
            <a:ext cx="3759000" cy="297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Old Standard TT"/>
                <a:ea typeface="Old Standard TT"/>
                <a:cs typeface="Old Standard TT"/>
                <a:sym typeface="Old Standard TT"/>
              </a:rPr>
              <a:t>Shortest Path Algorithm:</a:t>
            </a:r>
            <a:endParaRPr>
              <a:solidFill>
                <a:schemeClr val="dk1"/>
              </a:solidFill>
              <a:latin typeface="Old Standard TT"/>
              <a:ea typeface="Old Standard TT"/>
              <a:cs typeface="Old Standard TT"/>
              <a:sym typeface="Old Standard TT"/>
            </a:endParaRPr>
          </a:p>
          <a:p>
            <a:pPr indent="-317500" lvl="0" marL="457200" rtl="0" algn="l">
              <a:lnSpc>
                <a:spcPct val="115000"/>
              </a:lnSpc>
              <a:spcBef>
                <a:spcPts val="1500"/>
              </a:spcBef>
              <a:spcAft>
                <a:spcPts val="0"/>
              </a:spcAft>
              <a:buClr>
                <a:schemeClr val="dk1"/>
              </a:buClr>
              <a:buSzPts val="1400"/>
              <a:buFont typeface="Old Standard TT"/>
              <a:buAutoNum type="arabicPeriod"/>
            </a:pPr>
            <a:r>
              <a:rPr lang="en" sz="1200">
                <a:solidFill>
                  <a:schemeClr val="dk1"/>
                </a:solidFill>
                <a:latin typeface="Old Standard TT"/>
                <a:ea typeface="Old Standard TT"/>
                <a:cs typeface="Old Standard TT"/>
                <a:sym typeface="Old Standard TT"/>
              </a:rPr>
              <a:t>This algorithm is a classic approach for finding the shortest path between two points in a network. It works by calculating the distance between each node and the destination and selecting the node with the shortest distance as the next hop.</a:t>
            </a:r>
            <a:r>
              <a:rPr lang="en">
                <a:solidFill>
                  <a:schemeClr val="dk1"/>
                </a:solidFill>
                <a:latin typeface="Old Standard TT"/>
                <a:ea typeface="Old Standard TT"/>
                <a:cs typeface="Old Standard TT"/>
                <a:sym typeface="Old Standard TT"/>
              </a:rPr>
              <a:t> </a:t>
            </a:r>
            <a:endParaRPr sz="10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Old Standard TT"/>
              <a:buAutoNum type="arabicPeriod"/>
            </a:pPr>
            <a:r>
              <a:rPr lang="en" sz="1200">
                <a:solidFill>
                  <a:schemeClr val="dk1"/>
                </a:solidFill>
                <a:latin typeface="Old Standard TT"/>
                <a:ea typeface="Old Standard TT"/>
                <a:cs typeface="Old Standard TT"/>
                <a:sym typeface="Old Standard TT"/>
              </a:rPr>
              <a:t>The D* algorithm is a real-time search algorithm that can be used to find the shortest path between two points in a network, even if the network is dynamic and the costs of the edges change over time.</a:t>
            </a:r>
            <a:endParaRPr sz="1600">
              <a:solidFill>
                <a:schemeClr val="dk1"/>
              </a:solidFill>
              <a:latin typeface="Old Standard TT"/>
              <a:ea typeface="Old Standard TT"/>
              <a:cs typeface="Old Standard TT"/>
              <a:sym typeface="Old Standard T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g23c551be5e6_0_1"/>
          <p:cNvSpPr txBox="1"/>
          <p:nvPr/>
        </p:nvSpPr>
        <p:spPr>
          <a:xfrm>
            <a:off x="521640" y="1800000"/>
            <a:ext cx="8118300" cy="15225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b="0" i="0" lang="en" sz="4200" u="none" cap="none" strike="noStrike">
                <a:solidFill>
                  <a:srgbClr val="FFFBF0"/>
                </a:solidFill>
                <a:latin typeface="Old Standard TT"/>
                <a:ea typeface="Old Standard TT"/>
                <a:cs typeface="Old Standard TT"/>
                <a:sym typeface="Old Standard TT"/>
              </a:rPr>
              <a:t>“</a:t>
            </a:r>
            <a:r>
              <a:rPr lang="en" sz="4200">
                <a:solidFill>
                  <a:srgbClr val="FFFBF0"/>
                </a:solidFill>
                <a:latin typeface="Old Standard TT"/>
                <a:ea typeface="Old Standard TT"/>
                <a:cs typeface="Old Standard TT"/>
                <a:sym typeface="Old Standard TT"/>
              </a:rPr>
              <a:t>Thank You for your Attention</a:t>
            </a:r>
            <a:r>
              <a:rPr b="0" i="0" lang="en" sz="4200" u="none" cap="none" strike="noStrike">
                <a:solidFill>
                  <a:srgbClr val="FFFBF0"/>
                </a:solidFill>
                <a:latin typeface="Old Standard TT"/>
                <a:ea typeface="Old Standard TT"/>
                <a:cs typeface="Old Standard TT"/>
                <a:sym typeface="Old Standard TT"/>
              </a:rPr>
              <a:t>”</a:t>
            </a:r>
            <a:endParaRPr b="0" i="0" sz="4200" u="none" cap="none" strike="noStrike">
              <a:solidFill>
                <a:srgbClr val="000000"/>
              </a:solidFill>
              <a:latin typeface="Arial"/>
              <a:ea typeface="Arial"/>
              <a:cs typeface="Arial"/>
              <a:sym typeface="Arial"/>
            </a:endParaRPr>
          </a:p>
        </p:txBody>
      </p:sp>
      <p:sp>
        <p:nvSpPr>
          <p:cNvPr id="376" name="Google Shape;376;g23c551be5e6_0_1"/>
          <p:cNvSpPr txBox="1"/>
          <p:nvPr/>
        </p:nvSpPr>
        <p:spPr>
          <a:xfrm>
            <a:off x="512840" y="3704180"/>
            <a:ext cx="8118300" cy="7872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None/>
            </a:pPr>
            <a:r>
              <a:rPr b="0" i="0" lang="en" sz="2400" u="none" cap="none" strike="noStrike">
                <a:solidFill>
                  <a:srgbClr val="B7B7B7"/>
                </a:solidFill>
                <a:latin typeface="Old Standard TT"/>
                <a:ea typeface="Old Standard TT"/>
                <a:cs typeface="Old Standard TT"/>
                <a:sym typeface="Old Standard TT"/>
              </a:rPr>
              <a:t>“</a:t>
            </a:r>
            <a:r>
              <a:rPr lang="en" sz="2400">
                <a:solidFill>
                  <a:srgbClr val="B7B7B7"/>
                </a:solidFill>
                <a:latin typeface="Old Standard TT"/>
                <a:ea typeface="Old Standard TT"/>
                <a:cs typeface="Old Standard TT"/>
                <a:sym typeface="Old Standard TT"/>
              </a:rPr>
              <a:t>Questions?</a:t>
            </a:r>
            <a:r>
              <a:rPr b="0" i="0" lang="en" sz="2400" u="none" cap="none" strike="noStrike">
                <a:solidFill>
                  <a:srgbClr val="B7B7B7"/>
                </a:solidFill>
                <a:latin typeface="Old Standard TT"/>
                <a:ea typeface="Old Standard TT"/>
                <a:cs typeface="Old Standard TT"/>
                <a:sym typeface="Old Standard TT"/>
              </a:rPr>
              <a:t>”</a:t>
            </a:r>
            <a:endParaRPr b="0" i="0" sz="24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
          <p:cNvSpPr txBox="1"/>
          <p:nvPr/>
        </p:nvSpPr>
        <p:spPr>
          <a:xfrm>
            <a:off x="312000" y="198399"/>
            <a:ext cx="8520000" cy="726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0" i="0" lang="en" sz="2000" u="none" cap="none" strike="noStrike">
                <a:solidFill>
                  <a:srgbClr val="000000"/>
                </a:solidFill>
                <a:latin typeface="Old Standard TT"/>
                <a:ea typeface="Old Standard TT"/>
                <a:cs typeface="Old Standard TT"/>
                <a:sym typeface="Old Standard TT"/>
              </a:rPr>
              <a:t>“</a:t>
            </a:r>
            <a:r>
              <a:rPr b="1" i="0" lang="en" sz="2000" u="none" cap="none" strike="noStrike">
                <a:solidFill>
                  <a:srgbClr val="000000"/>
                </a:solidFill>
                <a:latin typeface="Old Standard TT"/>
                <a:ea typeface="Old Standard TT"/>
                <a:cs typeface="Old Standard TT"/>
                <a:sym typeface="Old Standard TT"/>
              </a:rPr>
              <a:t>Design and Implementation of IEEE 802.11n in Multi-hop over Wireless Mesh Networks with Multi-Channel Multi-Interface</a:t>
            </a:r>
            <a:r>
              <a:rPr b="0" i="0" lang="en" sz="2000" u="none" cap="none" strike="noStrike">
                <a:solidFill>
                  <a:srgbClr val="000000"/>
                </a:solidFill>
                <a:latin typeface="Old Standard TT"/>
                <a:ea typeface="Old Standard TT"/>
                <a:cs typeface="Old Standard TT"/>
                <a:sym typeface="Old Standard TT"/>
              </a:rPr>
              <a:t>”</a:t>
            </a:r>
            <a:endParaRPr b="0" i="0" sz="2000" u="none" cap="none" strike="noStrike">
              <a:solidFill>
                <a:srgbClr val="000000"/>
              </a:solidFill>
              <a:latin typeface="Arial"/>
              <a:ea typeface="Arial"/>
              <a:cs typeface="Arial"/>
              <a:sym typeface="Arial"/>
            </a:endParaRPr>
          </a:p>
        </p:txBody>
      </p:sp>
      <p:sp>
        <p:nvSpPr>
          <p:cNvPr id="123" name="Google Shape;123;p2"/>
          <p:cNvSpPr txBox="1"/>
          <p:nvPr/>
        </p:nvSpPr>
        <p:spPr>
          <a:xfrm>
            <a:off x="311760" y="1171440"/>
            <a:ext cx="8520120" cy="3396960"/>
          </a:xfrm>
          <a:prstGeom prst="rect">
            <a:avLst/>
          </a:prstGeom>
          <a:noFill/>
          <a:ln>
            <a:noFill/>
          </a:ln>
        </p:spPr>
        <p:txBody>
          <a:bodyPr anchorCtr="0" anchor="t" bIns="91425" lIns="91425" spcFirstLastPara="1" rIns="91425" wrap="square" tIns="91425">
            <a:noAutofit/>
          </a:bodyPr>
          <a:lstStyle/>
          <a:p>
            <a:pPr indent="-343080" lvl="0" marL="457200" marR="0" rtl="0" algn="l">
              <a:lnSpc>
                <a:spcPct val="115000"/>
              </a:lnSpc>
              <a:spcBef>
                <a:spcPts val="0"/>
              </a:spcBef>
              <a:spcAft>
                <a:spcPts val="0"/>
              </a:spcAft>
              <a:buClr>
                <a:srgbClr val="000000"/>
              </a:buClr>
              <a:buSzPts val="1800"/>
              <a:buFont typeface="Noto Sans Symbols"/>
              <a:buAutoNum type="arabicPeriod"/>
            </a:pPr>
            <a:r>
              <a:rPr b="0" i="0" lang="en" sz="1800" u="none" cap="none" strike="noStrike">
                <a:solidFill>
                  <a:srgbClr val="000000"/>
                </a:solidFill>
                <a:latin typeface="Old Standard TT"/>
                <a:ea typeface="Old Standard TT"/>
                <a:cs typeface="Old Standard TT"/>
                <a:sym typeface="Old Standard TT"/>
              </a:rPr>
              <a:t>“Short Abstract”</a:t>
            </a:r>
            <a:endParaRPr b="0" i="0" sz="1800" u="none" cap="none" strike="noStrike">
              <a:solidFill>
                <a:srgbClr val="000000"/>
              </a:solidFill>
              <a:latin typeface="Arial"/>
              <a:ea typeface="Arial"/>
              <a:cs typeface="Arial"/>
              <a:sym typeface="Arial"/>
            </a:endParaRPr>
          </a:p>
          <a:p>
            <a:pPr indent="-324000" lvl="1" marL="864000" marR="0" rtl="0" algn="l">
              <a:spcBef>
                <a:spcPts val="1134"/>
              </a:spcBef>
              <a:spcAft>
                <a:spcPts val="0"/>
              </a:spcAft>
              <a:buClr>
                <a:srgbClr val="000000"/>
              </a:buClr>
              <a:buSzPts val="1350"/>
              <a:buFont typeface="Noto Sans Symbols"/>
              <a:buChar char="−"/>
            </a:pPr>
            <a:r>
              <a:rPr b="0" i="0" lang="en" sz="1800" u="none" cap="none" strike="noStrike">
                <a:solidFill>
                  <a:srgbClr val="000000"/>
                </a:solidFill>
                <a:latin typeface="Old Standard TT"/>
                <a:ea typeface="Old Standard TT"/>
                <a:cs typeface="Old Standard TT"/>
                <a:sym typeface="Old Standard TT"/>
              </a:rPr>
              <a:t>Papers Topic is the Implementation of IEEE 802.11n in Multi-Hop over Wireless Mesh Networks </a:t>
            </a:r>
            <a:r>
              <a:rPr lang="en" sz="1800">
                <a:latin typeface="Old Standard TT"/>
                <a:ea typeface="Old Standard TT"/>
                <a:cs typeface="Old Standard TT"/>
                <a:sym typeface="Old Standard TT"/>
              </a:rPr>
              <a:t>w</a:t>
            </a:r>
            <a:r>
              <a:rPr b="0" i="0" lang="en" sz="1800" u="none" cap="none" strike="noStrike">
                <a:solidFill>
                  <a:srgbClr val="000000"/>
                </a:solidFill>
                <a:latin typeface="Old Standard TT"/>
                <a:ea typeface="Old Standard TT"/>
                <a:cs typeface="Old Standard TT"/>
                <a:sym typeface="Old Standard TT"/>
              </a:rPr>
              <a:t>ith Multi-Cha</a:t>
            </a:r>
            <a:r>
              <a:rPr b="0" i="0" lang="en" sz="1800" u="none" cap="none" strike="noStrike">
                <a:solidFill>
                  <a:srgbClr val="000000"/>
                </a:solidFill>
                <a:latin typeface="Old Standard TT"/>
                <a:ea typeface="Old Standard TT"/>
                <a:cs typeface="Old Standard TT"/>
                <a:sym typeface="Old Standard TT"/>
              </a:rPr>
              <a:t>n</a:t>
            </a:r>
            <a:r>
              <a:rPr b="0" i="0" lang="en" sz="1800" u="none" cap="none" strike="noStrike">
                <a:solidFill>
                  <a:srgbClr val="000000"/>
                </a:solidFill>
                <a:latin typeface="Old Standard TT"/>
                <a:ea typeface="Old Standard TT"/>
                <a:cs typeface="Old Standard TT"/>
                <a:sym typeface="Old Standard TT"/>
              </a:rPr>
              <a:t>nel Multi-Interface</a:t>
            </a:r>
            <a:endParaRPr b="0" i="0" sz="1800" u="none" cap="none" strike="noStrike">
              <a:solidFill>
                <a:srgbClr val="000000"/>
              </a:solidFill>
              <a:latin typeface="Arial"/>
              <a:ea typeface="Arial"/>
              <a:cs typeface="Arial"/>
              <a:sym typeface="Arial"/>
            </a:endParaRPr>
          </a:p>
          <a:p>
            <a:pPr indent="-324000" lvl="1" marL="864000" marR="0" rtl="0" algn="l">
              <a:spcBef>
                <a:spcPts val="1134"/>
              </a:spcBef>
              <a:spcAft>
                <a:spcPts val="0"/>
              </a:spcAft>
              <a:buClr>
                <a:srgbClr val="000000"/>
              </a:buClr>
              <a:buSzPts val="1350"/>
              <a:buFont typeface="Noto Sans Symbols"/>
              <a:buChar char="−"/>
            </a:pPr>
            <a:r>
              <a:rPr b="0" i="0" lang="en" sz="1800" u="none" cap="none" strike="noStrike">
                <a:solidFill>
                  <a:srgbClr val="000000"/>
                </a:solidFill>
                <a:latin typeface="Old Standard TT"/>
                <a:ea typeface="Old Standard TT"/>
                <a:cs typeface="Old Standard TT"/>
                <a:sym typeface="Old Standard TT"/>
              </a:rPr>
              <a:t>The topics analyzed are the behavior in Multi-Hop environment of:</a:t>
            </a:r>
            <a:endParaRPr b="0" i="0" sz="1800" u="none" cap="none" strike="noStrike">
              <a:solidFill>
                <a:srgbClr val="000000"/>
              </a:solidFill>
              <a:latin typeface="Arial"/>
              <a:ea typeface="Arial"/>
              <a:cs typeface="Arial"/>
              <a:sym typeface="Arial"/>
            </a:endParaRPr>
          </a:p>
          <a:p>
            <a:pPr indent="-287999" lvl="2" marL="1296000" marR="0" rtl="0" algn="l">
              <a:spcBef>
                <a:spcPts val="850"/>
              </a:spcBef>
              <a:spcAft>
                <a:spcPts val="0"/>
              </a:spcAft>
              <a:buClr>
                <a:srgbClr val="000000"/>
              </a:buClr>
              <a:buSzPts val="810"/>
              <a:buFont typeface="Noto Sans Symbols"/>
              <a:buChar char="●"/>
            </a:pPr>
            <a:r>
              <a:rPr b="0" i="0" lang="en" sz="1800" u="none" cap="none" strike="noStrike">
                <a:solidFill>
                  <a:srgbClr val="000000"/>
                </a:solidFill>
                <a:latin typeface="Old Standard TT"/>
                <a:ea typeface="Old Standard TT"/>
                <a:cs typeface="Old Standard TT"/>
                <a:sym typeface="Old Standard TT"/>
              </a:rPr>
              <a:t>Channel Bonding </a:t>
            </a:r>
            <a:endParaRPr b="0" i="0" sz="1800" u="none" cap="none" strike="noStrike">
              <a:solidFill>
                <a:srgbClr val="000000"/>
              </a:solidFill>
              <a:latin typeface="Arial"/>
              <a:ea typeface="Arial"/>
              <a:cs typeface="Arial"/>
              <a:sym typeface="Arial"/>
            </a:endParaRPr>
          </a:p>
          <a:p>
            <a:pPr indent="-287999" lvl="2" marL="1296000" marR="0" rtl="0" algn="l">
              <a:spcBef>
                <a:spcPts val="850"/>
              </a:spcBef>
              <a:spcAft>
                <a:spcPts val="0"/>
              </a:spcAft>
              <a:buClr>
                <a:srgbClr val="000000"/>
              </a:buClr>
              <a:buSzPts val="810"/>
              <a:buFont typeface="Noto Sans Symbols"/>
              <a:buChar char="●"/>
            </a:pPr>
            <a:r>
              <a:rPr b="0" i="0" lang="en" sz="1800" u="none" cap="none" strike="noStrike">
                <a:solidFill>
                  <a:srgbClr val="000000"/>
                </a:solidFill>
                <a:latin typeface="Old Standard TT"/>
                <a:ea typeface="Old Standard TT"/>
                <a:cs typeface="Old Standard TT"/>
                <a:sym typeface="Old Standard TT"/>
              </a:rPr>
              <a:t>MIMO	</a:t>
            </a:r>
            <a:endParaRPr b="0" i="0" sz="1800" u="none" cap="none" strike="noStrike">
              <a:solidFill>
                <a:srgbClr val="000000"/>
              </a:solidFill>
              <a:latin typeface="Arial"/>
              <a:ea typeface="Arial"/>
              <a:cs typeface="Arial"/>
              <a:sym typeface="Arial"/>
            </a:endParaRPr>
          </a:p>
        </p:txBody>
      </p:sp>
      <p:pic>
        <p:nvPicPr>
          <p:cNvPr id="124" name="Google Shape;124;p2"/>
          <p:cNvPicPr preferRelativeResize="0"/>
          <p:nvPr/>
        </p:nvPicPr>
        <p:blipFill rotWithShape="1">
          <a:blip r:embed="rId3">
            <a:alphaModFix/>
          </a:blip>
          <a:srcRect b="0" l="0" r="0" t="0"/>
          <a:stretch/>
        </p:blipFill>
        <p:spPr>
          <a:xfrm>
            <a:off x="4140000" y="2869560"/>
            <a:ext cx="2340000" cy="199044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23a78fd4a87_3_0"/>
          <p:cNvSpPr txBox="1"/>
          <p:nvPr>
            <p:ph type="title"/>
          </p:nvPr>
        </p:nvSpPr>
        <p:spPr>
          <a:xfrm>
            <a:off x="311760" y="444960"/>
            <a:ext cx="8520000" cy="612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latin typeface="Old Standard TT"/>
                <a:ea typeface="Old Standard TT"/>
                <a:cs typeface="Old Standard TT"/>
                <a:sym typeface="Old Standard TT"/>
              </a:rPr>
              <a:t>“</a:t>
            </a:r>
            <a:r>
              <a:rPr lang="en">
                <a:latin typeface="Old Standard TT"/>
                <a:ea typeface="Old Standard TT"/>
                <a:cs typeface="Old Standard TT"/>
                <a:sym typeface="Old Standard TT"/>
              </a:rPr>
              <a:t>Summary”</a:t>
            </a:r>
            <a:endParaRPr>
              <a:latin typeface="Old Standard TT"/>
              <a:ea typeface="Old Standard TT"/>
              <a:cs typeface="Old Standard TT"/>
              <a:sym typeface="Old Standard TT"/>
            </a:endParaRPr>
          </a:p>
        </p:txBody>
      </p:sp>
      <p:sp>
        <p:nvSpPr>
          <p:cNvPr id="130" name="Google Shape;130;g23a78fd4a87_3_0"/>
          <p:cNvSpPr txBox="1"/>
          <p:nvPr>
            <p:ph idx="1" type="body"/>
          </p:nvPr>
        </p:nvSpPr>
        <p:spPr>
          <a:xfrm>
            <a:off x="311760" y="1147615"/>
            <a:ext cx="8520000" cy="3396900"/>
          </a:xfrm>
          <a:prstGeom prst="rect">
            <a:avLst/>
          </a:prstGeom>
        </p:spPr>
        <p:txBody>
          <a:bodyPr anchorCtr="0" anchor="t" bIns="0" lIns="0" spcFirstLastPara="1" rIns="0" wrap="square" tIns="0">
            <a:normAutofit/>
          </a:bodyPr>
          <a:lstStyle/>
          <a:p>
            <a:pPr indent="-317500" lvl="0" marL="457200" rtl="0" algn="l">
              <a:spcBef>
                <a:spcPts val="0"/>
              </a:spcBef>
              <a:spcAft>
                <a:spcPts val="0"/>
              </a:spcAft>
              <a:buSzPts val="1400"/>
              <a:buFont typeface="Old Standard TT"/>
              <a:buChar char="●"/>
            </a:pPr>
            <a:r>
              <a:rPr lang="en">
                <a:latin typeface="Old Standard TT"/>
                <a:ea typeface="Old Standard TT"/>
                <a:cs typeface="Old Standard TT"/>
                <a:sym typeface="Old Standard TT"/>
              </a:rPr>
              <a:t>Wireless Mesh Networks (WNMs) </a:t>
            </a:r>
            <a:endParaRPr>
              <a:latin typeface="Old Standard TT"/>
              <a:ea typeface="Old Standard TT"/>
              <a:cs typeface="Old Standard TT"/>
              <a:sym typeface="Old Standard TT"/>
            </a:endParaRPr>
          </a:p>
          <a:p>
            <a:pPr indent="-317500" lvl="0" marL="457200" rtl="0" algn="l">
              <a:spcBef>
                <a:spcPts val="0"/>
              </a:spcBef>
              <a:spcAft>
                <a:spcPts val="0"/>
              </a:spcAft>
              <a:buSzPts val="1400"/>
              <a:buFont typeface="Old Standard TT"/>
              <a:buChar char="●"/>
            </a:pPr>
            <a:r>
              <a:rPr lang="en">
                <a:latin typeface="Old Standard TT"/>
                <a:ea typeface="Old Standard TT"/>
                <a:cs typeface="Old Standard TT"/>
                <a:sym typeface="Old Standard TT"/>
              </a:rPr>
              <a:t>Multiple Interface Multiple Channel technique (MIMC) </a:t>
            </a:r>
            <a:endParaRPr>
              <a:latin typeface="Old Standard TT"/>
              <a:ea typeface="Old Standard TT"/>
              <a:cs typeface="Old Standard TT"/>
              <a:sym typeface="Old Standard TT"/>
            </a:endParaRPr>
          </a:p>
          <a:p>
            <a:pPr indent="-317500" lvl="1" marL="914400" rtl="0" algn="l">
              <a:spcBef>
                <a:spcPts val="0"/>
              </a:spcBef>
              <a:spcAft>
                <a:spcPts val="0"/>
              </a:spcAft>
              <a:buSzPts val="1400"/>
              <a:buFont typeface="Old Standard TT"/>
              <a:buChar char="○"/>
            </a:pPr>
            <a:r>
              <a:rPr lang="en">
                <a:latin typeface="Old Standard TT"/>
                <a:ea typeface="Old Standard TT"/>
                <a:cs typeface="Old Standard TT"/>
                <a:sym typeface="Old Standard TT"/>
              </a:rPr>
              <a:t>Minimize I</a:t>
            </a:r>
            <a:r>
              <a:rPr lang="en">
                <a:latin typeface="Old Standard TT"/>
                <a:ea typeface="Old Standard TT"/>
                <a:cs typeface="Old Standard TT"/>
                <a:sym typeface="Old Standard TT"/>
              </a:rPr>
              <a:t>nterference</a:t>
            </a:r>
            <a:endParaRPr>
              <a:latin typeface="Old Standard TT"/>
              <a:ea typeface="Old Standard TT"/>
              <a:cs typeface="Old Standard TT"/>
              <a:sym typeface="Old Standard TT"/>
            </a:endParaRPr>
          </a:p>
          <a:p>
            <a:pPr indent="-317500" lvl="0" marL="457200" rtl="0" algn="l">
              <a:spcBef>
                <a:spcPts val="0"/>
              </a:spcBef>
              <a:spcAft>
                <a:spcPts val="0"/>
              </a:spcAft>
              <a:buSzPts val="1400"/>
              <a:buFont typeface="Old Standard TT"/>
              <a:buChar char="●"/>
            </a:pPr>
            <a:r>
              <a:rPr lang="en">
                <a:latin typeface="Old Standard TT"/>
                <a:ea typeface="Old Standard TT"/>
                <a:cs typeface="Old Standard TT"/>
                <a:sym typeface="Old Standard TT"/>
              </a:rPr>
              <a:t>Features of IEEE 802.11n used:</a:t>
            </a:r>
            <a:endParaRPr>
              <a:latin typeface="Old Standard TT"/>
              <a:ea typeface="Old Standard TT"/>
              <a:cs typeface="Old Standard TT"/>
              <a:sym typeface="Old Standard TT"/>
            </a:endParaRPr>
          </a:p>
          <a:p>
            <a:pPr indent="-317500" lvl="1" marL="914400" rtl="0" algn="l">
              <a:spcBef>
                <a:spcPts val="0"/>
              </a:spcBef>
              <a:spcAft>
                <a:spcPts val="0"/>
              </a:spcAft>
              <a:buSzPts val="1400"/>
              <a:buFont typeface="Old Standard TT"/>
              <a:buChar char="○"/>
            </a:pPr>
            <a:r>
              <a:rPr lang="en">
                <a:latin typeface="Old Standard TT"/>
                <a:ea typeface="Old Standard TT"/>
                <a:cs typeface="Old Standard TT"/>
                <a:sym typeface="Old Standard TT"/>
              </a:rPr>
              <a:t>Multiple Input Multiple Output</a:t>
            </a:r>
            <a:endParaRPr>
              <a:latin typeface="Old Standard TT"/>
              <a:ea typeface="Old Standard TT"/>
              <a:cs typeface="Old Standard TT"/>
              <a:sym typeface="Old Standard TT"/>
            </a:endParaRPr>
          </a:p>
          <a:p>
            <a:pPr indent="-317500" lvl="1" marL="914400" rtl="0" algn="l">
              <a:spcBef>
                <a:spcPts val="0"/>
              </a:spcBef>
              <a:spcAft>
                <a:spcPts val="0"/>
              </a:spcAft>
              <a:buSzPts val="1400"/>
              <a:buFont typeface="Old Standard TT"/>
              <a:buChar char="○"/>
            </a:pPr>
            <a:r>
              <a:rPr lang="en">
                <a:latin typeface="Old Standard TT"/>
                <a:ea typeface="Old Standard TT"/>
                <a:cs typeface="Old Standard TT"/>
                <a:sym typeface="Old Standard TT"/>
              </a:rPr>
              <a:t>Channel Bonding</a:t>
            </a:r>
            <a:endParaRPr>
              <a:latin typeface="Old Standard TT"/>
              <a:ea typeface="Old Standard TT"/>
              <a:cs typeface="Old Standard TT"/>
              <a:sym typeface="Old Standard TT"/>
            </a:endParaRPr>
          </a:p>
          <a:p>
            <a:pPr indent="-317500" lvl="1" marL="914400" rtl="0" algn="l">
              <a:spcBef>
                <a:spcPts val="0"/>
              </a:spcBef>
              <a:spcAft>
                <a:spcPts val="0"/>
              </a:spcAft>
              <a:buSzPts val="1400"/>
              <a:buFont typeface="Old Standard TT"/>
              <a:buChar char="○"/>
            </a:pPr>
            <a:r>
              <a:rPr lang="en">
                <a:latin typeface="Old Standard TT"/>
                <a:ea typeface="Old Standard TT"/>
                <a:cs typeface="Old Standard TT"/>
                <a:sym typeface="Old Standard TT"/>
              </a:rPr>
              <a:t>Enhanced</a:t>
            </a:r>
            <a:r>
              <a:rPr lang="en">
                <a:latin typeface="Old Standard TT"/>
                <a:ea typeface="Old Standard TT"/>
                <a:cs typeface="Old Standard TT"/>
                <a:sym typeface="Old Standard TT"/>
              </a:rPr>
              <a:t> Media Access Control mechanisms (MAC)</a:t>
            </a:r>
            <a:endParaRPr>
              <a:latin typeface="Old Standard TT"/>
              <a:ea typeface="Old Standard TT"/>
              <a:cs typeface="Old Standard TT"/>
              <a:sym typeface="Old Standard TT"/>
            </a:endParaRPr>
          </a:p>
          <a:p>
            <a:pPr indent="-317500" lvl="2" marL="1371600" rtl="0" algn="l">
              <a:spcBef>
                <a:spcPts val="0"/>
              </a:spcBef>
              <a:spcAft>
                <a:spcPts val="0"/>
              </a:spcAft>
              <a:buSzPts val="1400"/>
              <a:buFont typeface="Old Standard TT"/>
              <a:buChar char="■"/>
            </a:pPr>
            <a:r>
              <a:rPr lang="en">
                <a:latin typeface="Old Standard TT"/>
                <a:ea typeface="Old Standard TT"/>
                <a:cs typeface="Old Standard TT"/>
                <a:sym typeface="Old Standard TT"/>
              </a:rPr>
              <a:t>Improves performance due to: Frame Aggregation and Block Ack </a:t>
            </a:r>
            <a:endParaRPr>
              <a:latin typeface="Old Standard TT"/>
              <a:ea typeface="Old Standard TT"/>
              <a:cs typeface="Old Standard TT"/>
              <a:sym typeface="Old Standard TT"/>
            </a:endParaRPr>
          </a:p>
          <a:p>
            <a:pPr indent="-317500" lvl="0" marL="457200" rtl="0" algn="l">
              <a:spcBef>
                <a:spcPts val="0"/>
              </a:spcBef>
              <a:spcAft>
                <a:spcPts val="0"/>
              </a:spcAft>
              <a:buSzPts val="1400"/>
              <a:buFont typeface="Old Standard TT"/>
              <a:buChar char="●"/>
            </a:pPr>
            <a:r>
              <a:rPr lang="en">
                <a:latin typeface="Old Standard TT"/>
                <a:ea typeface="Old Standard TT"/>
                <a:cs typeface="Old Standard TT"/>
                <a:sym typeface="Old Standard TT"/>
              </a:rPr>
              <a:t>AODV Routing Algorithm</a:t>
            </a:r>
            <a:endParaRPr>
              <a:latin typeface="Old Standard TT"/>
              <a:ea typeface="Old Standard TT"/>
              <a:cs typeface="Old Standard TT"/>
              <a:sym typeface="Old Standard TT"/>
            </a:endParaRPr>
          </a:p>
          <a:p>
            <a:pPr indent="-317500" lvl="1" marL="914400" rtl="0" algn="l">
              <a:spcBef>
                <a:spcPts val="0"/>
              </a:spcBef>
              <a:spcAft>
                <a:spcPts val="0"/>
              </a:spcAft>
              <a:buSzPts val="1400"/>
              <a:buFont typeface="Old Standard TT"/>
              <a:buChar char="○"/>
            </a:pPr>
            <a:r>
              <a:rPr lang="en">
                <a:latin typeface="Old Standard TT"/>
                <a:ea typeface="Old Standard TT"/>
                <a:cs typeface="Old Standard TT"/>
                <a:sym typeface="Old Standard TT"/>
              </a:rPr>
              <a:t>Broadcasting Algorithm</a:t>
            </a:r>
            <a:endParaRPr>
              <a:latin typeface="Old Standard TT"/>
              <a:ea typeface="Old Standard TT"/>
              <a:cs typeface="Old Standard TT"/>
              <a:sym typeface="Old Standard TT"/>
            </a:endParaRPr>
          </a:p>
          <a:p>
            <a:pPr indent="-317500" lvl="1" marL="914400" rtl="0" algn="l">
              <a:spcBef>
                <a:spcPts val="0"/>
              </a:spcBef>
              <a:spcAft>
                <a:spcPts val="0"/>
              </a:spcAft>
              <a:buSzPts val="1400"/>
              <a:buFont typeface="Old Standard TT"/>
              <a:buChar char="○"/>
            </a:pPr>
            <a:r>
              <a:rPr lang="en">
                <a:latin typeface="Old Standard TT"/>
                <a:ea typeface="Old Standard TT"/>
                <a:cs typeface="Old Standard TT"/>
                <a:sym typeface="Old Standard TT"/>
              </a:rPr>
              <a:t>Receiving from Original Interface or Other Interface Implementation</a:t>
            </a:r>
            <a:endParaRPr>
              <a:latin typeface="Old Standard TT"/>
              <a:ea typeface="Old Standard TT"/>
              <a:cs typeface="Old Standard TT"/>
              <a:sym typeface="Old Standard TT"/>
            </a:endParaRPr>
          </a:p>
        </p:txBody>
      </p:sp>
      <p:pic>
        <p:nvPicPr>
          <p:cNvPr id="131" name="Google Shape;131;g23a78fd4a87_3_0"/>
          <p:cNvPicPr preferRelativeResize="0"/>
          <p:nvPr/>
        </p:nvPicPr>
        <p:blipFill>
          <a:blip r:embed="rId3">
            <a:alphaModFix/>
          </a:blip>
          <a:stretch>
            <a:fillRect/>
          </a:stretch>
        </p:blipFill>
        <p:spPr>
          <a:xfrm>
            <a:off x="6453900" y="1057550"/>
            <a:ext cx="2632950" cy="1714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3"/>
          <p:cNvSpPr txBox="1"/>
          <p:nvPr/>
        </p:nvSpPr>
        <p:spPr>
          <a:xfrm>
            <a:off x="311988" y="493505"/>
            <a:ext cx="8520000" cy="612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 sz="3000" u="none" cap="none" strike="noStrike">
                <a:solidFill>
                  <a:srgbClr val="000000"/>
                </a:solidFill>
                <a:latin typeface="Old Standard TT"/>
                <a:ea typeface="Old Standard TT"/>
                <a:cs typeface="Old Standard TT"/>
                <a:sym typeface="Old Standard TT"/>
              </a:rPr>
              <a:t>“So What is Channel Bonding?”</a:t>
            </a:r>
            <a:endParaRPr b="0" i="0" sz="3000" u="none" cap="none" strike="noStrike">
              <a:solidFill>
                <a:srgbClr val="000000"/>
              </a:solidFill>
              <a:latin typeface="Arial"/>
              <a:ea typeface="Arial"/>
              <a:cs typeface="Arial"/>
              <a:sym typeface="Arial"/>
            </a:endParaRPr>
          </a:p>
        </p:txBody>
      </p:sp>
      <p:pic>
        <p:nvPicPr>
          <p:cNvPr id="137" name="Google Shape;137;p3"/>
          <p:cNvPicPr preferRelativeResize="0"/>
          <p:nvPr/>
        </p:nvPicPr>
        <p:blipFill rotWithShape="1">
          <a:blip r:embed="rId3">
            <a:alphaModFix/>
          </a:blip>
          <a:srcRect b="0" l="0" r="0" t="0"/>
          <a:stretch/>
        </p:blipFill>
        <p:spPr>
          <a:xfrm>
            <a:off x="2014250" y="2092075"/>
            <a:ext cx="2437920" cy="2437920"/>
          </a:xfrm>
          <a:prstGeom prst="rect">
            <a:avLst/>
          </a:prstGeom>
          <a:noFill/>
          <a:ln>
            <a:noFill/>
          </a:ln>
        </p:spPr>
      </p:pic>
      <p:sp>
        <p:nvSpPr>
          <p:cNvPr id="138" name="Google Shape;138;p3"/>
          <p:cNvSpPr/>
          <p:nvPr/>
        </p:nvSpPr>
        <p:spPr>
          <a:xfrm rot="4441931">
            <a:off x="5737452" y="1505134"/>
            <a:ext cx="2633614" cy="2392134"/>
          </a:xfrm>
          <a:prstGeom prst="cloudCallout">
            <a:avLst>
              <a:gd fmla="val -15212" name="adj1"/>
              <a:gd fmla="val 91305" name="adj2"/>
            </a:avLst>
          </a:prstGeom>
          <a:solidFill>
            <a:srgbClr val="B2B2B2"/>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txBox="1"/>
          <p:nvPr/>
        </p:nvSpPr>
        <p:spPr>
          <a:xfrm>
            <a:off x="5974250" y="2272075"/>
            <a:ext cx="2160000" cy="8583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i="0" lang="en" sz="1600" u="none" cap="none" strike="noStrike">
                <a:latin typeface="Arial"/>
                <a:ea typeface="Arial"/>
                <a:cs typeface="Arial"/>
                <a:sym typeface="Arial"/>
              </a:rPr>
              <a:t>Technicaly Yes but Actually No</a:t>
            </a:r>
            <a:endParaRPr b="0" sz="1600" strike="noStrike">
              <a:latin typeface="Arial"/>
              <a:ea typeface="Arial"/>
              <a:cs typeface="Arial"/>
              <a:sym typeface="Arial"/>
            </a:endParaRPr>
          </a:p>
          <a:p>
            <a:pPr indent="0" lvl="0" marL="0" marR="0" rtl="0" algn="l">
              <a:spcBef>
                <a:spcPts val="0"/>
              </a:spcBef>
              <a:spcAft>
                <a:spcPts val="0"/>
              </a:spcAft>
              <a:buNone/>
            </a:pPr>
            <a:r>
              <a:t/>
            </a:r>
            <a:endParaRPr b="0" sz="18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5"/>
          <p:cNvSpPr txBox="1"/>
          <p:nvPr/>
        </p:nvSpPr>
        <p:spPr>
          <a:xfrm>
            <a:off x="311760" y="444960"/>
            <a:ext cx="8520120" cy="61272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0" lang="en" sz="3000" strike="noStrike">
                <a:solidFill>
                  <a:srgbClr val="000000"/>
                </a:solidFill>
                <a:latin typeface="Old Standard TT"/>
                <a:ea typeface="Old Standard TT"/>
                <a:cs typeface="Old Standard TT"/>
                <a:sym typeface="Old Standard TT"/>
              </a:rPr>
              <a:t>“Channel Bonding in Mesh WiFi Networks”</a:t>
            </a:r>
            <a:endParaRPr b="0" sz="3000" strike="noStrike">
              <a:solidFill>
                <a:srgbClr val="000000"/>
              </a:solidFill>
              <a:latin typeface="Arial"/>
              <a:ea typeface="Arial"/>
              <a:cs typeface="Arial"/>
              <a:sym typeface="Arial"/>
            </a:endParaRPr>
          </a:p>
        </p:txBody>
      </p:sp>
      <p:sp>
        <p:nvSpPr>
          <p:cNvPr id="145" name="Google Shape;145;p5"/>
          <p:cNvSpPr txBox="1"/>
          <p:nvPr/>
        </p:nvSpPr>
        <p:spPr>
          <a:xfrm>
            <a:off x="311750" y="1722450"/>
            <a:ext cx="4157700" cy="2128200"/>
          </a:xfrm>
          <a:prstGeom prst="rect">
            <a:avLst/>
          </a:prstGeom>
          <a:noFill/>
          <a:ln>
            <a:noFill/>
          </a:ln>
        </p:spPr>
        <p:txBody>
          <a:bodyPr anchorCtr="0" anchor="t" bIns="91425" lIns="91425" spcFirstLastPara="1" rIns="91425" wrap="square" tIns="91425">
            <a:noAutofit/>
          </a:bodyPr>
          <a:lstStyle/>
          <a:p>
            <a:pPr indent="-372894" lvl="0" marL="431999" marR="0" rtl="0" algn="l">
              <a:spcBef>
                <a:spcPts val="1417"/>
              </a:spcBef>
              <a:spcAft>
                <a:spcPts val="0"/>
              </a:spcAft>
              <a:buSzPts val="1400"/>
              <a:buAutoNum type="arabicPeriod"/>
            </a:pPr>
            <a:r>
              <a:rPr lang="en"/>
              <a:t>The process of combining two or more non-overlapping 20MHZ channels.</a:t>
            </a:r>
            <a:endParaRPr/>
          </a:p>
          <a:p>
            <a:pPr indent="-372894" lvl="0" marL="431999" marR="0" rtl="0" algn="l">
              <a:spcBef>
                <a:spcPts val="1417"/>
              </a:spcBef>
              <a:spcAft>
                <a:spcPts val="0"/>
              </a:spcAft>
              <a:buSzPts val="1400"/>
              <a:buAutoNum type="arabicPeriod"/>
            </a:pPr>
            <a:r>
              <a:rPr lang="en"/>
              <a:t>Uses:</a:t>
            </a:r>
            <a:endParaRPr/>
          </a:p>
          <a:p>
            <a:pPr indent="-317500" lvl="1" marL="914400" marR="0" rtl="0" algn="l">
              <a:spcBef>
                <a:spcPts val="1417"/>
              </a:spcBef>
              <a:spcAft>
                <a:spcPts val="0"/>
              </a:spcAft>
              <a:buSzPts val="1400"/>
              <a:buAutoNum type="alphaLcPeriod"/>
            </a:pPr>
            <a:r>
              <a:rPr lang="en"/>
              <a:t>Alleviates congestion</a:t>
            </a:r>
            <a:endParaRPr/>
          </a:p>
          <a:p>
            <a:pPr indent="-317500" lvl="1" marL="914400" marR="0" rtl="0" algn="l">
              <a:spcBef>
                <a:spcPts val="1417"/>
              </a:spcBef>
              <a:spcAft>
                <a:spcPts val="0"/>
              </a:spcAft>
              <a:buSzPts val="1400"/>
              <a:buAutoNum type="alphaLcPeriod"/>
            </a:pPr>
            <a:r>
              <a:rPr lang="en"/>
              <a:t>Increases speed and reliability</a:t>
            </a:r>
            <a:endParaRPr/>
          </a:p>
          <a:p>
            <a:pPr indent="-317500" lvl="1" marL="914400" marR="0" rtl="0" algn="l">
              <a:spcBef>
                <a:spcPts val="1417"/>
              </a:spcBef>
              <a:spcAft>
                <a:spcPts val="0"/>
              </a:spcAft>
              <a:buSzPts val="1400"/>
              <a:buAutoNum type="alphaLcPeriod"/>
            </a:pPr>
            <a:r>
              <a:rPr lang="en"/>
              <a:t>Overall bandwidth increase </a:t>
            </a:r>
            <a:endParaRPr/>
          </a:p>
        </p:txBody>
      </p:sp>
      <p:pic>
        <p:nvPicPr>
          <p:cNvPr id="146" name="Google Shape;146;p5"/>
          <p:cNvPicPr preferRelativeResize="0"/>
          <p:nvPr/>
        </p:nvPicPr>
        <p:blipFill rotWithShape="1">
          <a:blip r:embed="rId3">
            <a:alphaModFix/>
          </a:blip>
          <a:srcRect b="0" l="0" r="0" t="0"/>
          <a:stretch/>
        </p:blipFill>
        <p:spPr>
          <a:xfrm>
            <a:off x="4674225" y="1878938"/>
            <a:ext cx="4157640" cy="197172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6"/>
          <p:cNvSpPr txBox="1"/>
          <p:nvPr/>
        </p:nvSpPr>
        <p:spPr>
          <a:xfrm>
            <a:off x="311938" y="328230"/>
            <a:ext cx="8520000" cy="612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lang="en" sz="3000" strike="noStrike">
                <a:solidFill>
                  <a:srgbClr val="000000"/>
                </a:solidFill>
                <a:latin typeface="Old Standard TT"/>
                <a:ea typeface="Old Standard TT"/>
                <a:cs typeface="Old Standard TT"/>
                <a:sym typeface="Old Standard TT"/>
              </a:rPr>
              <a:t>“So What is MIMO?”</a:t>
            </a:r>
            <a:endParaRPr b="0" sz="3000" strike="noStrike">
              <a:solidFill>
                <a:srgbClr val="000000"/>
              </a:solidFill>
              <a:latin typeface="Arial"/>
              <a:ea typeface="Arial"/>
              <a:cs typeface="Arial"/>
              <a:sym typeface="Arial"/>
            </a:endParaRPr>
          </a:p>
        </p:txBody>
      </p:sp>
      <p:pic>
        <p:nvPicPr>
          <p:cNvPr id="152" name="Google Shape;152;p6"/>
          <p:cNvPicPr preferRelativeResize="0"/>
          <p:nvPr/>
        </p:nvPicPr>
        <p:blipFill rotWithShape="1">
          <a:blip r:embed="rId3">
            <a:alphaModFix/>
          </a:blip>
          <a:srcRect b="48762" l="0" r="0" t="0"/>
          <a:stretch/>
        </p:blipFill>
        <p:spPr>
          <a:xfrm>
            <a:off x="94320" y="1080000"/>
            <a:ext cx="4585681" cy="3960000"/>
          </a:xfrm>
          <a:prstGeom prst="rect">
            <a:avLst/>
          </a:prstGeom>
          <a:noFill/>
          <a:ln>
            <a:noFill/>
          </a:ln>
        </p:spPr>
      </p:pic>
      <p:sp>
        <p:nvSpPr>
          <p:cNvPr id="153" name="Google Shape;153;p6"/>
          <p:cNvSpPr/>
          <p:nvPr/>
        </p:nvSpPr>
        <p:spPr>
          <a:xfrm rot="4441931">
            <a:off x="5360677" y="287854"/>
            <a:ext cx="2633614" cy="2392134"/>
          </a:xfrm>
          <a:prstGeom prst="cloudCallout">
            <a:avLst>
              <a:gd fmla="val -15212" name="adj1"/>
              <a:gd fmla="val 91305" name="adj2"/>
            </a:avLst>
          </a:prstGeom>
          <a:solidFill>
            <a:srgbClr val="B2B2B2"/>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6"/>
          <p:cNvSpPr txBox="1"/>
          <p:nvPr/>
        </p:nvSpPr>
        <p:spPr>
          <a:xfrm>
            <a:off x="5940000" y="1080000"/>
            <a:ext cx="3060000" cy="25200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 sz="4000" strike="noStrike">
                <a:latin typeface="Arial"/>
                <a:ea typeface="Arial"/>
                <a:cs typeface="Arial"/>
                <a:sym typeface="Arial"/>
              </a:rPr>
              <a:t>!</a:t>
            </a:r>
            <a:r>
              <a:rPr b="0" lang="en" sz="3500" strike="noStrike">
                <a:latin typeface="Arial"/>
                <a:ea typeface="Arial"/>
                <a:cs typeface="Arial"/>
                <a:sym typeface="Arial"/>
              </a:rPr>
              <a:t> ME</a:t>
            </a:r>
            <a:endParaRPr b="0" sz="35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8"/>
          <p:cNvSpPr txBox="1"/>
          <p:nvPr/>
        </p:nvSpPr>
        <p:spPr>
          <a:xfrm>
            <a:off x="311760" y="444960"/>
            <a:ext cx="8520120" cy="61272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0" lang="en" sz="3000" strike="noStrike">
                <a:solidFill>
                  <a:srgbClr val="000000"/>
                </a:solidFill>
                <a:latin typeface="Old Standard TT"/>
                <a:ea typeface="Old Standard TT"/>
                <a:cs typeface="Old Standard TT"/>
                <a:sym typeface="Old Standard TT"/>
              </a:rPr>
              <a:t>“MIMO : Multi Input Multi Output Method”</a:t>
            </a:r>
            <a:endParaRPr b="0" sz="3000" strike="noStrike">
              <a:solidFill>
                <a:srgbClr val="000000"/>
              </a:solidFill>
              <a:latin typeface="Arial"/>
              <a:ea typeface="Arial"/>
              <a:cs typeface="Arial"/>
              <a:sym typeface="Arial"/>
            </a:endParaRPr>
          </a:p>
        </p:txBody>
      </p:sp>
      <p:sp>
        <p:nvSpPr>
          <p:cNvPr id="160" name="Google Shape;160;p8"/>
          <p:cNvSpPr txBox="1"/>
          <p:nvPr/>
        </p:nvSpPr>
        <p:spPr>
          <a:xfrm>
            <a:off x="360000" y="1103040"/>
            <a:ext cx="8520120" cy="3396960"/>
          </a:xfrm>
          <a:prstGeom prst="rect">
            <a:avLst/>
          </a:prstGeom>
          <a:noFill/>
          <a:ln>
            <a:noFill/>
          </a:ln>
        </p:spPr>
        <p:txBody>
          <a:bodyPr anchorCtr="0" anchor="t" bIns="91425" lIns="91425" spcFirstLastPara="1" rIns="91425" wrap="square" tIns="91425">
            <a:noAutofit/>
          </a:bodyPr>
          <a:lstStyle/>
          <a:p>
            <a:pPr indent="-324000" lvl="0" marL="432000" marR="0" rtl="0" algn="l">
              <a:spcBef>
                <a:spcPts val="0"/>
              </a:spcBef>
              <a:spcAft>
                <a:spcPts val="0"/>
              </a:spcAft>
              <a:buClr>
                <a:srgbClr val="000000"/>
              </a:buClr>
              <a:buSzPts val="630"/>
              <a:buFont typeface="Noto Sans Symbols"/>
              <a:buChar char="●"/>
            </a:pPr>
            <a:r>
              <a:rPr b="0" lang="en" sz="1400" strike="noStrike">
                <a:solidFill>
                  <a:srgbClr val="000000"/>
                </a:solidFill>
                <a:latin typeface="Arial"/>
                <a:ea typeface="Arial"/>
                <a:cs typeface="Arial"/>
                <a:sym typeface="Arial"/>
              </a:rPr>
              <a:t>MIMO is the method that multiplies capacity of a Radio Link by using multiple transmission and receiving antennas to exploit multipath propagation.</a:t>
            </a:r>
            <a:endParaRPr b="0" sz="1400" strike="noStrike">
              <a:solidFill>
                <a:srgbClr val="000000"/>
              </a:solidFill>
              <a:latin typeface="Arial"/>
              <a:ea typeface="Arial"/>
              <a:cs typeface="Arial"/>
              <a:sym typeface="Arial"/>
            </a:endParaRPr>
          </a:p>
          <a:p>
            <a:pPr indent="-324000" lvl="0" marL="432000" marR="0" rtl="0" algn="l">
              <a:spcBef>
                <a:spcPts val="1417"/>
              </a:spcBef>
              <a:spcAft>
                <a:spcPts val="0"/>
              </a:spcAft>
              <a:buClr>
                <a:srgbClr val="000000"/>
              </a:buClr>
              <a:buSzPts val="630"/>
              <a:buFont typeface="Noto Sans Symbols"/>
              <a:buChar char="●"/>
            </a:pPr>
            <a:r>
              <a:rPr lang="en"/>
              <a:t>Mathematically</a:t>
            </a:r>
            <a:r>
              <a:rPr b="0" lang="en" sz="1400" strike="noStrike">
                <a:solidFill>
                  <a:srgbClr val="000000"/>
                </a:solidFill>
                <a:latin typeface="Arial"/>
                <a:ea typeface="Arial"/>
                <a:cs typeface="Arial"/>
                <a:sym typeface="Arial"/>
              </a:rPr>
              <a:t> Explained :</a:t>
            </a:r>
            <a:endParaRPr b="0" sz="1400" strike="noStrike">
              <a:solidFill>
                <a:srgbClr val="000000"/>
              </a:solidFill>
              <a:latin typeface="Arial"/>
              <a:ea typeface="Arial"/>
              <a:cs typeface="Arial"/>
              <a:sym typeface="Arial"/>
            </a:endParaRPr>
          </a:p>
          <a:p>
            <a:pPr indent="-324000" lvl="1" marL="864000" marR="0" rtl="0" algn="l">
              <a:spcBef>
                <a:spcPts val="1134"/>
              </a:spcBef>
              <a:spcAft>
                <a:spcPts val="0"/>
              </a:spcAft>
              <a:buClr>
                <a:srgbClr val="000000"/>
              </a:buClr>
              <a:buSzPts val="1050"/>
              <a:buFont typeface="Noto Sans Symbols"/>
              <a:buChar char="−"/>
            </a:pPr>
            <a:r>
              <a:rPr b="0" i="0" lang="en" sz="1400" u="none" cap="none" strike="noStrike">
                <a:solidFill>
                  <a:srgbClr val="000000"/>
                </a:solidFill>
                <a:latin typeface="Arial"/>
                <a:ea typeface="Arial"/>
                <a:cs typeface="Arial"/>
                <a:sym typeface="Arial"/>
              </a:rPr>
              <a:t>A transmitter sends multiple streams by multiple antennas. The transmit streams are saved in a matrix, that consists all N</a:t>
            </a:r>
            <a:r>
              <a:rPr b="0" baseline="-25000" i="0" lang="en" sz="1400" u="none" cap="none" strike="noStrike">
                <a:solidFill>
                  <a:srgbClr val="000000"/>
                </a:solidFill>
                <a:latin typeface="Arial"/>
                <a:ea typeface="Arial"/>
                <a:cs typeface="Arial"/>
                <a:sym typeface="Arial"/>
              </a:rPr>
              <a:t>t</a:t>
            </a:r>
            <a:r>
              <a:rPr b="0" i="0" lang="en" sz="1400" u="none" cap="none" strike="noStrike">
                <a:solidFill>
                  <a:srgbClr val="000000"/>
                </a:solidFill>
                <a:latin typeface="Arial"/>
                <a:ea typeface="Arial"/>
                <a:cs typeface="Arial"/>
                <a:sym typeface="Arial"/>
              </a:rPr>
              <a:t>,N</a:t>
            </a:r>
            <a:r>
              <a:rPr b="0" baseline="-25000" i="0" lang="en" sz="1400" u="none" cap="none" strike="noStrike">
                <a:solidFill>
                  <a:srgbClr val="000000"/>
                </a:solidFill>
                <a:latin typeface="Arial"/>
                <a:ea typeface="Arial"/>
                <a:cs typeface="Arial"/>
                <a:sym typeface="Arial"/>
              </a:rPr>
              <a:t>r</a:t>
            </a:r>
            <a:r>
              <a:rPr b="0" i="0" lang="en" sz="1400" u="none" cap="none" strike="noStrike">
                <a:solidFill>
                  <a:srgbClr val="000000"/>
                </a:solidFill>
                <a:latin typeface="Arial"/>
                <a:ea typeface="Arial"/>
                <a:cs typeface="Arial"/>
                <a:sym typeface="Arial"/>
              </a:rPr>
              <a:t> paths </a:t>
            </a:r>
            <a:r>
              <a:rPr lang="en"/>
              <a:t>between</a:t>
            </a:r>
            <a:r>
              <a:rPr b="0" i="0" lang="en" sz="1400" u="none" cap="none" strike="noStrike">
                <a:solidFill>
                  <a:srgbClr val="000000"/>
                </a:solidFill>
                <a:latin typeface="Arial"/>
                <a:ea typeface="Arial"/>
                <a:cs typeface="Arial"/>
                <a:sym typeface="Arial"/>
              </a:rPr>
              <a:t> transmitters and receivers.</a:t>
            </a:r>
            <a:endParaRPr b="0" i="0" sz="1400" u="none" cap="none" strike="noStrike">
              <a:solidFill>
                <a:srgbClr val="000000"/>
              </a:solidFill>
              <a:latin typeface="Arial"/>
              <a:ea typeface="Arial"/>
              <a:cs typeface="Arial"/>
              <a:sym typeface="Arial"/>
            </a:endParaRPr>
          </a:p>
          <a:p>
            <a:pPr indent="-324000" lvl="1" marL="864000" marR="0" rtl="0" algn="l">
              <a:spcBef>
                <a:spcPts val="1134"/>
              </a:spcBef>
              <a:spcAft>
                <a:spcPts val="0"/>
              </a:spcAft>
              <a:buClr>
                <a:srgbClr val="000000"/>
              </a:buClr>
              <a:buSzPts val="1050"/>
              <a:buFont typeface="Noto Sans Symbols"/>
              <a:buChar char="−"/>
            </a:pPr>
            <a:r>
              <a:rPr b="0" i="0" lang="en" sz="1400" u="none" cap="none" strike="noStrike">
                <a:solidFill>
                  <a:srgbClr val="000000"/>
                </a:solidFill>
                <a:latin typeface="Arial"/>
                <a:ea typeface="Arial"/>
                <a:cs typeface="Arial"/>
                <a:sym typeface="Arial"/>
              </a:rPr>
              <a:t>So result is : y = H*x + n</a:t>
            </a:r>
            <a:endParaRPr b="0" i="0" sz="1400" u="none" cap="none" strike="noStrike">
              <a:solidFill>
                <a:srgbClr val="000000"/>
              </a:solidFill>
              <a:latin typeface="Arial"/>
              <a:ea typeface="Arial"/>
              <a:cs typeface="Arial"/>
              <a:sym typeface="Arial"/>
            </a:endParaRPr>
          </a:p>
          <a:p>
            <a:pPr indent="-287999" lvl="2" marL="1296000" marR="0" rtl="0" algn="l">
              <a:spcBef>
                <a:spcPts val="850"/>
              </a:spcBef>
              <a:spcAft>
                <a:spcPts val="0"/>
              </a:spcAft>
              <a:buClr>
                <a:srgbClr val="000000"/>
              </a:buClr>
              <a:buSzPts val="630"/>
              <a:buFont typeface="Noto Sans Symbols"/>
              <a:buChar char="●"/>
            </a:pPr>
            <a:r>
              <a:rPr b="0" i="0" lang="en" sz="1400" u="none" cap="none" strike="noStrike">
                <a:solidFill>
                  <a:srgbClr val="000000"/>
                </a:solidFill>
                <a:latin typeface="Arial"/>
                <a:ea typeface="Arial"/>
                <a:cs typeface="Arial"/>
                <a:sym typeface="Arial"/>
              </a:rPr>
              <a:t>Where y and x are the receive and transmit vectors </a:t>
            </a:r>
            <a:endParaRPr b="0" i="0" sz="1400" u="none" cap="none" strike="noStrike">
              <a:solidFill>
                <a:srgbClr val="000000"/>
              </a:solidFill>
              <a:latin typeface="Arial"/>
              <a:ea typeface="Arial"/>
              <a:cs typeface="Arial"/>
              <a:sym typeface="Arial"/>
            </a:endParaRPr>
          </a:p>
          <a:p>
            <a:pPr indent="-287999" lvl="2" marL="1296000" marR="0" rtl="0" algn="l">
              <a:spcBef>
                <a:spcPts val="850"/>
              </a:spcBef>
              <a:spcAft>
                <a:spcPts val="0"/>
              </a:spcAft>
              <a:buClr>
                <a:srgbClr val="000000"/>
              </a:buClr>
              <a:buSzPts val="630"/>
              <a:buFont typeface="Noto Sans Symbols"/>
              <a:buChar char="●"/>
            </a:pPr>
            <a:r>
              <a:rPr b="0" i="0" lang="en" sz="1400" u="none" cap="none" strike="noStrike">
                <a:solidFill>
                  <a:srgbClr val="000000"/>
                </a:solidFill>
                <a:latin typeface="Arial"/>
                <a:ea typeface="Arial"/>
                <a:cs typeface="Arial"/>
                <a:sym typeface="Arial"/>
              </a:rPr>
              <a:t>And H and n the channel matrix and noise </a:t>
            </a:r>
            <a:r>
              <a:rPr lang="en"/>
              <a:t>vector</a:t>
            </a:r>
            <a:r>
              <a:rPr b="0" i="0" lang="en" sz="1400" u="none" cap="none" strike="noStrike">
                <a:solidFill>
                  <a:srgbClr val="000000"/>
                </a:solidFill>
                <a:latin typeface="Arial"/>
                <a:ea typeface="Arial"/>
                <a:cs typeface="Arial"/>
                <a:sym typeface="Arial"/>
              </a:rPr>
              <a:t> respectively. </a:t>
            </a:r>
            <a:endParaRPr b="0" i="0" sz="1400" u="none" cap="none" strike="noStrike">
              <a:solidFill>
                <a:srgbClr val="000000"/>
              </a:solidFill>
              <a:latin typeface="Arial"/>
              <a:ea typeface="Arial"/>
              <a:cs typeface="Arial"/>
              <a:sym typeface="Arial"/>
            </a:endParaRPr>
          </a:p>
        </p:txBody>
      </p:sp>
      <p:pic>
        <p:nvPicPr>
          <p:cNvPr id="161" name="Google Shape;161;p8"/>
          <p:cNvPicPr preferRelativeResize="0"/>
          <p:nvPr/>
        </p:nvPicPr>
        <p:blipFill rotWithShape="1">
          <a:blip r:embed="rId3">
            <a:alphaModFix/>
          </a:blip>
          <a:srcRect b="0" l="0" r="0" t="0"/>
          <a:stretch/>
        </p:blipFill>
        <p:spPr>
          <a:xfrm>
            <a:off x="5760000" y="2783880"/>
            <a:ext cx="3142800" cy="207612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g23c2202327a_3_37"/>
          <p:cNvPicPr preferRelativeResize="0"/>
          <p:nvPr/>
        </p:nvPicPr>
        <p:blipFill>
          <a:blip r:embed="rId3">
            <a:alphaModFix/>
          </a:blip>
          <a:stretch>
            <a:fillRect/>
          </a:stretch>
        </p:blipFill>
        <p:spPr>
          <a:xfrm rot="-4137554">
            <a:off x="5673550" y="806375"/>
            <a:ext cx="3361181" cy="4838700"/>
          </a:xfrm>
          <a:prstGeom prst="rect">
            <a:avLst/>
          </a:prstGeom>
          <a:noFill/>
          <a:ln>
            <a:noFill/>
          </a:ln>
        </p:spPr>
      </p:pic>
      <p:pic>
        <p:nvPicPr>
          <p:cNvPr id="167" name="Google Shape;167;g23c2202327a_3_37"/>
          <p:cNvPicPr preferRelativeResize="0"/>
          <p:nvPr/>
        </p:nvPicPr>
        <p:blipFill>
          <a:blip r:embed="rId3">
            <a:alphaModFix/>
          </a:blip>
          <a:stretch>
            <a:fillRect/>
          </a:stretch>
        </p:blipFill>
        <p:spPr>
          <a:xfrm rot="8468865">
            <a:off x="-269400" y="-1676"/>
            <a:ext cx="3361181" cy="4838700"/>
          </a:xfrm>
          <a:prstGeom prst="rect">
            <a:avLst/>
          </a:prstGeom>
          <a:noFill/>
          <a:ln>
            <a:noFill/>
          </a:ln>
        </p:spPr>
      </p:pic>
      <p:pic>
        <p:nvPicPr>
          <p:cNvPr id="168" name="Google Shape;168;g23c2202327a_3_37"/>
          <p:cNvPicPr preferRelativeResize="0"/>
          <p:nvPr/>
        </p:nvPicPr>
        <p:blipFill>
          <a:blip r:embed="rId3">
            <a:alphaModFix/>
          </a:blip>
          <a:stretch>
            <a:fillRect/>
          </a:stretch>
        </p:blipFill>
        <p:spPr>
          <a:xfrm rot="-637306">
            <a:off x="2353575" y="36475"/>
            <a:ext cx="3361181" cy="4838700"/>
          </a:xfrm>
          <a:prstGeom prst="rect">
            <a:avLst/>
          </a:prstGeom>
          <a:noFill/>
          <a:ln>
            <a:noFill/>
          </a:ln>
        </p:spPr>
      </p:pic>
      <p:pic>
        <p:nvPicPr>
          <p:cNvPr id="169" name="Google Shape;169;g23c2202327a_3_37"/>
          <p:cNvPicPr preferRelativeResize="0"/>
          <p:nvPr/>
        </p:nvPicPr>
        <p:blipFill>
          <a:blip r:embed="rId3">
            <a:alphaModFix/>
          </a:blip>
          <a:stretch>
            <a:fillRect/>
          </a:stretch>
        </p:blipFill>
        <p:spPr>
          <a:xfrm rot="4455583">
            <a:off x="7167202" y="-370573"/>
            <a:ext cx="1806118" cy="2600065"/>
          </a:xfrm>
          <a:prstGeom prst="rect">
            <a:avLst/>
          </a:prstGeom>
          <a:noFill/>
          <a:ln>
            <a:noFill/>
          </a:ln>
        </p:spPr>
      </p:pic>
      <p:pic>
        <p:nvPicPr>
          <p:cNvPr id="170" name="Google Shape;170;g23c2202327a_3_37"/>
          <p:cNvPicPr preferRelativeResize="0"/>
          <p:nvPr/>
        </p:nvPicPr>
        <p:blipFill>
          <a:blip r:embed="rId3">
            <a:alphaModFix/>
          </a:blip>
          <a:stretch>
            <a:fillRect/>
          </a:stretch>
        </p:blipFill>
        <p:spPr>
          <a:xfrm rot="1938524">
            <a:off x="2711825" y="651700"/>
            <a:ext cx="3361181" cy="4838700"/>
          </a:xfrm>
          <a:prstGeom prst="rect">
            <a:avLst/>
          </a:prstGeom>
          <a:noFill/>
          <a:ln>
            <a:noFill/>
          </a:ln>
        </p:spPr>
      </p:pic>
      <p:pic>
        <p:nvPicPr>
          <p:cNvPr id="171" name="Google Shape;171;g23c2202327a_3_37"/>
          <p:cNvPicPr preferRelativeResize="0"/>
          <p:nvPr/>
        </p:nvPicPr>
        <p:blipFill>
          <a:blip r:embed="rId3">
            <a:alphaModFix/>
          </a:blip>
          <a:stretch>
            <a:fillRect/>
          </a:stretch>
        </p:blipFill>
        <p:spPr>
          <a:xfrm rot="5877788">
            <a:off x="1019350" y="226600"/>
            <a:ext cx="3361181" cy="4838699"/>
          </a:xfrm>
          <a:prstGeom prst="rect">
            <a:avLst/>
          </a:prstGeom>
          <a:noFill/>
          <a:ln>
            <a:noFill/>
          </a:ln>
        </p:spPr>
      </p:pic>
      <p:pic>
        <p:nvPicPr>
          <p:cNvPr id="172" name="Google Shape;172;g23c2202327a_3_37"/>
          <p:cNvPicPr preferRelativeResize="0"/>
          <p:nvPr/>
        </p:nvPicPr>
        <p:blipFill>
          <a:blip r:embed="rId3">
            <a:alphaModFix/>
          </a:blip>
          <a:stretch>
            <a:fillRect/>
          </a:stretch>
        </p:blipFill>
        <p:spPr>
          <a:xfrm rot="9516169">
            <a:off x="3084424" y="1663563"/>
            <a:ext cx="3361181" cy="4838700"/>
          </a:xfrm>
          <a:prstGeom prst="rect">
            <a:avLst/>
          </a:prstGeom>
          <a:noFill/>
          <a:ln>
            <a:noFill/>
          </a:ln>
        </p:spPr>
      </p:pic>
      <p:pic>
        <p:nvPicPr>
          <p:cNvPr id="173" name="Google Shape;173;g23c2202327a_3_37"/>
          <p:cNvPicPr preferRelativeResize="0"/>
          <p:nvPr/>
        </p:nvPicPr>
        <p:blipFill>
          <a:blip r:embed="rId3">
            <a:alphaModFix/>
          </a:blip>
          <a:stretch>
            <a:fillRect/>
          </a:stretch>
        </p:blipFill>
        <p:spPr>
          <a:xfrm rot="8255020">
            <a:off x="6759125" y="651700"/>
            <a:ext cx="3361181" cy="4838700"/>
          </a:xfrm>
          <a:prstGeom prst="rect">
            <a:avLst/>
          </a:prstGeom>
          <a:noFill/>
          <a:ln>
            <a:noFill/>
          </a:ln>
        </p:spPr>
      </p:pic>
      <p:pic>
        <p:nvPicPr>
          <p:cNvPr id="174" name="Google Shape;174;g23c2202327a_3_37"/>
          <p:cNvPicPr preferRelativeResize="0"/>
          <p:nvPr/>
        </p:nvPicPr>
        <p:blipFill>
          <a:blip r:embed="rId3">
            <a:alphaModFix/>
          </a:blip>
          <a:stretch>
            <a:fillRect/>
          </a:stretch>
        </p:blipFill>
        <p:spPr>
          <a:xfrm rot="2700000">
            <a:off x="7075" y="2020551"/>
            <a:ext cx="3361181" cy="4838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500"/>
                                        <p:tgtEl>
                                          <p:spTgt spid="166"/>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600"/>
                                        <p:tgtEl>
                                          <p:spTgt spid="169"/>
                                        </p:tgtEl>
                                      </p:cBhvr>
                                    </p:animEffect>
                                  </p:childTnLst>
                                </p:cTn>
                              </p:par>
                            </p:childTnLst>
                          </p:cTn>
                        </p:par>
                        <p:par>
                          <p:cTn fill="hold">
                            <p:stCondLst>
                              <p:cond delay="1100"/>
                            </p:stCondLst>
                            <p:childTnLst>
                              <p:par>
                                <p:cTn fill="hold" nodeType="after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600"/>
                                        <p:tgtEl>
                                          <p:spTgt spid="168"/>
                                        </p:tgtEl>
                                      </p:cBhvr>
                                    </p:animEffect>
                                  </p:childTnLst>
                                </p:cTn>
                              </p:par>
                            </p:childTnLst>
                          </p:cTn>
                        </p:par>
                        <p:par>
                          <p:cTn fill="hold">
                            <p:stCondLst>
                              <p:cond delay="1700"/>
                            </p:stCondLst>
                            <p:childTnLst>
                              <p:par>
                                <p:cTn fill="hold" nodeType="after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500"/>
                                        <p:tgtEl>
                                          <p:spTgt spid="167"/>
                                        </p:tgtEl>
                                      </p:cBhvr>
                                    </p:animEffect>
                                  </p:childTnLst>
                                </p:cTn>
                              </p:par>
                            </p:childTnLst>
                          </p:cTn>
                        </p:par>
                        <p:par>
                          <p:cTn fill="hold">
                            <p:stCondLst>
                              <p:cond delay="2200"/>
                            </p:stCondLst>
                            <p:childTnLst>
                              <p:par>
                                <p:cTn fill="hold" nodeType="after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500"/>
                                        <p:tgtEl>
                                          <p:spTgt spid="170"/>
                                        </p:tgtEl>
                                      </p:cBhvr>
                                    </p:animEffect>
                                  </p:childTnLst>
                                </p:cTn>
                              </p:par>
                            </p:childTnLst>
                          </p:cTn>
                        </p:par>
                        <p:par>
                          <p:cTn fill="hold">
                            <p:stCondLst>
                              <p:cond delay="2700"/>
                            </p:stCondLst>
                            <p:childTnLst>
                              <p:par>
                                <p:cTn fill="hold" nodeType="after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500"/>
                                        <p:tgtEl>
                                          <p:spTgt spid="171"/>
                                        </p:tgtEl>
                                      </p:cBhvr>
                                    </p:animEffect>
                                  </p:childTnLst>
                                </p:cTn>
                              </p:par>
                            </p:childTnLst>
                          </p:cTn>
                        </p:par>
                        <p:par>
                          <p:cTn fill="hold">
                            <p:stCondLst>
                              <p:cond delay="3200"/>
                            </p:stCondLst>
                            <p:childTnLst>
                              <p:par>
                                <p:cTn fill="hold" nodeType="after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500"/>
                                        <p:tgtEl>
                                          <p:spTgt spid="173"/>
                                        </p:tgtEl>
                                      </p:cBhvr>
                                    </p:animEffect>
                                  </p:childTnLst>
                                </p:cTn>
                              </p:par>
                            </p:childTnLst>
                          </p:cTn>
                        </p:par>
                        <p:par>
                          <p:cTn fill="hold">
                            <p:stCondLst>
                              <p:cond delay="3700"/>
                            </p:stCondLst>
                            <p:childTnLst>
                              <p:par>
                                <p:cTn fill="hold" nodeType="after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500"/>
                                        <p:tgtEl>
                                          <p:spTgt spid="172"/>
                                        </p:tgtEl>
                                      </p:cBhvr>
                                    </p:animEffect>
                                  </p:childTnLst>
                                </p:cTn>
                              </p:par>
                            </p:childTnLst>
                          </p:cTn>
                        </p:par>
                        <p:par>
                          <p:cTn fill="hold">
                            <p:stCondLst>
                              <p:cond delay="4200"/>
                            </p:stCondLst>
                            <p:childTnLst>
                              <p:par>
                                <p:cTn fill="hold" nodeType="after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500"/>
                                        <p:tgtEl>
                                          <p:spTgt spid="1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23a78fd4a87_3_21"/>
          <p:cNvSpPr txBox="1"/>
          <p:nvPr>
            <p:ph type="title"/>
          </p:nvPr>
        </p:nvSpPr>
        <p:spPr>
          <a:xfrm>
            <a:off x="312010" y="383860"/>
            <a:ext cx="8520000" cy="612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latin typeface="Old Standard TT"/>
                <a:ea typeface="Old Standard TT"/>
                <a:cs typeface="Old Standard TT"/>
                <a:sym typeface="Old Standard TT"/>
              </a:rPr>
              <a:t>“</a:t>
            </a:r>
            <a:r>
              <a:rPr lang="en">
                <a:solidFill>
                  <a:schemeClr val="dk1"/>
                </a:solidFill>
                <a:latin typeface="Old Standard TT"/>
                <a:ea typeface="Old Standard TT"/>
                <a:cs typeface="Old Standard TT"/>
                <a:sym typeface="Old Standard TT"/>
              </a:rPr>
              <a:t>MSDU Flow - Transmitting in AP - STA mode”</a:t>
            </a:r>
            <a:endParaRPr>
              <a:latin typeface="Old Standard TT"/>
              <a:ea typeface="Old Standard TT"/>
              <a:cs typeface="Old Standard TT"/>
              <a:sym typeface="Old Standard TT"/>
            </a:endParaRPr>
          </a:p>
        </p:txBody>
      </p:sp>
      <p:sp>
        <p:nvSpPr>
          <p:cNvPr id="180" name="Google Shape;180;g23a78fd4a87_3_21"/>
          <p:cNvSpPr/>
          <p:nvPr/>
        </p:nvSpPr>
        <p:spPr>
          <a:xfrm>
            <a:off x="1612400" y="1295625"/>
            <a:ext cx="2093400" cy="43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latin typeface="Old Standard TT"/>
                <a:ea typeface="Old Standard TT"/>
                <a:cs typeface="Old Standard TT"/>
                <a:sym typeface="Old Standard TT"/>
              </a:rPr>
              <a:t>A - MSDU</a:t>
            </a:r>
            <a:endParaRPr>
              <a:solidFill>
                <a:schemeClr val="dk1"/>
              </a:solidFill>
              <a:latin typeface="Old Standard TT"/>
              <a:ea typeface="Old Standard TT"/>
              <a:cs typeface="Old Standard TT"/>
              <a:sym typeface="Old Standard TT"/>
            </a:endParaRPr>
          </a:p>
        </p:txBody>
      </p:sp>
      <p:sp>
        <p:nvSpPr>
          <p:cNvPr id="181" name="Google Shape;181;g23a78fd4a87_3_21"/>
          <p:cNvSpPr/>
          <p:nvPr/>
        </p:nvSpPr>
        <p:spPr>
          <a:xfrm>
            <a:off x="5438192" y="3306506"/>
            <a:ext cx="2093400" cy="43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Old Standard TT"/>
                <a:ea typeface="Old Standard TT"/>
                <a:cs typeface="Old Standard TT"/>
                <a:sym typeface="Old Standard TT"/>
              </a:rPr>
              <a:t>MPDU Encryption </a:t>
            </a:r>
            <a:endParaRPr>
              <a:solidFill>
                <a:schemeClr val="dk1"/>
              </a:solidFill>
              <a:latin typeface="Old Standard TT"/>
              <a:ea typeface="Old Standard TT"/>
              <a:cs typeface="Old Standard TT"/>
              <a:sym typeface="Old Standard TT"/>
            </a:endParaRPr>
          </a:p>
        </p:txBody>
      </p:sp>
      <p:sp>
        <p:nvSpPr>
          <p:cNvPr id="182" name="Google Shape;182;g23a78fd4a87_3_21"/>
          <p:cNvSpPr/>
          <p:nvPr/>
        </p:nvSpPr>
        <p:spPr>
          <a:xfrm>
            <a:off x="5438192" y="2492654"/>
            <a:ext cx="2093400" cy="43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Old Standard TT"/>
                <a:ea typeface="Old Standard TT"/>
                <a:cs typeface="Old Standard TT"/>
                <a:sym typeface="Old Standard TT"/>
              </a:rPr>
              <a:t>MSDU Integrity and Protection</a:t>
            </a:r>
            <a:endParaRPr>
              <a:solidFill>
                <a:schemeClr val="dk1"/>
              </a:solidFill>
              <a:latin typeface="Old Standard TT"/>
              <a:ea typeface="Old Standard TT"/>
              <a:cs typeface="Old Standard TT"/>
              <a:sym typeface="Old Standard TT"/>
            </a:endParaRPr>
          </a:p>
        </p:txBody>
      </p:sp>
      <p:sp>
        <p:nvSpPr>
          <p:cNvPr id="183" name="Google Shape;183;g23a78fd4a87_3_21"/>
          <p:cNvSpPr/>
          <p:nvPr/>
        </p:nvSpPr>
        <p:spPr>
          <a:xfrm>
            <a:off x="1612400" y="2871161"/>
            <a:ext cx="2093400" cy="43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Old Standard TT"/>
                <a:ea typeface="Old Standard TT"/>
                <a:cs typeface="Old Standard TT"/>
                <a:sym typeface="Old Standard TT"/>
              </a:rPr>
              <a:t>Fragmentation</a:t>
            </a:r>
            <a:endParaRPr>
              <a:solidFill>
                <a:schemeClr val="dk1"/>
              </a:solidFill>
              <a:latin typeface="Old Standard TT"/>
              <a:ea typeface="Old Standard TT"/>
              <a:cs typeface="Old Standard TT"/>
              <a:sym typeface="Old Standard TT"/>
            </a:endParaRPr>
          </a:p>
        </p:txBody>
      </p:sp>
      <p:sp>
        <p:nvSpPr>
          <p:cNvPr id="184" name="Google Shape;184;g23a78fd4a87_3_21"/>
          <p:cNvSpPr/>
          <p:nvPr/>
        </p:nvSpPr>
        <p:spPr>
          <a:xfrm>
            <a:off x="5438192" y="4229946"/>
            <a:ext cx="2093400" cy="43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Old Standard TT"/>
                <a:ea typeface="Old Standard TT"/>
                <a:cs typeface="Old Standard TT"/>
                <a:sym typeface="Old Standard TT"/>
              </a:rPr>
              <a:t>A - MPDU </a:t>
            </a:r>
            <a:endParaRPr>
              <a:solidFill>
                <a:schemeClr val="dk1"/>
              </a:solidFill>
              <a:latin typeface="Old Standard TT"/>
              <a:ea typeface="Old Standard TT"/>
              <a:cs typeface="Old Standard TT"/>
              <a:sym typeface="Old Standard TT"/>
            </a:endParaRPr>
          </a:p>
        </p:txBody>
      </p:sp>
      <p:sp>
        <p:nvSpPr>
          <p:cNvPr id="185" name="Google Shape;185;g23a78fd4a87_3_21"/>
          <p:cNvSpPr/>
          <p:nvPr/>
        </p:nvSpPr>
        <p:spPr>
          <a:xfrm>
            <a:off x="1612400" y="3799241"/>
            <a:ext cx="2093400" cy="43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Old Standard TT"/>
                <a:ea typeface="Old Standard TT"/>
                <a:cs typeface="Old Standard TT"/>
                <a:sym typeface="Old Standard TT"/>
              </a:rPr>
              <a:t>MPDU header + CRC</a:t>
            </a:r>
            <a:endParaRPr>
              <a:solidFill>
                <a:schemeClr val="dk1"/>
              </a:solidFill>
              <a:latin typeface="Old Standard TT"/>
              <a:ea typeface="Old Standard TT"/>
              <a:cs typeface="Old Standard TT"/>
              <a:sym typeface="Old Standard TT"/>
            </a:endParaRPr>
          </a:p>
        </p:txBody>
      </p:sp>
      <p:sp>
        <p:nvSpPr>
          <p:cNvPr id="186" name="Google Shape;186;g23a78fd4a87_3_21"/>
          <p:cNvSpPr/>
          <p:nvPr/>
        </p:nvSpPr>
        <p:spPr>
          <a:xfrm>
            <a:off x="1612400" y="2007425"/>
            <a:ext cx="2093400" cy="43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Old Standard TT"/>
                <a:ea typeface="Old Standard TT"/>
                <a:cs typeface="Old Standard TT"/>
                <a:sym typeface="Old Standard TT"/>
              </a:rPr>
              <a:t>Sequence Number Assignment</a:t>
            </a:r>
            <a:endParaRPr>
              <a:solidFill>
                <a:schemeClr val="dk1"/>
              </a:solidFill>
              <a:latin typeface="Old Standard TT"/>
              <a:ea typeface="Old Standard TT"/>
              <a:cs typeface="Old Standard TT"/>
              <a:sym typeface="Old Standard TT"/>
            </a:endParaRPr>
          </a:p>
        </p:txBody>
      </p:sp>
      <p:sp>
        <p:nvSpPr>
          <p:cNvPr id="187" name="Google Shape;187;g23a78fd4a87_3_21"/>
          <p:cNvSpPr/>
          <p:nvPr/>
        </p:nvSpPr>
        <p:spPr>
          <a:xfrm>
            <a:off x="5438192" y="1576734"/>
            <a:ext cx="2093400" cy="43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Old Standard TT"/>
                <a:ea typeface="Old Standard TT"/>
                <a:cs typeface="Old Standard TT"/>
                <a:sym typeface="Old Standard TT"/>
              </a:rPr>
              <a:t>PS Defer Queuing</a:t>
            </a:r>
            <a:endParaRPr>
              <a:solidFill>
                <a:schemeClr val="dk1"/>
              </a:solidFill>
              <a:latin typeface="Old Standard TT"/>
              <a:ea typeface="Old Standard TT"/>
              <a:cs typeface="Old Standard TT"/>
              <a:sym typeface="Old Standard TT"/>
            </a:endParaRPr>
          </a:p>
        </p:txBody>
      </p:sp>
      <p:cxnSp>
        <p:nvCxnSpPr>
          <p:cNvPr id="188" name="Google Shape;188;g23a78fd4a87_3_21"/>
          <p:cNvCxnSpPr>
            <a:stCxn id="180" idx="3"/>
            <a:endCxn id="187" idx="1"/>
          </p:cNvCxnSpPr>
          <p:nvPr/>
        </p:nvCxnSpPr>
        <p:spPr>
          <a:xfrm>
            <a:off x="3705800" y="1511025"/>
            <a:ext cx="1732500" cy="281100"/>
          </a:xfrm>
          <a:prstGeom prst="straightConnector1">
            <a:avLst/>
          </a:prstGeom>
          <a:noFill/>
          <a:ln cap="flat" cmpd="sng" w="9525">
            <a:solidFill>
              <a:schemeClr val="dk2"/>
            </a:solidFill>
            <a:prstDash val="solid"/>
            <a:round/>
            <a:headEnd len="med" w="med" type="none"/>
            <a:tailEnd len="med" w="med" type="triangle"/>
          </a:ln>
        </p:spPr>
      </p:cxnSp>
      <p:cxnSp>
        <p:nvCxnSpPr>
          <p:cNvPr id="189" name="Google Shape;189;g23a78fd4a87_3_21"/>
          <p:cNvCxnSpPr>
            <a:stCxn id="187" idx="1"/>
            <a:endCxn id="186" idx="3"/>
          </p:cNvCxnSpPr>
          <p:nvPr/>
        </p:nvCxnSpPr>
        <p:spPr>
          <a:xfrm flipH="1">
            <a:off x="3705692" y="1792134"/>
            <a:ext cx="1732500" cy="430800"/>
          </a:xfrm>
          <a:prstGeom prst="straightConnector1">
            <a:avLst/>
          </a:prstGeom>
          <a:noFill/>
          <a:ln cap="flat" cmpd="sng" w="9525">
            <a:solidFill>
              <a:schemeClr val="dk2"/>
            </a:solidFill>
            <a:prstDash val="solid"/>
            <a:round/>
            <a:headEnd len="med" w="med" type="none"/>
            <a:tailEnd len="med" w="med" type="triangle"/>
          </a:ln>
        </p:spPr>
      </p:cxnSp>
      <p:cxnSp>
        <p:nvCxnSpPr>
          <p:cNvPr id="190" name="Google Shape;190;g23a78fd4a87_3_21"/>
          <p:cNvCxnSpPr>
            <a:stCxn id="186" idx="3"/>
            <a:endCxn id="182" idx="1"/>
          </p:cNvCxnSpPr>
          <p:nvPr/>
        </p:nvCxnSpPr>
        <p:spPr>
          <a:xfrm>
            <a:off x="3705800" y="2222825"/>
            <a:ext cx="1732500" cy="485100"/>
          </a:xfrm>
          <a:prstGeom prst="straightConnector1">
            <a:avLst/>
          </a:prstGeom>
          <a:noFill/>
          <a:ln cap="flat" cmpd="sng" w="9525">
            <a:solidFill>
              <a:schemeClr val="dk2"/>
            </a:solidFill>
            <a:prstDash val="solid"/>
            <a:round/>
            <a:headEnd len="med" w="med" type="none"/>
            <a:tailEnd len="med" w="med" type="triangle"/>
          </a:ln>
        </p:spPr>
      </p:cxnSp>
      <p:cxnSp>
        <p:nvCxnSpPr>
          <p:cNvPr id="191" name="Google Shape;191;g23a78fd4a87_3_21"/>
          <p:cNvCxnSpPr>
            <a:stCxn id="182" idx="1"/>
            <a:endCxn id="183" idx="3"/>
          </p:cNvCxnSpPr>
          <p:nvPr/>
        </p:nvCxnSpPr>
        <p:spPr>
          <a:xfrm flipH="1">
            <a:off x="3705692" y="2708054"/>
            <a:ext cx="1732500" cy="378600"/>
          </a:xfrm>
          <a:prstGeom prst="straightConnector1">
            <a:avLst/>
          </a:prstGeom>
          <a:noFill/>
          <a:ln cap="flat" cmpd="sng" w="9525">
            <a:solidFill>
              <a:schemeClr val="dk2"/>
            </a:solidFill>
            <a:prstDash val="solid"/>
            <a:round/>
            <a:headEnd len="med" w="med" type="none"/>
            <a:tailEnd len="med" w="med" type="triangle"/>
          </a:ln>
        </p:spPr>
      </p:cxnSp>
      <p:cxnSp>
        <p:nvCxnSpPr>
          <p:cNvPr id="192" name="Google Shape;192;g23a78fd4a87_3_21"/>
          <p:cNvCxnSpPr>
            <a:stCxn id="183" idx="3"/>
            <a:endCxn id="181" idx="1"/>
          </p:cNvCxnSpPr>
          <p:nvPr/>
        </p:nvCxnSpPr>
        <p:spPr>
          <a:xfrm>
            <a:off x="3705800" y="3086561"/>
            <a:ext cx="1732500" cy="435300"/>
          </a:xfrm>
          <a:prstGeom prst="straightConnector1">
            <a:avLst/>
          </a:prstGeom>
          <a:noFill/>
          <a:ln cap="flat" cmpd="sng" w="9525">
            <a:solidFill>
              <a:schemeClr val="dk2"/>
            </a:solidFill>
            <a:prstDash val="solid"/>
            <a:round/>
            <a:headEnd len="med" w="med" type="none"/>
            <a:tailEnd len="med" w="med" type="triangle"/>
          </a:ln>
        </p:spPr>
      </p:cxnSp>
      <p:cxnSp>
        <p:nvCxnSpPr>
          <p:cNvPr id="193" name="Google Shape;193;g23a78fd4a87_3_21"/>
          <p:cNvCxnSpPr>
            <a:stCxn id="181" idx="1"/>
            <a:endCxn id="185" idx="3"/>
          </p:cNvCxnSpPr>
          <p:nvPr/>
        </p:nvCxnSpPr>
        <p:spPr>
          <a:xfrm flipH="1">
            <a:off x="3705692" y="3521906"/>
            <a:ext cx="1732500" cy="492600"/>
          </a:xfrm>
          <a:prstGeom prst="straightConnector1">
            <a:avLst/>
          </a:prstGeom>
          <a:noFill/>
          <a:ln cap="flat" cmpd="sng" w="9525">
            <a:solidFill>
              <a:schemeClr val="dk2"/>
            </a:solidFill>
            <a:prstDash val="solid"/>
            <a:round/>
            <a:headEnd len="med" w="med" type="none"/>
            <a:tailEnd len="med" w="med" type="triangle"/>
          </a:ln>
        </p:spPr>
      </p:cxnSp>
      <p:cxnSp>
        <p:nvCxnSpPr>
          <p:cNvPr id="194" name="Google Shape;194;g23a78fd4a87_3_21"/>
          <p:cNvCxnSpPr>
            <a:stCxn id="185" idx="3"/>
            <a:endCxn id="184" idx="1"/>
          </p:cNvCxnSpPr>
          <p:nvPr/>
        </p:nvCxnSpPr>
        <p:spPr>
          <a:xfrm>
            <a:off x="3705800" y="4014641"/>
            <a:ext cx="1732500" cy="430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00"/>
                                        <p:tgtEl>
                                          <p:spTgt spid="1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8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8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8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84"/>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