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305" r:id="rId9"/>
    <p:sldId id="267" r:id="rId10"/>
    <p:sldId id="270" r:id="rId11"/>
    <p:sldId id="277" r:id="rId12"/>
    <p:sldId id="273" r:id="rId13"/>
    <p:sldId id="275" r:id="rId14"/>
    <p:sldId id="306" r:id="rId15"/>
    <p:sldId id="281" r:id="rId16"/>
    <p:sldId id="282" r:id="rId17"/>
    <p:sldId id="307" r:id="rId18"/>
    <p:sldId id="308" r:id="rId19"/>
    <p:sldId id="309" r:id="rId20"/>
    <p:sldId id="310" r:id="rId21"/>
    <p:sldId id="311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5">
          <p15:clr>
            <a:srgbClr val="FFFF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hanasia Zekiria" initials="AZ" lastIdx="1" clrIdx="0">
    <p:extLst>
      <p:ext uri="{19B8F6BF-5375-455C-9EA6-DF929625EA0E}">
        <p15:presenceInfo xmlns:p15="http://schemas.microsoft.com/office/powerpoint/2012/main" userId="5309275ae7292f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E445E-0241-4D06-A6C9-0F494B5E9953}">
  <a:tblStyle styleId="{BDDE445E-0241-4D06-A6C9-0F494B5E99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B1156A-380E-4F78-BDF5-A606A8083BF9}" styleName="Μεσαίο στυλ 4 - Έμφαση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Μεσαίο στυλ 4 - Έμφαση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684"/>
      </p:cViewPr>
      <p:guideLst>
        <p:guide orient="horz" pos="6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86fc84f77b_0_16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86fc84f77b_0_16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86fc84f77b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86fc84f77b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86fc84f77b_0_16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86fc84f77b_0_16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86fc84f77b_0_16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86fc84f77b_0_16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113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86fc84f77b_0_16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86fc84f77b_0_16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86fc84f77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86fc84f77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161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86fc84f77b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86fc84f77b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12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51a045c94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51a045c94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51a045c94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51a045c94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86fc84f77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86fc84f77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86fc84f77b_0_16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86fc84f77b_0_16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86fc84f77b_0_16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86fc84f77b_0_16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0000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rgbClr val="00B18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rgbClr val="00B18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rgbClr val="00B18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rgbClr val="00B18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rgbClr val="00B18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rgbClr val="00B18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rgbClr val="00B18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rgbClr val="00B18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2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1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465" name="Google Shape;465;p1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466" name="Google Shape;466;p1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0" name="Google Shape;470;p1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5"/>
          <p:cNvGrpSpPr/>
          <p:nvPr/>
        </p:nvGrpSpPr>
        <p:grpSpPr>
          <a:xfrm>
            <a:off x="713225" y="1380150"/>
            <a:ext cx="7733428" cy="2964328"/>
            <a:chOff x="956925" y="1380150"/>
            <a:chExt cx="7733428" cy="2964328"/>
          </a:xfrm>
        </p:grpSpPr>
        <p:sp>
          <p:nvSpPr>
            <p:cNvPr id="474" name="Google Shape;474;p1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1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76" name="Google Shape;476;p1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" name="Google Shape;489;p15"/>
            <p:cNvSpPr/>
            <p:nvPr/>
          </p:nvSpPr>
          <p:spPr>
            <a:xfrm>
              <a:off x="956925" y="1380150"/>
              <a:ext cx="7733427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956926" y="1381175"/>
              <a:ext cx="773342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rgbClr val="00B9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8416705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6625568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15"/>
          <p:cNvSpPr txBox="1">
            <a:spLocks noGrp="1"/>
          </p:cNvSpPr>
          <p:nvPr>
            <p:ph type="title"/>
          </p:nvPr>
        </p:nvSpPr>
        <p:spPr>
          <a:xfrm>
            <a:off x="697475" y="59501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5"/>
          <p:cNvSpPr txBox="1">
            <a:spLocks noGrp="1"/>
          </p:cNvSpPr>
          <p:nvPr>
            <p:ph type="title" idx="2"/>
          </p:nvPr>
        </p:nvSpPr>
        <p:spPr>
          <a:xfrm>
            <a:off x="1421025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8" name="Google Shape;498;p15"/>
          <p:cNvSpPr txBox="1">
            <a:spLocks noGrp="1"/>
          </p:cNvSpPr>
          <p:nvPr>
            <p:ph type="subTitle" idx="1"/>
          </p:nvPr>
        </p:nvSpPr>
        <p:spPr>
          <a:xfrm>
            <a:off x="1421038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9" name="Google Shape;499;p15"/>
          <p:cNvSpPr txBox="1">
            <a:spLocks noGrp="1"/>
          </p:cNvSpPr>
          <p:nvPr>
            <p:ph type="title" idx="3"/>
          </p:nvPr>
        </p:nvSpPr>
        <p:spPr>
          <a:xfrm>
            <a:off x="5169050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15"/>
          <p:cNvSpPr txBox="1">
            <a:spLocks noGrp="1"/>
          </p:cNvSpPr>
          <p:nvPr>
            <p:ph type="subTitle" idx="4"/>
          </p:nvPr>
        </p:nvSpPr>
        <p:spPr>
          <a:xfrm>
            <a:off x="5169063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501" name="Google Shape;501;p15"/>
          <p:cNvCxnSpPr/>
          <p:nvPr/>
        </p:nvCxnSpPr>
        <p:spPr>
          <a:xfrm>
            <a:off x="4571604" y="1755500"/>
            <a:ext cx="0" cy="2352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15"/>
          <p:cNvSpPr/>
          <p:nvPr/>
        </p:nvSpPr>
        <p:spPr>
          <a:xfrm rot="10800000">
            <a:off x="49509" y="986224"/>
            <a:ext cx="240475" cy="2578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rgbClr val="00004D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5"/>
          <p:cNvSpPr/>
          <p:nvPr/>
        </p:nvSpPr>
        <p:spPr>
          <a:xfrm rot="10800000">
            <a:off x="219834" y="157669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rgbClr val="FAEA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5"/>
          <p:cNvSpPr/>
          <p:nvPr/>
        </p:nvSpPr>
        <p:spPr>
          <a:xfrm rot="10800000">
            <a:off x="584401" y="640837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8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47" name="Google Shape;547;p18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48" name="Google Shape;548;p18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2" name="Google Shape;552;p1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18"/>
          <p:cNvSpPr txBox="1">
            <a:spLocks noGrp="1"/>
          </p:cNvSpPr>
          <p:nvPr>
            <p:ph type="title"/>
          </p:nvPr>
        </p:nvSpPr>
        <p:spPr>
          <a:xfrm>
            <a:off x="705300" y="589063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59" name="Google Shape;559;p1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60" name="Google Shape;560;p1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9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_1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0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71" name="Google Shape;571;p20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72" name="Google Shape;572;p20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0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0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0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20"/>
          <p:cNvSpPr txBox="1">
            <a:spLocks noGrp="1"/>
          </p:cNvSpPr>
          <p:nvPr>
            <p:ph type="title"/>
          </p:nvPr>
        </p:nvSpPr>
        <p:spPr>
          <a:xfrm>
            <a:off x="713225" y="58806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title" idx="2"/>
          </p:nvPr>
        </p:nvSpPr>
        <p:spPr>
          <a:xfrm>
            <a:off x="943698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1"/>
          </p:nvPr>
        </p:nvSpPr>
        <p:spPr>
          <a:xfrm>
            <a:off x="862548" y="3247494"/>
            <a:ext cx="21489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title" idx="3"/>
          </p:nvPr>
        </p:nvSpPr>
        <p:spPr>
          <a:xfrm>
            <a:off x="3580737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3" name="Google Shape;583;p20"/>
          <p:cNvSpPr txBox="1">
            <a:spLocks noGrp="1"/>
          </p:cNvSpPr>
          <p:nvPr>
            <p:ph type="subTitle" idx="4"/>
          </p:nvPr>
        </p:nvSpPr>
        <p:spPr>
          <a:xfrm>
            <a:off x="3497774" y="3247500"/>
            <a:ext cx="21525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4" name="Google Shape;584;p20"/>
          <p:cNvSpPr txBox="1">
            <a:spLocks noGrp="1"/>
          </p:cNvSpPr>
          <p:nvPr>
            <p:ph type="title" idx="5"/>
          </p:nvPr>
        </p:nvSpPr>
        <p:spPr>
          <a:xfrm>
            <a:off x="6217750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5" name="Google Shape;585;p20"/>
          <p:cNvSpPr txBox="1">
            <a:spLocks noGrp="1"/>
          </p:cNvSpPr>
          <p:nvPr>
            <p:ph type="subTitle" idx="6"/>
          </p:nvPr>
        </p:nvSpPr>
        <p:spPr>
          <a:xfrm>
            <a:off x="6136600" y="3247494"/>
            <a:ext cx="21489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_ONLY_1_1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24"/>
          <p:cNvGrpSpPr/>
          <p:nvPr/>
        </p:nvGrpSpPr>
        <p:grpSpPr>
          <a:xfrm>
            <a:off x="777625" y="373675"/>
            <a:ext cx="3794384" cy="4275159"/>
            <a:chOff x="446439" y="565325"/>
            <a:chExt cx="3794384" cy="4275159"/>
          </a:xfrm>
        </p:grpSpPr>
        <p:sp>
          <p:nvSpPr>
            <p:cNvPr id="696" name="Google Shape;696;p24"/>
            <p:cNvSpPr/>
            <p:nvPr/>
          </p:nvSpPr>
          <p:spPr>
            <a:xfrm>
              <a:off x="446439" y="657450"/>
              <a:ext cx="3792282" cy="4183034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446439" y="565325"/>
              <a:ext cx="3794384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rgbClr val="00B9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01603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889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570317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24"/>
          <p:cNvSpPr txBox="1">
            <a:spLocks noGrp="1"/>
          </p:cNvSpPr>
          <p:nvPr>
            <p:ph type="title"/>
          </p:nvPr>
        </p:nvSpPr>
        <p:spPr>
          <a:xfrm>
            <a:off x="865508" y="588901"/>
            <a:ext cx="361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76" name="Google Shape;176;p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77" name="Google Shape;177;p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" name="Google Shape;181;p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5"/>
          <p:cNvGrpSpPr/>
          <p:nvPr/>
        </p:nvGrpSpPr>
        <p:grpSpPr>
          <a:xfrm>
            <a:off x="4806174" y="1380150"/>
            <a:ext cx="3615093" cy="3356090"/>
            <a:chOff x="956924" y="1380150"/>
            <a:chExt cx="3615093" cy="3356090"/>
          </a:xfrm>
        </p:grpSpPr>
        <p:sp>
          <p:nvSpPr>
            <p:cNvPr id="185" name="Google Shape;185;p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" name="Google Shape;186;p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187" name="Google Shape;187;p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" name="Google Shape;200;p5"/>
            <p:cNvSpPr/>
            <p:nvPr/>
          </p:nvSpPr>
          <p:spPr>
            <a:xfrm>
              <a:off x="956925" y="1380150"/>
              <a:ext cx="3615092" cy="3356090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rgbClr val="00B9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5"/>
          <p:cNvGrpSpPr/>
          <p:nvPr/>
        </p:nvGrpSpPr>
        <p:grpSpPr>
          <a:xfrm>
            <a:off x="713224" y="1380150"/>
            <a:ext cx="3615093" cy="3356090"/>
            <a:chOff x="956924" y="1380150"/>
            <a:chExt cx="3615093" cy="3356090"/>
          </a:xfrm>
        </p:grpSpPr>
        <p:sp>
          <p:nvSpPr>
            <p:cNvPr id="207" name="Google Shape;207;p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09" name="Google Shape;209;p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" name="Google Shape;222;p5"/>
            <p:cNvSpPr/>
            <p:nvPr/>
          </p:nvSpPr>
          <p:spPr>
            <a:xfrm>
              <a:off x="956925" y="1380150"/>
              <a:ext cx="3615092" cy="3356090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rgbClr val="00B9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5"/>
          <p:cNvSpPr txBox="1">
            <a:spLocks noGrp="1"/>
          </p:cNvSpPr>
          <p:nvPr>
            <p:ph type="body" idx="1"/>
          </p:nvPr>
        </p:nvSpPr>
        <p:spPr>
          <a:xfrm>
            <a:off x="779900" y="1947850"/>
            <a:ext cx="3366300" cy="24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9" name="Google Shape;229;p5"/>
          <p:cNvSpPr txBox="1">
            <a:spLocks noGrp="1"/>
          </p:cNvSpPr>
          <p:nvPr>
            <p:ph type="body" idx="2"/>
          </p:nvPr>
        </p:nvSpPr>
        <p:spPr>
          <a:xfrm>
            <a:off x="5061100" y="1947850"/>
            <a:ext cx="3366300" cy="24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13225" y="58808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title" idx="3"/>
          </p:nvPr>
        </p:nvSpPr>
        <p:spPr>
          <a:xfrm>
            <a:off x="854825" y="1470325"/>
            <a:ext cx="2944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title" idx="4"/>
          </p:nvPr>
        </p:nvSpPr>
        <p:spPr>
          <a:xfrm>
            <a:off x="5123606" y="1465469"/>
            <a:ext cx="2944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48" name="Google Shape;248;p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" name="Google Shape;253;p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257" name="Google Shape;257;p7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7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rgbClr val="00B9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7"/>
          <p:cNvSpPr txBox="1">
            <a:spLocks noGrp="1"/>
          </p:cNvSpPr>
          <p:nvPr>
            <p:ph type="title"/>
          </p:nvPr>
        </p:nvSpPr>
        <p:spPr>
          <a:xfrm>
            <a:off x="713225" y="50846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body" idx="1"/>
          </p:nvPr>
        </p:nvSpPr>
        <p:spPr>
          <a:xfrm>
            <a:off x="5141750" y="2090650"/>
            <a:ext cx="29154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9" name="Google Shape;279;p7"/>
          <p:cNvSpPr/>
          <p:nvPr/>
        </p:nvSpPr>
        <p:spPr>
          <a:xfrm>
            <a:off x="7880460" y="204705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8556689" y="513348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7"/>
          <p:cNvSpPr/>
          <p:nvPr/>
        </p:nvSpPr>
        <p:spPr>
          <a:xfrm>
            <a:off x="8098500" y="97984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3029310" y="181558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3705539" y="2124223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3481825" y="288379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 rot="10800000">
            <a:off x="1796636" y="3580073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10800000">
            <a:off x="972910" y="2915495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/>
          <p:nvPr/>
        </p:nvSpPr>
        <p:spPr>
          <a:xfrm rot="10800000">
            <a:off x="1329446" y="237823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92" name="Google Shape;292;p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" name="Google Shape;297;p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9"/>
          <p:cNvSpPr txBox="1">
            <a:spLocks noGrp="1"/>
          </p:cNvSpPr>
          <p:nvPr>
            <p:ph type="subTitle" idx="1"/>
          </p:nvPr>
        </p:nvSpPr>
        <p:spPr>
          <a:xfrm>
            <a:off x="4787775" y="1617625"/>
            <a:ext cx="32730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endParaRPr/>
          </a:p>
        </p:txBody>
      </p:sp>
      <p:sp>
        <p:nvSpPr>
          <p:cNvPr id="301" name="Google Shape;301;p9"/>
          <p:cNvSpPr txBox="1">
            <a:spLocks noGrp="1"/>
          </p:cNvSpPr>
          <p:nvPr>
            <p:ph type="body" idx="2"/>
          </p:nvPr>
        </p:nvSpPr>
        <p:spPr>
          <a:xfrm>
            <a:off x="4787775" y="2114150"/>
            <a:ext cx="3273000" cy="2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9"/>
          <p:cNvSpPr txBox="1">
            <a:spLocks noGrp="1"/>
          </p:cNvSpPr>
          <p:nvPr>
            <p:ph type="title"/>
          </p:nvPr>
        </p:nvSpPr>
        <p:spPr>
          <a:xfrm>
            <a:off x="697475" y="575845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9"/>
          <p:cNvSpPr/>
          <p:nvPr/>
        </p:nvSpPr>
        <p:spPr>
          <a:xfrm>
            <a:off x="247705" y="335258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rgbClr val="00B9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"/>
          <p:cNvSpPr/>
          <p:nvPr/>
        </p:nvSpPr>
        <p:spPr>
          <a:xfrm>
            <a:off x="1283402" y="335256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rgbClr val="FF7AA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rgbClr val="FAEA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9"/>
          <p:cNvSpPr/>
          <p:nvPr/>
        </p:nvSpPr>
        <p:spPr>
          <a:xfrm>
            <a:off x="872239" y="159272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rgbClr val="00B18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9"/>
          <p:cNvSpPr/>
          <p:nvPr/>
        </p:nvSpPr>
        <p:spPr>
          <a:xfrm>
            <a:off x="1110525" y="28647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1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52" name="Google Shape;352;p1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53" name="Google Shape;353;p1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1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/>
          <p:nvPr/>
        </p:nvSpPr>
        <p:spPr>
          <a:xfrm>
            <a:off x="10740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10740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52332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52332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5233249" y="9821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1074049" y="9927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/>
          </p:nvPr>
        </p:nvSpPr>
        <p:spPr>
          <a:xfrm>
            <a:off x="1484700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1"/>
          </p:nvPr>
        </p:nvSpPr>
        <p:spPr>
          <a:xfrm>
            <a:off x="1484700" y="12893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2" hasCustomPrompt="1"/>
          </p:nvPr>
        </p:nvSpPr>
        <p:spPr>
          <a:xfrm>
            <a:off x="947300" y="1030161"/>
            <a:ext cx="496800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3"/>
          </p:nvPr>
        </p:nvSpPr>
        <p:spPr>
          <a:xfrm>
            <a:off x="5645353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4"/>
          </p:nvPr>
        </p:nvSpPr>
        <p:spPr>
          <a:xfrm>
            <a:off x="5645353" y="13137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5" hasCustomPrompt="1"/>
          </p:nvPr>
        </p:nvSpPr>
        <p:spPr>
          <a:xfrm>
            <a:off x="5131893" y="102934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6"/>
          </p:nvPr>
        </p:nvSpPr>
        <p:spPr>
          <a:xfrm>
            <a:off x="1484700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7"/>
          </p:nvPr>
        </p:nvSpPr>
        <p:spPr>
          <a:xfrm>
            <a:off x="1484700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8" hasCustomPrompt="1"/>
          </p:nvPr>
        </p:nvSpPr>
        <p:spPr>
          <a:xfrm>
            <a:off x="974350" y="2381782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9"/>
          </p:nvPr>
        </p:nvSpPr>
        <p:spPr>
          <a:xfrm>
            <a:off x="5645353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13"/>
          </p:nvPr>
        </p:nvSpPr>
        <p:spPr>
          <a:xfrm>
            <a:off x="5645353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4" hasCustomPrompt="1"/>
          </p:nvPr>
        </p:nvSpPr>
        <p:spPr>
          <a:xfrm>
            <a:off x="5131893" y="2390018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15"/>
          </p:nvPr>
        </p:nvSpPr>
        <p:spPr>
          <a:xfrm>
            <a:off x="1484700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16"/>
          </p:nvPr>
        </p:nvSpPr>
        <p:spPr>
          <a:xfrm>
            <a:off x="1484700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17" hasCustomPrompt="1"/>
          </p:nvPr>
        </p:nvSpPr>
        <p:spPr>
          <a:xfrm>
            <a:off x="974350" y="3742457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18"/>
          </p:nvPr>
        </p:nvSpPr>
        <p:spPr>
          <a:xfrm>
            <a:off x="5645353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19"/>
          </p:nvPr>
        </p:nvSpPr>
        <p:spPr>
          <a:xfrm>
            <a:off x="5645353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title" idx="20" hasCustomPrompt="1"/>
          </p:nvPr>
        </p:nvSpPr>
        <p:spPr>
          <a:xfrm>
            <a:off x="5131893" y="375069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/>
          <p:nvPr/>
        </p:nvSpPr>
        <p:spPr>
          <a:xfrm>
            <a:off x="8334813" y="154328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>
            <a:off x="8822286" y="20672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rgbClr val="00004D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8122940" y="647781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rgbClr val="FAEA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8832877" y="11849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rgbClr val="00B18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2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4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90" name="Google Shape;390;p14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91" name="Google Shape;391;p1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5" name="Google Shape;395;p1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4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399" name="Google Shape;399;p14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0" name="Google Shape;400;p14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01" name="Google Shape;401;p14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14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rgbClr val="00B9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4"/>
          <p:cNvGrpSpPr/>
          <p:nvPr/>
        </p:nvGrpSpPr>
        <p:grpSpPr>
          <a:xfrm>
            <a:off x="4815674" y="1380150"/>
            <a:ext cx="3615093" cy="2964328"/>
            <a:chOff x="956924" y="1380150"/>
            <a:chExt cx="3615093" cy="2964328"/>
          </a:xfrm>
        </p:grpSpPr>
        <p:sp>
          <p:nvSpPr>
            <p:cNvPr id="422" name="Google Shape;422;p14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14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7" name="Google Shape;437;p14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rgbClr val="00B9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14"/>
          <p:cNvSpPr txBox="1">
            <a:spLocks noGrp="1"/>
          </p:cNvSpPr>
          <p:nvPr>
            <p:ph type="title"/>
          </p:nvPr>
        </p:nvSpPr>
        <p:spPr>
          <a:xfrm>
            <a:off x="697475" y="59616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4"/>
          <p:cNvSpPr txBox="1">
            <a:spLocks noGrp="1"/>
          </p:cNvSpPr>
          <p:nvPr>
            <p:ph type="title" idx="2"/>
          </p:nvPr>
        </p:nvSpPr>
        <p:spPr>
          <a:xfrm>
            <a:off x="1231566" y="312347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6" name="Google Shape;446;p14"/>
          <p:cNvSpPr txBox="1">
            <a:spLocks noGrp="1"/>
          </p:cNvSpPr>
          <p:nvPr>
            <p:ph type="subTitle" idx="1"/>
          </p:nvPr>
        </p:nvSpPr>
        <p:spPr>
          <a:xfrm>
            <a:off x="1231566" y="3434882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7" name="Google Shape;447;p14"/>
          <p:cNvSpPr txBox="1">
            <a:spLocks noGrp="1"/>
          </p:cNvSpPr>
          <p:nvPr>
            <p:ph type="title" idx="3"/>
          </p:nvPr>
        </p:nvSpPr>
        <p:spPr>
          <a:xfrm>
            <a:off x="5362215" y="312347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8" name="Google Shape;448;p14"/>
          <p:cNvSpPr txBox="1">
            <a:spLocks noGrp="1"/>
          </p:cNvSpPr>
          <p:nvPr>
            <p:ph type="subTitle" idx="4"/>
          </p:nvPr>
        </p:nvSpPr>
        <p:spPr>
          <a:xfrm>
            <a:off x="5362215" y="3434882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9" name="Google Shape;449;p14"/>
          <p:cNvSpPr txBox="1">
            <a:spLocks noGrp="1"/>
          </p:cNvSpPr>
          <p:nvPr>
            <p:ph type="title" idx="5"/>
          </p:nvPr>
        </p:nvSpPr>
        <p:spPr>
          <a:xfrm>
            <a:off x="1231566" y="179175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0" name="Google Shape;450;p14"/>
          <p:cNvSpPr txBox="1">
            <a:spLocks noGrp="1"/>
          </p:cNvSpPr>
          <p:nvPr>
            <p:ph type="subTitle" idx="6"/>
          </p:nvPr>
        </p:nvSpPr>
        <p:spPr>
          <a:xfrm>
            <a:off x="1231566" y="2103161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1" name="Google Shape;451;p14"/>
          <p:cNvSpPr txBox="1">
            <a:spLocks noGrp="1"/>
          </p:cNvSpPr>
          <p:nvPr>
            <p:ph type="title" idx="7"/>
          </p:nvPr>
        </p:nvSpPr>
        <p:spPr>
          <a:xfrm>
            <a:off x="5362215" y="179175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2" name="Google Shape;452;p14"/>
          <p:cNvSpPr txBox="1">
            <a:spLocks noGrp="1"/>
          </p:cNvSpPr>
          <p:nvPr>
            <p:ph type="subTitle" idx="8"/>
          </p:nvPr>
        </p:nvSpPr>
        <p:spPr>
          <a:xfrm>
            <a:off x="5362215" y="2103161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3" name="Google Shape;453;p14"/>
          <p:cNvSpPr/>
          <p:nvPr/>
        </p:nvSpPr>
        <p:spPr>
          <a:xfrm>
            <a:off x="7984368" y="23912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rgbClr val="00B9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4"/>
          <p:cNvSpPr/>
          <p:nvPr/>
        </p:nvSpPr>
        <p:spPr>
          <a:xfrm>
            <a:off x="8110838" y="9897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4"/>
          <p:cNvSpPr/>
          <p:nvPr/>
        </p:nvSpPr>
        <p:spPr>
          <a:xfrm>
            <a:off x="7898965" y="942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rgbClr val="FAEA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4"/>
          <p:cNvSpPr/>
          <p:nvPr/>
        </p:nvSpPr>
        <p:spPr>
          <a:xfrm>
            <a:off x="8608902" y="6313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rgbClr val="00B18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4"/>
          <p:cNvSpPr/>
          <p:nvPr/>
        </p:nvSpPr>
        <p:spPr>
          <a:xfrm>
            <a:off x="8889338" y="19034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4"/>
          <p:cNvSpPr/>
          <p:nvPr/>
        </p:nvSpPr>
        <p:spPr>
          <a:xfrm rot="10800000">
            <a:off x="761331" y="2401206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rgbClr val="00B9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4"/>
          <p:cNvSpPr/>
          <p:nvPr/>
        </p:nvSpPr>
        <p:spPr>
          <a:xfrm rot="10800000">
            <a:off x="778490" y="398098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4"/>
          <p:cNvSpPr/>
          <p:nvPr/>
        </p:nvSpPr>
        <p:spPr>
          <a:xfrm rot="10800000">
            <a:off x="822215" y="4772130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rgbClr val="FAEA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4"/>
          <p:cNvSpPr/>
          <p:nvPr/>
        </p:nvSpPr>
        <p:spPr>
          <a:xfrm rot="10800000">
            <a:off x="2404" y="4116678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rgbClr val="00B18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4"/>
          <p:cNvSpPr/>
          <p:nvPr/>
        </p:nvSpPr>
        <p:spPr>
          <a:xfrm rot="10800000">
            <a:off x="-10" y="306733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  <p:sldLayoutId id="2147483665" r:id="rId13"/>
    <p:sldLayoutId id="2147483666" r:id="rId14"/>
    <p:sldLayoutId id="214748367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4800" dirty="0"/>
              <a:t>Κοινωνικά Δίκτυα και Ανάκτηση Πληροφορίας</a:t>
            </a:r>
            <a:endParaRPr sz="4800"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/>
              <a:t>Άγκο</a:t>
            </a:r>
            <a:r>
              <a:rPr lang="el-GR" dirty="0"/>
              <a:t> </a:t>
            </a:r>
            <a:r>
              <a:rPr lang="el-GR" dirty="0" err="1"/>
              <a:t>Μπεσιάνα</a:t>
            </a:r>
            <a:r>
              <a:rPr lang="el-GR" dirty="0"/>
              <a:t> 1059662</a:t>
            </a:r>
            <a:br>
              <a:rPr lang="el-GR" dirty="0"/>
            </a:br>
            <a:r>
              <a:rPr lang="el-GR" dirty="0" err="1"/>
              <a:t>Ζεκυριά</a:t>
            </a:r>
            <a:r>
              <a:rPr lang="el-GR" dirty="0"/>
              <a:t> Αθανασία 1059660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45650" y="132093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PIN-</a:t>
            </a:r>
            <a:r>
              <a:rPr lang="en" sz="2800" dirty="0"/>
              <a:t>TRUST </a:t>
            </a:r>
            <a:r>
              <a:rPr lang="el-GR" sz="2800" dirty="0"/>
              <a:t>και υπάρχουσες μέθοδοι</a:t>
            </a:r>
            <a:endParaRPr dirty="0"/>
          </a:p>
        </p:txBody>
      </p:sp>
      <p:sp>
        <p:nvSpPr>
          <p:cNvPr id="1154" name="Google Shape;1154;p42"/>
          <p:cNvSpPr txBox="1">
            <a:spLocks noGrp="1"/>
          </p:cNvSpPr>
          <p:nvPr>
            <p:ph type="subTitle" idx="4294967295"/>
          </p:nvPr>
        </p:nvSpPr>
        <p:spPr>
          <a:xfrm>
            <a:off x="539854" y="1459012"/>
            <a:ext cx="1978152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/>
              <a:t>Οι υπάρχουσες μέθοδοι αντιμετωπίζουν</a:t>
            </a:r>
            <a:r>
              <a:rPr lang="en-US" sz="1600" dirty="0"/>
              <a:t> </a:t>
            </a:r>
            <a:r>
              <a:rPr lang="el-GR" sz="1600" dirty="0"/>
              <a:t>πολλά προβλήματα:</a:t>
            </a:r>
            <a:endParaRPr sz="1600" dirty="0"/>
          </a:p>
        </p:txBody>
      </p:sp>
      <p:sp>
        <p:nvSpPr>
          <p:cNvPr id="1155" name="Google Shape;1155;p42"/>
          <p:cNvSpPr txBox="1">
            <a:spLocks noGrp="1"/>
          </p:cNvSpPr>
          <p:nvPr>
            <p:ph type="subTitle" idx="4294967295"/>
          </p:nvPr>
        </p:nvSpPr>
        <p:spPr>
          <a:xfrm>
            <a:off x="652706" y="2460908"/>
            <a:ext cx="1865300" cy="1872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l-GR" sz="1200" dirty="0"/>
              <a:t>1 Μη καθολική εξέταση πληροφοριών αλληλεπίδρασης.</a:t>
            </a:r>
            <a:br>
              <a:rPr lang="el-GR" sz="1200" dirty="0"/>
            </a:br>
            <a:r>
              <a:rPr lang="el-GR" sz="1200" dirty="0"/>
              <a:t>2 Σε περίπτωση που ο χρήστης δεν έχει επισυνάψει ήδη σχέσεις, υπάρχει χαμηλή ακρίβεια πρόβλεψης για τον χρήστη αυτό.</a:t>
            </a:r>
            <a:br>
              <a:rPr lang="el-GR" sz="1200" dirty="0"/>
            </a:br>
            <a:r>
              <a:rPr lang="el-GR" sz="1200" dirty="0"/>
              <a:t>3 Δεν λαμβάνεται υπόψη η αμοιβαιότητα εμπιστοσύνης.</a:t>
            </a:r>
            <a:endParaRPr sz="1000" dirty="0"/>
          </a:p>
        </p:txBody>
      </p:sp>
      <p:sp>
        <p:nvSpPr>
          <p:cNvPr id="1156" name="Google Shape;1156;p42"/>
          <p:cNvSpPr txBox="1">
            <a:spLocks noGrp="1"/>
          </p:cNvSpPr>
          <p:nvPr>
            <p:ph type="subTitle" idx="4294967295"/>
          </p:nvPr>
        </p:nvSpPr>
        <p:spPr>
          <a:xfrm>
            <a:off x="6671894" y="1730291"/>
            <a:ext cx="2082521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/>
              <a:t>Ωστόσο η </a:t>
            </a:r>
            <a:r>
              <a:rPr lang="en-US" sz="1600" dirty="0"/>
              <a:t>PIN-</a:t>
            </a:r>
            <a:r>
              <a:rPr lang="en-US" sz="1400" dirty="0"/>
              <a:t>TRUST</a:t>
            </a:r>
            <a:r>
              <a:rPr lang="en-US" sz="1600" dirty="0"/>
              <a:t> </a:t>
            </a:r>
            <a:r>
              <a:rPr lang="el-GR" sz="1600" dirty="0"/>
              <a:t>παρέχει:</a:t>
            </a:r>
            <a:endParaRPr sz="1600" dirty="0"/>
          </a:p>
        </p:txBody>
      </p:sp>
      <p:sp>
        <p:nvSpPr>
          <p:cNvPr id="1157" name="Google Shape;1157;p42"/>
          <p:cNvSpPr txBox="1">
            <a:spLocks noGrp="1"/>
          </p:cNvSpPr>
          <p:nvPr>
            <p:ph type="subTitle" idx="4294967295"/>
          </p:nvPr>
        </p:nvSpPr>
        <p:spPr>
          <a:xfrm>
            <a:off x="6600953" y="2359091"/>
            <a:ext cx="2253130" cy="2140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200" dirty="0"/>
              <a:t>   </a:t>
            </a:r>
            <a:r>
              <a:rPr lang="el-GR" sz="1200" dirty="0"/>
              <a:t>Παρουσιάζει τις συμπεριφορές των χρηστών ώστε να εξετάσει όλους τους τύπους πληροφοριών αλληλεπίδρασης.</a:t>
            </a:r>
            <a:br>
              <a:rPr lang="el-GR" sz="1200" dirty="0"/>
            </a:br>
            <a:r>
              <a:rPr lang="en-US" sz="1200" dirty="0"/>
              <a:t>    </a:t>
            </a:r>
            <a:r>
              <a:rPr lang="el-GR" sz="1200" dirty="0"/>
              <a:t>Η χρονική πολυπλοκότητα της είναι γραμμική.</a:t>
            </a:r>
            <a:br>
              <a:rPr lang="el-GR" sz="1200" dirty="0"/>
            </a:br>
            <a:r>
              <a:rPr lang="en-US" sz="1200" dirty="0"/>
              <a:t>    </a:t>
            </a:r>
            <a:r>
              <a:rPr lang="el-GR" sz="1200" dirty="0"/>
              <a:t>Υπερβαίνει τις υπάρχουσες μεθόδους(</a:t>
            </a:r>
            <a:r>
              <a:rPr lang="en-US" sz="1200" dirty="0"/>
              <a:t>ITD, ABIT_L)</a:t>
            </a:r>
            <a:r>
              <a:rPr lang="el-GR" sz="1200" dirty="0"/>
              <a:t> με σχετική βελτίωση έως 19,7 και 50,4% στην ακρίβεια πρόβλεψης.</a:t>
            </a:r>
            <a:br>
              <a:rPr lang="el-GR" sz="1200" dirty="0"/>
            </a:br>
            <a:endParaRPr lang="el-G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cxnSp>
        <p:nvCxnSpPr>
          <p:cNvPr id="1287" name="Google Shape;1287;p42"/>
          <p:cNvCxnSpPr/>
          <p:nvPr/>
        </p:nvCxnSpPr>
        <p:spPr>
          <a:xfrm rot="10800000">
            <a:off x="6762755" y="2452463"/>
            <a:ext cx="1900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8" name="Google Shape;1288;p42"/>
          <p:cNvCxnSpPr/>
          <p:nvPr/>
        </p:nvCxnSpPr>
        <p:spPr>
          <a:xfrm rot="10800000">
            <a:off x="546634" y="2547934"/>
            <a:ext cx="1900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7" name="Εικόνα 146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3F0BA98-82FB-49E5-8C18-0678CB56178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48" y="1730291"/>
            <a:ext cx="4122040" cy="2305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8" name="Google Shape;1939;p58">
            <a:extLst>
              <a:ext uri="{FF2B5EF4-FFF2-40B4-BE49-F238E27FC236}">
                <a16:creationId xmlns:a16="http://schemas.microsoft.com/office/drawing/2014/main" id="{9CF61F65-EF1E-4E08-A110-18E23FE8ED26}"/>
              </a:ext>
            </a:extLst>
          </p:cNvPr>
          <p:cNvSpPr/>
          <p:nvPr/>
        </p:nvSpPr>
        <p:spPr>
          <a:xfrm rot="10800000">
            <a:off x="713225" y="2571750"/>
            <a:ext cx="134591" cy="17586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rgbClr val="00B05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939;p58">
            <a:extLst>
              <a:ext uri="{FF2B5EF4-FFF2-40B4-BE49-F238E27FC236}">
                <a16:creationId xmlns:a16="http://schemas.microsoft.com/office/drawing/2014/main" id="{4FF954F3-9ED1-4F19-823C-A37B2628F8BC}"/>
              </a:ext>
            </a:extLst>
          </p:cNvPr>
          <p:cNvSpPr/>
          <p:nvPr/>
        </p:nvSpPr>
        <p:spPr>
          <a:xfrm rot="10800000">
            <a:off x="710833" y="4185143"/>
            <a:ext cx="134591" cy="17586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rgbClr val="00B05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939;p58">
            <a:extLst>
              <a:ext uri="{FF2B5EF4-FFF2-40B4-BE49-F238E27FC236}">
                <a16:creationId xmlns:a16="http://schemas.microsoft.com/office/drawing/2014/main" id="{E410A845-CD2E-42D6-BE4B-8389ABBDC775}"/>
              </a:ext>
            </a:extLst>
          </p:cNvPr>
          <p:cNvSpPr/>
          <p:nvPr/>
        </p:nvSpPr>
        <p:spPr>
          <a:xfrm rot="10800000">
            <a:off x="708441" y="3100235"/>
            <a:ext cx="134591" cy="17586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rgbClr val="00B05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939;p58">
            <a:extLst>
              <a:ext uri="{FF2B5EF4-FFF2-40B4-BE49-F238E27FC236}">
                <a16:creationId xmlns:a16="http://schemas.microsoft.com/office/drawing/2014/main" id="{D54BC4F0-5556-4E26-9262-DE84A8F5051C}"/>
              </a:ext>
            </a:extLst>
          </p:cNvPr>
          <p:cNvSpPr/>
          <p:nvPr/>
        </p:nvSpPr>
        <p:spPr>
          <a:xfrm rot="10800000">
            <a:off x="6780058" y="3762337"/>
            <a:ext cx="134591" cy="17586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rgbClr val="00B05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939;p58">
            <a:extLst>
              <a:ext uri="{FF2B5EF4-FFF2-40B4-BE49-F238E27FC236}">
                <a16:creationId xmlns:a16="http://schemas.microsoft.com/office/drawing/2014/main" id="{EB735175-C6C3-4B52-9160-D236FAA6B02B}"/>
              </a:ext>
            </a:extLst>
          </p:cNvPr>
          <p:cNvSpPr/>
          <p:nvPr/>
        </p:nvSpPr>
        <p:spPr>
          <a:xfrm rot="10800000">
            <a:off x="6767522" y="3376410"/>
            <a:ext cx="134591" cy="17586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rgbClr val="00B05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939;p58">
            <a:extLst>
              <a:ext uri="{FF2B5EF4-FFF2-40B4-BE49-F238E27FC236}">
                <a16:creationId xmlns:a16="http://schemas.microsoft.com/office/drawing/2014/main" id="{A81A9A5D-F84B-451A-BD09-09B14C874FD1}"/>
              </a:ext>
            </a:extLst>
          </p:cNvPr>
          <p:cNvSpPr/>
          <p:nvPr/>
        </p:nvSpPr>
        <p:spPr>
          <a:xfrm rot="10800000">
            <a:off x="6767522" y="2479873"/>
            <a:ext cx="134591" cy="17586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rgbClr val="00B05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49"/>
          <p:cNvSpPr/>
          <p:nvPr/>
        </p:nvSpPr>
        <p:spPr>
          <a:xfrm>
            <a:off x="3097917" y="1365976"/>
            <a:ext cx="5521627" cy="3544048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49"/>
          <p:cNvSpPr txBox="1">
            <a:spLocks noGrp="1"/>
          </p:cNvSpPr>
          <p:nvPr>
            <p:ph type="title"/>
          </p:nvPr>
        </p:nvSpPr>
        <p:spPr>
          <a:xfrm>
            <a:off x="705300" y="589063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      Αποτελέσματα Πειράματος</a:t>
            </a:r>
            <a:endParaRPr dirty="0"/>
          </a:p>
        </p:txBody>
      </p:sp>
      <p:sp>
        <p:nvSpPr>
          <p:cNvPr id="1577" name="Google Shape;1577;p49"/>
          <p:cNvSpPr/>
          <p:nvPr/>
        </p:nvSpPr>
        <p:spPr>
          <a:xfrm>
            <a:off x="582878" y="1416416"/>
            <a:ext cx="2303700" cy="29892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49"/>
          <p:cNvSpPr txBox="1">
            <a:spLocks noGrp="1"/>
          </p:cNvSpPr>
          <p:nvPr>
            <p:ph type="title"/>
          </p:nvPr>
        </p:nvSpPr>
        <p:spPr>
          <a:xfrm>
            <a:off x="3293168" y="1407603"/>
            <a:ext cx="2612496" cy="975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</a:rPr>
              <a:t>Μέγιστη Ακρίβεια Μεθόδου για: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580" name="Google Shape;1580;p49"/>
          <p:cNvSpPr txBox="1">
            <a:spLocks noGrp="1"/>
          </p:cNvSpPr>
          <p:nvPr>
            <p:ph type="subTitle" idx="4294967295"/>
          </p:nvPr>
        </p:nvSpPr>
        <p:spPr>
          <a:xfrm>
            <a:off x="3745951" y="1916016"/>
            <a:ext cx="1819500" cy="834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l-GR" sz="1100" dirty="0"/>
              <a:t>α = 10</a:t>
            </a:r>
            <a:r>
              <a:rPr lang="el-GR" sz="1100" baseline="30000" dirty="0"/>
              <a:t>-2</a:t>
            </a:r>
            <a:br>
              <a:rPr lang="el-GR" sz="1100" dirty="0"/>
            </a:br>
            <a:r>
              <a:rPr lang="el-GR" sz="1100" dirty="0"/>
              <a:t>10</a:t>
            </a:r>
            <a:r>
              <a:rPr lang="el-GR" sz="1100" baseline="30000" dirty="0"/>
              <a:t>-4</a:t>
            </a:r>
            <a:r>
              <a:rPr lang="el-GR" sz="1100" dirty="0"/>
              <a:t> ≥ β ≥ 10</a:t>
            </a:r>
            <a:r>
              <a:rPr lang="el-GR" sz="1100" baseline="30000" dirty="0"/>
              <a:t>-6 </a:t>
            </a:r>
            <a:br>
              <a:rPr lang="el-GR" sz="1100" dirty="0"/>
            </a:br>
            <a:r>
              <a:rPr lang="el-GR" sz="1100" dirty="0"/>
              <a:t>10</a:t>
            </a:r>
            <a:r>
              <a:rPr lang="el-GR" sz="1100" baseline="30000" dirty="0"/>
              <a:t>-2</a:t>
            </a:r>
            <a:r>
              <a:rPr lang="el-GR" sz="1100" dirty="0"/>
              <a:t> ≥ ε ≥ 10</a:t>
            </a:r>
            <a:r>
              <a:rPr lang="el-GR" sz="1100" baseline="30000" dirty="0"/>
              <a:t>-3</a:t>
            </a:r>
            <a:br>
              <a:rPr lang="el-GR" sz="1100" baseline="30000" dirty="0"/>
            </a:br>
            <a:r>
              <a:rPr lang="el-GR" sz="1100" dirty="0"/>
              <a:t>10</a:t>
            </a:r>
            <a:r>
              <a:rPr lang="el-GR" sz="1100" baseline="30000" dirty="0"/>
              <a:t>-1</a:t>
            </a:r>
            <a:r>
              <a:rPr lang="el-GR" sz="1100" dirty="0"/>
              <a:t> ≥ </a:t>
            </a:r>
            <a:r>
              <a:rPr lang="en-US" sz="1100" dirty="0"/>
              <a:t>RF</a:t>
            </a:r>
            <a:r>
              <a:rPr lang="el-GR" sz="1100" dirty="0"/>
              <a:t> ≥ 10</a:t>
            </a:r>
            <a:r>
              <a:rPr lang="el-GR" sz="1100" baseline="30000" dirty="0"/>
              <a:t>-2</a:t>
            </a:r>
            <a:endParaRPr sz="1050" dirty="0"/>
          </a:p>
        </p:txBody>
      </p:sp>
      <p:sp>
        <p:nvSpPr>
          <p:cNvPr id="1582" name="Google Shape;1582;p49"/>
          <p:cNvSpPr txBox="1">
            <a:spLocks noGrp="1"/>
          </p:cNvSpPr>
          <p:nvPr>
            <p:ph type="title"/>
          </p:nvPr>
        </p:nvSpPr>
        <p:spPr>
          <a:xfrm>
            <a:off x="6449800" y="1517375"/>
            <a:ext cx="1785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CONVERSION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583" name="Google Shape;1583;p49"/>
          <p:cNvSpPr txBox="1">
            <a:spLocks noGrp="1"/>
          </p:cNvSpPr>
          <p:nvPr>
            <p:ph type="title" idx="4294967295"/>
          </p:nvPr>
        </p:nvSpPr>
        <p:spPr>
          <a:xfrm>
            <a:off x="6675065" y="2091047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20%</a:t>
            </a:r>
            <a:endParaRPr dirty="0"/>
          </a:p>
        </p:txBody>
      </p:sp>
      <p:cxnSp>
        <p:nvCxnSpPr>
          <p:cNvPr id="1586" name="Google Shape;1586;p49"/>
          <p:cNvCxnSpPr/>
          <p:nvPr/>
        </p:nvCxnSpPr>
        <p:spPr>
          <a:xfrm>
            <a:off x="5655762" y="1517375"/>
            <a:ext cx="0" cy="261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7" name="Google Shape;1587;p49"/>
          <p:cNvCxnSpPr/>
          <p:nvPr/>
        </p:nvCxnSpPr>
        <p:spPr>
          <a:xfrm rot="10800000">
            <a:off x="3645689" y="2873812"/>
            <a:ext cx="4120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88" name="Google Shape;1588;p49"/>
          <p:cNvGrpSpPr/>
          <p:nvPr/>
        </p:nvGrpSpPr>
        <p:grpSpPr>
          <a:xfrm>
            <a:off x="286091" y="-45142"/>
            <a:ext cx="1108199" cy="1740497"/>
            <a:chOff x="7972300" y="12300"/>
            <a:chExt cx="1108199" cy="1740497"/>
          </a:xfrm>
        </p:grpSpPr>
        <p:sp>
          <p:nvSpPr>
            <p:cNvPr id="1589" name="Google Shape;1589;p49"/>
            <p:cNvSpPr/>
            <p:nvPr/>
          </p:nvSpPr>
          <p:spPr>
            <a:xfrm>
              <a:off x="7991200" y="526103"/>
              <a:ext cx="639313" cy="1220758"/>
            </a:xfrm>
            <a:custGeom>
              <a:avLst/>
              <a:gdLst/>
              <a:ahLst/>
              <a:cxnLst/>
              <a:rect l="l" t="t" r="r" b="b"/>
              <a:pathLst>
                <a:path w="7645" h="14598" extrusionOk="0">
                  <a:moveTo>
                    <a:pt x="3620" y="0"/>
                  </a:moveTo>
                  <a:lnTo>
                    <a:pt x="0" y="13514"/>
                  </a:lnTo>
                  <a:lnTo>
                    <a:pt x="0" y="13514"/>
                  </a:lnTo>
                  <a:lnTo>
                    <a:pt x="2453" y="12395"/>
                  </a:lnTo>
                  <a:lnTo>
                    <a:pt x="4025" y="14597"/>
                  </a:lnTo>
                  <a:lnTo>
                    <a:pt x="7644" y="1084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00B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7984259" y="520081"/>
              <a:ext cx="653195" cy="1232716"/>
            </a:xfrm>
            <a:custGeom>
              <a:avLst/>
              <a:gdLst/>
              <a:ahLst/>
              <a:cxnLst/>
              <a:rect l="l" t="t" r="r" b="b"/>
              <a:pathLst>
                <a:path w="7811" h="14741" extrusionOk="0">
                  <a:moveTo>
                    <a:pt x="3751" y="168"/>
                  </a:moveTo>
                  <a:lnTo>
                    <a:pt x="7632" y="1203"/>
                  </a:lnTo>
                  <a:lnTo>
                    <a:pt x="4072" y="14491"/>
                  </a:lnTo>
                  <a:lnTo>
                    <a:pt x="2596" y="12431"/>
                  </a:lnTo>
                  <a:cubicBezTo>
                    <a:pt x="2584" y="12407"/>
                    <a:pt x="2560" y="12395"/>
                    <a:pt x="2536" y="12395"/>
                  </a:cubicBezTo>
                  <a:cubicBezTo>
                    <a:pt x="2524" y="12395"/>
                    <a:pt x="2512" y="12395"/>
                    <a:pt x="2512" y="12407"/>
                  </a:cubicBezTo>
                  <a:lnTo>
                    <a:pt x="191" y="13455"/>
                  </a:lnTo>
                  <a:lnTo>
                    <a:pt x="3751" y="168"/>
                  </a:lnTo>
                  <a:close/>
                  <a:moveTo>
                    <a:pt x="3715" y="1"/>
                  </a:moveTo>
                  <a:cubicBezTo>
                    <a:pt x="3703" y="1"/>
                    <a:pt x="3679" y="1"/>
                    <a:pt x="3667" y="13"/>
                  </a:cubicBezTo>
                  <a:cubicBezTo>
                    <a:pt x="3643" y="25"/>
                    <a:pt x="3631" y="37"/>
                    <a:pt x="3631" y="60"/>
                  </a:cubicBezTo>
                  <a:lnTo>
                    <a:pt x="12" y="13574"/>
                  </a:lnTo>
                  <a:cubicBezTo>
                    <a:pt x="0" y="13598"/>
                    <a:pt x="12" y="13622"/>
                    <a:pt x="36" y="13645"/>
                  </a:cubicBezTo>
                  <a:cubicBezTo>
                    <a:pt x="44" y="13654"/>
                    <a:pt x="65" y="13662"/>
                    <a:pt x="84" y="13662"/>
                  </a:cubicBezTo>
                  <a:cubicBezTo>
                    <a:pt x="92" y="13662"/>
                    <a:pt x="100" y="13661"/>
                    <a:pt x="107" y="13657"/>
                  </a:cubicBezTo>
                  <a:lnTo>
                    <a:pt x="2512" y="12562"/>
                  </a:lnTo>
                  <a:lnTo>
                    <a:pt x="4048" y="14705"/>
                  </a:lnTo>
                  <a:cubicBezTo>
                    <a:pt x="4060" y="14729"/>
                    <a:pt x="4084" y="14741"/>
                    <a:pt x="4108" y="14741"/>
                  </a:cubicBezTo>
                  <a:lnTo>
                    <a:pt x="4120" y="14741"/>
                  </a:lnTo>
                  <a:cubicBezTo>
                    <a:pt x="4143" y="14741"/>
                    <a:pt x="4167" y="14717"/>
                    <a:pt x="4179" y="14681"/>
                  </a:cubicBezTo>
                  <a:lnTo>
                    <a:pt x="7799" y="1168"/>
                  </a:lnTo>
                  <a:cubicBezTo>
                    <a:pt x="7811" y="1132"/>
                    <a:pt x="7787" y="1096"/>
                    <a:pt x="7739" y="1084"/>
                  </a:cubicBezTo>
                  <a:lnTo>
                    <a:pt x="3715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8180364" y="553950"/>
              <a:ext cx="322709" cy="904906"/>
            </a:xfrm>
            <a:custGeom>
              <a:avLst/>
              <a:gdLst/>
              <a:ahLst/>
              <a:cxnLst/>
              <a:rect l="l" t="t" r="r" b="b"/>
              <a:pathLst>
                <a:path w="3859" h="10821" extrusionOk="0">
                  <a:moveTo>
                    <a:pt x="2787" y="1"/>
                  </a:moveTo>
                  <a:lnTo>
                    <a:pt x="84" y="10121"/>
                  </a:lnTo>
                  <a:cubicBezTo>
                    <a:pt x="1" y="10419"/>
                    <a:pt x="179" y="10716"/>
                    <a:pt x="477" y="10800"/>
                  </a:cubicBezTo>
                  <a:cubicBezTo>
                    <a:pt x="526" y="10813"/>
                    <a:pt x="576" y="10820"/>
                    <a:pt x="625" y="10820"/>
                  </a:cubicBezTo>
                  <a:cubicBezTo>
                    <a:pt x="868" y="10820"/>
                    <a:pt x="1086" y="10655"/>
                    <a:pt x="1156" y="10407"/>
                  </a:cubicBezTo>
                  <a:lnTo>
                    <a:pt x="3858" y="286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FA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8173423" y="547762"/>
              <a:ext cx="335587" cy="917283"/>
            </a:xfrm>
            <a:custGeom>
              <a:avLst/>
              <a:gdLst/>
              <a:ahLst/>
              <a:cxnLst/>
              <a:rect l="l" t="t" r="r" b="b"/>
              <a:pathLst>
                <a:path w="4013" h="10969" extrusionOk="0">
                  <a:moveTo>
                    <a:pt x="2917" y="158"/>
                  </a:moveTo>
                  <a:lnTo>
                    <a:pt x="3858" y="408"/>
                  </a:lnTo>
                  <a:lnTo>
                    <a:pt x="1167" y="10457"/>
                  </a:lnTo>
                  <a:cubicBezTo>
                    <a:pt x="1107" y="10676"/>
                    <a:pt x="915" y="10820"/>
                    <a:pt x="708" y="10820"/>
                  </a:cubicBezTo>
                  <a:cubicBezTo>
                    <a:pt x="667" y="10820"/>
                    <a:pt x="625" y="10814"/>
                    <a:pt x="584" y="10802"/>
                  </a:cubicBezTo>
                  <a:cubicBezTo>
                    <a:pt x="453" y="10766"/>
                    <a:pt x="346" y="10695"/>
                    <a:pt x="286" y="10576"/>
                  </a:cubicBezTo>
                  <a:cubicBezTo>
                    <a:pt x="226" y="10469"/>
                    <a:pt x="203" y="10338"/>
                    <a:pt x="238" y="10207"/>
                  </a:cubicBezTo>
                  <a:lnTo>
                    <a:pt x="2917" y="158"/>
                  </a:lnTo>
                  <a:close/>
                  <a:moveTo>
                    <a:pt x="2869" y="0"/>
                  </a:moveTo>
                  <a:cubicBezTo>
                    <a:pt x="2834" y="0"/>
                    <a:pt x="2808" y="21"/>
                    <a:pt x="2798" y="51"/>
                  </a:cubicBezTo>
                  <a:lnTo>
                    <a:pt x="96" y="10171"/>
                  </a:lnTo>
                  <a:cubicBezTo>
                    <a:pt x="0" y="10504"/>
                    <a:pt x="203" y="10862"/>
                    <a:pt x="536" y="10945"/>
                  </a:cubicBezTo>
                  <a:cubicBezTo>
                    <a:pt x="596" y="10957"/>
                    <a:pt x="655" y="10969"/>
                    <a:pt x="703" y="10969"/>
                  </a:cubicBezTo>
                  <a:cubicBezTo>
                    <a:pt x="977" y="10969"/>
                    <a:pt x="1239" y="10778"/>
                    <a:pt x="1310" y="10504"/>
                  </a:cubicBezTo>
                  <a:lnTo>
                    <a:pt x="4013" y="372"/>
                  </a:lnTo>
                  <a:cubicBezTo>
                    <a:pt x="4013" y="360"/>
                    <a:pt x="4013" y="337"/>
                    <a:pt x="4013" y="325"/>
                  </a:cubicBezTo>
                  <a:cubicBezTo>
                    <a:pt x="4001" y="301"/>
                    <a:pt x="3977" y="289"/>
                    <a:pt x="3965" y="289"/>
                  </a:cubicBezTo>
                  <a:lnTo>
                    <a:pt x="2893" y="3"/>
                  </a:lnTo>
                  <a:cubicBezTo>
                    <a:pt x="2885" y="1"/>
                    <a:pt x="2877" y="0"/>
                    <a:pt x="286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8158453" y="526103"/>
              <a:ext cx="472063" cy="637306"/>
            </a:xfrm>
            <a:custGeom>
              <a:avLst/>
              <a:gdLst/>
              <a:ahLst/>
              <a:cxnLst/>
              <a:rect l="l" t="t" r="r" b="b"/>
              <a:pathLst>
                <a:path w="5645" h="7621" extrusionOk="0">
                  <a:moveTo>
                    <a:pt x="1620" y="0"/>
                  </a:moveTo>
                  <a:lnTo>
                    <a:pt x="1" y="6061"/>
                  </a:lnTo>
                  <a:lnTo>
                    <a:pt x="3894" y="7620"/>
                  </a:lnTo>
                  <a:lnTo>
                    <a:pt x="5644" y="1084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8151512" y="519831"/>
              <a:ext cx="485945" cy="649515"/>
            </a:xfrm>
            <a:custGeom>
              <a:avLst/>
              <a:gdLst/>
              <a:ahLst/>
              <a:cxnLst/>
              <a:rect l="l" t="t" r="r" b="b"/>
              <a:pathLst>
                <a:path w="5811" h="7767" extrusionOk="0">
                  <a:moveTo>
                    <a:pt x="1751" y="171"/>
                  </a:moveTo>
                  <a:lnTo>
                    <a:pt x="5632" y="1206"/>
                  </a:lnTo>
                  <a:lnTo>
                    <a:pt x="3929" y="7588"/>
                  </a:lnTo>
                  <a:lnTo>
                    <a:pt x="167" y="6088"/>
                  </a:lnTo>
                  <a:lnTo>
                    <a:pt x="1751" y="171"/>
                  </a:lnTo>
                  <a:close/>
                  <a:moveTo>
                    <a:pt x="1696" y="1"/>
                  </a:moveTo>
                  <a:cubicBezTo>
                    <a:pt x="1664" y="1"/>
                    <a:pt x="1631" y="24"/>
                    <a:pt x="1631" y="63"/>
                  </a:cubicBezTo>
                  <a:lnTo>
                    <a:pt x="0" y="6112"/>
                  </a:lnTo>
                  <a:cubicBezTo>
                    <a:pt x="0" y="6147"/>
                    <a:pt x="12" y="6183"/>
                    <a:pt x="48" y="6195"/>
                  </a:cubicBezTo>
                  <a:lnTo>
                    <a:pt x="3941" y="7767"/>
                  </a:lnTo>
                  <a:lnTo>
                    <a:pt x="4001" y="7767"/>
                  </a:lnTo>
                  <a:cubicBezTo>
                    <a:pt x="4025" y="7755"/>
                    <a:pt x="4037" y="7731"/>
                    <a:pt x="4048" y="7719"/>
                  </a:cubicBezTo>
                  <a:lnTo>
                    <a:pt x="5799" y="1171"/>
                  </a:lnTo>
                  <a:cubicBezTo>
                    <a:pt x="5811" y="1135"/>
                    <a:pt x="5787" y="1099"/>
                    <a:pt x="5739" y="1087"/>
                  </a:cubicBezTo>
                  <a:lnTo>
                    <a:pt x="1715" y="4"/>
                  </a:lnTo>
                  <a:cubicBezTo>
                    <a:pt x="1709" y="2"/>
                    <a:pt x="1702" y="1"/>
                    <a:pt x="1696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8422296" y="526103"/>
              <a:ext cx="639313" cy="1220758"/>
            </a:xfrm>
            <a:custGeom>
              <a:avLst/>
              <a:gdLst/>
              <a:ahLst/>
              <a:cxnLst/>
              <a:rect l="l" t="t" r="r" b="b"/>
              <a:pathLst>
                <a:path w="7645" h="14598" extrusionOk="0">
                  <a:moveTo>
                    <a:pt x="4025" y="0"/>
                  </a:moveTo>
                  <a:lnTo>
                    <a:pt x="1" y="1084"/>
                  </a:lnTo>
                  <a:lnTo>
                    <a:pt x="3620" y="14597"/>
                  </a:lnTo>
                  <a:lnTo>
                    <a:pt x="5192" y="12395"/>
                  </a:lnTo>
                  <a:lnTo>
                    <a:pt x="7645" y="13514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00B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8415355" y="520081"/>
              <a:ext cx="653195" cy="1232716"/>
            </a:xfrm>
            <a:custGeom>
              <a:avLst/>
              <a:gdLst/>
              <a:ahLst/>
              <a:cxnLst/>
              <a:rect l="l" t="t" r="r" b="b"/>
              <a:pathLst>
                <a:path w="7811" h="14741" extrusionOk="0">
                  <a:moveTo>
                    <a:pt x="4049" y="168"/>
                  </a:moveTo>
                  <a:lnTo>
                    <a:pt x="7620" y="13455"/>
                  </a:lnTo>
                  <a:lnTo>
                    <a:pt x="5299" y="12407"/>
                  </a:lnTo>
                  <a:cubicBezTo>
                    <a:pt x="5290" y="12403"/>
                    <a:pt x="5278" y="12400"/>
                    <a:pt x="5266" y="12400"/>
                  </a:cubicBezTo>
                  <a:cubicBezTo>
                    <a:pt x="5245" y="12400"/>
                    <a:pt x="5223" y="12408"/>
                    <a:pt x="5215" y="12431"/>
                  </a:cubicBezTo>
                  <a:lnTo>
                    <a:pt x="3739" y="14491"/>
                  </a:lnTo>
                  <a:lnTo>
                    <a:pt x="167" y="1203"/>
                  </a:lnTo>
                  <a:lnTo>
                    <a:pt x="4049" y="168"/>
                  </a:lnTo>
                  <a:close/>
                  <a:moveTo>
                    <a:pt x="4084" y="1"/>
                  </a:moveTo>
                  <a:lnTo>
                    <a:pt x="60" y="1084"/>
                  </a:lnTo>
                  <a:cubicBezTo>
                    <a:pt x="24" y="1084"/>
                    <a:pt x="0" y="1132"/>
                    <a:pt x="12" y="1168"/>
                  </a:cubicBezTo>
                  <a:lnTo>
                    <a:pt x="3632" y="14681"/>
                  </a:lnTo>
                  <a:cubicBezTo>
                    <a:pt x="3632" y="14717"/>
                    <a:pt x="3656" y="14729"/>
                    <a:pt x="3691" y="14741"/>
                  </a:cubicBezTo>
                  <a:lnTo>
                    <a:pt x="3703" y="14741"/>
                  </a:lnTo>
                  <a:cubicBezTo>
                    <a:pt x="3727" y="14741"/>
                    <a:pt x="3751" y="14729"/>
                    <a:pt x="3763" y="14705"/>
                  </a:cubicBezTo>
                  <a:lnTo>
                    <a:pt x="5299" y="12562"/>
                  </a:lnTo>
                  <a:lnTo>
                    <a:pt x="7692" y="13657"/>
                  </a:lnTo>
                  <a:cubicBezTo>
                    <a:pt x="7702" y="13661"/>
                    <a:pt x="7712" y="13662"/>
                    <a:pt x="7721" y="13662"/>
                  </a:cubicBezTo>
                  <a:cubicBezTo>
                    <a:pt x="7742" y="13662"/>
                    <a:pt x="7758" y="13654"/>
                    <a:pt x="7775" y="13645"/>
                  </a:cubicBezTo>
                  <a:cubicBezTo>
                    <a:pt x="7799" y="13622"/>
                    <a:pt x="7811" y="13598"/>
                    <a:pt x="7799" y="13562"/>
                  </a:cubicBezTo>
                  <a:lnTo>
                    <a:pt x="4180" y="48"/>
                  </a:lnTo>
                  <a:cubicBezTo>
                    <a:pt x="4168" y="37"/>
                    <a:pt x="4156" y="25"/>
                    <a:pt x="4144" y="13"/>
                  </a:cubicBezTo>
                  <a:cubicBezTo>
                    <a:pt x="4120" y="1"/>
                    <a:pt x="4108" y="1"/>
                    <a:pt x="4084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8549743" y="567916"/>
              <a:ext cx="322709" cy="904823"/>
            </a:xfrm>
            <a:custGeom>
              <a:avLst/>
              <a:gdLst/>
              <a:ahLst/>
              <a:cxnLst/>
              <a:rect l="l" t="t" r="r" b="b"/>
              <a:pathLst>
                <a:path w="3859" h="10820" extrusionOk="0">
                  <a:moveTo>
                    <a:pt x="1072" y="0"/>
                  </a:moveTo>
                  <a:lnTo>
                    <a:pt x="1" y="286"/>
                  </a:lnTo>
                  <a:lnTo>
                    <a:pt x="2704" y="10406"/>
                  </a:lnTo>
                  <a:cubicBezTo>
                    <a:pt x="2763" y="10654"/>
                    <a:pt x="2988" y="10820"/>
                    <a:pt x="3234" y="10820"/>
                  </a:cubicBezTo>
                  <a:cubicBezTo>
                    <a:pt x="3283" y="10820"/>
                    <a:pt x="3333" y="10813"/>
                    <a:pt x="3382" y="10799"/>
                  </a:cubicBezTo>
                  <a:cubicBezTo>
                    <a:pt x="3680" y="10728"/>
                    <a:pt x="3858" y="10418"/>
                    <a:pt x="3775" y="10121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rgbClr val="FA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8542802" y="561477"/>
              <a:ext cx="331657" cy="917534"/>
            </a:xfrm>
            <a:custGeom>
              <a:avLst/>
              <a:gdLst/>
              <a:ahLst/>
              <a:cxnLst/>
              <a:rect l="l" t="t" r="r" b="b"/>
              <a:pathLst>
                <a:path w="3966" h="10972" extrusionOk="0">
                  <a:moveTo>
                    <a:pt x="1096" y="161"/>
                  </a:moveTo>
                  <a:lnTo>
                    <a:pt x="3787" y="10221"/>
                  </a:lnTo>
                  <a:cubicBezTo>
                    <a:pt x="3822" y="10340"/>
                    <a:pt x="3799" y="10471"/>
                    <a:pt x="3739" y="10579"/>
                  </a:cubicBezTo>
                  <a:cubicBezTo>
                    <a:pt x="3668" y="10698"/>
                    <a:pt x="3560" y="10769"/>
                    <a:pt x="3441" y="10805"/>
                  </a:cubicBezTo>
                  <a:cubicBezTo>
                    <a:pt x="3400" y="10817"/>
                    <a:pt x="3358" y="10822"/>
                    <a:pt x="3316" y="10822"/>
                  </a:cubicBezTo>
                  <a:cubicBezTo>
                    <a:pt x="3106" y="10822"/>
                    <a:pt x="2908" y="10680"/>
                    <a:pt x="2858" y="10471"/>
                  </a:cubicBezTo>
                  <a:lnTo>
                    <a:pt x="167" y="423"/>
                  </a:lnTo>
                  <a:lnTo>
                    <a:pt x="1096" y="161"/>
                  </a:lnTo>
                  <a:close/>
                  <a:moveTo>
                    <a:pt x="1150" y="1"/>
                  </a:moveTo>
                  <a:cubicBezTo>
                    <a:pt x="1144" y="1"/>
                    <a:pt x="1139" y="2"/>
                    <a:pt x="1132" y="6"/>
                  </a:cubicBezTo>
                  <a:lnTo>
                    <a:pt x="60" y="292"/>
                  </a:lnTo>
                  <a:cubicBezTo>
                    <a:pt x="24" y="304"/>
                    <a:pt x="0" y="339"/>
                    <a:pt x="0" y="387"/>
                  </a:cubicBezTo>
                  <a:lnTo>
                    <a:pt x="2715" y="10507"/>
                  </a:lnTo>
                  <a:cubicBezTo>
                    <a:pt x="2787" y="10793"/>
                    <a:pt x="3037" y="10972"/>
                    <a:pt x="3322" y="10972"/>
                  </a:cubicBezTo>
                  <a:cubicBezTo>
                    <a:pt x="3370" y="10972"/>
                    <a:pt x="3429" y="10972"/>
                    <a:pt x="3477" y="10948"/>
                  </a:cubicBezTo>
                  <a:cubicBezTo>
                    <a:pt x="3644" y="10912"/>
                    <a:pt x="3775" y="10805"/>
                    <a:pt x="3858" y="10662"/>
                  </a:cubicBezTo>
                  <a:cubicBezTo>
                    <a:pt x="3953" y="10507"/>
                    <a:pt x="3965" y="10340"/>
                    <a:pt x="3930" y="10186"/>
                  </a:cubicBezTo>
                  <a:lnTo>
                    <a:pt x="1227" y="54"/>
                  </a:lnTo>
                  <a:cubicBezTo>
                    <a:pt x="1215" y="42"/>
                    <a:pt x="1203" y="30"/>
                    <a:pt x="1191" y="18"/>
                  </a:cubicBezTo>
                  <a:cubicBezTo>
                    <a:pt x="1174" y="9"/>
                    <a:pt x="1163" y="1"/>
                    <a:pt x="115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8422296" y="526103"/>
              <a:ext cx="560706" cy="837421"/>
            </a:xfrm>
            <a:custGeom>
              <a:avLst/>
              <a:gdLst/>
              <a:ahLst/>
              <a:cxnLst/>
              <a:rect l="l" t="t" r="r" b="b"/>
              <a:pathLst>
                <a:path w="6705" h="10014" extrusionOk="0">
                  <a:moveTo>
                    <a:pt x="4025" y="0"/>
                  </a:moveTo>
                  <a:lnTo>
                    <a:pt x="1" y="1084"/>
                  </a:lnTo>
                  <a:lnTo>
                    <a:pt x="1870" y="8073"/>
                  </a:lnTo>
                  <a:lnTo>
                    <a:pt x="6704" y="10013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8415355" y="520081"/>
              <a:ext cx="574587" cy="849379"/>
            </a:xfrm>
            <a:custGeom>
              <a:avLst/>
              <a:gdLst/>
              <a:ahLst/>
              <a:cxnLst/>
              <a:rect l="l" t="t" r="r" b="b"/>
              <a:pathLst>
                <a:path w="6871" h="10157" extrusionOk="0">
                  <a:moveTo>
                    <a:pt x="4049" y="168"/>
                  </a:moveTo>
                  <a:lnTo>
                    <a:pt x="6680" y="9954"/>
                  </a:lnTo>
                  <a:lnTo>
                    <a:pt x="2013" y="8085"/>
                  </a:lnTo>
                  <a:lnTo>
                    <a:pt x="167" y="1203"/>
                  </a:lnTo>
                  <a:lnTo>
                    <a:pt x="4049" y="168"/>
                  </a:lnTo>
                  <a:close/>
                  <a:moveTo>
                    <a:pt x="4084" y="1"/>
                  </a:moveTo>
                  <a:lnTo>
                    <a:pt x="60" y="1084"/>
                  </a:lnTo>
                  <a:cubicBezTo>
                    <a:pt x="24" y="1096"/>
                    <a:pt x="0" y="1132"/>
                    <a:pt x="12" y="1168"/>
                  </a:cubicBezTo>
                  <a:lnTo>
                    <a:pt x="1882" y="8168"/>
                  </a:lnTo>
                  <a:cubicBezTo>
                    <a:pt x="1882" y="8192"/>
                    <a:pt x="1905" y="8204"/>
                    <a:pt x="1929" y="8216"/>
                  </a:cubicBezTo>
                  <a:lnTo>
                    <a:pt x="6763" y="10157"/>
                  </a:lnTo>
                  <a:lnTo>
                    <a:pt x="6787" y="10157"/>
                  </a:lnTo>
                  <a:cubicBezTo>
                    <a:pt x="6811" y="10157"/>
                    <a:pt x="6823" y="10145"/>
                    <a:pt x="6835" y="10145"/>
                  </a:cubicBezTo>
                  <a:cubicBezTo>
                    <a:pt x="6858" y="10121"/>
                    <a:pt x="6870" y="10097"/>
                    <a:pt x="6858" y="10062"/>
                  </a:cubicBezTo>
                  <a:lnTo>
                    <a:pt x="4180" y="60"/>
                  </a:lnTo>
                  <a:cubicBezTo>
                    <a:pt x="4168" y="37"/>
                    <a:pt x="4156" y="25"/>
                    <a:pt x="4144" y="13"/>
                  </a:cubicBezTo>
                  <a:cubicBezTo>
                    <a:pt x="4120" y="1"/>
                    <a:pt x="4108" y="1"/>
                    <a:pt x="4084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7978238" y="19241"/>
              <a:ext cx="1095320" cy="1095320"/>
            </a:xfrm>
            <a:custGeom>
              <a:avLst/>
              <a:gdLst/>
              <a:ahLst/>
              <a:cxnLst/>
              <a:rect l="l" t="t" r="r" b="b"/>
              <a:pathLst>
                <a:path w="13098" h="13098" extrusionOk="0">
                  <a:moveTo>
                    <a:pt x="6549" y="1"/>
                  </a:moveTo>
                  <a:cubicBezTo>
                    <a:pt x="6013" y="1"/>
                    <a:pt x="5656" y="1239"/>
                    <a:pt x="5168" y="1370"/>
                  </a:cubicBezTo>
                  <a:cubicBezTo>
                    <a:pt x="5130" y="1381"/>
                    <a:pt x="5089" y="1386"/>
                    <a:pt x="5046" y="1386"/>
                  </a:cubicBezTo>
                  <a:cubicBezTo>
                    <a:pt x="4593" y="1386"/>
                    <a:pt x="3918" y="834"/>
                    <a:pt x="3472" y="834"/>
                  </a:cubicBezTo>
                  <a:cubicBezTo>
                    <a:pt x="3400" y="834"/>
                    <a:pt x="3333" y="848"/>
                    <a:pt x="3275" y="882"/>
                  </a:cubicBezTo>
                  <a:cubicBezTo>
                    <a:pt x="2822" y="1144"/>
                    <a:pt x="3132" y="2394"/>
                    <a:pt x="2763" y="2763"/>
                  </a:cubicBezTo>
                  <a:cubicBezTo>
                    <a:pt x="2394" y="3132"/>
                    <a:pt x="1144" y="2823"/>
                    <a:pt x="882" y="3275"/>
                  </a:cubicBezTo>
                  <a:cubicBezTo>
                    <a:pt x="620" y="3716"/>
                    <a:pt x="1513" y="4656"/>
                    <a:pt x="1382" y="5156"/>
                  </a:cubicBezTo>
                  <a:cubicBezTo>
                    <a:pt x="1239" y="5656"/>
                    <a:pt x="1" y="6014"/>
                    <a:pt x="1" y="6549"/>
                  </a:cubicBezTo>
                  <a:cubicBezTo>
                    <a:pt x="1" y="7085"/>
                    <a:pt x="1251" y="7442"/>
                    <a:pt x="1382" y="7931"/>
                  </a:cubicBezTo>
                  <a:cubicBezTo>
                    <a:pt x="1513" y="8443"/>
                    <a:pt x="620" y="9383"/>
                    <a:pt x="882" y="9824"/>
                  </a:cubicBezTo>
                  <a:cubicBezTo>
                    <a:pt x="1144" y="10276"/>
                    <a:pt x="2394" y="9967"/>
                    <a:pt x="2763" y="10336"/>
                  </a:cubicBezTo>
                  <a:cubicBezTo>
                    <a:pt x="3132" y="10705"/>
                    <a:pt x="2822" y="11955"/>
                    <a:pt x="3275" y="12217"/>
                  </a:cubicBezTo>
                  <a:cubicBezTo>
                    <a:pt x="3333" y="12251"/>
                    <a:pt x="3400" y="12265"/>
                    <a:pt x="3472" y="12265"/>
                  </a:cubicBezTo>
                  <a:cubicBezTo>
                    <a:pt x="3918" y="12265"/>
                    <a:pt x="4593" y="11713"/>
                    <a:pt x="5046" y="11713"/>
                  </a:cubicBezTo>
                  <a:cubicBezTo>
                    <a:pt x="5089" y="11713"/>
                    <a:pt x="5130" y="11718"/>
                    <a:pt x="5168" y="11729"/>
                  </a:cubicBezTo>
                  <a:cubicBezTo>
                    <a:pt x="5656" y="11860"/>
                    <a:pt x="6013" y="13098"/>
                    <a:pt x="6549" y="13098"/>
                  </a:cubicBezTo>
                  <a:cubicBezTo>
                    <a:pt x="7085" y="13098"/>
                    <a:pt x="7442" y="11860"/>
                    <a:pt x="7942" y="11729"/>
                  </a:cubicBezTo>
                  <a:cubicBezTo>
                    <a:pt x="7980" y="11718"/>
                    <a:pt x="8019" y="11713"/>
                    <a:pt x="8061" y="11713"/>
                  </a:cubicBezTo>
                  <a:cubicBezTo>
                    <a:pt x="8508" y="11713"/>
                    <a:pt x="9188" y="12265"/>
                    <a:pt x="9629" y="12265"/>
                  </a:cubicBezTo>
                  <a:cubicBezTo>
                    <a:pt x="9701" y="12265"/>
                    <a:pt x="9766" y="12251"/>
                    <a:pt x="9823" y="12217"/>
                  </a:cubicBezTo>
                  <a:cubicBezTo>
                    <a:pt x="10276" y="11955"/>
                    <a:pt x="9978" y="10705"/>
                    <a:pt x="10335" y="10336"/>
                  </a:cubicBezTo>
                  <a:cubicBezTo>
                    <a:pt x="10704" y="9967"/>
                    <a:pt x="11955" y="10276"/>
                    <a:pt x="12216" y="9824"/>
                  </a:cubicBezTo>
                  <a:cubicBezTo>
                    <a:pt x="12478" y="9383"/>
                    <a:pt x="11585" y="8443"/>
                    <a:pt x="11728" y="7931"/>
                  </a:cubicBezTo>
                  <a:cubicBezTo>
                    <a:pt x="11859" y="7442"/>
                    <a:pt x="13098" y="7085"/>
                    <a:pt x="13098" y="6549"/>
                  </a:cubicBezTo>
                  <a:cubicBezTo>
                    <a:pt x="13098" y="6014"/>
                    <a:pt x="11859" y="5656"/>
                    <a:pt x="11728" y="5156"/>
                  </a:cubicBezTo>
                  <a:cubicBezTo>
                    <a:pt x="11585" y="4656"/>
                    <a:pt x="12478" y="3716"/>
                    <a:pt x="12216" y="3275"/>
                  </a:cubicBezTo>
                  <a:cubicBezTo>
                    <a:pt x="11966" y="2823"/>
                    <a:pt x="10704" y="3132"/>
                    <a:pt x="10335" y="2763"/>
                  </a:cubicBezTo>
                  <a:cubicBezTo>
                    <a:pt x="9978" y="2394"/>
                    <a:pt x="10276" y="1144"/>
                    <a:pt x="9823" y="882"/>
                  </a:cubicBezTo>
                  <a:cubicBezTo>
                    <a:pt x="9766" y="848"/>
                    <a:pt x="9701" y="834"/>
                    <a:pt x="9629" y="834"/>
                  </a:cubicBezTo>
                  <a:cubicBezTo>
                    <a:pt x="9188" y="834"/>
                    <a:pt x="8508" y="1386"/>
                    <a:pt x="8061" y="1386"/>
                  </a:cubicBezTo>
                  <a:cubicBezTo>
                    <a:pt x="8019" y="1386"/>
                    <a:pt x="7980" y="1381"/>
                    <a:pt x="7942" y="1370"/>
                  </a:cubicBezTo>
                  <a:cubicBezTo>
                    <a:pt x="7442" y="1239"/>
                    <a:pt x="7085" y="1"/>
                    <a:pt x="6549" y="1"/>
                  </a:cubicBezTo>
                  <a:close/>
                </a:path>
              </a:pathLst>
            </a:custGeom>
            <a:solidFill>
              <a:srgbClr val="FA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7972300" y="12300"/>
              <a:ext cx="1108199" cy="1108282"/>
            </a:xfrm>
            <a:custGeom>
              <a:avLst/>
              <a:gdLst/>
              <a:ahLst/>
              <a:cxnLst/>
              <a:rect l="l" t="t" r="r" b="b"/>
              <a:pathLst>
                <a:path w="13252" h="13253" extrusionOk="0">
                  <a:moveTo>
                    <a:pt x="6620" y="155"/>
                  </a:moveTo>
                  <a:cubicBezTo>
                    <a:pt x="6870" y="155"/>
                    <a:pt x="7096" y="501"/>
                    <a:pt x="7311" y="834"/>
                  </a:cubicBezTo>
                  <a:cubicBezTo>
                    <a:pt x="7537" y="1156"/>
                    <a:pt x="7739" y="1453"/>
                    <a:pt x="7989" y="1525"/>
                  </a:cubicBezTo>
                  <a:cubicBezTo>
                    <a:pt x="8034" y="1536"/>
                    <a:pt x="8080" y="1542"/>
                    <a:pt x="8128" y="1542"/>
                  </a:cubicBezTo>
                  <a:cubicBezTo>
                    <a:pt x="8375" y="1542"/>
                    <a:pt x="8665" y="1400"/>
                    <a:pt x="8954" y="1251"/>
                  </a:cubicBezTo>
                  <a:cubicBezTo>
                    <a:pt x="9221" y="1122"/>
                    <a:pt x="9495" y="986"/>
                    <a:pt x="9699" y="986"/>
                  </a:cubicBezTo>
                  <a:cubicBezTo>
                    <a:pt x="9759" y="986"/>
                    <a:pt x="9813" y="998"/>
                    <a:pt x="9859" y="1025"/>
                  </a:cubicBezTo>
                  <a:cubicBezTo>
                    <a:pt x="10073" y="1144"/>
                    <a:pt x="10097" y="1548"/>
                    <a:pt x="10121" y="1941"/>
                  </a:cubicBezTo>
                  <a:cubicBezTo>
                    <a:pt x="10144" y="2334"/>
                    <a:pt x="10168" y="2703"/>
                    <a:pt x="10359" y="2894"/>
                  </a:cubicBezTo>
                  <a:cubicBezTo>
                    <a:pt x="10549" y="3084"/>
                    <a:pt x="10930" y="3108"/>
                    <a:pt x="11323" y="3132"/>
                  </a:cubicBezTo>
                  <a:cubicBezTo>
                    <a:pt x="11704" y="3168"/>
                    <a:pt x="12109" y="3192"/>
                    <a:pt x="12228" y="3394"/>
                  </a:cubicBezTo>
                  <a:cubicBezTo>
                    <a:pt x="12347" y="3596"/>
                    <a:pt x="12168" y="3954"/>
                    <a:pt x="12002" y="4299"/>
                  </a:cubicBezTo>
                  <a:cubicBezTo>
                    <a:pt x="11835" y="4644"/>
                    <a:pt x="11656" y="4989"/>
                    <a:pt x="11728" y="5263"/>
                  </a:cubicBezTo>
                  <a:cubicBezTo>
                    <a:pt x="11799" y="5525"/>
                    <a:pt x="12109" y="5728"/>
                    <a:pt x="12430" y="5942"/>
                  </a:cubicBezTo>
                  <a:cubicBezTo>
                    <a:pt x="12752" y="6156"/>
                    <a:pt x="13097" y="6382"/>
                    <a:pt x="13097" y="6632"/>
                  </a:cubicBezTo>
                  <a:cubicBezTo>
                    <a:pt x="13097" y="6871"/>
                    <a:pt x="12752" y="7097"/>
                    <a:pt x="12430" y="7323"/>
                  </a:cubicBezTo>
                  <a:cubicBezTo>
                    <a:pt x="12097" y="7537"/>
                    <a:pt x="11799" y="7740"/>
                    <a:pt x="11728" y="8002"/>
                  </a:cubicBezTo>
                  <a:cubicBezTo>
                    <a:pt x="11656" y="8264"/>
                    <a:pt x="11835" y="8621"/>
                    <a:pt x="12002" y="8966"/>
                  </a:cubicBezTo>
                  <a:cubicBezTo>
                    <a:pt x="12168" y="9311"/>
                    <a:pt x="12347" y="9669"/>
                    <a:pt x="12228" y="9871"/>
                  </a:cubicBezTo>
                  <a:cubicBezTo>
                    <a:pt x="12109" y="10073"/>
                    <a:pt x="11704" y="10097"/>
                    <a:pt x="11323" y="10121"/>
                  </a:cubicBezTo>
                  <a:cubicBezTo>
                    <a:pt x="10930" y="10157"/>
                    <a:pt x="10549" y="10180"/>
                    <a:pt x="10359" y="10371"/>
                  </a:cubicBezTo>
                  <a:cubicBezTo>
                    <a:pt x="10168" y="10561"/>
                    <a:pt x="10144" y="10931"/>
                    <a:pt x="10121" y="11323"/>
                  </a:cubicBezTo>
                  <a:cubicBezTo>
                    <a:pt x="10097" y="11716"/>
                    <a:pt x="10073" y="12121"/>
                    <a:pt x="9859" y="12240"/>
                  </a:cubicBezTo>
                  <a:cubicBezTo>
                    <a:pt x="9816" y="12267"/>
                    <a:pt x="9764" y="12279"/>
                    <a:pt x="9705" y="12279"/>
                  </a:cubicBezTo>
                  <a:cubicBezTo>
                    <a:pt x="9503" y="12279"/>
                    <a:pt x="9221" y="12140"/>
                    <a:pt x="8954" y="12002"/>
                  </a:cubicBezTo>
                  <a:cubicBezTo>
                    <a:pt x="8675" y="11863"/>
                    <a:pt x="8379" y="11723"/>
                    <a:pt x="8130" y="11723"/>
                  </a:cubicBezTo>
                  <a:cubicBezTo>
                    <a:pt x="8081" y="11723"/>
                    <a:pt x="8034" y="11729"/>
                    <a:pt x="7989" y="11740"/>
                  </a:cubicBezTo>
                  <a:cubicBezTo>
                    <a:pt x="7739" y="11800"/>
                    <a:pt x="7537" y="12109"/>
                    <a:pt x="7323" y="12431"/>
                  </a:cubicBezTo>
                  <a:cubicBezTo>
                    <a:pt x="7096" y="12764"/>
                    <a:pt x="6870" y="13109"/>
                    <a:pt x="6620" y="13109"/>
                  </a:cubicBezTo>
                  <a:cubicBezTo>
                    <a:pt x="6382" y="13109"/>
                    <a:pt x="6156" y="12764"/>
                    <a:pt x="5930" y="12431"/>
                  </a:cubicBezTo>
                  <a:cubicBezTo>
                    <a:pt x="5715" y="12109"/>
                    <a:pt x="5513" y="11800"/>
                    <a:pt x="5251" y="11740"/>
                  </a:cubicBezTo>
                  <a:cubicBezTo>
                    <a:pt x="5215" y="11728"/>
                    <a:pt x="5168" y="11716"/>
                    <a:pt x="5120" y="11716"/>
                  </a:cubicBezTo>
                  <a:cubicBezTo>
                    <a:pt x="4882" y="11716"/>
                    <a:pt x="4584" y="11871"/>
                    <a:pt x="4286" y="12002"/>
                  </a:cubicBezTo>
                  <a:cubicBezTo>
                    <a:pt x="4019" y="12140"/>
                    <a:pt x="3744" y="12279"/>
                    <a:pt x="3540" y="12279"/>
                  </a:cubicBezTo>
                  <a:cubicBezTo>
                    <a:pt x="3481" y="12279"/>
                    <a:pt x="3427" y="12267"/>
                    <a:pt x="3382" y="12240"/>
                  </a:cubicBezTo>
                  <a:cubicBezTo>
                    <a:pt x="3179" y="12121"/>
                    <a:pt x="3155" y="11716"/>
                    <a:pt x="3132" y="11323"/>
                  </a:cubicBezTo>
                  <a:cubicBezTo>
                    <a:pt x="3108" y="10931"/>
                    <a:pt x="3072" y="10561"/>
                    <a:pt x="2882" y="10371"/>
                  </a:cubicBezTo>
                  <a:cubicBezTo>
                    <a:pt x="2691" y="10180"/>
                    <a:pt x="2322" y="10157"/>
                    <a:pt x="1929" y="10121"/>
                  </a:cubicBezTo>
                  <a:cubicBezTo>
                    <a:pt x="1536" y="10097"/>
                    <a:pt x="1131" y="10073"/>
                    <a:pt x="1012" y="9871"/>
                  </a:cubicBezTo>
                  <a:cubicBezTo>
                    <a:pt x="905" y="9669"/>
                    <a:pt x="1072" y="9311"/>
                    <a:pt x="1250" y="8966"/>
                  </a:cubicBezTo>
                  <a:cubicBezTo>
                    <a:pt x="1417" y="8621"/>
                    <a:pt x="1584" y="8264"/>
                    <a:pt x="1512" y="8002"/>
                  </a:cubicBezTo>
                  <a:cubicBezTo>
                    <a:pt x="1453" y="7740"/>
                    <a:pt x="1143" y="7537"/>
                    <a:pt x="822" y="7323"/>
                  </a:cubicBezTo>
                  <a:cubicBezTo>
                    <a:pt x="488" y="7109"/>
                    <a:pt x="143" y="6871"/>
                    <a:pt x="143" y="6632"/>
                  </a:cubicBezTo>
                  <a:cubicBezTo>
                    <a:pt x="143" y="6394"/>
                    <a:pt x="488" y="6156"/>
                    <a:pt x="822" y="5942"/>
                  </a:cubicBezTo>
                  <a:cubicBezTo>
                    <a:pt x="1143" y="5728"/>
                    <a:pt x="1453" y="5525"/>
                    <a:pt x="1512" y="5263"/>
                  </a:cubicBezTo>
                  <a:cubicBezTo>
                    <a:pt x="1584" y="5001"/>
                    <a:pt x="1417" y="4644"/>
                    <a:pt x="1250" y="4299"/>
                  </a:cubicBezTo>
                  <a:cubicBezTo>
                    <a:pt x="1072" y="3954"/>
                    <a:pt x="893" y="3596"/>
                    <a:pt x="1012" y="3394"/>
                  </a:cubicBezTo>
                  <a:cubicBezTo>
                    <a:pt x="1131" y="3192"/>
                    <a:pt x="1536" y="3168"/>
                    <a:pt x="1929" y="3132"/>
                  </a:cubicBezTo>
                  <a:cubicBezTo>
                    <a:pt x="2322" y="3108"/>
                    <a:pt x="2691" y="3084"/>
                    <a:pt x="2882" y="2894"/>
                  </a:cubicBezTo>
                  <a:cubicBezTo>
                    <a:pt x="3084" y="2703"/>
                    <a:pt x="3108" y="2334"/>
                    <a:pt x="3132" y="1941"/>
                  </a:cubicBezTo>
                  <a:cubicBezTo>
                    <a:pt x="3155" y="1548"/>
                    <a:pt x="3179" y="1144"/>
                    <a:pt x="3382" y="1025"/>
                  </a:cubicBezTo>
                  <a:cubicBezTo>
                    <a:pt x="3427" y="998"/>
                    <a:pt x="3481" y="986"/>
                    <a:pt x="3541" y="986"/>
                  </a:cubicBezTo>
                  <a:cubicBezTo>
                    <a:pt x="3745" y="986"/>
                    <a:pt x="4019" y="1122"/>
                    <a:pt x="4286" y="1251"/>
                  </a:cubicBezTo>
                  <a:cubicBezTo>
                    <a:pt x="4576" y="1400"/>
                    <a:pt x="4873" y="1542"/>
                    <a:pt x="5116" y="1542"/>
                  </a:cubicBezTo>
                  <a:cubicBezTo>
                    <a:pt x="5163" y="1542"/>
                    <a:pt x="5208" y="1536"/>
                    <a:pt x="5251" y="1525"/>
                  </a:cubicBezTo>
                  <a:cubicBezTo>
                    <a:pt x="5513" y="1453"/>
                    <a:pt x="5715" y="1156"/>
                    <a:pt x="5930" y="834"/>
                  </a:cubicBezTo>
                  <a:cubicBezTo>
                    <a:pt x="6156" y="501"/>
                    <a:pt x="6382" y="155"/>
                    <a:pt x="6620" y="155"/>
                  </a:cubicBezTo>
                  <a:close/>
                  <a:moveTo>
                    <a:pt x="6620" y="1"/>
                  </a:moveTo>
                  <a:cubicBezTo>
                    <a:pt x="6299" y="1"/>
                    <a:pt x="6049" y="382"/>
                    <a:pt x="5810" y="739"/>
                  </a:cubicBezTo>
                  <a:cubicBezTo>
                    <a:pt x="5620" y="1036"/>
                    <a:pt x="5418" y="1322"/>
                    <a:pt x="5215" y="1382"/>
                  </a:cubicBezTo>
                  <a:cubicBezTo>
                    <a:pt x="5185" y="1390"/>
                    <a:pt x="5152" y="1394"/>
                    <a:pt x="5117" y="1394"/>
                  </a:cubicBezTo>
                  <a:cubicBezTo>
                    <a:pt x="4909" y="1394"/>
                    <a:pt x="4634" y="1253"/>
                    <a:pt x="4358" y="1120"/>
                  </a:cubicBezTo>
                  <a:cubicBezTo>
                    <a:pt x="4060" y="971"/>
                    <a:pt x="3782" y="835"/>
                    <a:pt x="3546" y="835"/>
                  </a:cubicBezTo>
                  <a:cubicBezTo>
                    <a:pt x="3462" y="835"/>
                    <a:pt x="3383" y="853"/>
                    <a:pt x="3310" y="894"/>
                  </a:cubicBezTo>
                  <a:cubicBezTo>
                    <a:pt x="3036" y="1048"/>
                    <a:pt x="3012" y="1501"/>
                    <a:pt x="2977" y="1929"/>
                  </a:cubicBezTo>
                  <a:cubicBezTo>
                    <a:pt x="2965" y="2275"/>
                    <a:pt x="2941" y="2632"/>
                    <a:pt x="2786" y="2787"/>
                  </a:cubicBezTo>
                  <a:cubicBezTo>
                    <a:pt x="2631" y="2941"/>
                    <a:pt x="2274" y="2965"/>
                    <a:pt x="1917" y="2989"/>
                  </a:cubicBezTo>
                  <a:cubicBezTo>
                    <a:pt x="1488" y="3013"/>
                    <a:pt x="1048" y="3037"/>
                    <a:pt x="893" y="3311"/>
                  </a:cubicBezTo>
                  <a:cubicBezTo>
                    <a:pt x="738" y="3584"/>
                    <a:pt x="917" y="3965"/>
                    <a:pt x="1119" y="4358"/>
                  </a:cubicBezTo>
                  <a:cubicBezTo>
                    <a:pt x="1274" y="4680"/>
                    <a:pt x="1429" y="5013"/>
                    <a:pt x="1381" y="5227"/>
                  </a:cubicBezTo>
                  <a:cubicBezTo>
                    <a:pt x="1322" y="5430"/>
                    <a:pt x="1024" y="5620"/>
                    <a:pt x="738" y="5811"/>
                  </a:cubicBezTo>
                  <a:cubicBezTo>
                    <a:pt x="381" y="6061"/>
                    <a:pt x="0" y="6299"/>
                    <a:pt x="0" y="6632"/>
                  </a:cubicBezTo>
                  <a:cubicBezTo>
                    <a:pt x="0" y="6954"/>
                    <a:pt x="381" y="7204"/>
                    <a:pt x="738" y="7442"/>
                  </a:cubicBezTo>
                  <a:cubicBezTo>
                    <a:pt x="1024" y="7633"/>
                    <a:pt x="1322" y="7835"/>
                    <a:pt x="1381" y="8037"/>
                  </a:cubicBezTo>
                  <a:cubicBezTo>
                    <a:pt x="1429" y="8252"/>
                    <a:pt x="1274" y="8585"/>
                    <a:pt x="1119" y="8895"/>
                  </a:cubicBezTo>
                  <a:cubicBezTo>
                    <a:pt x="917" y="9299"/>
                    <a:pt x="738" y="9669"/>
                    <a:pt x="893" y="9942"/>
                  </a:cubicBezTo>
                  <a:cubicBezTo>
                    <a:pt x="1048" y="10216"/>
                    <a:pt x="1488" y="10240"/>
                    <a:pt x="1917" y="10276"/>
                  </a:cubicBezTo>
                  <a:cubicBezTo>
                    <a:pt x="2274" y="10300"/>
                    <a:pt x="2631" y="10323"/>
                    <a:pt x="2786" y="10466"/>
                  </a:cubicBezTo>
                  <a:cubicBezTo>
                    <a:pt x="2929" y="10621"/>
                    <a:pt x="2953" y="10978"/>
                    <a:pt x="2977" y="11335"/>
                  </a:cubicBezTo>
                  <a:cubicBezTo>
                    <a:pt x="3012" y="11764"/>
                    <a:pt x="3036" y="12205"/>
                    <a:pt x="3310" y="12371"/>
                  </a:cubicBezTo>
                  <a:cubicBezTo>
                    <a:pt x="3381" y="12411"/>
                    <a:pt x="3457" y="12428"/>
                    <a:pt x="3539" y="12428"/>
                  </a:cubicBezTo>
                  <a:cubicBezTo>
                    <a:pt x="3776" y="12428"/>
                    <a:pt x="4057" y="12286"/>
                    <a:pt x="4358" y="12145"/>
                  </a:cubicBezTo>
                  <a:cubicBezTo>
                    <a:pt x="4631" y="12003"/>
                    <a:pt x="4905" y="11870"/>
                    <a:pt x="5112" y="11870"/>
                  </a:cubicBezTo>
                  <a:cubicBezTo>
                    <a:pt x="5149" y="11870"/>
                    <a:pt x="5183" y="11874"/>
                    <a:pt x="5215" y="11883"/>
                  </a:cubicBezTo>
                  <a:cubicBezTo>
                    <a:pt x="5418" y="11931"/>
                    <a:pt x="5620" y="12228"/>
                    <a:pt x="5810" y="12514"/>
                  </a:cubicBezTo>
                  <a:cubicBezTo>
                    <a:pt x="6049" y="12883"/>
                    <a:pt x="6299" y="13252"/>
                    <a:pt x="6620" y="13252"/>
                  </a:cubicBezTo>
                  <a:cubicBezTo>
                    <a:pt x="6953" y="13252"/>
                    <a:pt x="7203" y="12883"/>
                    <a:pt x="7442" y="12514"/>
                  </a:cubicBezTo>
                  <a:cubicBezTo>
                    <a:pt x="7632" y="12228"/>
                    <a:pt x="7835" y="11931"/>
                    <a:pt x="8037" y="11883"/>
                  </a:cubicBezTo>
                  <a:cubicBezTo>
                    <a:pt x="8067" y="11875"/>
                    <a:pt x="8100" y="11871"/>
                    <a:pt x="8135" y="11871"/>
                  </a:cubicBezTo>
                  <a:cubicBezTo>
                    <a:pt x="8343" y="11871"/>
                    <a:pt x="8618" y="12012"/>
                    <a:pt x="8894" y="12145"/>
                  </a:cubicBezTo>
                  <a:cubicBezTo>
                    <a:pt x="9186" y="12286"/>
                    <a:pt x="9471" y="12428"/>
                    <a:pt x="9711" y="12428"/>
                  </a:cubicBezTo>
                  <a:cubicBezTo>
                    <a:pt x="9794" y="12428"/>
                    <a:pt x="9871" y="12411"/>
                    <a:pt x="9942" y="12371"/>
                  </a:cubicBezTo>
                  <a:cubicBezTo>
                    <a:pt x="10216" y="12216"/>
                    <a:pt x="10240" y="11764"/>
                    <a:pt x="10263" y="11335"/>
                  </a:cubicBezTo>
                  <a:cubicBezTo>
                    <a:pt x="10287" y="10990"/>
                    <a:pt x="10311" y="10633"/>
                    <a:pt x="10466" y="10478"/>
                  </a:cubicBezTo>
                  <a:cubicBezTo>
                    <a:pt x="10621" y="10323"/>
                    <a:pt x="10978" y="10300"/>
                    <a:pt x="11335" y="10276"/>
                  </a:cubicBezTo>
                  <a:cubicBezTo>
                    <a:pt x="11764" y="10252"/>
                    <a:pt x="12204" y="10216"/>
                    <a:pt x="12359" y="9942"/>
                  </a:cubicBezTo>
                  <a:cubicBezTo>
                    <a:pt x="12514" y="9680"/>
                    <a:pt x="12335" y="9299"/>
                    <a:pt x="12133" y="8895"/>
                  </a:cubicBezTo>
                  <a:cubicBezTo>
                    <a:pt x="11978" y="8585"/>
                    <a:pt x="11811" y="8252"/>
                    <a:pt x="11871" y="8037"/>
                  </a:cubicBezTo>
                  <a:cubicBezTo>
                    <a:pt x="11930" y="7835"/>
                    <a:pt x="12228" y="7644"/>
                    <a:pt x="12514" y="7454"/>
                  </a:cubicBezTo>
                  <a:cubicBezTo>
                    <a:pt x="12871" y="7204"/>
                    <a:pt x="13252" y="6954"/>
                    <a:pt x="13252" y="6632"/>
                  </a:cubicBezTo>
                  <a:cubicBezTo>
                    <a:pt x="13252" y="6311"/>
                    <a:pt x="12871" y="6061"/>
                    <a:pt x="12514" y="5811"/>
                  </a:cubicBezTo>
                  <a:cubicBezTo>
                    <a:pt x="12228" y="5620"/>
                    <a:pt x="11930" y="5430"/>
                    <a:pt x="11871" y="5227"/>
                  </a:cubicBezTo>
                  <a:cubicBezTo>
                    <a:pt x="11811" y="5013"/>
                    <a:pt x="11978" y="4680"/>
                    <a:pt x="12133" y="4358"/>
                  </a:cubicBezTo>
                  <a:cubicBezTo>
                    <a:pt x="12335" y="3965"/>
                    <a:pt x="12514" y="3584"/>
                    <a:pt x="12359" y="3322"/>
                  </a:cubicBezTo>
                  <a:cubicBezTo>
                    <a:pt x="12204" y="3049"/>
                    <a:pt x="11764" y="3013"/>
                    <a:pt x="11335" y="2989"/>
                  </a:cubicBezTo>
                  <a:cubicBezTo>
                    <a:pt x="10978" y="2965"/>
                    <a:pt x="10621" y="2941"/>
                    <a:pt x="10466" y="2787"/>
                  </a:cubicBezTo>
                  <a:cubicBezTo>
                    <a:pt x="10311" y="2632"/>
                    <a:pt x="10287" y="2275"/>
                    <a:pt x="10263" y="1929"/>
                  </a:cubicBezTo>
                  <a:cubicBezTo>
                    <a:pt x="10240" y="1501"/>
                    <a:pt x="10216" y="1048"/>
                    <a:pt x="9942" y="894"/>
                  </a:cubicBezTo>
                  <a:cubicBezTo>
                    <a:pt x="9871" y="854"/>
                    <a:pt x="9794" y="837"/>
                    <a:pt x="9711" y="837"/>
                  </a:cubicBezTo>
                  <a:cubicBezTo>
                    <a:pt x="9471" y="837"/>
                    <a:pt x="9186" y="978"/>
                    <a:pt x="8894" y="1120"/>
                  </a:cubicBezTo>
                  <a:cubicBezTo>
                    <a:pt x="8618" y="1253"/>
                    <a:pt x="8343" y="1394"/>
                    <a:pt x="8135" y="1394"/>
                  </a:cubicBezTo>
                  <a:cubicBezTo>
                    <a:pt x="8100" y="1394"/>
                    <a:pt x="8067" y="1390"/>
                    <a:pt x="8037" y="1382"/>
                  </a:cubicBezTo>
                  <a:cubicBezTo>
                    <a:pt x="7835" y="1322"/>
                    <a:pt x="7632" y="1036"/>
                    <a:pt x="7442" y="739"/>
                  </a:cubicBezTo>
                  <a:cubicBezTo>
                    <a:pt x="7203" y="382"/>
                    <a:pt x="6953" y="1"/>
                    <a:pt x="662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8519889" y="96930"/>
              <a:ext cx="13046" cy="213160"/>
            </a:xfrm>
            <a:custGeom>
              <a:avLst/>
              <a:gdLst/>
              <a:ahLst/>
              <a:cxnLst/>
              <a:rect l="l" t="t" r="r" b="b"/>
              <a:pathLst>
                <a:path w="156" h="2549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lnTo>
                    <a:pt x="1" y="2465"/>
                  </a:lnTo>
                  <a:cubicBezTo>
                    <a:pt x="1" y="2513"/>
                    <a:pt x="36" y="2549"/>
                    <a:pt x="72" y="2549"/>
                  </a:cubicBezTo>
                  <a:cubicBezTo>
                    <a:pt x="120" y="2549"/>
                    <a:pt x="155" y="2513"/>
                    <a:pt x="155" y="2465"/>
                  </a:cubicBezTo>
                  <a:lnTo>
                    <a:pt x="155" y="72"/>
                  </a:lnTo>
                  <a:cubicBezTo>
                    <a:pt x="155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8286904" y="158647"/>
              <a:ext cx="114566" cy="186317"/>
            </a:xfrm>
            <a:custGeom>
              <a:avLst/>
              <a:gdLst/>
              <a:ahLst/>
              <a:cxnLst/>
              <a:rect l="l" t="t" r="r" b="b"/>
              <a:pathLst>
                <a:path w="1370" h="2228" extrusionOk="0">
                  <a:moveTo>
                    <a:pt x="89" y="0"/>
                  </a:moveTo>
                  <a:cubicBezTo>
                    <a:pt x="75" y="0"/>
                    <a:pt x="61" y="4"/>
                    <a:pt x="48" y="13"/>
                  </a:cubicBezTo>
                  <a:cubicBezTo>
                    <a:pt x="12" y="37"/>
                    <a:pt x="1" y="84"/>
                    <a:pt x="24" y="120"/>
                  </a:cubicBezTo>
                  <a:lnTo>
                    <a:pt x="1227" y="2192"/>
                  </a:lnTo>
                  <a:cubicBezTo>
                    <a:pt x="1239" y="2215"/>
                    <a:pt x="1263" y="2227"/>
                    <a:pt x="1286" y="2227"/>
                  </a:cubicBezTo>
                  <a:cubicBezTo>
                    <a:pt x="1298" y="2227"/>
                    <a:pt x="1310" y="2227"/>
                    <a:pt x="1322" y="2215"/>
                  </a:cubicBezTo>
                  <a:cubicBezTo>
                    <a:pt x="1358" y="2192"/>
                    <a:pt x="1370" y="2156"/>
                    <a:pt x="1346" y="2120"/>
                  </a:cubicBezTo>
                  <a:lnTo>
                    <a:pt x="155" y="37"/>
                  </a:lnTo>
                  <a:cubicBezTo>
                    <a:pt x="140" y="14"/>
                    <a:pt x="115" y="0"/>
                    <a:pt x="8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8117643" y="328911"/>
              <a:ext cx="187236" cy="112643"/>
            </a:xfrm>
            <a:custGeom>
              <a:avLst/>
              <a:gdLst/>
              <a:ahLst/>
              <a:cxnLst/>
              <a:rect l="l" t="t" r="r" b="b"/>
              <a:pathLst>
                <a:path w="2239" h="1347" extrusionOk="0">
                  <a:moveTo>
                    <a:pt x="79" y="0"/>
                  </a:moveTo>
                  <a:cubicBezTo>
                    <a:pt x="53" y="0"/>
                    <a:pt x="28" y="13"/>
                    <a:pt x="12" y="37"/>
                  </a:cubicBezTo>
                  <a:cubicBezTo>
                    <a:pt x="1" y="72"/>
                    <a:pt x="12" y="120"/>
                    <a:pt x="48" y="132"/>
                  </a:cubicBezTo>
                  <a:lnTo>
                    <a:pt x="2120" y="1334"/>
                  </a:lnTo>
                  <a:cubicBezTo>
                    <a:pt x="2132" y="1346"/>
                    <a:pt x="2144" y="1346"/>
                    <a:pt x="2156" y="1346"/>
                  </a:cubicBezTo>
                  <a:cubicBezTo>
                    <a:pt x="2179" y="1346"/>
                    <a:pt x="2203" y="1334"/>
                    <a:pt x="2227" y="1311"/>
                  </a:cubicBezTo>
                  <a:cubicBezTo>
                    <a:pt x="2239" y="1275"/>
                    <a:pt x="2227" y="1227"/>
                    <a:pt x="2191" y="1203"/>
                  </a:cubicBezTo>
                  <a:lnTo>
                    <a:pt x="120" y="13"/>
                  </a:lnTo>
                  <a:cubicBezTo>
                    <a:pt x="107" y="4"/>
                    <a:pt x="93" y="0"/>
                    <a:pt x="7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8055927" y="560891"/>
              <a:ext cx="213160" cy="12042"/>
            </a:xfrm>
            <a:custGeom>
              <a:avLst/>
              <a:gdLst/>
              <a:ahLst/>
              <a:cxnLst/>
              <a:rect l="l" t="t" r="r" b="b"/>
              <a:pathLst>
                <a:path w="2549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2477" y="144"/>
                  </a:lnTo>
                  <a:cubicBezTo>
                    <a:pt x="2513" y="144"/>
                    <a:pt x="2548" y="108"/>
                    <a:pt x="2548" y="72"/>
                  </a:cubicBezTo>
                  <a:cubicBezTo>
                    <a:pt x="2548" y="25"/>
                    <a:pt x="2513" y="1"/>
                    <a:pt x="247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8117643" y="692352"/>
              <a:ext cx="187236" cy="112559"/>
            </a:xfrm>
            <a:custGeom>
              <a:avLst/>
              <a:gdLst/>
              <a:ahLst/>
              <a:cxnLst/>
              <a:rect l="l" t="t" r="r" b="b"/>
              <a:pathLst>
                <a:path w="2239" h="1346" extrusionOk="0">
                  <a:moveTo>
                    <a:pt x="2161" y="0"/>
                  </a:moveTo>
                  <a:cubicBezTo>
                    <a:pt x="2147" y="0"/>
                    <a:pt x="2132" y="4"/>
                    <a:pt x="2120" y="13"/>
                  </a:cubicBezTo>
                  <a:lnTo>
                    <a:pt x="48" y="1215"/>
                  </a:lnTo>
                  <a:cubicBezTo>
                    <a:pt x="12" y="1227"/>
                    <a:pt x="1" y="1275"/>
                    <a:pt x="12" y="1310"/>
                  </a:cubicBezTo>
                  <a:cubicBezTo>
                    <a:pt x="36" y="1334"/>
                    <a:pt x="60" y="1346"/>
                    <a:pt x="84" y="1346"/>
                  </a:cubicBezTo>
                  <a:cubicBezTo>
                    <a:pt x="96" y="1346"/>
                    <a:pt x="108" y="1346"/>
                    <a:pt x="120" y="1334"/>
                  </a:cubicBezTo>
                  <a:lnTo>
                    <a:pt x="2191" y="143"/>
                  </a:lnTo>
                  <a:cubicBezTo>
                    <a:pt x="2227" y="120"/>
                    <a:pt x="2239" y="72"/>
                    <a:pt x="2227" y="36"/>
                  </a:cubicBezTo>
                  <a:cubicBezTo>
                    <a:pt x="2212" y="13"/>
                    <a:pt x="2186" y="0"/>
                    <a:pt x="216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8286904" y="788941"/>
              <a:ext cx="114566" cy="186233"/>
            </a:xfrm>
            <a:custGeom>
              <a:avLst/>
              <a:gdLst/>
              <a:ahLst/>
              <a:cxnLst/>
              <a:rect l="l" t="t" r="r" b="b"/>
              <a:pathLst>
                <a:path w="1370" h="2227" extrusionOk="0">
                  <a:moveTo>
                    <a:pt x="1281" y="0"/>
                  </a:moveTo>
                  <a:cubicBezTo>
                    <a:pt x="1256" y="0"/>
                    <a:pt x="1230" y="13"/>
                    <a:pt x="1215" y="36"/>
                  </a:cubicBezTo>
                  <a:lnTo>
                    <a:pt x="24" y="2108"/>
                  </a:lnTo>
                  <a:cubicBezTo>
                    <a:pt x="1" y="2144"/>
                    <a:pt x="12" y="2191"/>
                    <a:pt x="48" y="2215"/>
                  </a:cubicBezTo>
                  <a:cubicBezTo>
                    <a:pt x="60" y="2215"/>
                    <a:pt x="72" y="2227"/>
                    <a:pt x="84" y="2227"/>
                  </a:cubicBezTo>
                  <a:cubicBezTo>
                    <a:pt x="120" y="2227"/>
                    <a:pt x="143" y="2215"/>
                    <a:pt x="155" y="2191"/>
                  </a:cubicBezTo>
                  <a:lnTo>
                    <a:pt x="1346" y="108"/>
                  </a:lnTo>
                  <a:cubicBezTo>
                    <a:pt x="1370" y="72"/>
                    <a:pt x="1358" y="24"/>
                    <a:pt x="1322" y="12"/>
                  </a:cubicBezTo>
                  <a:cubicBezTo>
                    <a:pt x="1310" y="4"/>
                    <a:pt x="1295" y="0"/>
                    <a:pt x="128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519889" y="823814"/>
              <a:ext cx="13046" cy="213160"/>
            </a:xfrm>
            <a:custGeom>
              <a:avLst/>
              <a:gdLst/>
              <a:ahLst/>
              <a:cxnLst/>
              <a:rect l="l" t="t" r="r" b="b"/>
              <a:pathLst>
                <a:path w="156" h="2549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lnTo>
                    <a:pt x="1" y="2477"/>
                  </a:lnTo>
                  <a:cubicBezTo>
                    <a:pt x="1" y="2512"/>
                    <a:pt x="36" y="2548"/>
                    <a:pt x="72" y="2548"/>
                  </a:cubicBezTo>
                  <a:cubicBezTo>
                    <a:pt x="120" y="2548"/>
                    <a:pt x="155" y="2512"/>
                    <a:pt x="155" y="2477"/>
                  </a:cubicBezTo>
                  <a:lnTo>
                    <a:pt x="155" y="84"/>
                  </a:lnTo>
                  <a:cubicBezTo>
                    <a:pt x="155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9"/>
            <p:cNvSpPr/>
            <p:nvPr/>
          </p:nvSpPr>
          <p:spPr>
            <a:xfrm>
              <a:off x="8650347" y="788941"/>
              <a:ext cx="114566" cy="186233"/>
            </a:xfrm>
            <a:custGeom>
              <a:avLst/>
              <a:gdLst/>
              <a:ahLst/>
              <a:cxnLst/>
              <a:rect l="l" t="t" r="r" b="b"/>
              <a:pathLst>
                <a:path w="1370" h="2227" extrusionOk="0">
                  <a:moveTo>
                    <a:pt x="97" y="0"/>
                  </a:moveTo>
                  <a:cubicBezTo>
                    <a:pt x="85" y="0"/>
                    <a:pt x="73" y="4"/>
                    <a:pt x="60" y="12"/>
                  </a:cubicBezTo>
                  <a:cubicBezTo>
                    <a:pt x="24" y="24"/>
                    <a:pt x="0" y="72"/>
                    <a:pt x="24" y="108"/>
                  </a:cubicBezTo>
                  <a:lnTo>
                    <a:pt x="1227" y="2191"/>
                  </a:lnTo>
                  <a:cubicBezTo>
                    <a:pt x="1239" y="2215"/>
                    <a:pt x="1262" y="2227"/>
                    <a:pt x="1286" y="2227"/>
                  </a:cubicBezTo>
                  <a:cubicBezTo>
                    <a:pt x="1298" y="2227"/>
                    <a:pt x="1310" y="2215"/>
                    <a:pt x="1322" y="2215"/>
                  </a:cubicBezTo>
                  <a:cubicBezTo>
                    <a:pt x="1358" y="2191"/>
                    <a:pt x="1370" y="2144"/>
                    <a:pt x="1358" y="2108"/>
                  </a:cubicBezTo>
                  <a:lnTo>
                    <a:pt x="155" y="36"/>
                  </a:lnTo>
                  <a:cubicBezTo>
                    <a:pt x="140" y="13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8746936" y="692352"/>
              <a:ext cx="188240" cy="112559"/>
            </a:xfrm>
            <a:custGeom>
              <a:avLst/>
              <a:gdLst/>
              <a:ahLst/>
              <a:cxnLst/>
              <a:rect l="l" t="t" r="r" b="b"/>
              <a:pathLst>
                <a:path w="2251" h="1346" extrusionOk="0">
                  <a:moveTo>
                    <a:pt x="90" y="0"/>
                  </a:moveTo>
                  <a:cubicBezTo>
                    <a:pt x="65" y="0"/>
                    <a:pt x="39" y="13"/>
                    <a:pt x="24" y="36"/>
                  </a:cubicBezTo>
                  <a:cubicBezTo>
                    <a:pt x="0" y="72"/>
                    <a:pt x="12" y="120"/>
                    <a:pt x="48" y="143"/>
                  </a:cubicBezTo>
                  <a:lnTo>
                    <a:pt x="2131" y="1334"/>
                  </a:lnTo>
                  <a:cubicBezTo>
                    <a:pt x="2143" y="1346"/>
                    <a:pt x="2155" y="1346"/>
                    <a:pt x="2167" y="1346"/>
                  </a:cubicBezTo>
                  <a:cubicBezTo>
                    <a:pt x="2191" y="1346"/>
                    <a:pt x="2215" y="1334"/>
                    <a:pt x="2227" y="1310"/>
                  </a:cubicBezTo>
                  <a:cubicBezTo>
                    <a:pt x="2251" y="1275"/>
                    <a:pt x="2239" y="1227"/>
                    <a:pt x="2203" y="1215"/>
                  </a:cubicBezTo>
                  <a:lnTo>
                    <a:pt x="131" y="13"/>
                  </a:lnTo>
                  <a:cubicBezTo>
                    <a:pt x="119" y="4"/>
                    <a:pt x="104" y="0"/>
                    <a:pt x="9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8783731" y="560891"/>
              <a:ext cx="213160" cy="12042"/>
            </a:xfrm>
            <a:custGeom>
              <a:avLst/>
              <a:gdLst/>
              <a:ahLst/>
              <a:cxnLst/>
              <a:rect l="l" t="t" r="r" b="b"/>
              <a:pathLst>
                <a:path w="2549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08"/>
                    <a:pt x="25" y="144"/>
                    <a:pt x="72" y="144"/>
                  </a:cubicBezTo>
                  <a:lnTo>
                    <a:pt x="2465" y="144"/>
                  </a:lnTo>
                  <a:cubicBezTo>
                    <a:pt x="2513" y="144"/>
                    <a:pt x="2549" y="108"/>
                    <a:pt x="2549" y="72"/>
                  </a:cubicBezTo>
                  <a:cubicBezTo>
                    <a:pt x="2549" y="25"/>
                    <a:pt x="2513" y="1"/>
                    <a:pt x="2465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8746936" y="328911"/>
              <a:ext cx="188240" cy="112643"/>
            </a:xfrm>
            <a:custGeom>
              <a:avLst/>
              <a:gdLst/>
              <a:ahLst/>
              <a:cxnLst/>
              <a:rect l="l" t="t" r="r" b="b"/>
              <a:pathLst>
                <a:path w="2251" h="1347" extrusionOk="0">
                  <a:moveTo>
                    <a:pt x="2172" y="0"/>
                  </a:moveTo>
                  <a:cubicBezTo>
                    <a:pt x="2158" y="0"/>
                    <a:pt x="2144" y="4"/>
                    <a:pt x="2131" y="13"/>
                  </a:cubicBezTo>
                  <a:lnTo>
                    <a:pt x="48" y="1203"/>
                  </a:lnTo>
                  <a:cubicBezTo>
                    <a:pt x="12" y="1227"/>
                    <a:pt x="0" y="1275"/>
                    <a:pt x="24" y="1311"/>
                  </a:cubicBezTo>
                  <a:cubicBezTo>
                    <a:pt x="36" y="1334"/>
                    <a:pt x="60" y="1346"/>
                    <a:pt x="96" y="1346"/>
                  </a:cubicBezTo>
                  <a:cubicBezTo>
                    <a:pt x="107" y="1346"/>
                    <a:pt x="119" y="1346"/>
                    <a:pt x="131" y="1334"/>
                  </a:cubicBezTo>
                  <a:lnTo>
                    <a:pt x="2203" y="132"/>
                  </a:lnTo>
                  <a:cubicBezTo>
                    <a:pt x="2239" y="120"/>
                    <a:pt x="2251" y="72"/>
                    <a:pt x="2227" y="37"/>
                  </a:cubicBezTo>
                  <a:cubicBezTo>
                    <a:pt x="2219" y="13"/>
                    <a:pt x="2196" y="0"/>
                    <a:pt x="217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9"/>
            <p:cNvSpPr/>
            <p:nvPr/>
          </p:nvSpPr>
          <p:spPr>
            <a:xfrm>
              <a:off x="8651350" y="158647"/>
              <a:ext cx="113563" cy="186317"/>
            </a:xfrm>
            <a:custGeom>
              <a:avLst/>
              <a:gdLst/>
              <a:ahLst/>
              <a:cxnLst/>
              <a:rect l="l" t="t" r="r" b="b"/>
              <a:pathLst>
                <a:path w="1358" h="2228" extrusionOk="0">
                  <a:moveTo>
                    <a:pt x="1273" y="0"/>
                  </a:moveTo>
                  <a:cubicBezTo>
                    <a:pt x="1250" y="0"/>
                    <a:pt x="1230" y="14"/>
                    <a:pt x="1215" y="37"/>
                  </a:cubicBezTo>
                  <a:lnTo>
                    <a:pt x="12" y="2120"/>
                  </a:lnTo>
                  <a:cubicBezTo>
                    <a:pt x="0" y="2156"/>
                    <a:pt x="12" y="2192"/>
                    <a:pt x="48" y="2215"/>
                  </a:cubicBezTo>
                  <a:cubicBezTo>
                    <a:pt x="48" y="2227"/>
                    <a:pt x="72" y="2227"/>
                    <a:pt x="84" y="2227"/>
                  </a:cubicBezTo>
                  <a:cubicBezTo>
                    <a:pt x="107" y="2227"/>
                    <a:pt x="131" y="2215"/>
                    <a:pt x="143" y="2192"/>
                  </a:cubicBezTo>
                  <a:lnTo>
                    <a:pt x="1346" y="120"/>
                  </a:lnTo>
                  <a:cubicBezTo>
                    <a:pt x="1358" y="84"/>
                    <a:pt x="1346" y="37"/>
                    <a:pt x="1310" y="13"/>
                  </a:cubicBezTo>
                  <a:cubicBezTo>
                    <a:pt x="1297" y="4"/>
                    <a:pt x="1285" y="0"/>
                    <a:pt x="1273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9"/>
            <p:cNvSpPr/>
            <p:nvPr/>
          </p:nvSpPr>
          <p:spPr>
            <a:xfrm>
              <a:off x="8208211" y="249298"/>
              <a:ext cx="635383" cy="635299"/>
            </a:xfrm>
            <a:custGeom>
              <a:avLst/>
              <a:gdLst/>
              <a:ahLst/>
              <a:cxnLst/>
              <a:rect l="l" t="t" r="r" b="b"/>
              <a:pathLst>
                <a:path w="7598" h="7597" extrusionOk="0">
                  <a:moveTo>
                    <a:pt x="3799" y="0"/>
                  </a:moveTo>
                  <a:cubicBezTo>
                    <a:pt x="1704" y="0"/>
                    <a:pt x="1" y="1703"/>
                    <a:pt x="1" y="3798"/>
                  </a:cubicBezTo>
                  <a:cubicBezTo>
                    <a:pt x="1" y="5894"/>
                    <a:pt x="1704" y="7596"/>
                    <a:pt x="3799" y="7596"/>
                  </a:cubicBezTo>
                  <a:cubicBezTo>
                    <a:pt x="5895" y="7596"/>
                    <a:pt x="7597" y="5894"/>
                    <a:pt x="7597" y="3798"/>
                  </a:cubicBezTo>
                  <a:cubicBezTo>
                    <a:pt x="7597" y="1703"/>
                    <a:pt x="5895" y="0"/>
                    <a:pt x="3799" y="0"/>
                  </a:cubicBezTo>
                  <a:close/>
                </a:path>
              </a:pathLst>
            </a:custGeom>
            <a:solidFill>
              <a:srgbClr val="FF7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8202274" y="243277"/>
              <a:ext cx="647257" cy="647258"/>
            </a:xfrm>
            <a:custGeom>
              <a:avLst/>
              <a:gdLst/>
              <a:ahLst/>
              <a:cxnLst/>
              <a:rect l="l" t="t" r="r" b="b"/>
              <a:pathLst>
                <a:path w="7740" h="7740" extrusionOk="0">
                  <a:moveTo>
                    <a:pt x="3870" y="144"/>
                  </a:moveTo>
                  <a:cubicBezTo>
                    <a:pt x="5930" y="144"/>
                    <a:pt x="7597" y="1823"/>
                    <a:pt x="7597" y="3870"/>
                  </a:cubicBezTo>
                  <a:cubicBezTo>
                    <a:pt x="7597" y="5918"/>
                    <a:pt x="5930" y="7585"/>
                    <a:pt x="3870" y="7585"/>
                  </a:cubicBezTo>
                  <a:cubicBezTo>
                    <a:pt x="1822" y="7585"/>
                    <a:pt x="155" y="5918"/>
                    <a:pt x="155" y="3870"/>
                  </a:cubicBezTo>
                  <a:cubicBezTo>
                    <a:pt x="155" y="1823"/>
                    <a:pt x="1822" y="144"/>
                    <a:pt x="3870" y="144"/>
                  </a:cubicBezTo>
                  <a:close/>
                  <a:moveTo>
                    <a:pt x="3870" y="1"/>
                  </a:moveTo>
                  <a:cubicBezTo>
                    <a:pt x="1739" y="1"/>
                    <a:pt x="1" y="1739"/>
                    <a:pt x="1" y="3870"/>
                  </a:cubicBezTo>
                  <a:cubicBezTo>
                    <a:pt x="1" y="6002"/>
                    <a:pt x="1739" y="7740"/>
                    <a:pt x="3870" y="7740"/>
                  </a:cubicBezTo>
                  <a:cubicBezTo>
                    <a:pt x="6013" y="7740"/>
                    <a:pt x="7740" y="6002"/>
                    <a:pt x="7740" y="3870"/>
                  </a:cubicBezTo>
                  <a:cubicBezTo>
                    <a:pt x="7740" y="1739"/>
                    <a:pt x="6013" y="1"/>
                    <a:pt x="387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8270012" y="311015"/>
              <a:ext cx="511785" cy="511869"/>
            </a:xfrm>
            <a:custGeom>
              <a:avLst/>
              <a:gdLst/>
              <a:ahLst/>
              <a:cxnLst/>
              <a:rect l="l" t="t" r="r" b="b"/>
              <a:pathLst>
                <a:path w="6120" h="6121" extrusionOk="0">
                  <a:moveTo>
                    <a:pt x="3060" y="774"/>
                  </a:moveTo>
                  <a:cubicBezTo>
                    <a:pt x="4322" y="774"/>
                    <a:pt x="5346" y="1798"/>
                    <a:pt x="5346" y="3060"/>
                  </a:cubicBezTo>
                  <a:cubicBezTo>
                    <a:pt x="5346" y="4322"/>
                    <a:pt x="4322" y="5346"/>
                    <a:pt x="3060" y="5346"/>
                  </a:cubicBezTo>
                  <a:cubicBezTo>
                    <a:pt x="1798" y="5346"/>
                    <a:pt x="774" y="4322"/>
                    <a:pt x="774" y="3060"/>
                  </a:cubicBezTo>
                  <a:cubicBezTo>
                    <a:pt x="774" y="1798"/>
                    <a:pt x="1798" y="774"/>
                    <a:pt x="3060" y="774"/>
                  </a:cubicBezTo>
                  <a:close/>
                  <a:moveTo>
                    <a:pt x="3060" y="1"/>
                  </a:moveTo>
                  <a:cubicBezTo>
                    <a:pt x="1369" y="1"/>
                    <a:pt x="0" y="1370"/>
                    <a:pt x="0" y="3060"/>
                  </a:cubicBezTo>
                  <a:cubicBezTo>
                    <a:pt x="0" y="4751"/>
                    <a:pt x="1369" y="6120"/>
                    <a:pt x="3060" y="6120"/>
                  </a:cubicBezTo>
                  <a:cubicBezTo>
                    <a:pt x="4751" y="6120"/>
                    <a:pt x="6120" y="4751"/>
                    <a:pt x="6120" y="3060"/>
                  </a:cubicBezTo>
                  <a:cubicBezTo>
                    <a:pt x="6120" y="1370"/>
                    <a:pt x="4751" y="1"/>
                    <a:pt x="3060" y="1"/>
                  </a:cubicBezTo>
                  <a:close/>
                </a:path>
              </a:pathLst>
            </a:custGeom>
            <a:solidFill>
              <a:srgbClr val="00B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8263990" y="305077"/>
              <a:ext cx="523827" cy="523743"/>
            </a:xfrm>
            <a:custGeom>
              <a:avLst/>
              <a:gdLst/>
              <a:ahLst/>
              <a:cxnLst/>
              <a:rect l="l" t="t" r="r" b="b"/>
              <a:pathLst>
                <a:path w="6264" h="6263" extrusionOk="0">
                  <a:moveTo>
                    <a:pt x="3132" y="917"/>
                  </a:moveTo>
                  <a:cubicBezTo>
                    <a:pt x="4358" y="917"/>
                    <a:pt x="5347" y="1905"/>
                    <a:pt x="5347" y="3131"/>
                  </a:cubicBezTo>
                  <a:cubicBezTo>
                    <a:pt x="5347" y="4346"/>
                    <a:pt x="4358" y="5346"/>
                    <a:pt x="3132" y="5346"/>
                  </a:cubicBezTo>
                  <a:cubicBezTo>
                    <a:pt x="1918" y="5346"/>
                    <a:pt x="918" y="4346"/>
                    <a:pt x="918" y="3131"/>
                  </a:cubicBezTo>
                  <a:cubicBezTo>
                    <a:pt x="918" y="1905"/>
                    <a:pt x="1918" y="917"/>
                    <a:pt x="3132" y="917"/>
                  </a:cubicBezTo>
                  <a:close/>
                  <a:moveTo>
                    <a:pt x="3132" y="774"/>
                  </a:moveTo>
                  <a:cubicBezTo>
                    <a:pt x="1834" y="774"/>
                    <a:pt x="775" y="1834"/>
                    <a:pt x="775" y="3131"/>
                  </a:cubicBezTo>
                  <a:cubicBezTo>
                    <a:pt x="775" y="4429"/>
                    <a:pt x="1834" y="5489"/>
                    <a:pt x="3132" y="5489"/>
                  </a:cubicBezTo>
                  <a:cubicBezTo>
                    <a:pt x="4442" y="5489"/>
                    <a:pt x="5501" y="4429"/>
                    <a:pt x="5501" y="3131"/>
                  </a:cubicBezTo>
                  <a:cubicBezTo>
                    <a:pt x="5501" y="1834"/>
                    <a:pt x="4442" y="774"/>
                    <a:pt x="3132" y="774"/>
                  </a:cubicBezTo>
                  <a:close/>
                  <a:moveTo>
                    <a:pt x="3132" y="143"/>
                  </a:moveTo>
                  <a:cubicBezTo>
                    <a:pt x="4787" y="143"/>
                    <a:pt x="6121" y="1488"/>
                    <a:pt x="6121" y="3131"/>
                  </a:cubicBezTo>
                  <a:cubicBezTo>
                    <a:pt x="6121" y="4774"/>
                    <a:pt x="4775" y="6120"/>
                    <a:pt x="3132" y="6120"/>
                  </a:cubicBezTo>
                  <a:cubicBezTo>
                    <a:pt x="1489" y="6120"/>
                    <a:pt x="156" y="4774"/>
                    <a:pt x="156" y="3131"/>
                  </a:cubicBezTo>
                  <a:cubicBezTo>
                    <a:pt x="156" y="1488"/>
                    <a:pt x="1489" y="143"/>
                    <a:pt x="3132" y="143"/>
                  </a:cubicBezTo>
                  <a:close/>
                  <a:moveTo>
                    <a:pt x="3132" y="0"/>
                  </a:moveTo>
                  <a:cubicBezTo>
                    <a:pt x="1406" y="0"/>
                    <a:pt x="1" y="1405"/>
                    <a:pt x="1" y="3131"/>
                  </a:cubicBezTo>
                  <a:cubicBezTo>
                    <a:pt x="1" y="4858"/>
                    <a:pt x="1406" y="6263"/>
                    <a:pt x="3132" y="6263"/>
                  </a:cubicBezTo>
                  <a:cubicBezTo>
                    <a:pt x="4858" y="6263"/>
                    <a:pt x="6263" y="4858"/>
                    <a:pt x="6263" y="3131"/>
                  </a:cubicBezTo>
                  <a:cubicBezTo>
                    <a:pt x="6263" y="1405"/>
                    <a:pt x="4858" y="0"/>
                    <a:pt x="313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9" name="Google Shape;1619;p49"/>
          <p:cNvSpPr/>
          <p:nvPr/>
        </p:nvSpPr>
        <p:spPr>
          <a:xfrm rot="10800000">
            <a:off x="24984" y="3996974"/>
            <a:ext cx="240475" cy="2578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rgbClr val="00004D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49"/>
          <p:cNvSpPr/>
          <p:nvPr/>
        </p:nvSpPr>
        <p:spPr>
          <a:xfrm rot="10800000">
            <a:off x="195309" y="45874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rgbClr val="FAEA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49"/>
          <p:cNvSpPr/>
          <p:nvPr/>
        </p:nvSpPr>
        <p:spPr>
          <a:xfrm rot="10800000">
            <a:off x="266186" y="3987864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60;p36">
            <a:extLst>
              <a:ext uri="{FF2B5EF4-FFF2-40B4-BE49-F238E27FC236}">
                <a16:creationId xmlns:a16="http://schemas.microsoft.com/office/drawing/2014/main" id="{AE56B62C-DB7F-41D6-96D7-9F13DDAA6A6F}"/>
              </a:ext>
            </a:extLst>
          </p:cNvPr>
          <p:cNvSpPr txBox="1">
            <a:spLocks/>
          </p:cNvSpPr>
          <p:nvPr/>
        </p:nvSpPr>
        <p:spPr>
          <a:xfrm>
            <a:off x="768374" y="1737834"/>
            <a:ext cx="1345145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Epinions.com</a:t>
            </a:r>
          </a:p>
        </p:txBody>
      </p:sp>
      <p:sp>
        <p:nvSpPr>
          <p:cNvPr id="52" name="Google Shape;861;p36">
            <a:extLst>
              <a:ext uri="{FF2B5EF4-FFF2-40B4-BE49-F238E27FC236}">
                <a16:creationId xmlns:a16="http://schemas.microsoft.com/office/drawing/2014/main" id="{E4F4C30D-C49E-4D8D-B642-0B4F524258CB}"/>
              </a:ext>
            </a:extLst>
          </p:cNvPr>
          <p:cNvSpPr txBox="1">
            <a:spLocks/>
          </p:cNvSpPr>
          <p:nvPr/>
        </p:nvSpPr>
        <p:spPr>
          <a:xfrm>
            <a:off x="705300" y="2003860"/>
            <a:ext cx="2261500" cy="167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1100" dirty="0"/>
              <a:t>131,828 χρήστες, 717,667 σχέσεις εμπιστοσύνης, 123,705 σχέσεις δυσπιστίας και 13,668,319 αξιολογήσεις (σε κλίμακα 1-5)</a:t>
            </a:r>
          </a:p>
          <a:p>
            <a:br>
              <a:rPr lang="el-GR" sz="1100" dirty="0"/>
            </a:br>
            <a:r>
              <a:rPr lang="en-US" sz="1100" b="1" dirty="0"/>
              <a:t>group a</a:t>
            </a:r>
            <a:r>
              <a:rPr lang="en-US" sz="1100" dirty="0"/>
              <a:t>:</a:t>
            </a:r>
            <a:r>
              <a:rPr lang="el-GR" sz="1100" dirty="0"/>
              <a:t>αξιολογήσεις&gt;100 ή/και σχέσεις εμπιστοσύνης &gt;50, </a:t>
            </a:r>
            <a:br>
              <a:rPr lang="el-GR" sz="1100" dirty="0"/>
            </a:br>
            <a:r>
              <a:rPr lang="en-US" sz="1100" b="1" dirty="0"/>
              <a:t>group</a:t>
            </a:r>
            <a:r>
              <a:rPr lang="en-US" sz="1100" dirty="0"/>
              <a:t> </a:t>
            </a:r>
            <a:r>
              <a:rPr lang="en-US" sz="1100" b="1" dirty="0"/>
              <a:t>b</a:t>
            </a:r>
            <a:r>
              <a:rPr lang="en-US" sz="1100" dirty="0"/>
              <a:t>:</a:t>
            </a:r>
            <a:r>
              <a:rPr lang="el-GR" sz="1100" dirty="0"/>
              <a:t>50-100 αξιολογήσεις ή/και 20-50 σχέσεις εμπιστοσύνης </a:t>
            </a:r>
            <a:br>
              <a:rPr lang="el-GR" sz="1100" dirty="0"/>
            </a:br>
            <a:r>
              <a:rPr lang="en-US" sz="1100" b="1" dirty="0"/>
              <a:t>group c</a:t>
            </a:r>
            <a:r>
              <a:rPr lang="en-US" sz="1100" dirty="0"/>
              <a:t>:</a:t>
            </a:r>
            <a:r>
              <a:rPr lang="el-GR" sz="1100" dirty="0"/>
              <a:t>20-50 αξιολογήσεις ή/και 10-20 σχέσεις εμπιστοσύνης</a:t>
            </a:r>
          </a:p>
          <a:p>
            <a:r>
              <a:rPr lang="el-G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l-G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Google Shape;865;p36">
            <a:extLst>
              <a:ext uri="{FF2B5EF4-FFF2-40B4-BE49-F238E27FC236}">
                <a16:creationId xmlns:a16="http://schemas.microsoft.com/office/drawing/2014/main" id="{CB6D0137-FB66-475B-83B8-B50F6437DF4B}"/>
              </a:ext>
            </a:extLst>
          </p:cNvPr>
          <p:cNvSpPr/>
          <p:nvPr/>
        </p:nvSpPr>
        <p:spPr>
          <a:xfrm>
            <a:off x="1758129" y="1451493"/>
            <a:ext cx="435002" cy="40740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811;p33">
            <a:extLst>
              <a:ext uri="{FF2B5EF4-FFF2-40B4-BE49-F238E27FC236}">
                <a16:creationId xmlns:a16="http://schemas.microsoft.com/office/drawing/2014/main" id="{CF574B4B-2595-4D3F-A637-6E899FAFC523}"/>
              </a:ext>
            </a:extLst>
          </p:cNvPr>
          <p:cNvSpPr/>
          <p:nvPr/>
        </p:nvSpPr>
        <p:spPr>
          <a:xfrm>
            <a:off x="641244" y="2063433"/>
            <a:ext cx="129156" cy="2103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811;p33">
            <a:extLst>
              <a:ext uri="{FF2B5EF4-FFF2-40B4-BE49-F238E27FC236}">
                <a16:creationId xmlns:a16="http://schemas.microsoft.com/office/drawing/2014/main" id="{77E15D40-E820-4BDF-9124-AC8B842E3CB5}"/>
              </a:ext>
            </a:extLst>
          </p:cNvPr>
          <p:cNvSpPr/>
          <p:nvPr/>
        </p:nvSpPr>
        <p:spPr>
          <a:xfrm>
            <a:off x="642548" y="3119262"/>
            <a:ext cx="129156" cy="2103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Εικόνα 5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60D3A86C-405E-48EA-B794-2193F9424B2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b="16459"/>
          <a:stretch/>
        </p:blipFill>
        <p:spPr>
          <a:xfrm>
            <a:off x="5776790" y="1522744"/>
            <a:ext cx="2646259" cy="1237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C3FE0D-D937-4B65-921A-9E8CF87307FE}"/>
              </a:ext>
            </a:extLst>
          </p:cNvPr>
          <p:cNvSpPr txBox="1"/>
          <p:nvPr/>
        </p:nvSpPr>
        <p:spPr>
          <a:xfrm>
            <a:off x="6633693" y="465730"/>
            <a:ext cx="199588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/>
              <a:t>σε σχέση με τις άλλες παραμέτρους, η δυσπιστία δεν παίζει τόσο σημαντικό ρόλο στη πρόβλεψη εμπιστοσύνης</a:t>
            </a:r>
            <a:endParaRPr lang="el-GR" sz="1000" dirty="0"/>
          </a:p>
        </p:txBody>
      </p: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536BA4FD-F4E2-4B3E-9AFC-1B87ED881FC8}"/>
              </a:ext>
            </a:extLst>
          </p:cNvPr>
          <p:cNvCxnSpPr>
            <a:cxnSpLocks/>
          </p:cNvCxnSpPr>
          <p:nvPr/>
        </p:nvCxnSpPr>
        <p:spPr>
          <a:xfrm flipH="1">
            <a:off x="6329363" y="926682"/>
            <a:ext cx="304330" cy="524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Google Shape;1619;p49">
            <a:extLst>
              <a:ext uri="{FF2B5EF4-FFF2-40B4-BE49-F238E27FC236}">
                <a16:creationId xmlns:a16="http://schemas.microsoft.com/office/drawing/2014/main" id="{E8D626D1-5229-49EA-8043-13CE72888728}"/>
              </a:ext>
            </a:extLst>
          </p:cNvPr>
          <p:cNvSpPr/>
          <p:nvPr/>
        </p:nvSpPr>
        <p:spPr>
          <a:xfrm rot="10800000">
            <a:off x="2669816" y="1141040"/>
            <a:ext cx="240475" cy="2578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rgbClr val="00004D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620;p49">
            <a:extLst>
              <a:ext uri="{FF2B5EF4-FFF2-40B4-BE49-F238E27FC236}">
                <a16:creationId xmlns:a16="http://schemas.microsoft.com/office/drawing/2014/main" id="{74FC3CC9-080F-4F39-B458-C221EF199DEA}"/>
              </a:ext>
            </a:extLst>
          </p:cNvPr>
          <p:cNvSpPr/>
          <p:nvPr/>
        </p:nvSpPr>
        <p:spPr>
          <a:xfrm>
            <a:off x="3154426" y="1711221"/>
            <a:ext cx="229050" cy="379826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rgbClr val="FAEA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6" name="Εικόνα 65">
            <a:extLst>
              <a:ext uri="{FF2B5EF4-FFF2-40B4-BE49-F238E27FC236}">
                <a16:creationId xmlns:a16="http://schemas.microsoft.com/office/drawing/2014/main" id="{273BCCC0-3D30-46A1-9B6F-A1F7FBBF055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93" y="2992583"/>
            <a:ext cx="2300783" cy="1792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04611B-564A-45D7-9D3D-2D82A190D396}"/>
              </a:ext>
            </a:extLst>
          </p:cNvPr>
          <p:cNvSpPr txBox="1"/>
          <p:nvPr/>
        </p:nvSpPr>
        <p:spPr>
          <a:xfrm>
            <a:off x="2252299" y="4182503"/>
            <a:ext cx="1691937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sz="1000" dirty="0"/>
              <a:t>με τη πάροδο του χρόνου και την επέκταση των πληροφοριών η μέθοδος γίνεται πιο ακριβής</a:t>
            </a:r>
          </a:p>
        </p:txBody>
      </p:sp>
      <p:pic>
        <p:nvPicPr>
          <p:cNvPr id="69" name="Εικόνα 68">
            <a:extLst>
              <a:ext uri="{FF2B5EF4-FFF2-40B4-BE49-F238E27FC236}">
                <a16:creationId xmlns:a16="http://schemas.microsoft.com/office/drawing/2014/main" id="{0DAB09A0-5F68-4278-8F37-7D6687B3449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16" y="2959328"/>
            <a:ext cx="2849804" cy="1825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3" name="Google Shape;1393;p4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394" name="Google Shape;1394;p4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395" name="Google Shape;1395;p4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9" name="Google Shape;1399;p4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45"/>
          <p:cNvGrpSpPr/>
          <p:nvPr/>
        </p:nvGrpSpPr>
        <p:grpSpPr>
          <a:xfrm>
            <a:off x="697347" y="1339927"/>
            <a:ext cx="7749306" cy="2964328"/>
            <a:chOff x="941047" y="1339927"/>
            <a:chExt cx="7749306" cy="2964328"/>
          </a:xfrm>
        </p:grpSpPr>
        <p:sp>
          <p:nvSpPr>
            <p:cNvPr id="1403" name="Google Shape;1403;p4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4" name="Google Shape;1404;p4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1405" name="Google Shape;1405;p4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8" name="Google Shape;1418;p45"/>
            <p:cNvSpPr/>
            <p:nvPr/>
          </p:nvSpPr>
          <p:spPr>
            <a:xfrm>
              <a:off x="941047" y="1339927"/>
              <a:ext cx="7733427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5"/>
            <p:cNvSpPr/>
            <p:nvPr/>
          </p:nvSpPr>
          <p:spPr>
            <a:xfrm>
              <a:off x="956926" y="1381175"/>
              <a:ext cx="773342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rgbClr val="00B9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8416705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6625568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8" name="Google Shape;1428;p45"/>
          <p:cNvSpPr txBox="1">
            <a:spLocks noGrp="1"/>
          </p:cNvSpPr>
          <p:nvPr>
            <p:ph type="title"/>
          </p:nvPr>
        </p:nvSpPr>
        <p:spPr>
          <a:xfrm>
            <a:off x="540529" y="39486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VACS</a:t>
            </a:r>
            <a:endParaRPr dirty="0"/>
          </a:p>
        </p:txBody>
      </p:sp>
      <p:sp>
        <p:nvSpPr>
          <p:cNvPr id="1430" name="Google Shape;1430;p45"/>
          <p:cNvSpPr txBox="1">
            <a:spLocks noGrp="1"/>
          </p:cNvSpPr>
          <p:nvPr>
            <p:ph type="subTitle" idx="1"/>
          </p:nvPr>
        </p:nvSpPr>
        <p:spPr>
          <a:xfrm>
            <a:off x="891894" y="1742473"/>
            <a:ext cx="2148900" cy="1545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l-GR" dirty="0"/>
              <a:t>Πρώτο στάδιο: με εξελικτική ομαδοποίηση και υπολογισμό της κοινοτικής ισχύος ( </a:t>
            </a:r>
            <a:r>
              <a:rPr lang="en-US" dirty="0"/>
              <a:t>T</a:t>
            </a:r>
            <a:r>
              <a:rPr lang="el-GR" dirty="0" err="1"/>
              <a:t>emporal</a:t>
            </a:r>
            <a:r>
              <a:rPr lang="el-GR" dirty="0"/>
              <a:t> Community </a:t>
            </a:r>
            <a:r>
              <a:rPr lang="en-US" dirty="0"/>
              <a:t>S</a:t>
            </a:r>
            <a:r>
              <a:rPr lang="el-GR" dirty="0" err="1"/>
              <a:t>trength</a:t>
            </a:r>
            <a:r>
              <a:rPr lang="el-GR" dirty="0"/>
              <a:t>)</a:t>
            </a:r>
            <a:endParaRPr dirty="0"/>
          </a:p>
        </p:txBody>
      </p:sp>
      <p:sp>
        <p:nvSpPr>
          <p:cNvPr id="1432" name="Google Shape;1432;p45"/>
          <p:cNvSpPr txBox="1">
            <a:spLocks noGrp="1"/>
          </p:cNvSpPr>
          <p:nvPr>
            <p:ph type="subTitle" idx="4"/>
          </p:nvPr>
        </p:nvSpPr>
        <p:spPr>
          <a:xfrm>
            <a:off x="3339922" y="1679425"/>
            <a:ext cx="2496208" cy="2228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l-GR" dirty="0"/>
              <a:t>Δεύτερο στάδιο: με ένα μοντέλο βελτιστοποίησης, τον αλγόριθμο VACS ο οποίος περιλαμβάνει πληροφορίες από την εξέλιξη της δημιουργίας συμπλεγμάτων , τη χρονική ομαλότητα και τη μείωση του θορύβου</a:t>
            </a:r>
            <a:endParaRPr dirty="0"/>
          </a:p>
        </p:txBody>
      </p:sp>
      <p:cxnSp>
        <p:nvCxnSpPr>
          <p:cNvPr id="1450" name="Google Shape;1450;p45"/>
          <p:cNvCxnSpPr/>
          <p:nvPr/>
        </p:nvCxnSpPr>
        <p:spPr>
          <a:xfrm rot="10800000">
            <a:off x="3219250" y="1844175"/>
            <a:ext cx="0" cy="187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45"/>
          <p:cNvCxnSpPr/>
          <p:nvPr/>
        </p:nvCxnSpPr>
        <p:spPr>
          <a:xfrm rot="10800000">
            <a:off x="5909775" y="1844175"/>
            <a:ext cx="0" cy="187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2" name="Google Shape;1452;p45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45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rgbClr val="00004D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45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rgbClr val="FAEA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45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45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45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rgbClr val="00004D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45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rgbClr val="FAEA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45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C13DB-8492-456A-8805-DCDA06DD48E9}"/>
              </a:ext>
            </a:extLst>
          </p:cNvPr>
          <p:cNvSpPr txBox="1"/>
          <p:nvPr/>
        </p:nvSpPr>
        <p:spPr>
          <a:xfrm>
            <a:off x="915315" y="917261"/>
            <a:ext cx="714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>
                <a:solidFill>
                  <a:srgbClr val="002060"/>
                </a:solidFill>
              </a:rPr>
              <a:t>Το πρόβλημα της μελέτης της  δημιουργίας συμπλεγμάτων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l-GR" sz="1200" dirty="0">
                <a:solidFill>
                  <a:srgbClr val="002060"/>
                </a:solidFill>
              </a:rPr>
              <a:t>για τα δυναμικά δίκτυα, μπορεί να αντιμετωπιστεί σε δύο στάδια</a:t>
            </a:r>
            <a:r>
              <a:rPr lang="en-US" sz="1200" dirty="0">
                <a:solidFill>
                  <a:srgbClr val="002060"/>
                </a:solidFill>
              </a:rPr>
              <a:t>:</a:t>
            </a:r>
            <a:endParaRPr lang="el-GR" sz="1200" dirty="0">
              <a:solidFill>
                <a:srgbClr val="002060"/>
              </a:solidFill>
            </a:endParaRPr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0269E2E0-DA8D-4342-AAEB-0FA06066B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200" y="1652627"/>
            <a:ext cx="2249568" cy="2228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07D844-F9B0-4884-9A0C-25931D1AB530}"/>
              </a:ext>
            </a:extLst>
          </p:cNvPr>
          <p:cNvSpPr txBox="1"/>
          <p:nvPr/>
        </p:nvSpPr>
        <p:spPr>
          <a:xfrm>
            <a:off x="6292299" y="3939049"/>
            <a:ext cx="1695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rgbClr val="002060"/>
                </a:solidFill>
              </a:rPr>
              <a:t>The Flow of Whole Framework</a:t>
            </a:r>
            <a:endParaRPr lang="el-GR" sz="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0" name="Google Shape;1500;p47"/>
          <p:cNvGrpSpPr/>
          <p:nvPr/>
        </p:nvGrpSpPr>
        <p:grpSpPr>
          <a:xfrm>
            <a:off x="5171575" y="3082050"/>
            <a:ext cx="3282916" cy="1794846"/>
            <a:chOff x="713237" y="1380147"/>
            <a:chExt cx="3282916" cy="1794846"/>
          </a:xfrm>
        </p:grpSpPr>
        <p:sp>
          <p:nvSpPr>
            <p:cNvPr id="1501" name="Google Shape;1501;p47"/>
            <p:cNvSpPr/>
            <p:nvPr/>
          </p:nvSpPr>
          <p:spPr>
            <a:xfrm>
              <a:off x="713238" y="1380147"/>
              <a:ext cx="3282916" cy="179484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713237" y="1381172"/>
              <a:ext cx="3282916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rgbClr val="00B9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7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7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47"/>
          <p:cNvGrpSpPr/>
          <p:nvPr/>
        </p:nvGrpSpPr>
        <p:grpSpPr>
          <a:xfrm>
            <a:off x="726175" y="1554976"/>
            <a:ext cx="3282916" cy="3321920"/>
            <a:chOff x="713237" y="1380147"/>
            <a:chExt cx="3282916" cy="1794846"/>
          </a:xfrm>
        </p:grpSpPr>
        <p:sp>
          <p:nvSpPr>
            <p:cNvPr id="1507" name="Google Shape;1507;p47"/>
            <p:cNvSpPr/>
            <p:nvPr/>
          </p:nvSpPr>
          <p:spPr>
            <a:xfrm>
              <a:off x="713238" y="1380147"/>
              <a:ext cx="3282916" cy="179484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713237" y="1381172"/>
              <a:ext cx="3282916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rgbClr val="00B9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47"/>
          <p:cNvGrpSpPr/>
          <p:nvPr/>
        </p:nvGrpSpPr>
        <p:grpSpPr>
          <a:xfrm>
            <a:off x="4179896" y="1182077"/>
            <a:ext cx="3845833" cy="1445806"/>
            <a:chOff x="713225" y="1380159"/>
            <a:chExt cx="3845833" cy="1445806"/>
          </a:xfrm>
        </p:grpSpPr>
        <p:sp>
          <p:nvSpPr>
            <p:cNvPr id="1513" name="Google Shape;1513;p47"/>
            <p:cNvSpPr/>
            <p:nvPr/>
          </p:nvSpPr>
          <p:spPr>
            <a:xfrm>
              <a:off x="713225" y="1380159"/>
              <a:ext cx="3845833" cy="144580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713225" y="1381184"/>
              <a:ext cx="3845833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rgbClr val="00B9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8" name="Google Shape;1518;p47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Αλγόριθμοι 1</a:t>
            </a:r>
            <a:r>
              <a:rPr lang="el-GR" baseline="30000" dirty="0"/>
              <a:t>ου</a:t>
            </a:r>
            <a:r>
              <a:rPr lang="el-GR" dirty="0"/>
              <a:t> και 2</a:t>
            </a:r>
            <a:r>
              <a:rPr lang="el-GR" baseline="30000" dirty="0"/>
              <a:t>ου</a:t>
            </a:r>
            <a:r>
              <a:rPr lang="el-GR" dirty="0"/>
              <a:t> σταδίου:</a:t>
            </a:r>
            <a:endParaRPr dirty="0"/>
          </a:p>
        </p:txBody>
      </p:sp>
      <p:sp>
        <p:nvSpPr>
          <p:cNvPr id="1519" name="Google Shape;1519;p47"/>
          <p:cNvSpPr txBox="1">
            <a:spLocks noGrp="1"/>
          </p:cNvSpPr>
          <p:nvPr>
            <p:ph type="title" idx="4294967295"/>
          </p:nvPr>
        </p:nvSpPr>
        <p:spPr>
          <a:xfrm>
            <a:off x="1374334" y="3366871"/>
            <a:ext cx="1986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DESCRIPTION</a:t>
            </a:r>
            <a:endParaRPr sz="2000"/>
          </a:p>
        </p:txBody>
      </p:sp>
      <p:sp>
        <p:nvSpPr>
          <p:cNvPr id="1520" name="Google Shape;1520;p47"/>
          <p:cNvSpPr txBox="1">
            <a:spLocks noGrp="1"/>
          </p:cNvSpPr>
          <p:nvPr>
            <p:ph type="subTitle" idx="4294967295"/>
          </p:nvPr>
        </p:nvSpPr>
        <p:spPr>
          <a:xfrm>
            <a:off x="1012234" y="3697420"/>
            <a:ext cx="2710800" cy="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Mercury is the closest planet to the Sun and the smallest one in the Solar System</a:t>
            </a:r>
            <a:endParaRPr sz="1600"/>
          </a:p>
        </p:txBody>
      </p:sp>
      <p:sp>
        <p:nvSpPr>
          <p:cNvPr id="1524" name="Google Shape;1524;p47"/>
          <p:cNvSpPr txBox="1">
            <a:spLocks noGrp="1"/>
          </p:cNvSpPr>
          <p:nvPr>
            <p:ph type="title" idx="4294967295"/>
          </p:nvPr>
        </p:nvSpPr>
        <p:spPr>
          <a:xfrm>
            <a:off x="4692748" y="1986029"/>
            <a:ext cx="1497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Multimedia</a:t>
            </a:r>
            <a:endParaRPr sz="1600" b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525" name="Google Shape;1525;p47"/>
          <p:cNvSpPr txBox="1">
            <a:spLocks noGrp="1"/>
          </p:cNvSpPr>
          <p:nvPr>
            <p:ph type="title" idx="4294967295"/>
          </p:nvPr>
        </p:nvSpPr>
        <p:spPr>
          <a:xfrm>
            <a:off x="4692738" y="1617275"/>
            <a:ext cx="1497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CHANNEL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1526" name="Google Shape;1526;p47"/>
          <p:cNvCxnSpPr/>
          <p:nvPr/>
        </p:nvCxnSpPr>
        <p:spPr>
          <a:xfrm rot="-5400000" flipH="1">
            <a:off x="4291322" y="2025000"/>
            <a:ext cx="5457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7" name="Google Shape;1527;p47"/>
          <p:cNvSpPr txBox="1">
            <a:spLocks noGrp="1"/>
          </p:cNvSpPr>
          <p:nvPr>
            <p:ph type="subTitle" idx="4294967295"/>
          </p:nvPr>
        </p:nvSpPr>
        <p:spPr>
          <a:xfrm>
            <a:off x="5094264" y="3564188"/>
            <a:ext cx="3437538" cy="1705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-GR" sz="1600" dirty="0">
                <a:solidFill>
                  <a:schemeClr val="tx1"/>
                </a:solidFill>
              </a:rPr>
              <a:t>Εξελικτική Δημιουργία Συμπλέγματος</a:t>
            </a:r>
          </a:p>
          <a:p>
            <a:pPr marL="469900" lvl="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-GR" sz="1600" dirty="0">
                <a:solidFill>
                  <a:schemeClr val="tx1"/>
                </a:solidFill>
              </a:rPr>
              <a:t>Ανάλυση Ανάπτυξης Κοινότητας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528" name="Google Shape;1528;p47"/>
          <p:cNvSpPr/>
          <p:nvPr/>
        </p:nvSpPr>
        <p:spPr>
          <a:xfrm rot="10800000">
            <a:off x="24984" y="1115074"/>
            <a:ext cx="240475" cy="2578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rgbClr val="00004D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47"/>
          <p:cNvSpPr/>
          <p:nvPr/>
        </p:nvSpPr>
        <p:spPr>
          <a:xfrm rot="10800000">
            <a:off x="195309" y="1705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rgbClr val="FAEA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47"/>
          <p:cNvSpPr/>
          <p:nvPr/>
        </p:nvSpPr>
        <p:spPr>
          <a:xfrm rot="10800000">
            <a:off x="559876" y="769687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47"/>
          <p:cNvSpPr/>
          <p:nvPr/>
        </p:nvSpPr>
        <p:spPr>
          <a:xfrm>
            <a:off x="8903532" y="4416784"/>
            <a:ext cx="240475" cy="2578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rgbClr val="00004D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47"/>
          <p:cNvSpPr/>
          <p:nvPr/>
        </p:nvSpPr>
        <p:spPr>
          <a:xfrm>
            <a:off x="8549664" y="362806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rgbClr val="FAEA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47"/>
          <p:cNvSpPr/>
          <p:nvPr/>
        </p:nvSpPr>
        <p:spPr>
          <a:xfrm>
            <a:off x="8048484" y="441679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8E6E8C8E-9C3E-47C4-A8E7-CD99F9FF9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895" y="1379993"/>
            <a:ext cx="3845833" cy="1247890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C8D3E1B1-5800-4435-BE4E-EFD17CC88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25" y="1904980"/>
            <a:ext cx="3208200" cy="2978458"/>
          </a:xfrm>
          <a:prstGeom prst="rect">
            <a:avLst/>
          </a:prstGeom>
        </p:spPr>
      </p:pic>
      <p:sp>
        <p:nvSpPr>
          <p:cNvPr id="38" name="Google Shape;1898;p57">
            <a:extLst>
              <a:ext uri="{FF2B5EF4-FFF2-40B4-BE49-F238E27FC236}">
                <a16:creationId xmlns:a16="http://schemas.microsoft.com/office/drawing/2014/main" id="{E59177FF-285E-4BE1-AD51-27034DCCE8CF}"/>
              </a:ext>
            </a:extLst>
          </p:cNvPr>
          <p:cNvSpPr/>
          <p:nvPr/>
        </p:nvSpPr>
        <p:spPr>
          <a:xfrm>
            <a:off x="3723034" y="4552138"/>
            <a:ext cx="421583" cy="356832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814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814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814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898;p57">
            <a:extLst>
              <a:ext uri="{FF2B5EF4-FFF2-40B4-BE49-F238E27FC236}">
                <a16:creationId xmlns:a16="http://schemas.microsoft.com/office/drawing/2014/main" id="{D5B6A078-15A7-4C9F-9FEE-13706CD3BEF9}"/>
              </a:ext>
            </a:extLst>
          </p:cNvPr>
          <p:cNvSpPr/>
          <p:nvPr/>
        </p:nvSpPr>
        <p:spPr>
          <a:xfrm>
            <a:off x="7290579" y="1975087"/>
            <a:ext cx="431815" cy="393375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814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814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814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A3A3A-34A1-4DDE-BF89-9FE25905BD98}"/>
              </a:ext>
            </a:extLst>
          </p:cNvPr>
          <p:cNvSpPr txBox="1"/>
          <p:nvPr/>
        </p:nvSpPr>
        <p:spPr>
          <a:xfrm>
            <a:off x="7386639" y="1986028"/>
            <a:ext cx="76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3FE37-3371-4EAA-8F8C-EF69CE09DE3F}"/>
              </a:ext>
            </a:extLst>
          </p:cNvPr>
          <p:cNvSpPr txBox="1"/>
          <p:nvPr/>
        </p:nvSpPr>
        <p:spPr>
          <a:xfrm>
            <a:off x="3818710" y="4569119"/>
            <a:ext cx="456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2.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6"/>
          <p:cNvSpPr txBox="1">
            <a:spLocks noGrp="1"/>
          </p:cNvSpPr>
          <p:nvPr>
            <p:ph type="title"/>
          </p:nvPr>
        </p:nvSpPr>
        <p:spPr>
          <a:xfrm>
            <a:off x="697475" y="59501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Αποτελέσματα Πειράματος</a:t>
            </a:r>
            <a:endParaRPr dirty="0"/>
          </a:p>
        </p:txBody>
      </p:sp>
      <p:sp>
        <p:nvSpPr>
          <p:cNvPr id="860" name="Google Shape;860;p36"/>
          <p:cNvSpPr txBox="1">
            <a:spLocks noGrp="1"/>
          </p:cNvSpPr>
          <p:nvPr>
            <p:ph type="title" idx="2"/>
          </p:nvPr>
        </p:nvSpPr>
        <p:spPr>
          <a:xfrm>
            <a:off x="1421038" y="2139659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IMDB</a:t>
            </a:r>
            <a:endParaRPr dirty="0"/>
          </a:p>
        </p:txBody>
      </p:sp>
      <p:sp>
        <p:nvSpPr>
          <p:cNvPr id="861" name="Google Shape;861;p36"/>
          <p:cNvSpPr txBox="1">
            <a:spLocks noGrp="1"/>
          </p:cNvSpPr>
          <p:nvPr>
            <p:ph type="subTitle" idx="1"/>
          </p:nvPr>
        </p:nvSpPr>
        <p:spPr>
          <a:xfrm>
            <a:off x="1675824" y="2273531"/>
            <a:ext cx="2553900" cy="1724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endParaRPr lang="el-G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/>
            <a:r>
              <a:rPr lang="el-GR" sz="1100" dirty="0"/>
              <a:t>Το σύνολο δεδομένων αφορά κωμικές ταινίες και τηλεοπτικά έργα </a:t>
            </a:r>
            <a:r>
              <a:rPr lang="en-US" sz="1100" dirty="0"/>
              <a:t>(1991-2002)</a:t>
            </a:r>
            <a:br>
              <a:rPr lang="en-US" sz="1100" dirty="0"/>
            </a:br>
            <a:br>
              <a:rPr lang="en-US" sz="1100" dirty="0"/>
            </a:br>
            <a:r>
              <a:rPr lang="el-GR" sz="1100" dirty="0"/>
              <a:t>700 αστέρες ταινιών (</a:t>
            </a:r>
            <a:r>
              <a:rPr lang="en-US" sz="1100" dirty="0"/>
              <a:t>movie stars</a:t>
            </a:r>
            <a:r>
              <a:rPr lang="el-GR" sz="1100" dirty="0"/>
              <a:t>) </a:t>
            </a:r>
            <a:endPara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/>
            <a:b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Τα αποτελέσματα υποστηρίζουν ότι οι κοινότητες που εντοπίστηκαν από το VACS έχουν πραγματικά νόημα.</a:t>
            </a:r>
            <a:endParaRPr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2" name="Google Shape;862;p36"/>
          <p:cNvSpPr txBox="1">
            <a:spLocks noGrp="1"/>
          </p:cNvSpPr>
          <p:nvPr>
            <p:ph type="title" idx="3"/>
          </p:nvPr>
        </p:nvSpPr>
        <p:spPr>
          <a:xfrm>
            <a:off x="5169049" y="2131439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DBLP</a:t>
            </a:r>
            <a:endParaRPr dirty="0"/>
          </a:p>
        </p:txBody>
      </p:sp>
      <p:sp>
        <p:nvSpPr>
          <p:cNvPr id="863" name="Google Shape;863;p36"/>
          <p:cNvSpPr txBox="1">
            <a:spLocks noGrp="1"/>
          </p:cNvSpPr>
          <p:nvPr>
            <p:ph type="subTitle" idx="4"/>
          </p:nvPr>
        </p:nvSpPr>
        <p:spPr>
          <a:xfrm>
            <a:off x="5270360" y="2218574"/>
            <a:ext cx="2735617" cy="1724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endParaRPr lang="el-GR" sz="11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l-GR" sz="1100" dirty="0"/>
              <a:t>Δεδομένα(1991-2000) </a:t>
            </a:r>
          </a:p>
          <a:p>
            <a:pPr marL="0" lvl="0" indent="0" algn="l"/>
            <a:r>
              <a:rPr lang="el-GR" sz="1100" dirty="0"/>
              <a:t> </a:t>
            </a:r>
            <a:br>
              <a:rPr lang="el-GR" sz="1100" dirty="0"/>
            </a:br>
            <a:r>
              <a:rPr lang="el-GR" sz="1100" dirty="0"/>
              <a:t>      144.179 έγγραφα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l-G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l-G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Σε αυτό το σύνολο δεδομένων, υποτίθεται  ότι η κοινότητα εξελίσσεται με σχετική ισχυρή εσωτερική ένταση, επομένως,  είναι λιγότερο πιθανό να βρει δραματική αλλαγή μέλους, κατά την εξέλιξη. </a:t>
            </a:r>
            <a:br>
              <a:rPr lang="el-GR" sz="1100" dirty="0"/>
            </a:br>
            <a:endParaRPr sz="1100" dirty="0"/>
          </a:p>
        </p:txBody>
      </p:sp>
      <p:sp>
        <p:nvSpPr>
          <p:cNvPr id="865" name="Google Shape;865;p36"/>
          <p:cNvSpPr/>
          <p:nvPr/>
        </p:nvSpPr>
        <p:spPr>
          <a:xfrm>
            <a:off x="6232322" y="1630642"/>
            <a:ext cx="427355" cy="46093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36"/>
          <p:cNvGrpSpPr/>
          <p:nvPr/>
        </p:nvGrpSpPr>
        <p:grpSpPr>
          <a:xfrm>
            <a:off x="8240451" y="2718219"/>
            <a:ext cx="1086847" cy="2449551"/>
            <a:chOff x="7933269" y="2691775"/>
            <a:chExt cx="1086847" cy="2449551"/>
          </a:xfrm>
        </p:grpSpPr>
        <p:sp>
          <p:nvSpPr>
            <p:cNvPr id="867" name="Google Shape;867;p36"/>
            <p:cNvSpPr/>
            <p:nvPr/>
          </p:nvSpPr>
          <p:spPr>
            <a:xfrm>
              <a:off x="8082664" y="2777165"/>
              <a:ext cx="788060" cy="2278800"/>
            </a:xfrm>
            <a:custGeom>
              <a:avLst/>
              <a:gdLst/>
              <a:ahLst/>
              <a:cxnLst/>
              <a:rect l="l" t="t" r="r" b="b"/>
              <a:pathLst>
                <a:path w="6156" h="17800" extrusionOk="0">
                  <a:moveTo>
                    <a:pt x="0" y="0"/>
                  </a:moveTo>
                  <a:lnTo>
                    <a:pt x="0" y="5977"/>
                  </a:lnTo>
                  <a:cubicBezTo>
                    <a:pt x="0" y="7120"/>
                    <a:pt x="631" y="8108"/>
                    <a:pt x="1548" y="8644"/>
                  </a:cubicBezTo>
                  <a:cubicBezTo>
                    <a:pt x="1751" y="8751"/>
                    <a:pt x="1751" y="9037"/>
                    <a:pt x="1548" y="9156"/>
                  </a:cubicBezTo>
                  <a:cubicBezTo>
                    <a:pt x="631" y="9692"/>
                    <a:pt x="0" y="10680"/>
                    <a:pt x="0" y="11823"/>
                  </a:cubicBezTo>
                  <a:lnTo>
                    <a:pt x="0" y="17800"/>
                  </a:lnTo>
                  <a:lnTo>
                    <a:pt x="6144" y="17800"/>
                  </a:lnTo>
                  <a:lnTo>
                    <a:pt x="6144" y="11823"/>
                  </a:lnTo>
                  <a:cubicBezTo>
                    <a:pt x="6144" y="10680"/>
                    <a:pt x="5525" y="9692"/>
                    <a:pt x="4608" y="9156"/>
                  </a:cubicBezTo>
                  <a:cubicBezTo>
                    <a:pt x="4406" y="9037"/>
                    <a:pt x="4406" y="8751"/>
                    <a:pt x="4608" y="8644"/>
                  </a:cubicBezTo>
                  <a:cubicBezTo>
                    <a:pt x="5525" y="8108"/>
                    <a:pt x="6156" y="7120"/>
                    <a:pt x="6156" y="5977"/>
                  </a:cubicBezTo>
                  <a:lnTo>
                    <a:pt x="6156" y="0"/>
                  </a:lnTo>
                  <a:close/>
                </a:path>
              </a:pathLst>
            </a:custGeom>
            <a:solidFill>
              <a:srgbClr val="FF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8073447" y="2767948"/>
              <a:ext cx="806495" cy="2297236"/>
            </a:xfrm>
            <a:custGeom>
              <a:avLst/>
              <a:gdLst/>
              <a:ahLst/>
              <a:cxnLst/>
              <a:rect l="l" t="t" r="r" b="b"/>
              <a:pathLst>
                <a:path w="6300" h="17944" extrusionOk="0">
                  <a:moveTo>
                    <a:pt x="6144" y="144"/>
                  </a:moveTo>
                  <a:lnTo>
                    <a:pt x="6144" y="6049"/>
                  </a:lnTo>
                  <a:cubicBezTo>
                    <a:pt x="6144" y="7121"/>
                    <a:pt x="5573" y="8109"/>
                    <a:pt x="4644" y="8645"/>
                  </a:cubicBezTo>
                  <a:cubicBezTo>
                    <a:pt x="4525" y="8716"/>
                    <a:pt x="4454" y="8835"/>
                    <a:pt x="4454" y="8966"/>
                  </a:cubicBezTo>
                  <a:cubicBezTo>
                    <a:pt x="4454" y="9109"/>
                    <a:pt x="4525" y="9228"/>
                    <a:pt x="4644" y="9299"/>
                  </a:cubicBezTo>
                  <a:cubicBezTo>
                    <a:pt x="5573" y="9835"/>
                    <a:pt x="6144" y="10823"/>
                    <a:pt x="6144" y="11895"/>
                  </a:cubicBezTo>
                  <a:lnTo>
                    <a:pt x="6144" y="17800"/>
                  </a:lnTo>
                  <a:lnTo>
                    <a:pt x="156" y="17800"/>
                  </a:lnTo>
                  <a:lnTo>
                    <a:pt x="156" y="11895"/>
                  </a:lnTo>
                  <a:cubicBezTo>
                    <a:pt x="156" y="10823"/>
                    <a:pt x="727" y="9835"/>
                    <a:pt x="1656" y="9299"/>
                  </a:cubicBezTo>
                  <a:cubicBezTo>
                    <a:pt x="1775" y="9228"/>
                    <a:pt x="1846" y="9109"/>
                    <a:pt x="1846" y="8966"/>
                  </a:cubicBezTo>
                  <a:cubicBezTo>
                    <a:pt x="1846" y="8835"/>
                    <a:pt x="1775" y="8716"/>
                    <a:pt x="1656" y="8645"/>
                  </a:cubicBezTo>
                  <a:cubicBezTo>
                    <a:pt x="727" y="8109"/>
                    <a:pt x="156" y="7121"/>
                    <a:pt x="156" y="6049"/>
                  </a:cubicBezTo>
                  <a:lnTo>
                    <a:pt x="156" y="144"/>
                  </a:lnTo>
                  <a:close/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lnTo>
                    <a:pt x="1" y="6049"/>
                  </a:lnTo>
                  <a:cubicBezTo>
                    <a:pt x="1" y="7168"/>
                    <a:pt x="608" y="8216"/>
                    <a:pt x="1584" y="8776"/>
                  </a:cubicBezTo>
                  <a:cubicBezTo>
                    <a:pt x="1656" y="8823"/>
                    <a:pt x="1692" y="8895"/>
                    <a:pt x="1692" y="8966"/>
                  </a:cubicBezTo>
                  <a:cubicBezTo>
                    <a:pt x="1692" y="9049"/>
                    <a:pt x="1656" y="9121"/>
                    <a:pt x="1584" y="9168"/>
                  </a:cubicBezTo>
                  <a:cubicBezTo>
                    <a:pt x="608" y="9728"/>
                    <a:pt x="1" y="10776"/>
                    <a:pt x="1" y="11895"/>
                  </a:cubicBezTo>
                  <a:lnTo>
                    <a:pt x="1" y="17872"/>
                  </a:lnTo>
                  <a:cubicBezTo>
                    <a:pt x="1" y="17920"/>
                    <a:pt x="37" y="17943"/>
                    <a:pt x="72" y="17943"/>
                  </a:cubicBezTo>
                  <a:lnTo>
                    <a:pt x="6228" y="17943"/>
                  </a:lnTo>
                  <a:cubicBezTo>
                    <a:pt x="6264" y="17943"/>
                    <a:pt x="6299" y="17920"/>
                    <a:pt x="6299" y="17872"/>
                  </a:cubicBezTo>
                  <a:lnTo>
                    <a:pt x="6299" y="11895"/>
                  </a:lnTo>
                  <a:cubicBezTo>
                    <a:pt x="6299" y="10776"/>
                    <a:pt x="5692" y="9728"/>
                    <a:pt x="4716" y="9168"/>
                  </a:cubicBezTo>
                  <a:cubicBezTo>
                    <a:pt x="4644" y="9121"/>
                    <a:pt x="4597" y="9049"/>
                    <a:pt x="4597" y="8966"/>
                  </a:cubicBezTo>
                  <a:cubicBezTo>
                    <a:pt x="4597" y="8895"/>
                    <a:pt x="4644" y="8823"/>
                    <a:pt x="4716" y="8776"/>
                  </a:cubicBezTo>
                  <a:cubicBezTo>
                    <a:pt x="5692" y="8216"/>
                    <a:pt x="6299" y="7168"/>
                    <a:pt x="6299" y="6049"/>
                  </a:cubicBezTo>
                  <a:lnTo>
                    <a:pt x="6299" y="72"/>
                  </a:lnTo>
                  <a:cubicBezTo>
                    <a:pt x="6299" y="25"/>
                    <a:pt x="6264" y="1"/>
                    <a:pt x="6216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8068978" y="3209044"/>
              <a:ext cx="786524" cy="1435132"/>
            </a:xfrm>
            <a:custGeom>
              <a:avLst/>
              <a:gdLst/>
              <a:ahLst/>
              <a:cxnLst/>
              <a:rect l="l" t="t" r="r" b="b"/>
              <a:pathLst>
                <a:path w="6144" h="11210" extrusionOk="0">
                  <a:moveTo>
                    <a:pt x="4018" y="0"/>
                  </a:moveTo>
                  <a:cubicBezTo>
                    <a:pt x="3629" y="0"/>
                    <a:pt x="3241" y="334"/>
                    <a:pt x="3096" y="821"/>
                  </a:cubicBezTo>
                  <a:lnTo>
                    <a:pt x="3084" y="845"/>
                  </a:lnTo>
                  <a:cubicBezTo>
                    <a:pt x="3051" y="955"/>
                    <a:pt x="2956" y="1025"/>
                    <a:pt x="2848" y="1025"/>
                  </a:cubicBezTo>
                  <a:cubicBezTo>
                    <a:pt x="2839" y="1025"/>
                    <a:pt x="2831" y="1024"/>
                    <a:pt x="2822" y="1023"/>
                  </a:cubicBezTo>
                  <a:cubicBezTo>
                    <a:pt x="2786" y="1012"/>
                    <a:pt x="2763" y="1012"/>
                    <a:pt x="2727" y="1012"/>
                  </a:cubicBezTo>
                  <a:cubicBezTo>
                    <a:pt x="2548" y="1012"/>
                    <a:pt x="2382" y="1059"/>
                    <a:pt x="2251" y="1142"/>
                  </a:cubicBezTo>
                  <a:cubicBezTo>
                    <a:pt x="2096" y="1243"/>
                    <a:pt x="1916" y="1293"/>
                    <a:pt x="1734" y="1293"/>
                  </a:cubicBezTo>
                  <a:cubicBezTo>
                    <a:pt x="1636" y="1293"/>
                    <a:pt x="1537" y="1279"/>
                    <a:pt x="1441" y="1250"/>
                  </a:cubicBezTo>
                  <a:cubicBezTo>
                    <a:pt x="1334" y="1214"/>
                    <a:pt x="1203" y="1190"/>
                    <a:pt x="1072" y="1190"/>
                  </a:cubicBezTo>
                  <a:cubicBezTo>
                    <a:pt x="512" y="1190"/>
                    <a:pt x="24" y="1512"/>
                    <a:pt x="0" y="1976"/>
                  </a:cubicBezTo>
                  <a:lnTo>
                    <a:pt x="0" y="2595"/>
                  </a:lnTo>
                  <a:cubicBezTo>
                    <a:pt x="0" y="3738"/>
                    <a:pt x="619" y="4726"/>
                    <a:pt x="1548" y="5262"/>
                  </a:cubicBezTo>
                  <a:cubicBezTo>
                    <a:pt x="1751" y="5381"/>
                    <a:pt x="1739" y="5667"/>
                    <a:pt x="1536" y="5786"/>
                  </a:cubicBezTo>
                  <a:cubicBezTo>
                    <a:pt x="1405" y="5857"/>
                    <a:pt x="1274" y="5953"/>
                    <a:pt x="1155" y="6048"/>
                  </a:cubicBezTo>
                  <a:cubicBezTo>
                    <a:pt x="1131" y="6643"/>
                    <a:pt x="1643" y="7131"/>
                    <a:pt x="2274" y="7131"/>
                  </a:cubicBezTo>
                  <a:lnTo>
                    <a:pt x="2286" y="7131"/>
                  </a:lnTo>
                  <a:cubicBezTo>
                    <a:pt x="2477" y="7131"/>
                    <a:pt x="2643" y="7286"/>
                    <a:pt x="2643" y="7489"/>
                  </a:cubicBezTo>
                  <a:cubicBezTo>
                    <a:pt x="2643" y="7524"/>
                    <a:pt x="2643" y="7548"/>
                    <a:pt x="2643" y="7584"/>
                  </a:cubicBezTo>
                  <a:cubicBezTo>
                    <a:pt x="2655" y="7703"/>
                    <a:pt x="2596" y="7810"/>
                    <a:pt x="2489" y="7870"/>
                  </a:cubicBezTo>
                  <a:cubicBezTo>
                    <a:pt x="2465" y="7881"/>
                    <a:pt x="2441" y="7893"/>
                    <a:pt x="2417" y="7905"/>
                  </a:cubicBezTo>
                  <a:cubicBezTo>
                    <a:pt x="2120" y="8120"/>
                    <a:pt x="2072" y="8560"/>
                    <a:pt x="2310" y="8893"/>
                  </a:cubicBezTo>
                  <a:cubicBezTo>
                    <a:pt x="2429" y="9072"/>
                    <a:pt x="2608" y="9179"/>
                    <a:pt x="2786" y="9215"/>
                  </a:cubicBezTo>
                  <a:cubicBezTo>
                    <a:pt x="2846" y="9215"/>
                    <a:pt x="2894" y="9251"/>
                    <a:pt x="2929" y="9298"/>
                  </a:cubicBezTo>
                  <a:lnTo>
                    <a:pt x="2941" y="9334"/>
                  </a:lnTo>
                  <a:cubicBezTo>
                    <a:pt x="3036" y="9489"/>
                    <a:pt x="3060" y="9679"/>
                    <a:pt x="3036" y="9858"/>
                  </a:cubicBezTo>
                  <a:cubicBezTo>
                    <a:pt x="3036" y="9882"/>
                    <a:pt x="3036" y="9894"/>
                    <a:pt x="3036" y="9917"/>
                  </a:cubicBezTo>
                  <a:cubicBezTo>
                    <a:pt x="3036" y="10001"/>
                    <a:pt x="3048" y="10084"/>
                    <a:pt x="3096" y="10156"/>
                  </a:cubicBezTo>
                  <a:cubicBezTo>
                    <a:pt x="3191" y="10322"/>
                    <a:pt x="3227" y="10525"/>
                    <a:pt x="3227" y="10715"/>
                  </a:cubicBezTo>
                  <a:cubicBezTo>
                    <a:pt x="3227" y="10751"/>
                    <a:pt x="3239" y="10787"/>
                    <a:pt x="3239" y="10810"/>
                  </a:cubicBezTo>
                  <a:cubicBezTo>
                    <a:pt x="3286" y="11013"/>
                    <a:pt x="3453" y="11168"/>
                    <a:pt x="3644" y="11203"/>
                  </a:cubicBezTo>
                  <a:cubicBezTo>
                    <a:pt x="3671" y="11207"/>
                    <a:pt x="3699" y="11209"/>
                    <a:pt x="3725" y="11209"/>
                  </a:cubicBezTo>
                  <a:cubicBezTo>
                    <a:pt x="4010" y="11209"/>
                    <a:pt x="4239" y="10986"/>
                    <a:pt x="4239" y="10703"/>
                  </a:cubicBezTo>
                  <a:cubicBezTo>
                    <a:pt x="4239" y="10537"/>
                    <a:pt x="4156" y="10382"/>
                    <a:pt x="4025" y="10298"/>
                  </a:cubicBezTo>
                  <a:cubicBezTo>
                    <a:pt x="3965" y="10251"/>
                    <a:pt x="3941" y="10167"/>
                    <a:pt x="3965" y="10096"/>
                  </a:cubicBezTo>
                  <a:cubicBezTo>
                    <a:pt x="3989" y="10036"/>
                    <a:pt x="4001" y="9977"/>
                    <a:pt x="4001" y="9917"/>
                  </a:cubicBezTo>
                  <a:cubicBezTo>
                    <a:pt x="4001" y="9810"/>
                    <a:pt x="4060" y="9703"/>
                    <a:pt x="4156" y="9655"/>
                  </a:cubicBezTo>
                  <a:cubicBezTo>
                    <a:pt x="4465" y="9513"/>
                    <a:pt x="4668" y="9215"/>
                    <a:pt x="4668" y="8870"/>
                  </a:cubicBezTo>
                  <a:cubicBezTo>
                    <a:pt x="4668" y="8703"/>
                    <a:pt x="4620" y="8548"/>
                    <a:pt x="4525" y="8417"/>
                  </a:cubicBezTo>
                  <a:cubicBezTo>
                    <a:pt x="4358" y="8167"/>
                    <a:pt x="4263" y="7870"/>
                    <a:pt x="4298" y="7584"/>
                  </a:cubicBezTo>
                  <a:cubicBezTo>
                    <a:pt x="4298" y="7548"/>
                    <a:pt x="4298" y="7524"/>
                    <a:pt x="4298" y="7500"/>
                  </a:cubicBezTo>
                  <a:cubicBezTo>
                    <a:pt x="4298" y="7310"/>
                    <a:pt x="4239" y="7143"/>
                    <a:pt x="4132" y="7000"/>
                  </a:cubicBezTo>
                  <a:cubicBezTo>
                    <a:pt x="4525" y="6917"/>
                    <a:pt x="4799" y="6560"/>
                    <a:pt x="4775" y="6143"/>
                  </a:cubicBezTo>
                  <a:cubicBezTo>
                    <a:pt x="4775" y="6036"/>
                    <a:pt x="4751" y="5941"/>
                    <a:pt x="4703" y="5857"/>
                  </a:cubicBezTo>
                  <a:lnTo>
                    <a:pt x="4715" y="5857"/>
                  </a:lnTo>
                  <a:cubicBezTo>
                    <a:pt x="4691" y="5822"/>
                    <a:pt x="4644" y="5798"/>
                    <a:pt x="4608" y="5774"/>
                  </a:cubicBezTo>
                  <a:cubicBezTo>
                    <a:pt x="4406" y="5655"/>
                    <a:pt x="4406" y="5369"/>
                    <a:pt x="4608" y="5262"/>
                  </a:cubicBezTo>
                  <a:cubicBezTo>
                    <a:pt x="5525" y="4726"/>
                    <a:pt x="6144" y="3738"/>
                    <a:pt x="6144" y="2595"/>
                  </a:cubicBezTo>
                  <a:lnTo>
                    <a:pt x="6144" y="2500"/>
                  </a:lnTo>
                  <a:cubicBezTo>
                    <a:pt x="6144" y="2271"/>
                    <a:pt x="5953" y="2096"/>
                    <a:pt x="5743" y="2096"/>
                  </a:cubicBezTo>
                  <a:cubicBezTo>
                    <a:pt x="5691" y="2096"/>
                    <a:pt x="5637" y="2107"/>
                    <a:pt x="5584" y="2131"/>
                  </a:cubicBezTo>
                  <a:cubicBezTo>
                    <a:pt x="5596" y="2083"/>
                    <a:pt x="5608" y="2024"/>
                    <a:pt x="5608" y="1964"/>
                  </a:cubicBezTo>
                  <a:cubicBezTo>
                    <a:pt x="5608" y="1619"/>
                    <a:pt x="5299" y="1333"/>
                    <a:pt x="4918" y="1333"/>
                  </a:cubicBezTo>
                  <a:cubicBezTo>
                    <a:pt x="4822" y="1333"/>
                    <a:pt x="4727" y="1345"/>
                    <a:pt x="4644" y="1381"/>
                  </a:cubicBezTo>
                  <a:cubicBezTo>
                    <a:pt x="4668" y="1333"/>
                    <a:pt x="4691" y="1285"/>
                    <a:pt x="4703" y="1226"/>
                  </a:cubicBezTo>
                  <a:cubicBezTo>
                    <a:pt x="4870" y="678"/>
                    <a:pt x="4644" y="130"/>
                    <a:pt x="4191" y="23"/>
                  </a:cubicBezTo>
                  <a:cubicBezTo>
                    <a:pt x="4134" y="8"/>
                    <a:pt x="4076" y="0"/>
                    <a:pt x="4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8073447" y="3199634"/>
              <a:ext cx="806495" cy="1453952"/>
            </a:xfrm>
            <a:custGeom>
              <a:avLst/>
              <a:gdLst/>
              <a:ahLst/>
              <a:cxnLst/>
              <a:rect l="l" t="t" r="r" b="b"/>
              <a:pathLst>
                <a:path w="6300" h="11357" extrusionOk="0">
                  <a:moveTo>
                    <a:pt x="4110" y="149"/>
                  </a:moveTo>
                  <a:cubicBezTo>
                    <a:pt x="4158" y="149"/>
                    <a:pt x="4205" y="154"/>
                    <a:pt x="4251" y="165"/>
                  </a:cubicBezTo>
                  <a:cubicBezTo>
                    <a:pt x="4418" y="212"/>
                    <a:pt x="4549" y="320"/>
                    <a:pt x="4644" y="474"/>
                  </a:cubicBezTo>
                  <a:cubicBezTo>
                    <a:pt x="4763" y="701"/>
                    <a:pt x="4787" y="998"/>
                    <a:pt x="4704" y="1284"/>
                  </a:cubicBezTo>
                  <a:cubicBezTo>
                    <a:pt x="4692" y="1344"/>
                    <a:pt x="4668" y="1379"/>
                    <a:pt x="4656" y="1427"/>
                  </a:cubicBezTo>
                  <a:cubicBezTo>
                    <a:pt x="4644" y="1463"/>
                    <a:pt x="4644" y="1486"/>
                    <a:pt x="4668" y="1510"/>
                  </a:cubicBezTo>
                  <a:cubicBezTo>
                    <a:pt x="4686" y="1528"/>
                    <a:pt x="4703" y="1539"/>
                    <a:pt x="4725" y="1539"/>
                  </a:cubicBezTo>
                  <a:cubicBezTo>
                    <a:pt x="4733" y="1539"/>
                    <a:pt x="4742" y="1537"/>
                    <a:pt x="4751" y="1534"/>
                  </a:cubicBezTo>
                  <a:cubicBezTo>
                    <a:pt x="4823" y="1498"/>
                    <a:pt x="4906" y="1486"/>
                    <a:pt x="4990" y="1486"/>
                  </a:cubicBezTo>
                  <a:cubicBezTo>
                    <a:pt x="5323" y="1486"/>
                    <a:pt x="5597" y="1736"/>
                    <a:pt x="5597" y="2046"/>
                  </a:cubicBezTo>
                  <a:cubicBezTo>
                    <a:pt x="5597" y="2094"/>
                    <a:pt x="5597" y="2141"/>
                    <a:pt x="5585" y="2189"/>
                  </a:cubicBezTo>
                  <a:cubicBezTo>
                    <a:pt x="5573" y="2225"/>
                    <a:pt x="5585" y="2248"/>
                    <a:pt x="5609" y="2272"/>
                  </a:cubicBezTo>
                  <a:cubicBezTo>
                    <a:pt x="5626" y="2281"/>
                    <a:pt x="5642" y="2289"/>
                    <a:pt x="5663" y="2289"/>
                  </a:cubicBezTo>
                  <a:cubicBezTo>
                    <a:pt x="5672" y="2289"/>
                    <a:pt x="5682" y="2288"/>
                    <a:pt x="5692" y="2284"/>
                  </a:cubicBezTo>
                  <a:cubicBezTo>
                    <a:pt x="5737" y="2262"/>
                    <a:pt x="5785" y="2250"/>
                    <a:pt x="5832" y="2250"/>
                  </a:cubicBezTo>
                  <a:cubicBezTo>
                    <a:pt x="5886" y="2250"/>
                    <a:pt x="5939" y="2265"/>
                    <a:pt x="5990" y="2296"/>
                  </a:cubicBezTo>
                  <a:cubicBezTo>
                    <a:pt x="6085" y="2367"/>
                    <a:pt x="6144" y="2475"/>
                    <a:pt x="6144" y="2582"/>
                  </a:cubicBezTo>
                  <a:lnTo>
                    <a:pt x="6144" y="2677"/>
                  </a:lnTo>
                  <a:cubicBezTo>
                    <a:pt x="6144" y="3749"/>
                    <a:pt x="5573" y="4737"/>
                    <a:pt x="4644" y="5273"/>
                  </a:cubicBezTo>
                  <a:cubicBezTo>
                    <a:pt x="4525" y="5344"/>
                    <a:pt x="4454" y="5463"/>
                    <a:pt x="4454" y="5594"/>
                  </a:cubicBezTo>
                  <a:cubicBezTo>
                    <a:pt x="4454" y="5737"/>
                    <a:pt x="4525" y="5856"/>
                    <a:pt x="4644" y="5927"/>
                  </a:cubicBezTo>
                  <a:cubicBezTo>
                    <a:pt x="4668" y="5939"/>
                    <a:pt x="4692" y="5951"/>
                    <a:pt x="4716" y="5975"/>
                  </a:cubicBezTo>
                  <a:cubicBezTo>
                    <a:pt x="4751" y="6047"/>
                    <a:pt x="4775" y="6130"/>
                    <a:pt x="4775" y="6213"/>
                  </a:cubicBezTo>
                  <a:cubicBezTo>
                    <a:pt x="4799" y="6594"/>
                    <a:pt x="4561" y="6916"/>
                    <a:pt x="4192" y="7011"/>
                  </a:cubicBezTo>
                  <a:cubicBezTo>
                    <a:pt x="4168" y="7011"/>
                    <a:pt x="4156" y="7023"/>
                    <a:pt x="4144" y="7047"/>
                  </a:cubicBezTo>
                  <a:cubicBezTo>
                    <a:pt x="4132" y="7082"/>
                    <a:pt x="4144" y="7106"/>
                    <a:pt x="4156" y="7118"/>
                  </a:cubicBezTo>
                  <a:cubicBezTo>
                    <a:pt x="4251" y="7249"/>
                    <a:pt x="4299" y="7404"/>
                    <a:pt x="4299" y="7571"/>
                  </a:cubicBezTo>
                  <a:cubicBezTo>
                    <a:pt x="4299" y="7594"/>
                    <a:pt x="4299" y="7618"/>
                    <a:pt x="4299" y="7642"/>
                  </a:cubicBezTo>
                  <a:cubicBezTo>
                    <a:pt x="4263" y="8011"/>
                    <a:pt x="4418" y="8333"/>
                    <a:pt x="4549" y="8535"/>
                  </a:cubicBezTo>
                  <a:cubicBezTo>
                    <a:pt x="4632" y="8654"/>
                    <a:pt x="4668" y="8797"/>
                    <a:pt x="4668" y="8952"/>
                  </a:cubicBezTo>
                  <a:cubicBezTo>
                    <a:pt x="4668" y="9249"/>
                    <a:pt x="4490" y="9523"/>
                    <a:pt x="4204" y="9666"/>
                  </a:cubicBezTo>
                  <a:cubicBezTo>
                    <a:pt x="4085" y="9726"/>
                    <a:pt x="4001" y="9857"/>
                    <a:pt x="4001" y="9999"/>
                  </a:cubicBezTo>
                  <a:cubicBezTo>
                    <a:pt x="4001" y="10047"/>
                    <a:pt x="4001" y="10095"/>
                    <a:pt x="3978" y="10142"/>
                  </a:cubicBezTo>
                  <a:cubicBezTo>
                    <a:pt x="3942" y="10249"/>
                    <a:pt x="3978" y="10368"/>
                    <a:pt x="4061" y="10428"/>
                  </a:cubicBezTo>
                  <a:cubicBezTo>
                    <a:pt x="4180" y="10511"/>
                    <a:pt x="4251" y="10642"/>
                    <a:pt x="4251" y="10785"/>
                  </a:cubicBezTo>
                  <a:cubicBezTo>
                    <a:pt x="4251" y="10904"/>
                    <a:pt x="4192" y="11023"/>
                    <a:pt x="4097" y="11107"/>
                  </a:cubicBezTo>
                  <a:cubicBezTo>
                    <a:pt x="4021" y="11173"/>
                    <a:pt x="3922" y="11209"/>
                    <a:pt x="3819" y="11209"/>
                  </a:cubicBezTo>
                  <a:cubicBezTo>
                    <a:pt x="3793" y="11209"/>
                    <a:pt x="3766" y="11207"/>
                    <a:pt x="3739" y="11202"/>
                  </a:cubicBezTo>
                  <a:cubicBezTo>
                    <a:pt x="3573" y="11178"/>
                    <a:pt x="3430" y="11047"/>
                    <a:pt x="3394" y="10880"/>
                  </a:cubicBezTo>
                  <a:cubicBezTo>
                    <a:pt x="3394" y="10845"/>
                    <a:pt x="3382" y="10821"/>
                    <a:pt x="3382" y="10797"/>
                  </a:cubicBezTo>
                  <a:cubicBezTo>
                    <a:pt x="3382" y="10559"/>
                    <a:pt x="3323" y="10357"/>
                    <a:pt x="3239" y="10190"/>
                  </a:cubicBezTo>
                  <a:cubicBezTo>
                    <a:pt x="3204" y="10130"/>
                    <a:pt x="3192" y="10071"/>
                    <a:pt x="3192" y="9999"/>
                  </a:cubicBezTo>
                  <a:cubicBezTo>
                    <a:pt x="3192" y="9987"/>
                    <a:pt x="3192" y="9964"/>
                    <a:pt x="3192" y="9952"/>
                  </a:cubicBezTo>
                  <a:cubicBezTo>
                    <a:pt x="3216" y="9726"/>
                    <a:pt x="3180" y="9535"/>
                    <a:pt x="3085" y="9368"/>
                  </a:cubicBezTo>
                  <a:lnTo>
                    <a:pt x="3073" y="9345"/>
                  </a:lnTo>
                  <a:cubicBezTo>
                    <a:pt x="3025" y="9273"/>
                    <a:pt x="2966" y="9225"/>
                    <a:pt x="2882" y="9214"/>
                  </a:cubicBezTo>
                  <a:cubicBezTo>
                    <a:pt x="2715" y="9178"/>
                    <a:pt x="2561" y="9083"/>
                    <a:pt x="2454" y="8928"/>
                  </a:cubicBezTo>
                  <a:cubicBezTo>
                    <a:pt x="2346" y="8785"/>
                    <a:pt x="2299" y="8606"/>
                    <a:pt x="2311" y="8440"/>
                  </a:cubicBezTo>
                  <a:cubicBezTo>
                    <a:pt x="2334" y="8285"/>
                    <a:pt x="2418" y="8142"/>
                    <a:pt x="2537" y="8047"/>
                  </a:cubicBezTo>
                  <a:cubicBezTo>
                    <a:pt x="2561" y="8035"/>
                    <a:pt x="2573" y="8023"/>
                    <a:pt x="2596" y="8011"/>
                  </a:cubicBezTo>
                  <a:cubicBezTo>
                    <a:pt x="2727" y="7940"/>
                    <a:pt x="2811" y="7797"/>
                    <a:pt x="2799" y="7654"/>
                  </a:cubicBezTo>
                  <a:cubicBezTo>
                    <a:pt x="2787" y="7630"/>
                    <a:pt x="2787" y="7594"/>
                    <a:pt x="2787" y="7559"/>
                  </a:cubicBezTo>
                  <a:cubicBezTo>
                    <a:pt x="2787" y="7451"/>
                    <a:pt x="2739" y="7344"/>
                    <a:pt x="2668" y="7261"/>
                  </a:cubicBezTo>
                  <a:cubicBezTo>
                    <a:pt x="2585" y="7178"/>
                    <a:pt x="2477" y="7130"/>
                    <a:pt x="2358" y="7130"/>
                  </a:cubicBezTo>
                  <a:cubicBezTo>
                    <a:pt x="2049" y="7130"/>
                    <a:pt x="1775" y="7011"/>
                    <a:pt x="1572" y="6809"/>
                  </a:cubicBezTo>
                  <a:cubicBezTo>
                    <a:pt x="1394" y="6630"/>
                    <a:pt x="1299" y="6404"/>
                    <a:pt x="1299" y="6166"/>
                  </a:cubicBezTo>
                  <a:cubicBezTo>
                    <a:pt x="1418" y="6070"/>
                    <a:pt x="1525" y="5999"/>
                    <a:pt x="1644" y="5927"/>
                  </a:cubicBezTo>
                  <a:cubicBezTo>
                    <a:pt x="1775" y="5856"/>
                    <a:pt x="1846" y="5737"/>
                    <a:pt x="1846" y="5594"/>
                  </a:cubicBezTo>
                  <a:cubicBezTo>
                    <a:pt x="1846" y="5463"/>
                    <a:pt x="1775" y="5344"/>
                    <a:pt x="1656" y="5273"/>
                  </a:cubicBezTo>
                  <a:cubicBezTo>
                    <a:pt x="727" y="4737"/>
                    <a:pt x="156" y="3749"/>
                    <a:pt x="156" y="2677"/>
                  </a:cubicBezTo>
                  <a:lnTo>
                    <a:pt x="144" y="2058"/>
                  </a:lnTo>
                  <a:cubicBezTo>
                    <a:pt x="168" y="1653"/>
                    <a:pt x="608" y="1344"/>
                    <a:pt x="1156" y="1344"/>
                  </a:cubicBezTo>
                  <a:cubicBezTo>
                    <a:pt x="1275" y="1344"/>
                    <a:pt x="1382" y="1367"/>
                    <a:pt x="1501" y="1403"/>
                  </a:cubicBezTo>
                  <a:cubicBezTo>
                    <a:pt x="1599" y="1432"/>
                    <a:pt x="1700" y="1446"/>
                    <a:pt x="1802" y="1446"/>
                  </a:cubicBezTo>
                  <a:cubicBezTo>
                    <a:pt x="1994" y="1446"/>
                    <a:pt x="2186" y="1393"/>
                    <a:pt x="2358" y="1284"/>
                  </a:cubicBezTo>
                  <a:cubicBezTo>
                    <a:pt x="2482" y="1208"/>
                    <a:pt x="2636" y="1170"/>
                    <a:pt x="2785" y="1170"/>
                  </a:cubicBezTo>
                  <a:cubicBezTo>
                    <a:pt x="2822" y="1170"/>
                    <a:pt x="2858" y="1172"/>
                    <a:pt x="2894" y="1177"/>
                  </a:cubicBezTo>
                  <a:cubicBezTo>
                    <a:pt x="2903" y="1178"/>
                    <a:pt x="2912" y="1178"/>
                    <a:pt x="2920" y="1178"/>
                  </a:cubicBezTo>
                  <a:cubicBezTo>
                    <a:pt x="3065" y="1178"/>
                    <a:pt x="3194" y="1085"/>
                    <a:pt x="3227" y="951"/>
                  </a:cubicBezTo>
                  <a:lnTo>
                    <a:pt x="3239" y="915"/>
                  </a:lnTo>
                  <a:cubicBezTo>
                    <a:pt x="3376" y="462"/>
                    <a:pt x="3746" y="149"/>
                    <a:pt x="4110" y="149"/>
                  </a:cubicBezTo>
                  <a:close/>
                  <a:moveTo>
                    <a:pt x="4105" y="0"/>
                  </a:moveTo>
                  <a:cubicBezTo>
                    <a:pt x="3672" y="0"/>
                    <a:pt x="3243" y="356"/>
                    <a:pt x="3096" y="867"/>
                  </a:cubicBezTo>
                  <a:lnTo>
                    <a:pt x="3085" y="903"/>
                  </a:lnTo>
                  <a:cubicBezTo>
                    <a:pt x="3063" y="978"/>
                    <a:pt x="3003" y="1024"/>
                    <a:pt x="2931" y="1024"/>
                  </a:cubicBezTo>
                  <a:cubicBezTo>
                    <a:pt x="2923" y="1024"/>
                    <a:pt x="2914" y="1023"/>
                    <a:pt x="2906" y="1022"/>
                  </a:cubicBezTo>
                  <a:cubicBezTo>
                    <a:pt x="2870" y="1018"/>
                    <a:pt x="2833" y="1016"/>
                    <a:pt x="2797" y="1016"/>
                  </a:cubicBezTo>
                  <a:cubicBezTo>
                    <a:pt x="2617" y="1016"/>
                    <a:pt x="2435" y="1064"/>
                    <a:pt x="2287" y="1153"/>
                  </a:cubicBezTo>
                  <a:cubicBezTo>
                    <a:pt x="2136" y="1248"/>
                    <a:pt x="1964" y="1296"/>
                    <a:pt x="1792" y="1296"/>
                  </a:cubicBezTo>
                  <a:cubicBezTo>
                    <a:pt x="1706" y="1296"/>
                    <a:pt x="1620" y="1284"/>
                    <a:pt x="1537" y="1260"/>
                  </a:cubicBezTo>
                  <a:cubicBezTo>
                    <a:pt x="1418" y="1213"/>
                    <a:pt x="1287" y="1201"/>
                    <a:pt x="1144" y="1201"/>
                  </a:cubicBezTo>
                  <a:cubicBezTo>
                    <a:pt x="537" y="1201"/>
                    <a:pt x="25" y="1570"/>
                    <a:pt x="1" y="2046"/>
                  </a:cubicBezTo>
                  <a:lnTo>
                    <a:pt x="1" y="2677"/>
                  </a:lnTo>
                  <a:cubicBezTo>
                    <a:pt x="1" y="3796"/>
                    <a:pt x="608" y="4844"/>
                    <a:pt x="1584" y="5404"/>
                  </a:cubicBezTo>
                  <a:cubicBezTo>
                    <a:pt x="1656" y="5439"/>
                    <a:pt x="1692" y="5511"/>
                    <a:pt x="1692" y="5594"/>
                  </a:cubicBezTo>
                  <a:cubicBezTo>
                    <a:pt x="1692" y="5677"/>
                    <a:pt x="1644" y="5749"/>
                    <a:pt x="1572" y="5796"/>
                  </a:cubicBezTo>
                  <a:cubicBezTo>
                    <a:pt x="1442" y="5880"/>
                    <a:pt x="1311" y="5963"/>
                    <a:pt x="1180" y="6070"/>
                  </a:cubicBezTo>
                  <a:cubicBezTo>
                    <a:pt x="1168" y="6070"/>
                    <a:pt x="1168" y="6082"/>
                    <a:pt x="1156" y="6094"/>
                  </a:cubicBezTo>
                  <a:cubicBezTo>
                    <a:pt x="1156" y="6106"/>
                    <a:pt x="1156" y="6118"/>
                    <a:pt x="1156" y="6130"/>
                  </a:cubicBezTo>
                  <a:cubicBezTo>
                    <a:pt x="1144" y="6416"/>
                    <a:pt x="1251" y="6701"/>
                    <a:pt x="1465" y="6916"/>
                  </a:cubicBezTo>
                  <a:cubicBezTo>
                    <a:pt x="1692" y="7142"/>
                    <a:pt x="2013" y="7273"/>
                    <a:pt x="2358" y="7273"/>
                  </a:cubicBezTo>
                  <a:cubicBezTo>
                    <a:pt x="2430" y="7273"/>
                    <a:pt x="2501" y="7309"/>
                    <a:pt x="2561" y="7356"/>
                  </a:cubicBezTo>
                  <a:cubicBezTo>
                    <a:pt x="2608" y="7416"/>
                    <a:pt x="2644" y="7487"/>
                    <a:pt x="2644" y="7571"/>
                  </a:cubicBezTo>
                  <a:cubicBezTo>
                    <a:pt x="2644" y="7606"/>
                    <a:pt x="2644" y="7630"/>
                    <a:pt x="2644" y="7666"/>
                  </a:cubicBezTo>
                  <a:cubicBezTo>
                    <a:pt x="2656" y="7761"/>
                    <a:pt x="2608" y="7832"/>
                    <a:pt x="2525" y="7880"/>
                  </a:cubicBezTo>
                  <a:cubicBezTo>
                    <a:pt x="2501" y="7892"/>
                    <a:pt x="2477" y="7904"/>
                    <a:pt x="2454" y="7928"/>
                  </a:cubicBezTo>
                  <a:cubicBezTo>
                    <a:pt x="2287" y="8047"/>
                    <a:pt x="2192" y="8225"/>
                    <a:pt x="2168" y="8428"/>
                  </a:cubicBezTo>
                  <a:cubicBezTo>
                    <a:pt x="2144" y="8630"/>
                    <a:pt x="2204" y="8844"/>
                    <a:pt x="2323" y="9011"/>
                  </a:cubicBezTo>
                  <a:cubicBezTo>
                    <a:pt x="2454" y="9202"/>
                    <a:pt x="2644" y="9321"/>
                    <a:pt x="2846" y="9356"/>
                  </a:cubicBezTo>
                  <a:cubicBezTo>
                    <a:pt x="2882" y="9368"/>
                    <a:pt x="2918" y="9392"/>
                    <a:pt x="2942" y="9416"/>
                  </a:cubicBezTo>
                  <a:lnTo>
                    <a:pt x="2954" y="9452"/>
                  </a:lnTo>
                  <a:cubicBezTo>
                    <a:pt x="3037" y="9583"/>
                    <a:pt x="3061" y="9737"/>
                    <a:pt x="3037" y="9928"/>
                  </a:cubicBezTo>
                  <a:cubicBezTo>
                    <a:pt x="3037" y="9952"/>
                    <a:pt x="3037" y="9976"/>
                    <a:pt x="3037" y="9999"/>
                  </a:cubicBezTo>
                  <a:cubicBezTo>
                    <a:pt x="3037" y="10095"/>
                    <a:pt x="3061" y="10190"/>
                    <a:pt x="3108" y="10261"/>
                  </a:cubicBezTo>
                  <a:cubicBezTo>
                    <a:pt x="3180" y="10404"/>
                    <a:pt x="3227" y="10583"/>
                    <a:pt x="3227" y="10797"/>
                  </a:cubicBezTo>
                  <a:cubicBezTo>
                    <a:pt x="3239" y="10833"/>
                    <a:pt x="3239" y="10869"/>
                    <a:pt x="3251" y="10916"/>
                  </a:cubicBezTo>
                  <a:cubicBezTo>
                    <a:pt x="3299" y="11142"/>
                    <a:pt x="3489" y="11321"/>
                    <a:pt x="3716" y="11357"/>
                  </a:cubicBezTo>
                  <a:lnTo>
                    <a:pt x="3811" y="11357"/>
                  </a:lnTo>
                  <a:cubicBezTo>
                    <a:pt x="3954" y="11357"/>
                    <a:pt x="4085" y="11309"/>
                    <a:pt x="4192" y="11226"/>
                  </a:cubicBezTo>
                  <a:cubicBezTo>
                    <a:pt x="4323" y="11107"/>
                    <a:pt x="4394" y="10952"/>
                    <a:pt x="4394" y="10773"/>
                  </a:cubicBezTo>
                  <a:cubicBezTo>
                    <a:pt x="4394" y="10595"/>
                    <a:pt x="4299" y="10416"/>
                    <a:pt x="4144" y="10309"/>
                  </a:cubicBezTo>
                  <a:cubicBezTo>
                    <a:pt x="4109" y="10285"/>
                    <a:pt x="4097" y="10238"/>
                    <a:pt x="4109" y="10202"/>
                  </a:cubicBezTo>
                  <a:cubicBezTo>
                    <a:pt x="4144" y="10130"/>
                    <a:pt x="4156" y="10071"/>
                    <a:pt x="4156" y="9999"/>
                  </a:cubicBezTo>
                  <a:cubicBezTo>
                    <a:pt x="4144" y="9904"/>
                    <a:pt x="4192" y="9833"/>
                    <a:pt x="4263" y="9797"/>
                  </a:cubicBezTo>
                  <a:cubicBezTo>
                    <a:pt x="4609" y="9630"/>
                    <a:pt x="4811" y="9309"/>
                    <a:pt x="4811" y="8952"/>
                  </a:cubicBezTo>
                  <a:cubicBezTo>
                    <a:pt x="4811" y="8773"/>
                    <a:pt x="4763" y="8594"/>
                    <a:pt x="4668" y="8452"/>
                  </a:cubicBezTo>
                  <a:cubicBezTo>
                    <a:pt x="4549" y="8273"/>
                    <a:pt x="4418" y="7987"/>
                    <a:pt x="4442" y="7654"/>
                  </a:cubicBezTo>
                  <a:cubicBezTo>
                    <a:pt x="4454" y="7630"/>
                    <a:pt x="4454" y="7606"/>
                    <a:pt x="4454" y="7571"/>
                  </a:cubicBezTo>
                  <a:cubicBezTo>
                    <a:pt x="4454" y="7416"/>
                    <a:pt x="4406" y="7261"/>
                    <a:pt x="4335" y="7118"/>
                  </a:cubicBezTo>
                  <a:cubicBezTo>
                    <a:pt x="4704" y="6987"/>
                    <a:pt x="4954" y="6618"/>
                    <a:pt x="4930" y="6213"/>
                  </a:cubicBezTo>
                  <a:cubicBezTo>
                    <a:pt x="4918" y="6118"/>
                    <a:pt x="4906" y="6035"/>
                    <a:pt x="4871" y="5939"/>
                  </a:cubicBezTo>
                  <a:cubicBezTo>
                    <a:pt x="4871" y="5916"/>
                    <a:pt x="4859" y="5880"/>
                    <a:pt x="4835" y="5868"/>
                  </a:cubicBezTo>
                  <a:lnTo>
                    <a:pt x="4823" y="5856"/>
                  </a:lnTo>
                  <a:cubicBezTo>
                    <a:pt x="4787" y="5832"/>
                    <a:pt x="4751" y="5808"/>
                    <a:pt x="4716" y="5796"/>
                  </a:cubicBezTo>
                  <a:cubicBezTo>
                    <a:pt x="4644" y="5749"/>
                    <a:pt x="4597" y="5677"/>
                    <a:pt x="4597" y="5594"/>
                  </a:cubicBezTo>
                  <a:cubicBezTo>
                    <a:pt x="4597" y="5523"/>
                    <a:pt x="4644" y="5439"/>
                    <a:pt x="4716" y="5404"/>
                  </a:cubicBezTo>
                  <a:cubicBezTo>
                    <a:pt x="5692" y="4844"/>
                    <a:pt x="6299" y="3796"/>
                    <a:pt x="6299" y="2677"/>
                  </a:cubicBezTo>
                  <a:lnTo>
                    <a:pt x="6299" y="2582"/>
                  </a:lnTo>
                  <a:cubicBezTo>
                    <a:pt x="6299" y="2415"/>
                    <a:pt x="6204" y="2260"/>
                    <a:pt x="6073" y="2177"/>
                  </a:cubicBezTo>
                  <a:cubicBezTo>
                    <a:pt x="5984" y="2127"/>
                    <a:pt x="5894" y="2103"/>
                    <a:pt x="5805" y="2103"/>
                  </a:cubicBezTo>
                  <a:cubicBezTo>
                    <a:pt x="5787" y="2103"/>
                    <a:pt x="5769" y="2104"/>
                    <a:pt x="5752" y="2106"/>
                  </a:cubicBezTo>
                  <a:cubicBezTo>
                    <a:pt x="5752" y="2082"/>
                    <a:pt x="5752" y="2070"/>
                    <a:pt x="5752" y="2046"/>
                  </a:cubicBezTo>
                  <a:cubicBezTo>
                    <a:pt x="5752" y="1653"/>
                    <a:pt x="5406" y="1332"/>
                    <a:pt x="4990" y="1332"/>
                  </a:cubicBezTo>
                  <a:cubicBezTo>
                    <a:pt x="4942" y="1332"/>
                    <a:pt x="4882" y="1344"/>
                    <a:pt x="4835" y="1344"/>
                  </a:cubicBezTo>
                  <a:cubicBezTo>
                    <a:pt x="4835" y="1344"/>
                    <a:pt x="4847" y="1332"/>
                    <a:pt x="4847" y="1332"/>
                  </a:cubicBezTo>
                  <a:cubicBezTo>
                    <a:pt x="4942" y="998"/>
                    <a:pt x="4918" y="665"/>
                    <a:pt x="4763" y="403"/>
                  </a:cubicBezTo>
                  <a:cubicBezTo>
                    <a:pt x="4656" y="212"/>
                    <a:pt x="4490" y="81"/>
                    <a:pt x="4287" y="22"/>
                  </a:cubicBezTo>
                  <a:cubicBezTo>
                    <a:pt x="4227" y="7"/>
                    <a:pt x="4166" y="0"/>
                    <a:pt x="4105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8178676" y="3536456"/>
              <a:ext cx="205848" cy="248364"/>
            </a:xfrm>
            <a:custGeom>
              <a:avLst/>
              <a:gdLst/>
              <a:ahLst/>
              <a:cxnLst/>
              <a:rect l="l" t="t" r="r" b="b"/>
              <a:pathLst>
                <a:path w="1608" h="1940" extrusionOk="0">
                  <a:moveTo>
                    <a:pt x="78" y="1"/>
                  </a:moveTo>
                  <a:cubicBezTo>
                    <a:pt x="53" y="1"/>
                    <a:pt x="29" y="20"/>
                    <a:pt x="12" y="46"/>
                  </a:cubicBezTo>
                  <a:cubicBezTo>
                    <a:pt x="0" y="94"/>
                    <a:pt x="24" y="129"/>
                    <a:pt x="60" y="141"/>
                  </a:cubicBezTo>
                  <a:cubicBezTo>
                    <a:pt x="905" y="451"/>
                    <a:pt x="1441" y="868"/>
                    <a:pt x="1322" y="1856"/>
                  </a:cubicBezTo>
                  <a:cubicBezTo>
                    <a:pt x="1310" y="1892"/>
                    <a:pt x="1346" y="1939"/>
                    <a:pt x="1382" y="1939"/>
                  </a:cubicBezTo>
                  <a:lnTo>
                    <a:pt x="1393" y="1939"/>
                  </a:lnTo>
                  <a:cubicBezTo>
                    <a:pt x="1429" y="1939"/>
                    <a:pt x="1453" y="1915"/>
                    <a:pt x="1465" y="1868"/>
                  </a:cubicBezTo>
                  <a:cubicBezTo>
                    <a:pt x="1608" y="725"/>
                    <a:pt x="893" y="296"/>
                    <a:pt x="108" y="10"/>
                  </a:cubicBezTo>
                  <a:cubicBezTo>
                    <a:pt x="98" y="4"/>
                    <a:pt x="88" y="1"/>
                    <a:pt x="78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8501789" y="3534024"/>
              <a:ext cx="160147" cy="221735"/>
            </a:xfrm>
            <a:custGeom>
              <a:avLst/>
              <a:gdLst/>
              <a:ahLst/>
              <a:cxnLst/>
              <a:rect l="l" t="t" r="r" b="b"/>
              <a:pathLst>
                <a:path w="1251" h="1732" extrusionOk="0">
                  <a:moveTo>
                    <a:pt x="1163" y="1"/>
                  </a:moveTo>
                  <a:cubicBezTo>
                    <a:pt x="1146" y="1"/>
                    <a:pt x="1130" y="7"/>
                    <a:pt x="1120" y="17"/>
                  </a:cubicBezTo>
                  <a:cubicBezTo>
                    <a:pt x="715" y="339"/>
                    <a:pt x="572" y="768"/>
                    <a:pt x="667" y="1303"/>
                  </a:cubicBezTo>
                  <a:cubicBezTo>
                    <a:pt x="417" y="1303"/>
                    <a:pt x="203" y="1399"/>
                    <a:pt x="24" y="1601"/>
                  </a:cubicBezTo>
                  <a:cubicBezTo>
                    <a:pt x="1" y="1637"/>
                    <a:pt x="1" y="1684"/>
                    <a:pt x="36" y="1708"/>
                  </a:cubicBezTo>
                  <a:cubicBezTo>
                    <a:pt x="48" y="1720"/>
                    <a:pt x="72" y="1732"/>
                    <a:pt x="84" y="1732"/>
                  </a:cubicBezTo>
                  <a:cubicBezTo>
                    <a:pt x="108" y="1732"/>
                    <a:pt x="131" y="1720"/>
                    <a:pt x="143" y="1708"/>
                  </a:cubicBezTo>
                  <a:cubicBezTo>
                    <a:pt x="283" y="1539"/>
                    <a:pt x="447" y="1461"/>
                    <a:pt x="637" y="1461"/>
                  </a:cubicBezTo>
                  <a:cubicBezTo>
                    <a:pt x="674" y="1461"/>
                    <a:pt x="712" y="1464"/>
                    <a:pt x="751" y="1470"/>
                  </a:cubicBezTo>
                  <a:cubicBezTo>
                    <a:pt x="774" y="1470"/>
                    <a:pt x="798" y="1458"/>
                    <a:pt x="810" y="1446"/>
                  </a:cubicBezTo>
                  <a:cubicBezTo>
                    <a:pt x="822" y="1422"/>
                    <a:pt x="834" y="1399"/>
                    <a:pt x="834" y="1375"/>
                  </a:cubicBezTo>
                  <a:cubicBezTo>
                    <a:pt x="715" y="851"/>
                    <a:pt x="834" y="446"/>
                    <a:pt x="1215" y="136"/>
                  </a:cubicBezTo>
                  <a:cubicBezTo>
                    <a:pt x="1239" y="101"/>
                    <a:pt x="1251" y="53"/>
                    <a:pt x="1227" y="29"/>
                  </a:cubicBezTo>
                  <a:cubicBezTo>
                    <a:pt x="1207" y="10"/>
                    <a:pt x="1184" y="1"/>
                    <a:pt x="116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8385934" y="3933577"/>
              <a:ext cx="186134" cy="108819"/>
            </a:xfrm>
            <a:custGeom>
              <a:avLst/>
              <a:gdLst/>
              <a:ahLst/>
              <a:cxnLst/>
              <a:rect l="l" t="t" r="r" b="b"/>
              <a:pathLst>
                <a:path w="1454" h="850" extrusionOk="0">
                  <a:moveTo>
                    <a:pt x="1374" y="1"/>
                  </a:moveTo>
                  <a:cubicBezTo>
                    <a:pt x="1342" y="1"/>
                    <a:pt x="1308" y="22"/>
                    <a:pt x="1298" y="52"/>
                  </a:cubicBezTo>
                  <a:cubicBezTo>
                    <a:pt x="1203" y="373"/>
                    <a:pt x="1060" y="575"/>
                    <a:pt x="870" y="659"/>
                  </a:cubicBezTo>
                  <a:cubicBezTo>
                    <a:pt x="808" y="686"/>
                    <a:pt x="741" y="699"/>
                    <a:pt x="667" y="699"/>
                  </a:cubicBezTo>
                  <a:cubicBezTo>
                    <a:pt x="512" y="699"/>
                    <a:pt x="329" y="641"/>
                    <a:pt x="120" y="528"/>
                  </a:cubicBezTo>
                  <a:cubicBezTo>
                    <a:pt x="107" y="519"/>
                    <a:pt x="93" y="515"/>
                    <a:pt x="79" y="515"/>
                  </a:cubicBezTo>
                  <a:cubicBezTo>
                    <a:pt x="53" y="515"/>
                    <a:pt x="28" y="529"/>
                    <a:pt x="13" y="552"/>
                  </a:cubicBezTo>
                  <a:cubicBezTo>
                    <a:pt x="1" y="587"/>
                    <a:pt x="13" y="635"/>
                    <a:pt x="48" y="659"/>
                  </a:cubicBezTo>
                  <a:cubicBezTo>
                    <a:pt x="274" y="778"/>
                    <a:pt x="489" y="849"/>
                    <a:pt x="667" y="849"/>
                  </a:cubicBezTo>
                  <a:cubicBezTo>
                    <a:pt x="763" y="849"/>
                    <a:pt x="858" y="825"/>
                    <a:pt x="929" y="802"/>
                  </a:cubicBezTo>
                  <a:cubicBezTo>
                    <a:pt x="1167" y="695"/>
                    <a:pt x="1334" y="456"/>
                    <a:pt x="1441" y="87"/>
                  </a:cubicBezTo>
                  <a:cubicBezTo>
                    <a:pt x="1453" y="52"/>
                    <a:pt x="1429" y="16"/>
                    <a:pt x="1394" y="4"/>
                  </a:cubicBezTo>
                  <a:cubicBezTo>
                    <a:pt x="1387" y="2"/>
                    <a:pt x="1381" y="1"/>
                    <a:pt x="1374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8399632" y="4199860"/>
              <a:ext cx="122126" cy="87951"/>
            </a:xfrm>
            <a:custGeom>
              <a:avLst/>
              <a:gdLst/>
              <a:ahLst/>
              <a:cxnLst/>
              <a:rect l="l" t="t" r="r" b="b"/>
              <a:pathLst>
                <a:path w="954" h="687" extrusionOk="0">
                  <a:moveTo>
                    <a:pt x="260" y="0"/>
                  </a:moveTo>
                  <a:cubicBezTo>
                    <a:pt x="198" y="0"/>
                    <a:pt x="131" y="7"/>
                    <a:pt x="60" y="19"/>
                  </a:cubicBezTo>
                  <a:cubicBezTo>
                    <a:pt x="25" y="19"/>
                    <a:pt x="1" y="67"/>
                    <a:pt x="1" y="103"/>
                  </a:cubicBezTo>
                  <a:cubicBezTo>
                    <a:pt x="11" y="142"/>
                    <a:pt x="37" y="165"/>
                    <a:pt x="66" y="165"/>
                  </a:cubicBezTo>
                  <a:cubicBezTo>
                    <a:pt x="72" y="165"/>
                    <a:pt x="78" y="164"/>
                    <a:pt x="84" y="162"/>
                  </a:cubicBezTo>
                  <a:cubicBezTo>
                    <a:pt x="139" y="154"/>
                    <a:pt x="192" y="149"/>
                    <a:pt x="240" y="149"/>
                  </a:cubicBezTo>
                  <a:cubicBezTo>
                    <a:pt x="528" y="149"/>
                    <a:pt x="707" y="301"/>
                    <a:pt x="799" y="627"/>
                  </a:cubicBezTo>
                  <a:cubicBezTo>
                    <a:pt x="810" y="662"/>
                    <a:pt x="834" y="686"/>
                    <a:pt x="870" y="686"/>
                  </a:cubicBezTo>
                  <a:lnTo>
                    <a:pt x="882" y="686"/>
                  </a:lnTo>
                  <a:cubicBezTo>
                    <a:pt x="929" y="674"/>
                    <a:pt x="953" y="639"/>
                    <a:pt x="941" y="591"/>
                  </a:cubicBezTo>
                  <a:cubicBezTo>
                    <a:pt x="830" y="197"/>
                    <a:pt x="608" y="0"/>
                    <a:pt x="26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8178676" y="4738827"/>
              <a:ext cx="596038" cy="317112"/>
            </a:xfrm>
            <a:custGeom>
              <a:avLst/>
              <a:gdLst/>
              <a:ahLst/>
              <a:cxnLst/>
              <a:rect l="l" t="t" r="r" b="b"/>
              <a:pathLst>
                <a:path w="4656" h="2477" extrusionOk="0">
                  <a:moveTo>
                    <a:pt x="3285" y="1"/>
                  </a:moveTo>
                  <a:cubicBezTo>
                    <a:pt x="3076" y="1"/>
                    <a:pt x="2906" y="163"/>
                    <a:pt x="2906" y="370"/>
                  </a:cubicBezTo>
                  <a:cubicBezTo>
                    <a:pt x="2906" y="453"/>
                    <a:pt x="2977" y="596"/>
                    <a:pt x="2977" y="596"/>
                  </a:cubicBezTo>
                  <a:cubicBezTo>
                    <a:pt x="2977" y="596"/>
                    <a:pt x="2834" y="548"/>
                    <a:pt x="2763" y="548"/>
                  </a:cubicBezTo>
                  <a:cubicBezTo>
                    <a:pt x="2572" y="548"/>
                    <a:pt x="2429" y="691"/>
                    <a:pt x="2429" y="870"/>
                  </a:cubicBezTo>
                  <a:cubicBezTo>
                    <a:pt x="2429" y="929"/>
                    <a:pt x="2453" y="989"/>
                    <a:pt x="2477" y="1036"/>
                  </a:cubicBezTo>
                  <a:cubicBezTo>
                    <a:pt x="2387" y="1016"/>
                    <a:pt x="2308" y="1007"/>
                    <a:pt x="2234" y="1007"/>
                  </a:cubicBezTo>
                  <a:cubicBezTo>
                    <a:pt x="2131" y="1007"/>
                    <a:pt x="2038" y="1025"/>
                    <a:pt x="1941" y="1060"/>
                  </a:cubicBezTo>
                  <a:cubicBezTo>
                    <a:pt x="1715" y="1120"/>
                    <a:pt x="1572" y="1322"/>
                    <a:pt x="1512" y="1524"/>
                  </a:cubicBezTo>
                  <a:cubicBezTo>
                    <a:pt x="1479" y="1660"/>
                    <a:pt x="1359" y="1763"/>
                    <a:pt x="1214" y="1763"/>
                  </a:cubicBezTo>
                  <a:cubicBezTo>
                    <a:pt x="1207" y="1763"/>
                    <a:pt x="1199" y="1763"/>
                    <a:pt x="1191" y="1763"/>
                  </a:cubicBezTo>
                  <a:cubicBezTo>
                    <a:pt x="608" y="1763"/>
                    <a:pt x="131" y="2072"/>
                    <a:pt x="0" y="2477"/>
                  </a:cubicBezTo>
                  <a:lnTo>
                    <a:pt x="4656" y="2477"/>
                  </a:lnTo>
                  <a:cubicBezTo>
                    <a:pt x="4656" y="2441"/>
                    <a:pt x="4656" y="2405"/>
                    <a:pt x="4656" y="2370"/>
                  </a:cubicBezTo>
                  <a:cubicBezTo>
                    <a:pt x="4656" y="1977"/>
                    <a:pt x="4441" y="1620"/>
                    <a:pt x="4108" y="1417"/>
                  </a:cubicBezTo>
                  <a:cubicBezTo>
                    <a:pt x="3953" y="1310"/>
                    <a:pt x="3810" y="1167"/>
                    <a:pt x="3775" y="989"/>
                  </a:cubicBezTo>
                  <a:cubicBezTo>
                    <a:pt x="3751" y="893"/>
                    <a:pt x="3703" y="798"/>
                    <a:pt x="3632" y="715"/>
                  </a:cubicBezTo>
                  <a:cubicBezTo>
                    <a:pt x="3608" y="679"/>
                    <a:pt x="3572" y="655"/>
                    <a:pt x="3548" y="643"/>
                  </a:cubicBezTo>
                  <a:cubicBezTo>
                    <a:pt x="3632" y="548"/>
                    <a:pt x="3679" y="417"/>
                    <a:pt x="3644" y="274"/>
                  </a:cubicBezTo>
                  <a:cubicBezTo>
                    <a:pt x="3608" y="155"/>
                    <a:pt x="3513" y="48"/>
                    <a:pt x="3382" y="12"/>
                  </a:cubicBezTo>
                  <a:cubicBezTo>
                    <a:pt x="3349" y="5"/>
                    <a:pt x="3316" y="1"/>
                    <a:pt x="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8168051" y="4729226"/>
              <a:ext cx="617416" cy="335931"/>
            </a:xfrm>
            <a:custGeom>
              <a:avLst/>
              <a:gdLst/>
              <a:ahLst/>
              <a:cxnLst/>
              <a:rect l="l" t="t" r="r" b="b"/>
              <a:pathLst>
                <a:path w="4823" h="2624" extrusionOk="0">
                  <a:moveTo>
                    <a:pt x="3351" y="147"/>
                  </a:moveTo>
                  <a:cubicBezTo>
                    <a:pt x="3381" y="147"/>
                    <a:pt x="3411" y="151"/>
                    <a:pt x="3441" y="159"/>
                  </a:cubicBezTo>
                  <a:cubicBezTo>
                    <a:pt x="3536" y="183"/>
                    <a:pt x="3631" y="266"/>
                    <a:pt x="3655" y="373"/>
                  </a:cubicBezTo>
                  <a:cubicBezTo>
                    <a:pt x="3679" y="480"/>
                    <a:pt x="3655" y="587"/>
                    <a:pt x="3572" y="659"/>
                  </a:cubicBezTo>
                  <a:cubicBezTo>
                    <a:pt x="3560" y="671"/>
                    <a:pt x="3548" y="695"/>
                    <a:pt x="3560" y="718"/>
                  </a:cubicBezTo>
                  <a:cubicBezTo>
                    <a:pt x="3560" y="742"/>
                    <a:pt x="3572" y="754"/>
                    <a:pt x="3584" y="766"/>
                  </a:cubicBezTo>
                  <a:cubicBezTo>
                    <a:pt x="3608" y="790"/>
                    <a:pt x="3631" y="814"/>
                    <a:pt x="3655" y="837"/>
                  </a:cubicBezTo>
                  <a:cubicBezTo>
                    <a:pt x="3727" y="909"/>
                    <a:pt x="3762" y="992"/>
                    <a:pt x="3786" y="1087"/>
                  </a:cubicBezTo>
                  <a:cubicBezTo>
                    <a:pt x="3822" y="1266"/>
                    <a:pt x="3953" y="1433"/>
                    <a:pt x="4143" y="1552"/>
                  </a:cubicBezTo>
                  <a:cubicBezTo>
                    <a:pt x="4477" y="1754"/>
                    <a:pt x="4667" y="2088"/>
                    <a:pt x="4667" y="2445"/>
                  </a:cubicBezTo>
                  <a:lnTo>
                    <a:pt x="4667" y="2480"/>
                  </a:lnTo>
                  <a:lnTo>
                    <a:pt x="191" y="2480"/>
                  </a:lnTo>
                  <a:cubicBezTo>
                    <a:pt x="357" y="2147"/>
                    <a:pt x="786" y="1921"/>
                    <a:pt x="1274" y="1909"/>
                  </a:cubicBezTo>
                  <a:cubicBezTo>
                    <a:pt x="1453" y="1909"/>
                    <a:pt x="1619" y="1790"/>
                    <a:pt x="1667" y="1611"/>
                  </a:cubicBezTo>
                  <a:cubicBezTo>
                    <a:pt x="1715" y="1409"/>
                    <a:pt x="1857" y="1254"/>
                    <a:pt x="2036" y="1195"/>
                  </a:cubicBezTo>
                  <a:cubicBezTo>
                    <a:pt x="2137" y="1166"/>
                    <a:pt x="2229" y="1150"/>
                    <a:pt x="2328" y="1150"/>
                  </a:cubicBezTo>
                  <a:cubicBezTo>
                    <a:pt x="2393" y="1150"/>
                    <a:pt x="2461" y="1157"/>
                    <a:pt x="2536" y="1171"/>
                  </a:cubicBezTo>
                  <a:cubicBezTo>
                    <a:pt x="2546" y="1174"/>
                    <a:pt x="2554" y="1175"/>
                    <a:pt x="2562" y="1175"/>
                  </a:cubicBezTo>
                  <a:cubicBezTo>
                    <a:pt x="2584" y="1175"/>
                    <a:pt x="2599" y="1164"/>
                    <a:pt x="2608" y="1147"/>
                  </a:cubicBezTo>
                  <a:cubicBezTo>
                    <a:pt x="2631" y="1123"/>
                    <a:pt x="2631" y="1087"/>
                    <a:pt x="2619" y="1064"/>
                  </a:cubicBezTo>
                  <a:cubicBezTo>
                    <a:pt x="2596" y="1028"/>
                    <a:pt x="2584" y="980"/>
                    <a:pt x="2584" y="945"/>
                  </a:cubicBezTo>
                  <a:cubicBezTo>
                    <a:pt x="2584" y="802"/>
                    <a:pt x="2703" y="695"/>
                    <a:pt x="2834" y="695"/>
                  </a:cubicBezTo>
                  <a:cubicBezTo>
                    <a:pt x="2881" y="695"/>
                    <a:pt x="2977" y="718"/>
                    <a:pt x="3036" y="742"/>
                  </a:cubicBezTo>
                  <a:cubicBezTo>
                    <a:pt x="3043" y="745"/>
                    <a:pt x="3050" y="747"/>
                    <a:pt x="3057" y="747"/>
                  </a:cubicBezTo>
                  <a:cubicBezTo>
                    <a:pt x="3078" y="747"/>
                    <a:pt x="3102" y="736"/>
                    <a:pt x="3119" y="718"/>
                  </a:cubicBezTo>
                  <a:cubicBezTo>
                    <a:pt x="3131" y="695"/>
                    <a:pt x="3143" y="659"/>
                    <a:pt x="3119" y="635"/>
                  </a:cubicBezTo>
                  <a:cubicBezTo>
                    <a:pt x="3096" y="587"/>
                    <a:pt x="3060" y="492"/>
                    <a:pt x="3060" y="445"/>
                  </a:cubicBezTo>
                  <a:cubicBezTo>
                    <a:pt x="3060" y="349"/>
                    <a:pt x="3096" y="266"/>
                    <a:pt x="3179" y="206"/>
                  </a:cubicBezTo>
                  <a:cubicBezTo>
                    <a:pt x="3228" y="166"/>
                    <a:pt x="3288" y="147"/>
                    <a:pt x="3351" y="147"/>
                  </a:cubicBezTo>
                  <a:close/>
                  <a:moveTo>
                    <a:pt x="3364" y="0"/>
                  </a:moveTo>
                  <a:cubicBezTo>
                    <a:pt x="3264" y="0"/>
                    <a:pt x="3168" y="32"/>
                    <a:pt x="3084" y="99"/>
                  </a:cubicBezTo>
                  <a:cubicBezTo>
                    <a:pt x="2977" y="183"/>
                    <a:pt x="2917" y="314"/>
                    <a:pt x="2917" y="445"/>
                  </a:cubicBezTo>
                  <a:cubicBezTo>
                    <a:pt x="2917" y="480"/>
                    <a:pt x="2917" y="516"/>
                    <a:pt x="2929" y="552"/>
                  </a:cubicBezTo>
                  <a:cubicBezTo>
                    <a:pt x="2905" y="552"/>
                    <a:pt x="2869" y="540"/>
                    <a:pt x="2846" y="540"/>
                  </a:cubicBezTo>
                  <a:cubicBezTo>
                    <a:pt x="2619" y="540"/>
                    <a:pt x="2441" y="730"/>
                    <a:pt x="2441" y="945"/>
                  </a:cubicBezTo>
                  <a:cubicBezTo>
                    <a:pt x="2441" y="968"/>
                    <a:pt x="2441" y="992"/>
                    <a:pt x="2441" y="1016"/>
                  </a:cubicBezTo>
                  <a:cubicBezTo>
                    <a:pt x="2389" y="1008"/>
                    <a:pt x="2340" y="1004"/>
                    <a:pt x="2292" y="1004"/>
                  </a:cubicBezTo>
                  <a:cubicBezTo>
                    <a:pt x="2196" y="1004"/>
                    <a:pt x="2103" y="1020"/>
                    <a:pt x="2000" y="1052"/>
                  </a:cubicBezTo>
                  <a:cubicBezTo>
                    <a:pt x="1774" y="1123"/>
                    <a:pt x="1595" y="1314"/>
                    <a:pt x="1524" y="1576"/>
                  </a:cubicBezTo>
                  <a:cubicBezTo>
                    <a:pt x="1500" y="1683"/>
                    <a:pt x="1393" y="1766"/>
                    <a:pt x="1274" y="1766"/>
                  </a:cubicBezTo>
                  <a:cubicBezTo>
                    <a:pt x="667" y="1766"/>
                    <a:pt x="155" y="2076"/>
                    <a:pt x="12" y="2528"/>
                  </a:cubicBezTo>
                  <a:cubicBezTo>
                    <a:pt x="0" y="2552"/>
                    <a:pt x="0" y="2576"/>
                    <a:pt x="12" y="2600"/>
                  </a:cubicBezTo>
                  <a:cubicBezTo>
                    <a:pt x="36" y="2611"/>
                    <a:pt x="48" y="2623"/>
                    <a:pt x="71" y="2623"/>
                  </a:cubicBezTo>
                  <a:lnTo>
                    <a:pt x="4739" y="2623"/>
                  </a:lnTo>
                  <a:cubicBezTo>
                    <a:pt x="4774" y="2623"/>
                    <a:pt x="4810" y="2600"/>
                    <a:pt x="4810" y="2564"/>
                  </a:cubicBezTo>
                  <a:cubicBezTo>
                    <a:pt x="4810" y="2528"/>
                    <a:pt x="4822" y="2480"/>
                    <a:pt x="4822" y="2445"/>
                  </a:cubicBezTo>
                  <a:cubicBezTo>
                    <a:pt x="4822" y="2040"/>
                    <a:pt x="4596" y="1659"/>
                    <a:pt x="4227" y="1421"/>
                  </a:cubicBezTo>
                  <a:cubicBezTo>
                    <a:pt x="4072" y="1326"/>
                    <a:pt x="3965" y="1195"/>
                    <a:pt x="3929" y="1052"/>
                  </a:cubicBezTo>
                  <a:cubicBezTo>
                    <a:pt x="3905" y="945"/>
                    <a:pt x="3846" y="837"/>
                    <a:pt x="3774" y="742"/>
                  </a:cubicBezTo>
                  <a:cubicBezTo>
                    <a:pt x="3762" y="730"/>
                    <a:pt x="3751" y="718"/>
                    <a:pt x="3739" y="706"/>
                  </a:cubicBezTo>
                  <a:cubicBezTo>
                    <a:pt x="3810" y="599"/>
                    <a:pt x="3834" y="468"/>
                    <a:pt x="3798" y="337"/>
                  </a:cubicBezTo>
                  <a:cubicBezTo>
                    <a:pt x="3762" y="183"/>
                    <a:pt x="3643" y="52"/>
                    <a:pt x="3489" y="16"/>
                  </a:cubicBezTo>
                  <a:cubicBezTo>
                    <a:pt x="3447" y="5"/>
                    <a:pt x="3405" y="0"/>
                    <a:pt x="3364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8478874" y="4897829"/>
              <a:ext cx="227227" cy="89616"/>
            </a:xfrm>
            <a:custGeom>
              <a:avLst/>
              <a:gdLst/>
              <a:ahLst/>
              <a:cxnLst/>
              <a:rect l="l" t="t" r="r" b="b"/>
              <a:pathLst>
                <a:path w="1775" h="700" extrusionOk="0">
                  <a:moveTo>
                    <a:pt x="1220" y="1"/>
                  </a:moveTo>
                  <a:cubicBezTo>
                    <a:pt x="735" y="1"/>
                    <a:pt x="342" y="190"/>
                    <a:pt x="25" y="580"/>
                  </a:cubicBezTo>
                  <a:cubicBezTo>
                    <a:pt x="1" y="604"/>
                    <a:pt x="13" y="652"/>
                    <a:pt x="37" y="687"/>
                  </a:cubicBezTo>
                  <a:cubicBezTo>
                    <a:pt x="49" y="687"/>
                    <a:pt x="72" y="699"/>
                    <a:pt x="84" y="699"/>
                  </a:cubicBezTo>
                  <a:cubicBezTo>
                    <a:pt x="108" y="699"/>
                    <a:pt x="132" y="687"/>
                    <a:pt x="144" y="675"/>
                  </a:cubicBezTo>
                  <a:cubicBezTo>
                    <a:pt x="434" y="322"/>
                    <a:pt x="793" y="148"/>
                    <a:pt x="1236" y="148"/>
                  </a:cubicBezTo>
                  <a:cubicBezTo>
                    <a:pt x="1376" y="148"/>
                    <a:pt x="1523" y="165"/>
                    <a:pt x="1680" y="199"/>
                  </a:cubicBezTo>
                  <a:cubicBezTo>
                    <a:pt x="1686" y="201"/>
                    <a:pt x="1692" y="202"/>
                    <a:pt x="1698" y="202"/>
                  </a:cubicBezTo>
                  <a:cubicBezTo>
                    <a:pt x="1727" y="202"/>
                    <a:pt x="1753" y="179"/>
                    <a:pt x="1763" y="140"/>
                  </a:cubicBezTo>
                  <a:cubicBezTo>
                    <a:pt x="1775" y="104"/>
                    <a:pt x="1751" y="56"/>
                    <a:pt x="1704" y="56"/>
                  </a:cubicBezTo>
                  <a:cubicBezTo>
                    <a:pt x="1533" y="19"/>
                    <a:pt x="1372" y="1"/>
                    <a:pt x="122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8385934" y="4993333"/>
              <a:ext cx="109837" cy="71821"/>
            </a:xfrm>
            <a:custGeom>
              <a:avLst/>
              <a:gdLst/>
              <a:ahLst/>
              <a:cxnLst/>
              <a:rect l="l" t="t" r="r" b="b"/>
              <a:pathLst>
                <a:path w="858" h="561" extrusionOk="0">
                  <a:moveTo>
                    <a:pt x="72" y="1"/>
                  </a:moveTo>
                  <a:cubicBezTo>
                    <a:pt x="36" y="1"/>
                    <a:pt x="1" y="25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cubicBezTo>
                    <a:pt x="394" y="156"/>
                    <a:pt x="596" y="275"/>
                    <a:pt x="703" y="525"/>
                  </a:cubicBezTo>
                  <a:cubicBezTo>
                    <a:pt x="715" y="548"/>
                    <a:pt x="739" y="560"/>
                    <a:pt x="775" y="560"/>
                  </a:cubicBezTo>
                  <a:lnTo>
                    <a:pt x="798" y="560"/>
                  </a:lnTo>
                  <a:cubicBezTo>
                    <a:pt x="834" y="548"/>
                    <a:pt x="858" y="501"/>
                    <a:pt x="834" y="465"/>
                  </a:cubicBezTo>
                  <a:cubicBezTo>
                    <a:pt x="715" y="156"/>
                    <a:pt x="465" y="1"/>
                    <a:pt x="72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8253309" y="4446172"/>
              <a:ext cx="115982" cy="115988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cubicBezTo>
                    <a:pt x="1" y="703"/>
                    <a:pt x="203" y="905"/>
                    <a:pt x="453" y="905"/>
                  </a:cubicBezTo>
                  <a:cubicBezTo>
                    <a:pt x="703" y="905"/>
                    <a:pt x="906" y="703"/>
                    <a:pt x="906" y="453"/>
                  </a:cubicBezTo>
                  <a:cubicBezTo>
                    <a:pt x="906" y="203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8244220" y="4437083"/>
              <a:ext cx="134288" cy="134168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155"/>
                  </a:moveTo>
                  <a:cubicBezTo>
                    <a:pt x="727" y="155"/>
                    <a:pt x="893" y="321"/>
                    <a:pt x="893" y="524"/>
                  </a:cubicBezTo>
                  <a:cubicBezTo>
                    <a:pt x="893" y="738"/>
                    <a:pt x="727" y="905"/>
                    <a:pt x="524" y="905"/>
                  </a:cubicBezTo>
                  <a:cubicBezTo>
                    <a:pt x="310" y="905"/>
                    <a:pt x="143" y="738"/>
                    <a:pt x="143" y="524"/>
                  </a:cubicBezTo>
                  <a:cubicBezTo>
                    <a:pt x="143" y="321"/>
                    <a:pt x="310" y="155"/>
                    <a:pt x="524" y="155"/>
                  </a:cubicBezTo>
                  <a:close/>
                  <a:moveTo>
                    <a:pt x="524" y="0"/>
                  </a:moveTo>
                  <a:cubicBezTo>
                    <a:pt x="227" y="0"/>
                    <a:pt x="0" y="238"/>
                    <a:pt x="0" y="524"/>
                  </a:cubicBezTo>
                  <a:cubicBezTo>
                    <a:pt x="0" y="822"/>
                    <a:pt x="227" y="1048"/>
                    <a:pt x="524" y="1048"/>
                  </a:cubicBezTo>
                  <a:cubicBezTo>
                    <a:pt x="810" y="1048"/>
                    <a:pt x="1048" y="822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8353930" y="4665600"/>
              <a:ext cx="76297" cy="7489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32" y="1"/>
                    <a:pt x="1" y="132"/>
                    <a:pt x="1" y="287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65" y="584"/>
                    <a:pt x="596" y="453"/>
                    <a:pt x="596" y="287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8344841" y="4656510"/>
              <a:ext cx="94603" cy="93072"/>
            </a:xfrm>
            <a:custGeom>
              <a:avLst/>
              <a:gdLst/>
              <a:ahLst/>
              <a:cxnLst/>
              <a:rect l="l" t="t" r="r" b="b"/>
              <a:pathLst>
                <a:path w="739" h="727" extrusionOk="0">
                  <a:moveTo>
                    <a:pt x="369" y="143"/>
                  </a:moveTo>
                  <a:cubicBezTo>
                    <a:pt x="488" y="143"/>
                    <a:pt x="584" y="239"/>
                    <a:pt x="584" y="370"/>
                  </a:cubicBezTo>
                  <a:cubicBezTo>
                    <a:pt x="584" y="489"/>
                    <a:pt x="488" y="584"/>
                    <a:pt x="369" y="584"/>
                  </a:cubicBezTo>
                  <a:cubicBezTo>
                    <a:pt x="250" y="584"/>
                    <a:pt x="155" y="489"/>
                    <a:pt x="155" y="370"/>
                  </a:cubicBezTo>
                  <a:cubicBezTo>
                    <a:pt x="155" y="239"/>
                    <a:pt x="250" y="143"/>
                    <a:pt x="369" y="143"/>
                  </a:cubicBezTo>
                  <a:close/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27"/>
                    <a:pt x="369" y="727"/>
                  </a:cubicBezTo>
                  <a:cubicBezTo>
                    <a:pt x="572" y="727"/>
                    <a:pt x="738" y="572"/>
                    <a:pt x="738" y="370"/>
                  </a:cubicBezTo>
                  <a:cubicBezTo>
                    <a:pt x="738" y="167"/>
                    <a:pt x="572" y="1"/>
                    <a:pt x="369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7943894" y="2700865"/>
              <a:ext cx="1067133" cy="76429"/>
            </a:xfrm>
            <a:custGeom>
              <a:avLst/>
              <a:gdLst/>
              <a:ahLst/>
              <a:cxnLst/>
              <a:rect l="l" t="t" r="r" b="b"/>
              <a:pathLst>
                <a:path w="833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8038" y="596"/>
                  </a:lnTo>
                  <a:cubicBezTo>
                    <a:pt x="8192" y="596"/>
                    <a:pt x="8335" y="465"/>
                    <a:pt x="8335" y="298"/>
                  </a:cubicBezTo>
                  <a:cubicBezTo>
                    <a:pt x="8335" y="132"/>
                    <a:pt x="8192" y="1"/>
                    <a:pt x="8038" y="1"/>
                  </a:cubicBezTo>
                  <a:close/>
                </a:path>
              </a:pathLst>
            </a:custGeom>
            <a:solidFill>
              <a:srgbClr val="FF7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7933269" y="2691775"/>
              <a:ext cx="1086847" cy="94609"/>
            </a:xfrm>
            <a:custGeom>
              <a:avLst/>
              <a:gdLst/>
              <a:ahLst/>
              <a:cxnLst/>
              <a:rect l="l" t="t" r="r" b="b"/>
              <a:pathLst>
                <a:path w="8490" h="739" extrusionOk="0">
                  <a:moveTo>
                    <a:pt x="8121" y="143"/>
                  </a:moveTo>
                  <a:cubicBezTo>
                    <a:pt x="8240" y="143"/>
                    <a:pt x="8335" y="239"/>
                    <a:pt x="8335" y="369"/>
                  </a:cubicBezTo>
                  <a:cubicBezTo>
                    <a:pt x="8335" y="489"/>
                    <a:pt x="8240" y="596"/>
                    <a:pt x="8121" y="596"/>
                  </a:cubicBezTo>
                  <a:lnTo>
                    <a:pt x="381" y="596"/>
                  </a:lnTo>
                  <a:cubicBezTo>
                    <a:pt x="251" y="596"/>
                    <a:pt x="155" y="489"/>
                    <a:pt x="155" y="369"/>
                  </a:cubicBezTo>
                  <a:cubicBezTo>
                    <a:pt x="155" y="239"/>
                    <a:pt x="251" y="143"/>
                    <a:pt x="381" y="143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72"/>
                    <a:pt x="167" y="739"/>
                    <a:pt x="381" y="739"/>
                  </a:cubicBezTo>
                  <a:lnTo>
                    <a:pt x="8121" y="739"/>
                  </a:lnTo>
                  <a:cubicBezTo>
                    <a:pt x="8323" y="739"/>
                    <a:pt x="8490" y="572"/>
                    <a:pt x="8490" y="369"/>
                  </a:cubicBezTo>
                  <a:cubicBezTo>
                    <a:pt x="8490" y="167"/>
                    <a:pt x="8323" y="0"/>
                    <a:pt x="812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7943894" y="5055807"/>
              <a:ext cx="1067133" cy="76429"/>
            </a:xfrm>
            <a:custGeom>
              <a:avLst/>
              <a:gdLst/>
              <a:ahLst/>
              <a:cxnLst/>
              <a:rect l="l" t="t" r="r" b="b"/>
              <a:pathLst>
                <a:path w="833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8038" y="596"/>
                  </a:lnTo>
                  <a:cubicBezTo>
                    <a:pt x="8192" y="596"/>
                    <a:pt x="8335" y="465"/>
                    <a:pt x="8335" y="299"/>
                  </a:cubicBezTo>
                  <a:cubicBezTo>
                    <a:pt x="8335" y="132"/>
                    <a:pt x="8192" y="1"/>
                    <a:pt x="8038" y="1"/>
                  </a:cubicBezTo>
                  <a:close/>
                </a:path>
              </a:pathLst>
            </a:custGeom>
            <a:solidFill>
              <a:srgbClr val="FF7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7933269" y="5046717"/>
              <a:ext cx="1086847" cy="94609"/>
            </a:xfrm>
            <a:custGeom>
              <a:avLst/>
              <a:gdLst/>
              <a:ahLst/>
              <a:cxnLst/>
              <a:rect l="l" t="t" r="r" b="b"/>
              <a:pathLst>
                <a:path w="8490" h="739" extrusionOk="0">
                  <a:moveTo>
                    <a:pt x="8121" y="143"/>
                  </a:moveTo>
                  <a:cubicBezTo>
                    <a:pt x="8240" y="143"/>
                    <a:pt x="8335" y="251"/>
                    <a:pt x="8335" y="370"/>
                  </a:cubicBezTo>
                  <a:cubicBezTo>
                    <a:pt x="8335" y="501"/>
                    <a:pt x="8240" y="596"/>
                    <a:pt x="8121" y="596"/>
                  </a:cubicBezTo>
                  <a:lnTo>
                    <a:pt x="381" y="596"/>
                  </a:lnTo>
                  <a:cubicBezTo>
                    <a:pt x="251" y="596"/>
                    <a:pt x="155" y="501"/>
                    <a:pt x="155" y="370"/>
                  </a:cubicBezTo>
                  <a:cubicBezTo>
                    <a:pt x="155" y="251"/>
                    <a:pt x="251" y="143"/>
                    <a:pt x="381" y="143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72"/>
                    <a:pt x="167" y="739"/>
                    <a:pt x="381" y="739"/>
                  </a:cubicBezTo>
                  <a:lnTo>
                    <a:pt x="8121" y="739"/>
                  </a:lnTo>
                  <a:cubicBezTo>
                    <a:pt x="8323" y="739"/>
                    <a:pt x="8490" y="572"/>
                    <a:pt x="8490" y="370"/>
                  </a:cubicBezTo>
                  <a:cubicBezTo>
                    <a:pt x="8490" y="167"/>
                    <a:pt x="8323" y="0"/>
                    <a:pt x="812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865;p36">
            <a:extLst>
              <a:ext uri="{FF2B5EF4-FFF2-40B4-BE49-F238E27FC236}">
                <a16:creationId xmlns:a16="http://schemas.microsoft.com/office/drawing/2014/main" id="{AD70075A-C299-4E82-A69E-34990C1B3865}"/>
              </a:ext>
            </a:extLst>
          </p:cNvPr>
          <p:cNvSpPr/>
          <p:nvPr/>
        </p:nvSpPr>
        <p:spPr>
          <a:xfrm>
            <a:off x="2484324" y="1630642"/>
            <a:ext cx="427355" cy="46093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rgbClr val="00B0F0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11;p33">
            <a:extLst>
              <a:ext uri="{FF2B5EF4-FFF2-40B4-BE49-F238E27FC236}">
                <a16:creationId xmlns:a16="http://schemas.microsoft.com/office/drawing/2014/main" id="{A2A943C5-1F75-4CBE-9843-5543E65F4F21}"/>
              </a:ext>
            </a:extLst>
          </p:cNvPr>
          <p:cNvSpPr/>
          <p:nvPr/>
        </p:nvSpPr>
        <p:spPr>
          <a:xfrm>
            <a:off x="1577007" y="2548029"/>
            <a:ext cx="129156" cy="2103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11;p33">
            <a:extLst>
              <a:ext uri="{FF2B5EF4-FFF2-40B4-BE49-F238E27FC236}">
                <a16:creationId xmlns:a16="http://schemas.microsoft.com/office/drawing/2014/main" id="{2B87646D-A5F5-4C38-9BFF-5A8F14C01142}"/>
              </a:ext>
            </a:extLst>
          </p:cNvPr>
          <p:cNvSpPr/>
          <p:nvPr/>
        </p:nvSpPr>
        <p:spPr>
          <a:xfrm>
            <a:off x="1577007" y="3006362"/>
            <a:ext cx="129156" cy="2103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11;p33">
            <a:extLst>
              <a:ext uri="{FF2B5EF4-FFF2-40B4-BE49-F238E27FC236}">
                <a16:creationId xmlns:a16="http://schemas.microsoft.com/office/drawing/2014/main" id="{F0DE92A4-7FF3-49F7-A3CE-39FB0E853A9E}"/>
              </a:ext>
            </a:extLst>
          </p:cNvPr>
          <p:cNvSpPr/>
          <p:nvPr/>
        </p:nvSpPr>
        <p:spPr>
          <a:xfrm>
            <a:off x="5334301" y="2441884"/>
            <a:ext cx="129156" cy="2103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811;p33">
            <a:extLst>
              <a:ext uri="{FF2B5EF4-FFF2-40B4-BE49-F238E27FC236}">
                <a16:creationId xmlns:a16="http://schemas.microsoft.com/office/drawing/2014/main" id="{B65A97B0-5DF1-49BE-B71C-AC6F8BB19843}"/>
              </a:ext>
            </a:extLst>
          </p:cNvPr>
          <p:cNvSpPr/>
          <p:nvPr/>
        </p:nvSpPr>
        <p:spPr>
          <a:xfrm>
            <a:off x="5334301" y="2804914"/>
            <a:ext cx="129156" cy="2103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11;p33">
            <a:extLst>
              <a:ext uri="{FF2B5EF4-FFF2-40B4-BE49-F238E27FC236}">
                <a16:creationId xmlns:a16="http://schemas.microsoft.com/office/drawing/2014/main" id="{433AC795-A052-40D3-A8E7-1BAE8BCBA276}"/>
              </a:ext>
            </a:extLst>
          </p:cNvPr>
          <p:cNvSpPr/>
          <p:nvPr/>
        </p:nvSpPr>
        <p:spPr>
          <a:xfrm>
            <a:off x="1577007" y="3437106"/>
            <a:ext cx="129156" cy="2103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11;p33">
            <a:extLst>
              <a:ext uri="{FF2B5EF4-FFF2-40B4-BE49-F238E27FC236}">
                <a16:creationId xmlns:a16="http://schemas.microsoft.com/office/drawing/2014/main" id="{DB10F3DE-7E2D-409D-B9C3-F3253A8EC122}"/>
              </a:ext>
            </a:extLst>
          </p:cNvPr>
          <p:cNvSpPr/>
          <p:nvPr/>
        </p:nvSpPr>
        <p:spPr>
          <a:xfrm>
            <a:off x="5334301" y="3135749"/>
            <a:ext cx="129156" cy="2103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51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53"/>
          <p:cNvSpPr txBox="1">
            <a:spLocks noGrp="1"/>
          </p:cNvSpPr>
          <p:nvPr>
            <p:ph type="title"/>
          </p:nvPr>
        </p:nvSpPr>
        <p:spPr>
          <a:xfrm>
            <a:off x="865508" y="588901"/>
            <a:ext cx="361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MLRGs</a:t>
            </a:r>
            <a:endParaRPr dirty="0"/>
          </a:p>
        </p:txBody>
      </p:sp>
      <p:sp>
        <p:nvSpPr>
          <p:cNvPr id="1696" name="Google Shape;1696;p53"/>
          <p:cNvSpPr txBox="1"/>
          <p:nvPr/>
        </p:nvSpPr>
        <p:spPr>
          <a:xfrm>
            <a:off x="1011273" y="4060723"/>
            <a:ext cx="3220800" cy="51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l-GR" sz="1100" i="1" dirty="0">
                <a:solidFill>
                  <a:schemeClr val="tx1"/>
                </a:solidFill>
              </a:rPr>
              <a:t>Κατανεμημένος αλγόριθμος μάθησης για </a:t>
            </a:r>
            <a:r>
              <a:rPr lang="en-US" sz="1100" i="1" dirty="0">
                <a:solidFill>
                  <a:schemeClr val="tx1"/>
                </a:solidFill>
              </a:rPr>
              <a:t>MLRG</a:t>
            </a:r>
            <a:endParaRPr sz="1050" dirty="0">
              <a:solidFill>
                <a:schemeClr val="tx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697" name="Google Shape;1697;p53"/>
          <p:cNvSpPr/>
          <p:nvPr/>
        </p:nvSpPr>
        <p:spPr>
          <a:xfrm rot="10800000">
            <a:off x="4792221" y="1106190"/>
            <a:ext cx="213999" cy="3248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53"/>
          <p:cNvSpPr/>
          <p:nvPr/>
        </p:nvSpPr>
        <p:spPr>
          <a:xfrm rot="10800000">
            <a:off x="4792221" y="2095365"/>
            <a:ext cx="213999" cy="3248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53"/>
          <p:cNvSpPr/>
          <p:nvPr/>
        </p:nvSpPr>
        <p:spPr>
          <a:xfrm rot="10800000">
            <a:off x="4792221" y="3242515"/>
            <a:ext cx="213999" cy="3248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53"/>
          <p:cNvSpPr txBox="1"/>
          <p:nvPr/>
        </p:nvSpPr>
        <p:spPr>
          <a:xfrm>
            <a:off x="5065448" y="3242515"/>
            <a:ext cx="320986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sz="1200" dirty="0">
                <a:solidFill>
                  <a:schemeClr val="tx1"/>
                </a:solidFill>
              </a:rPr>
              <a:t>Σε σύγκριση με τα προηγούμενα μοντέλα, η MLRG παρέχει ένα ενιαίο πλαίσιο για την ταυτόχρονη  αντιμετώπιση τους.</a:t>
            </a:r>
            <a:endParaRPr dirty="0">
              <a:solidFill>
                <a:schemeClr val="tx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703" name="Google Shape;1703;p53"/>
          <p:cNvSpPr txBox="1"/>
          <p:nvPr/>
        </p:nvSpPr>
        <p:spPr>
          <a:xfrm>
            <a:off x="5056907" y="2027540"/>
            <a:ext cx="3448402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</a:rPr>
              <a:t>T</a:t>
            </a:r>
            <a:r>
              <a:rPr lang="el-GR" sz="1200" dirty="0">
                <a:solidFill>
                  <a:schemeClr val="tx1"/>
                </a:solidFill>
              </a:rPr>
              <a:t>ο μοντέλο MLRG ορίζει λανθάνοντες παράγοντες για την ανάληψη αμοιβαίων και δυναμικών αλληλεπιδράσεων μεταξύ κοινωνικών δεσμών και κοινωνικών ενεργειών. Δεύτερον, σε σύγκριση με τα προηγούμενα μοντέλα.</a:t>
            </a:r>
            <a:endParaRPr dirty="0">
              <a:solidFill>
                <a:schemeClr val="tx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705" name="Google Shape;1705;p53"/>
          <p:cNvSpPr txBox="1"/>
          <p:nvPr/>
        </p:nvSpPr>
        <p:spPr>
          <a:xfrm>
            <a:off x="5065448" y="1004417"/>
            <a:ext cx="3267845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l-GR" sz="1200" dirty="0">
                <a:solidFill>
                  <a:schemeClr val="tx1"/>
                </a:solidFill>
              </a:rPr>
              <a:t>Η δομή ενός γραφήματος μπορεί να </a:t>
            </a:r>
            <a:r>
              <a:rPr lang="el-GR" sz="1200" dirty="0" err="1">
                <a:solidFill>
                  <a:schemeClr val="tx1"/>
                </a:solidFill>
              </a:rPr>
              <a:t>οπτικοποιήσει</a:t>
            </a:r>
            <a:r>
              <a:rPr lang="el-GR" sz="1200" dirty="0">
                <a:solidFill>
                  <a:schemeClr val="tx1"/>
                </a:solidFill>
              </a:rPr>
              <a:t> τα κοινωνικά δίκτυα. Τα MLRG είναι αμοιβαία λανθάνοντα τυχαία γραφήματα για ταυτόχρονη πρόβλεψη κοινωνικής δεσμών και κοινωνικών ενεργειών.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4D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706" name="Google Shape;1706;p53"/>
          <p:cNvGrpSpPr/>
          <p:nvPr/>
        </p:nvGrpSpPr>
        <p:grpSpPr>
          <a:xfrm>
            <a:off x="7377173" y="3815278"/>
            <a:ext cx="3222295" cy="1436275"/>
            <a:chOff x="207675" y="4196607"/>
            <a:chExt cx="2114090" cy="942314"/>
          </a:xfrm>
        </p:grpSpPr>
        <p:sp>
          <p:nvSpPr>
            <p:cNvPr id="1707" name="Google Shape;1707;p53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rgbClr val="FFEFE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3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3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rgbClr val="FF6A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3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3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3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3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3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3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3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3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3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00B9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3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3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rgbClr val="FFEFE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rgbClr val="00B18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3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3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3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3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3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3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3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3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3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3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3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FF7AA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3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3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3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0" name="Google Shape;1740;p53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53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rgbClr val="00004D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53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rgbClr val="FAEA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53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53"/>
          <p:cNvSpPr/>
          <p:nvPr/>
        </p:nvSpPr>
        <p:spPr>
          <a:xfrm>
            <a:off x="8290357" y="1024441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5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rgbClr val="00004D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5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rgbClr val="FAEA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5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Εικόνα 56">
            <a:extLst>
              <a:ext uri="{FF2B5EF4-FFF2-40B4-BE49-F238E27FC236}">
                <a16:creationId xmlns:a16="http://schemas.microsoft.com/office/drawing/2014/main" id="{F11DF06A-9F9F-4F88-9786-9D4CDAA5FE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t="13377" r="7294" b="5667"/>
          <a:stretch/>
        </p:blipFill>
        <p:spPr bwMode="auto">
          <a:xfrm>
            <a:off x="961181" y="1219663"/>
            <a:ext cx="3411193" cy="2841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2" name="Google Shape;1752;p54"/>
          <p:cNvCxnSpPr/>
          <p:nvPr/>
        </p:nvCxnSpPr>
        <p:spPr>
          <a:xfrm>
            <a:off x="2759025" y="3040600"/>
            <a:ext cx="528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3" name="Google Shape;1753;p54"/>
          <p:cNvCxnSpPr>
            <a:cxnSpLocks/>
            <a:stCxn id="1754" idx="0"/>
          </p:cNvCxnSpPr>
          <p:nvPr/>
        </p:nvCxnSpPr>
        <p:spPr>
          <a:xfrm flipV="1">
            <a:off x="3237450" y="3363340"/>
            <a:ext cx="487725" cy="49053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55" name="Google Shape;1755;p54"/>
          <p:cNvCxnSpPr>
            <a:cxnSpLocks/>
            <a:stCxn id="1756" idx="2"/>
          </p:cNvCxnSpPr>
          <p:nvPr/>
        </p:nvCxnSpPr>
        <p:spPr>
          <a:xfrm flipH="1">
            <a:off x="5418827" y="2102898"/>
            <a:ext cx="582280" cy="61496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57" name="Google Shape;1757;p54"/>
          <p:cNvCxnSpPr>
            <a:cxnSpLocks/>
            <a:stCxn id="1758" idx="0"/>
          </p:cNvCxnSpPr>
          <p:nvPr/>
        </p:nvCxnSpPr>
        <p:spPr>
          <a:xfrm flipH="1" flipV="1">
            <a:off x="6975156" y="3360635"/>
            <a:ext cx="352182" cy="43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59" name="Google Shape;1759;p54"/>
          <p:cNvCxnSpPr>
            <a:cxnSpLocks/>
            <a:stCxn id="1760" idx="2"/>
          </p:cNvCxnSpPr>
          <p:nvPr/>
        </p:nvCxnSpPr>
        <p:spPr>
          <a:xfrm flipH="1">
            <a:off x="2031525" y="2305294"/>
            <a:ext cx="330510" cy="43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την αξιολόγηση των </a:t>
            </a:r>
            <a:r>
              <a:rPr lang="en-US" dirty="0"/>
              <a:t>datasets </a:t>
            </a:r>
            <a:r>
              <a:rPr lang="el-GR" dirty="0"/>
              <a:t>στα πειράματα χρησιμοποιούμε:</a:t>
            </a:r>
            <a:endParaRPr dirty="0"/>
          </a:p>
        </p:txBody>
      </p:sp>
      <p:sp>
        <p:nvSpPr>
          <p:cNvPr id="1762" name="Google Shape;1762;p54"/>
          <p:cNvSpPr/>
          <p:nvPr/>
        </p:nvSpPr>
        <p:spPr>
          <a:xfrm>
            <a:off x="1326662" y="2858800"/>
            <a:ext cx="1455000" cy="363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l-GR" b="1" dirty="0">
                <a:solidFill>
                  <a:schemeClr val="tx1"/>
                </a:solidFill>
              </a:rPr>
              <a:t>Ακρίβεια</a:t>
            </a:r>
            <a:r>
              <a:rPr lang="el-GR" dirty="0">
                <a:solidFill>
                  <a:schemeClr val="tx1"/>
                </a:solidFill>
              </a:rPr>
              <a:t> (P)</a:t>
            </a:r>
            <a:endParaRPr sz="1600" dirty="0">
              <a:solidFill>
                <a:schemeClr val="tx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763" name="Google Shape;1763;p54"/>
          <p:cNvSpPr/>
          <p:nvPr/>
        </p:nvSpPr>
        <p:spPr>
          <a:xfrm>
            <a:off x="3008993" y="2858800"/>
            <a:ext cx="1455000" cy="363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l-GR" b="1" dirty="0">
                <a:solidFill>
                  <a:schemeClr val="tx1"/>
                </a:solidFill>
              </a:rPr>
              <a:t>Ανάκληση</a:t>
            </a:r>
            <a:r>
              <a:rPr lang="el-GR" dirty="0">
                <a:solidFill>
                  <a:schemeClr val="tx1"/>
                </a:solidFill>
              </a:rPr>
              <a:t> (R)</a:t>
            </a:r>
            <a:endParaRPr sz="1600" dirty="0">
              <a:solidFill>
                <a:schemeClr val="tx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764" name="Google Shape;1764;p54"/>
          <p:cNvSpPr/>
          <p:nvPr/>
        </p:nvSpPr>
        <p:spPr>
          <a:xfrm>
            <a:off x="4665433" y="2858800"/>
            <a:ext cx="1455000" cy="36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l-GR" b="1" dirty="0">
                <a:solidFill>
                  <a:schemeClr val="tx1"/>
                </a:solidFill>
              </a:rPr>
              <a:t>Μέτρηση</a:t>
            </a:r>
            <a:r>
              <a:rPr lang="el-GR" dirty="0">
                <a:solidFill>
                  <a:schemeClr val="tx1"/>
                </a:solidFill>
              </a:rPr>
              <a:t> (F)</a:t>
            </a:r>
            <a:endParaRPr sz="1600" dirty="0">
              <a:solidFill>
                <a:schemeClr val="tx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765" name="Google Shape;1765;p54"/>
          <p:cNvSpPr/>
          <p:nvPr/>
        </p:nvSpPr>
        <p:spPr>
          <a:xfrm>
            <a:off x="6272218" y="2858800"/>
            <a:ext cx="1567755" cy="36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l-GR" b="1" dirty="0">
                <a:solidFill>
                  <a:schemeClr val="tx1"/>
                </a:solidFill>
              </a:rPr>
              <a:t>Αποδοτικότητα</a:t>
            </a:r>
            <a:endParaRPr sz="1600" dirty="0">
              <a:solidFill>
                <a:schemeClr val="tx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760" name="Google Shape;1760;p54"/>
          <p:cNvSpPr txBox="1">
            <a:spLocks noGrp="1"/>
          </p:cNvSpPr>
          <p:nvPr>
            <p:ph type="subTitle" idx="4294967295"/>
          </p:nvPr>
        </p:nvSpPr>
        <p:spPr>
          <a:xfrm>
            <a:off x="811313" y="1732594"/>
            <a:ext cx="31014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l-GR" sz="1050" dirty="0"/>
              <a:t>ο αριθμός των ορθώς προβλεπόμενων ενεργειών (ή δεσμών) διαιρούμενος με τον συνολικό αριθμό προβλεπόμενων ενεργειών (ή δεσμών).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754" name="Google Shape;1754;p54"/>
          <p:cNvSpPr txBox="1">
            <a:spLocks noGrp="1"/>
          </p:cNvSpPr>
          <p:nvPr>
            <p:ph type="subTitle" idx="4294967295"/>
          </p:nvPr>
        </p:nvSpPr>
        <p:spPr>
          <a:xfrm>
            <a:off x="1839975" y="3853878"/>
            <a:ext cx="279495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l-GR" sz="1100" dirty="0"/>
              <a:t>αριθμός των σωστά προβλεπόμενων ενεργειών</a:t>
            </a:r>
            <a:br>
              <a:rPr lang="el-GR" sz="1100" dirty="0"/>
            </a:br>
            <a:r>
              <a:rPr lang="el-GR" sz="1100" dirty="0"/>
              <a:t>(ή δεσμών) διά του συνολικού αριθμού δράσεων (ή δεσμών)</a:t>
            </a:r>
            <a:br>
              <a:rPr lang="el-GR" sz="1100" dirty="0"/>
            </a:br>
            <a:r>
              <a:rPr lang="el-GR" sz="1100" dirty="0"/>
              <a:t>στο σύνολο δεδομένων</a:t>
            </a:r>
            <a:endParaRPr sz="1050" dirty="0"/>
          </a:p>
        </p:txBody>
      </p:sp>
      <p:sp>
        <p:nvSpPr>
          <p:cNvPr id="1756" name="Google Shape;1756;p54"/>
          <p:cNvSpPr txBox="1">
            <a:spLocks noGrp="1"/>
          </p:cNvSpPr>
          <p:nvPr>
            <p:ph type="subTitle" idx="4294967295"/>
          </p:nvPr>
        </p:nvSpPr>
        <p:spPr>
          <a:xfrm>
            <a:off x="4509074" y="1651801"/>
            <a:ext cx="2984065" cy="451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l-GR" sz="1100" dirty="0"/>
              <a:t>ισορροπημένος αρμονικός μέσος ακρίβειας</a:t>
            </a:r>
            <a:br>
              <a:rPr lang="el-GR" sz="1100" dirty="0"/>
            </a:br>
            <a:r>
              <a:rPr lang="el-GR" sz="1100" dirty="0"/>
              <a:t>και ανάκλησης</a:t>
            </a:r>
            <a:endParaRPr sz="1050" dirty="0"/>
          </a:p>
        </p:txBody>
      </p:sp>
      <p:sp>
        <p:nvSpPr>
          <p:cNvPr id="1758" name="Google Shape;1758;p54"/>
          <p:cNvSpPr txBox="1">
            <a:spLocks noGrp="1"/>
          </p:cNvSpPr>
          <p:nvPr>
            <p:ph type="subTitle" idx="4294967295"/>
          </p:nvPr>
        </p:nvSpPr>
        <p:spPr>
          <a:xfrm>
            <a:off x="6065405" y="3800435"/>
            <a:ext cx="2523866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l-GR" sz="1100" dirty="0"/>
              <a:t>ο χρόνος λειτουργίας των </a:t>
            </a:r>
            <a:r>
              <a:rPr lang="el-GR" sz="1100" dirty="0" err="1"/>
              <a:t>συγκριθέντων</a:t>
            </a:r>
            <a:r>
              <a:rPr lang="el-GR" sz="1100" dirty="0"/>
              <a:t> μοντέλων,</a:t>
            </a:r>
            <a:br>
              <a:rPr lang="el-GR" sz="1100" dirty="0"/>
            </a:br>
            <a:r>
              <a:rPr lang="el-GR" sz="1100" dirty="0"/>
              <a:t>συμπεριλαμβανομένου του χρόνου εκμάθησης και του χρόνου παρεμβολής</a:t>
            </a:r>
            <a:endParaRPr sz="1050" dirty="0"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rgbClr val="FF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16200000">
            <a:off x="8007268" y="3804736"/>
            <a:ext cx="2573454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rgbClr val="FF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3BB50CAC-CB9C-4939-849E-85F1E747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 </a:t>
            </a:r>
            <a:r>
              <a:rPr lang="en-US" dirty="0" err="1"/>
              <a:t>Epinion</a:t>
            </a:r>
            <a:r>
              <a:rPr lang="en-US" dirty="0"/>
              <a:t>+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2000569-9B73-4C1D-9C25-49D1EDE84EF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9" t="26642" r="14467" b="7307"/>
          <a:stretch/>
        </p:blipFill>
        <p:spPr bwMode="auto">
          <a:xfrm>
            <a:off x="611750" y="1268730"/>
            <a:ext cx="4424680" cy="13030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160E97FE-3F0E-4024-BD44-B5E1FF4C37F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62143" r="1065"/>
          <a:stretch/>
        </p:blipFill>
        <p:spPr bwMode="auto">
          <a:xfrm>
            <a:off x="3031332" y="3284866"/>
            <a:ext cx="5524500" cy="882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10733B-9BAD-4D32-8987-DFC22C306810}"/>
              </a:ext>
            </a:extLst>
          </p:cNvPr>
          <p:cNvSpPr txBox="1"/>
          <p:nvPr/>
        </p:nvSpPr>
        <p:spPr>
          <a:xfrm>
            <a:off x="1206526" y="2571750"/>
            <a:ext cx="33576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100" i="1" dirty="0">
                <a:solidFill>
                  <a:schemeClr val="tx1"/>
                </a:solidFill>
              </a:rPr>
              <a:t>Συγκριτική απόδοση της πρόβλεψης κοινωνικής δράσης στο </a:t>
            </a:r>
            <a:r>
              <a:rPr lang="en-US" sz="1100" i="1" dirty="0" err="1">
                <a:solidFill>
                  <a:schemeClr val="tx1"/>
                </a:solidFill>
              </a:rPr>
              <a:t>Epinion</a:t>
            </a:r>
            <a:r>
              <a:rPr lang="el-GR" sz="1100" i="1" dirty="0">
                <a:solidFill>
                  <a:schemeClr val="tx1"/>
                </a:solidFill>
              </a:rPr>
              <a:t>+.</a:t>
            </a:r>
            <a:endParaRPr lang="el-GR" sz="1100" dirty="0">
              <a:solidFill>
                <a:schemeClr val="tx1"/>
              </a:solidFill>
            </a:endParaRPr>
          </a:p>
          <a:p>
            <a:pPr algn="ctr"/>
            <a:endParaRPr lang="el-GR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01BE3-7C2D-478A-8768-DED01031F1A2}"/>
              </a:ext>
            </a:extLst>
          </p:cNvPr>
          <p:cNvSpPr txBox="1"/>
          <p:nvPr/>
        </p:nvSpPr>
        <p:spPr>
          <a:xfrm>
            <a:off x="4307682" y="4166881"/>
            <a:ext cx="335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100" i="1" dirty="0">
                <a:solidFill>
                  <a:schemeClr val="tx1"/>
                </a:solidFill>
              </a:rPr>
              <a:t>Συγκριτική απόδοση της ανακάλυψης κοινωνικής σύνδεσης στο </a:t>
            </a:r>
            <a:r>
              <a:rPr lang="en-US" sz="1100" i="1" dirty="0" err="1">
                <a:solidFill>
                  <a:schemeClr val="tx1"/>
                </a:solidFill>
              </a:rPr>
              <a:t>Epinion</a:t>
            </a:r>
            <a:r>
              <a:rPr lang="el-GR" sz="1100" i="1" dirty="0">
                <a:solidFill>
                  <a:schemeClr val="tx1"/>
                </a:solidFill>
              </a:rPr>
              <a:t>+.</a:t>
            </a:r>
            <a:br>
              <a:rPr lang="el-GR" i="1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61423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AD2889C6-8990-4CA2-9E25-0F20E3AE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 </a:t>
            </a:r>
            <a:r>
              <a:rPr lang="en-US" dirty="0"/>
              <a:t>Mobile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C3030-75D3-47D7-9F4E-1B0B5C313EC9}"/>
              </a:ext>
            </a:extLst>
          </p:cNvPr>
          <p:cNvSpPr txBox="1"/>
          <p:nvPr/>
        </p:nvSpPr>
        <p:spPr>
          <a:xfrm>
            <a:off x="3113576" y="2217564"/>
            <a:ext cx="31861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i="1" dirty="0">
                <a:solidFill>
                  <a:schemeClr val="tx1"/>
                </a:solidFill>
              </a:rPr>
              <a:t>Συγκριτική απόδοση πρόβλεψης κοινωνικής δράσης στο σύνολο πληροφοριών </a:t>
            </a:r>
            <a:r>
              <a:rPr lang="en-US" sz="1050" i="1" dirty="0">
                <a:solidFill>
                  <a:schemeClr val="tx1"/>
                </a:solidFill>
              </a:rPr>
              <a:t>Mobile</a:t>
            </a:r>
            <a:r>
              <a:rPr lang="el-GR" sz="1050" i="1" dirty="0">
                <a:solidFill>
                  <a:schemeClr val="tx1"/>
                </a:solidFill>
              </a:rPr>
              <a:t>.</a:t>
            </a:r>
            <a:br>
              <a:rPr lang="el-GR" sz="1050" dirty="0">
                <a:solidFill>
                  <a:schemeClr val="tx1"/>
                </a:solidFill>
              </a:rPr>
            </a:br>
            <a:endParaRPr lang="el-GR" sz="1050" dirty="0">
              <a:solidFill>
                <a:schemeClr val="tx1"/>
              </a:solidFill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ABE82BED-1F59-4710-B641-F97A47FAB9E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" t="10589" r="-464" b="52932"/>
          <a:stretch/>
        </p:blipFill>
        <p:spPr bwMode="auto">
          <a:xfrm>
            <a:off x="2814935" y="1360164"/>
            <a:ext cx="5615940" cy="83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18834E22-F0AC-480D-9F99-1B9C4706317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6" r="52084" b="57612"/>
          <a:stretch/>
        </p:blipFill>
        <p:spPr bwMode="auto">
          <a:xfrm>
            <a:off x="2056289" y="2947677"/>
            <a:ext cx="3030061" cy="1443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936556-36C0-40E8-A628-7E7C9C8F2DF9}"/>
              </a:ext>
            </a:extLst>
          </p:cNvPr>
          <p:cNvSpPr txBox="1"/>
          <p:nvPr/>
        </p:nvSpPr>
        <p:spPr>
          <a:xfrm>
            <a:off x="966879" y="4390865"/>
            <a:ext cx="42933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100" i="1" dirty="0">
                <a:solidFill>
                  <a:schemeClr val="tx1"/>
                </a:solidFill>
              </a:rPr>
              <a:t>Σύγκριση απόδοσης των διαφορετικών μοντέλων στα σύνολα δεδομένων </a:t>
            </a:r>
            <a:r>
              <a:rPr lang="en-US" sz="1100" i="1" dirty="0" err="1">
                <a:solidFill>
                  <a:schemeClr val="tx1"/>
                </a:solidFill>
              </a:rPr>
              <a:t>Epinion</a:t>
            </a:r>
            <a:r>
              <a:rPr lang="el-GR" sz="1100" i="1" dirty="0">
                <a:solidFill>
                  <a:schemeClr val="tx1"/>
                </a:solidFill>
              </a:rPr>
              <a:t>+ και </a:t>
            </a:r>
            <a:r>
              <a:rPr lang="en-US" sz="1100" i="1" dirty="0">
                <a:solidFill>
                  <a:schemeClr val="tx1"/>
                </a:solidFill>
              </a:rPr>
              <a:t>Mobile</a:t>
            </a:r>
            <a:r>
              <a:rPr lang="el-GR" sz="1100" i="1" dirty="0">
                <a:solidFill>
                  <a:schemeClr val="tx1"/>
                </a:solidFill>
              </a:rPr>
              <a:t>. Ο χρόνος λειτουργίας περιλαμβάνει τόσο χρόνο εκμάθησης όσο και χρόνο παρεμβολής.</a:t>
            </a:r>
            <a:br>
              <a:rPr lang="el-GR" dirty="0"/>
            </a:br>
            <a:endParaRPr lang="el-GR" dirty="0"/>
          </a:p>
        </p:txBody>
      </p:sp>
      <p:sp>
        <p:nvSpPr>
          <p:cNvPr id="11" name="Google Shape;1740;p53">
            <a:extLst>
              <a:ext uri="{FF2B5EF4-FFF2-40B4-BE49-F238E27FC236}">
                <a16:creationId xmlns:a16="http://schemas.microsoft.com/office/drawing/2014/main" id="{92B1552A-4533-4348-8CC3-08CB8A7A17C5}"/>
              </a:ext>
            </a:extLst>
          </p:cNvPr>
          <p:cNvSpPr/>
          <p:nvPr/>
        </p:nvSpPr>
        <p:spPr>
          <a:xfrm>
            <a:off x="5740202" y="3471433"/>
            <a:ext cx="216891" cy="27535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837BFBBF-6891-4ACD-B337-D6D92ED848C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0" t="2985" r="5377" b="27463"/>
          <a:stretch/>
        </p:blipFill>
        <p:spPr bwMode="auto">
          <a:xfrm>
            <a:off x="6299689" y="2407443"/>
            <a:ext cx="2293317" cy="208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0DE102-B375-4646-A15A-0EB97CBE2E84}"/>
              </a:ext>
            </a:extLst>
          </p:cNvPr>
          <p:cNvSpPr txBox="1"/>
          <p:nvPr/>
        </p:nvSpPr>
        <p:spPr>
          <a:xfrm>
            <a:off x="5622905" y="4433840"/>
            <a:ext cx="26074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A</a:t>
            </a:r>
            <a:r>
              <a:rPr lang="el-GR" sz="1100" i="1" dirty="0" err="1">
                <a:solidFill>
                  <a:schemeClr val="tx1"/>
                </a:solidFill>
              </a:rPr>
              <a:t>πόδοση</a:t>
            </a:r>
            <a:r>
              <a:rPr lang="el-GR" sz="1100" i="1" dirty="0">
                <a:solidFill>
                  <a:schemeClr val="tx1"/>
                </a:solidFill>
              </a:rPr>
              <a:t> επιτάχυνσης για τους κατανεμημένους αλγόριθμους μάθησης των </a:t>
            </a:r>
            <a:r>
              <a:rPr lang="en-US" sz="1100" i="1" dirty="0">
                <a:solidFill>
                  <a:schemeClr val="tx1"/>
                </a:solidFill>
              </a:rPr>
              <a:t>MLRG.</a:t>
            </a:r>
            <a:endParaRPr lang="el-G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5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4"/>
          <p:cNvSpPr txBox="1">
            <a:spLocks noGrp="1"/>
          </p:cNvSpPr>
          <p:nvPr>
            <p:ph type="title"/>
          </p:nvPr>
        </p:nvSpPr>
        <p:spPr>
          <a:xfrm>
            <a:off x="697475" y="59616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SoPRa</a:t>
            </a:r>
            <a:endParaRPr dirty="0"/>
          </a:p>
        </p:txBody>
      </p:sp>
      <p:sp>
        <p:nvSpPr>
          <p:cNvPr id="821" name="Google Shape;821;p34"/>
          <p:cNvSpPr txBox="1">
            <a:spLocks noGrp="1"/>
          </p:cNvSpPr>
          <p:nvPr>
            <p:ph type="subTitle" idx="1"/>
          </p:nvPr>
        </p:nvSpPr>
        <p:spPr>
          <a:xfrm>
            <a:off x="391931" y="2853811"/>
            <a:ext cx="4040748" cy="1221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l-GR" sz="1300" dirty="0"/>
              <a:t>Λαμβάνοντας υπόψη το κοινωνικό πλαίσιο του Διαδικτύου, προτείνονται μέθοδοι βελτίωσης του μοντέλου IR που περιλαμβάνουν:</a:t>
            </a:r>
          </a:p>
          <a:p>
            <a:r>
              <a:rPr lang="el-GR" sz="1300" dirty="0"/>
              <a:t> λειτουργία κοινωνικής εξατομικευμένης κατάταξης (</a:t>
            </a:r>
            <a:r>
              <a:rPr lang="el-GR" sz="1300" dirty="0" err="1"/>
              <a:t>SoPRa</a:t>
            </a:r>
            <a:r>
              <a:rPr lang="el-GR" sz="1300" dirty="0"/>
              <a:t>), μέθοδο για τη ζύγιση των προφίλ χρηστών και των κοινωνικών εγγράφων, προσθήκη ετικετών και εντατική αξιολόγηση.</a:t>
            </a:r>
          </a:p>
          <a:p>
            <a:pPr lvl="0" algn="just"/>
            <a:endParaRPr lang="el-GR" sz="1400" dirty="0"/>
          </a:p>
          <a:p>
            <a:pPr marL="0" lvl="0" indent="0" algn="l"/>
            <a:endParaRPr sz="1200" dirty="0"/>
          </a:p>
        </p:txBody>
      </p:sp>
      <p:sp>
        <p:nvSpPr>
          <p:cNvPr id="825" name="Google Shape;825;p34"/>
          <p:cNvSpPr txBox="1">
            <a:spLocks noGrp="1"/>
          </p:cNvSpPr>
          <p:nvPr>
            <p:ph type="subTitle" idx="6"/>
          </p:nvPr>
        </p:nvSpPr>
        <p:spPr>
          <a:xfrm>
            <a:off x="784563" y="1660858"/>
            <a:ext cx="3565981" cy="1311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l-GR" sz="1400" dirty="0"/>
              <a:t> Τα κλασσικά μοντέλα της Ανάκτησης Πληροφοριών (</a:t>
            </a:r>
            <a:r>
              <a:rPr lang="en-US" sz="1400" dirty="0"/>
              <a:t>Information Retrieval</a:t>
            </a:r>
            <a:r>
              <a:rPr lang="el-GR" sz="1400" dirty="0"/>
              <a:t>-</a:t>
            </a:r>
            <a:r>
              <a:rPr lang="en-US" sz="1400" dirty="0"/>
              <a:t>IR</a:t>
            </a:r>
            <a:r>
              <a:rPr lang="el-GR" sz="1400" dirty="0"/>
              <a:t>) προσαρμόζονται βάσει: του κοινωνικού πλαισίου που περιβάλλει ιστοσελίδες και το κοινωνικό πλαίσιο των χρηστών. </a:t>
            </a:r>
            <a:br>
              <a:rPr lang="el-GR" sz="1400" dirty="0"/>
            </a:br>
            <a:endParaRPr sz="1400" dirty="0"/>
          </a:p>
        </p:txBody>
      </p:sp>
      <p:sp>
        <p:nvSpPr>
          <p:cNvPr id="827" name="Google Shape;827;p34"/>
          <p:cNvSpPr txBox="1">
            <a:spLocks noGrp="1"/>
          </p:cNvSpPr>
          <p:nvPr>
            <p:ph type="subTitle" idx="8"/>
          </p:nvPr>
        </p:nvSpPr>
        <p:spPr>
          <a:xfrm>
            <a:off x="4693426" y="1529929"/>
            <a:ext cx="3750467" cy="1371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l-GR" sz="1400" dirty="0"/>
              <a:t>H </a:t>
            </a:r>
            <a:r>
              <a:rPr lang="el-GR" sz="1400" dirty="0" err="1"/>
              <a:t>SoPRa</a:t>
            </a:r>
            <a:r>
              <a:rPr lang="el-GR" sz="1400" dirty="0"/>
              <a:t> κατατάσσει τα έγγραφα σύμφωνα με:</a:t>
            </a:r>
            <a:br>
              <a:rPr lang="el-GR" sz="1400" dirty="0"/>
            </a:br>
            <a:r>
              <a:rPr lang="el-GR" sz="1400" dirty="0"/>
              <a:t>μια βαθμολογία αντιστοίχισης κειμένου των εγγράφων του ερωτήματος, μια βαθμολογία των εγγράφων του ερωτήματος, μια βαθμολογία κοινωνικής αντιστοίχισης κειμένου και εγγράφων του ερωτήματος.</a:t>
            </a:r>
          </a:p>
        </p:txBody>
      </p:sp>
      <p:cxnSp>
        <p:nvCxnSpPr>
          <p:cNvPr id="828" name="Google Shape;828;p34"/>
          <p:cNvCxnSpPr/>
          <p:nvPr/>
        </p:nvCxnSpPr>
        <p:spPr>
          <a:xfrm rot="10800000">
            <a:off x="1325789" y="2935138"/>
            <a:ext cx="2325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" name="Google Shape;829;p34"/>
          <p:cNvCxnSpPr/>
          <p:nvPr/>
        </p:nvCxnSpPr>
        <p:spPr>
          <a:xfrm rot="10800000">
            <a:off x="5349652" y="2935138"/>
            <a:ext cx="2325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740;p53">
            <a:extLst>
              <a:ext uri="{FF2B5EF4-FFF2-40B4-BE49-F238E27FC236}">
                <a16:creationId xmlns:a16="http://schemas.microsoft.com/office/drawing/2014/main" id="{615D88E8-D5EA-47B6-8A1F-1B5B31517546}"/>
              </a:ext>
            </a:extLst>
          </p:cNvPr>
          <p:cNvSpPr/>
          <p:nvPr/>
        </p:nvSpPr>
        <p:spPr>
          <a:xfrm>
            <a:off x="4502845" y="2085464"/>
            <a:ext cx="216891" cy="275351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6E71103-E8F7-47F0-9235-A250FE6A03A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9E287819-A18C-4110-B38D-9EA63201338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" b="23762"/>
          <a:stretch/>
        </p:blipFill>
        <p:spPr bwMode="auto">
          <a:xfrm>
            <a:off x="4993245" y="2983402"/>
            <a:ext cx="3291840" cy="1173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228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0"/>
          <p:cNvSpPr txBox="1">
            <a:spLocks noGrp="1"/>
          </p:cNvSpPr>
          <p:nvPr>
            <p:ph type="title" idx="2"/>
          </p:nvPr>
        </p:nvSpPr>
        <p:spPr>
          <a:xfrm>
            <a:off x="947300" y="1030161"/>
            <a:ext cx="496800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51" name="Google Shape;751;p30"/>
          <p:cNvSpPr txBox="1">
            <a:spLocks noGrp="1"/>
          </p:cNvSpPr>
          <p:nvPr>
            <p:ph type="title"/>
          </p:nvPr>
        </p:nvSpPr>
        <p:spPr>
          <a:xfrm>
            <a:off x="1484700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Εισαγωγή</a:t>
            </a:r>
            <a:endParaRPr dirty="0"/>
          </a:p>
        </p:txBody>
      </p:sp>
      <p:sp>
        <p:nvSpPr>
          <p:cNvPr id="753" name="Google Shape;753;p30"/>
          <p:cNvSpPr txBox="1">
            <a:spLocks noGrp="1"/>
          </p:cNvSpPr>
          <p:nvPr>
            <p:ph type="title" idx="3"/>
          </p:nvPr>
        </p:nvSpPr>
        <p:spPr>
          <a:xfrm>
            <a:off x="5625693" y="124482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l-GR" dirty="0"/>
              <a:t>Ανάλυση Δυναμικών Δικτύων</a:t>
            </a:r>
            <a:endParaRPr dirty="0"/>
          </a:p>
        </p:txBody>
      </p:sp>
      <p:sp>
        <p:nvSpPr>
          <p:cNvPr id="755" name="Google Shape;755;p30"/>
          <p:cNvSpPr txBox="1">
            <a:spLocks noGrp="1"/>
          </p:cNvSpPr>
          <p:nvPr>
            <p:ph type="title" idx="5"/>
          </p:nvPr>
        </p:nvSpPr>
        <p:spPr>
          <a:xfrm>
            <a:off x="5131893" y="102934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6" name="Google Shape;756;p30"/>
          <p:cNvSpPr txBox="1">
            <a:spLocks noGrp="1"/>
          </p:cNvSpPr>
          <p:nvPr>
            <p:ph type="title" idx="6"/>
          </p:nvPr>
        </p:nvSpPr>
        <p:spPr>
          <a:xfrm>
            <a:off x="1484700" y="2338635"/>
            <a:ext cx="2553900" cy="1004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l-GR" dirty="0"/>
              <a:t>Πρόβλεψη Συνδέσμων σε Ανομοιογενή Δίκτυα</a:t>
            </a:r>
            <a:endParaRPr dirty="0"/>
          </a:p>
        </p:txBody>
      </p:sp>
      <p:sp>
        <p:nvSpPr>
          <p:cNvPr id="757" name="Google Shape;757;p30"/>
          <p:cNvSpPr txBox="1">
            <a:spLocks noGrp="1"/>
          </p:cNvSpPr>
          <p:nvPr>
            <p:ph type="subTitle" idx="7"/>
          </p:nvPr>
        </p:nvSpPr>
        <p:spPr>
          <a:xfrm>
            <a:off x="1484700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8" name="Google Shape;758;p30"/>
          <p:cNvSpPr txBox="1">
            <a:spLocks noGrp="1"/>
          </p:cNvSpPr>
          <p:nvPr>
            <p:ph type="title" idx="8"/>
          </p:nvPr>
        </p:nvSpPr>
        <p:spPr>
          <a:xfrm>
            <a:off x="974350" y="2381782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59" name="Google Shape;759;p30"/>
          <p:cNvSpPr txBox="1">
            <a:spLocks noGrp="1"/>
          </p:cNvSpPr>
          <p:nvPr>
            <p:ph type="title" idx="9"/>
          </p:nvPr>
        </p:nvSpPr>
        <p:spPr>
          <a:xfrm>
            <a:off x="5645353" y="2338636"/>
            <a:ext cx="2553900" cy="1276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l-GR" dirty="0"/>
              <a:t>Πρόβλεψη κοινωνικών δράσεων στα μεγάλης κλίμακας δίκτυα</a:t>
            </a:r>
            <a:endParaRPr dirty="0"/>
          </a:p>
        </p:txBody>
      </p:sp>
      <p:sp>
        <p:nvSpPr>
          <p:cNvPr id="761" name="Google Shape;761;p30"/>
          <p:cNvSpPr txBox="1">
            <a:spLocks noGrp="1"/>
          </p:cNvSpPr>
          <p:nvPr>
            <p:ph type="title" idx="14"/>
          </p:nvPr>
        </p:nvSpPr>
        <p:spPr>
          <a:xfrm>
            <a:off x="5131893" y="2390018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62" name="Google Shape;762;p30"/>
          <p:cNvSpPr txBox="1">
            <a:spLocks noGrp="1"/>
          </p:cNvSpPr>
          <p:nvPr>
            <p:ph type="title" idx="15"/>
          </p:nvPr>
        </p:nvSpPr>
        <p:spPr>
          <a:xfrm>
            <a:off x="1484700" y="3699310"/>
            <a:ext cx="2553900" cy="1004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l-GR" dirty="0"/>
              <a:t>Πρόβλεψη Συνδέσμων σε Ανομοιογενή Δίκτυα</a:t>
            </a:r>
            <a:endParaRPr dirty="0"/>
          </a:p>
        </p:txBody>
      </p:sp>
      <p:sp>
        <p:nvSpPr>
          <p:cNvPr id="764" name="Google Shape;764;p30"/>
          <p:cNvSpPr txBox="1">
            <a:spLocks noGrp="1"/>
          </p:cNvSpPr>
          <p:nvPr>
            <p:ph type="title" idx="17"/>
          </p:nvPr>
        </p:nvSpPr>
        <p:spPr>
          <a:xfrm>
            <a:off x="974350" y="3742457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5" name="Google Shape;765;p30"/>
          <p:cNvSpPr txBox="1">
            <a:spLocks noGrp="1"/>
          </p:cNvSpPr>
          <p:nvPr>
            <p:ph type="title" idx="18"/>
          </p:nvPr>
        </p:nvSpPr>
        <p:spPr>
          <a:xfrm>
            <a:off x="5645353" y="3699311"/>
            <a:ext cx="2553900" cy="6869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l-GR" dirty="0"/>
              <a:t>Κοινωνική Διάσταση του Διαδικτύου</a:t>
            </a:r>
            <a:endParaRPr dirty="0"/>
          </a:p>
        </p:txBody>
      </p:sp>
      <p:sp>
        <p:nvSpPr>
          <p:cNvPr id="767" name="Google Shape;767;p30"/>
          <p:cNvSpPr txBox="1">
            <a:spLocks noGrp="1"/>
          </p:cNvSpPr>
          <p:nvPr>
            <p:ph type="title" idx="20"/>
          </p:nvPr>
        </p:nvSpPr>
        <p:spPr>
          <a:xfrm>
            <a:off x="5131893" y="375069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3" name="Google Shape;1393;p4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394" name="Google Shape;1394;p4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395" name="Google Shape;1395;p4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rgbClr val="00B9FF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9" name="Google Shape;1399;p4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45"/>
          <p:cNvGrpSpPr/>
          <p:nvPr/>
        </p:nvGrpSpPr>
        <p:grpSpPr>
          <a:xfrm>
            <a:off x="744865" y="1308859"/>
            <a:ext cx="7749306" cy="2964328"/>
            <a:chOff x="941047" y="1339927"/>
            <a:chExt cx="7749306" cy="2964328"/>
          </a:xfrm>
        </p:grpSpPr>
        <p:sp>
          <p:nvSpPr>
            <p:cNvPr id="1403" name="Google Shape;1403;p4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4" name="Google Shape;1404;p4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1405" name="Google Shape;1405;p4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8" name="Google Shape;1418;p45"/>
            <p:cNvSpPr/>
            <p:nvPr/>
          </p:nvSpPr>
          <p:spPr>
            <a:xfrm>
              <a:off x="941047" y="1339927"/>
              <a:ext cx="7733427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5"/>
            <p:cNvSpPr/>
            <p:nvPr/>
          </p:nvSpPr>
          <p:spPr>
            <a:xfrm>
              <a:off x="956926" y="1381175"/>
              <a:ext cx="773342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rgbClr val="00B9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8416705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6625568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8" name="Google Shape;1428;p45"/>
          <p:cNvSpPr txBox="1">
            <a:spLocks noGrp="1"/>
          </p:cNvSpPr>
          <p:nvPr>
            <p:ph type="title"/>
          </p:nvPr>
        </p:nvSpPr>
        <p:spPr>
          <a:xfrm>
            <a:off x="577414" y="40514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/>
              <a:t>Προτεινόμενοι μέθοδοι βελτίωσης εκτός της «απλής» </a:t>
            </a:r>
            <a:r>
              <a:rPr lang="en-US" sz="2800" dirty="0" err="1"/>
              <a:t>SoPRa</a:t>
            </a:r>
            <a:endParaRPr sz="2800" dirty="0"/>
          </a:p>
        </p:txBody>
      </p:sp>
      <p:sp>
        <p:nvSpPr>
          <p:cNvPr id="1430" name="Google Shape;1430;p45"/>
          <p:cNvSpPr txBox="1">
            <a:spLocks noGrp="1"/>
          </p:cNvSpPr>
          <p:nvPr>
            <p:ph type="subTitle" idx="1"/>
          </p:nvPr>
        </p:nvSpPr>
        <p:spPr>
          <a:xfrm>
            <a:off x="899760" y="1912361"/>
            <a:ext cx="2148900" cy="1545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l-GR" dirty="0"/>
              <a:t>Μέθοδος ζύγισης προφίλ χρηστών και κοινωνικών εγγράφων:</a:t>
            </a:r>
            <a:br>
              <a:rPr lang="el-GR" dirty="0"/>
            </a:br>
            <a:r>
              <a:rPr lang="el-GR" sz="1400" dirty="0"/>
              <a:t>Το VSM έχει αποδείξει την αποτελεσματικότητα του. Ένα από τα βασικά σημεία του είναι η στάθμιση των όρων</a:t>
            </a:r>
            <a:r>
              <a:rPr lang="el-GR" dirty="0"/>
              <a:t>.</a:t>
            </a:r>
          </a:p>
          <a:p>
            <a:pPr marL="0" lvl="0" indent="0"/>
            <a:endParaRPr dirty="0"/>
          </a:p>
        </p:txBody>
      </p:sp>
      <p:sp>
        <p:nvSpPr>
          <p:cNvPr id="1432" name="Google Shape;1432;p45"/>
          <p:cNvSpPr txBox="1">
            <a:spLocks noGrp="1"/>
          </p:cNvSpPr>
          <p:nvPr>
            <p:ph type="subTitle" idx="4"/>
          </p:nvPr>
        </p:nvSpPr>
        <p:spPr>
          <a:xfrm>
            <a:off x="3322163" y="1843652"/>
            <a:ext cx="2496208" cy="2228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l-GR" dirty="0"/>
              <a:t>Επέκταση της λειτουργίας </a:t>
            </a:r>
            <a:r>
              <a:rPr lang="el-GR" dirty="0" err="1"/>
              <a:t>SoPRa</a:t>
            </a:r>
            <a:r>
              <a:rPr lang="el-GR" dirty="0"/>
              <a:t> με την προσθήκη ετικετών:</a:t>
            </a:r>
          </a:p>
          <a:p>
            <a:pPr marL="0" lvl="0" indent="0"/>
            <a:r>
              <a:rPr lang="el-GR" sz="1400" dirty="0"/>
              <a:t>Οι λειτουργίες κατάταξης IR ενδέχεται να βελτιωθούν λαμβάνοντας υπόψη κάθε χρήστη που σχολιάζει, βελτιώνοντας έτσι και τη βαθμολογία ενός εγγράφου. </a:t>
            </a:r>
            <a:endParaRPr sz="1400" dirty="0"/>
          </a:p>
        </p:txBody>
      </p:sp>
      <p:cxnSp>
        <p:nvCxnSpPr>
          <p:cNvPr id="1450" name="Google Shape;1450;p45"/>
          <p:cNvCxnSpPr/>
          <p:nvPr/>
        </p:nvCxnSpPr>
        <p:spPr>
          <a:xfrm rot="10800000">
            <a:off x="3231879" y="1843401"/>
            <a:ext cx="0" cy="187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45"/>
          <p:cNvCxnSpPr/>
          <p:nvPr/>
        </p:nvCxnSpPr>
        <p:spPr>
          <a:xfrm rot="10800000">
            <a:off x="5909775" y="1844175"/>
            <a:ext cx="0" cy="187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2" name="Google Shape;1452;p45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45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rgbClr val="00004D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45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rgbClr val="FAEA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45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45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45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rgbClr val="00004D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45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rgbClr val="FAEA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45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2AC55-491D-42A3-93AB-BD8DCB957B23}"/>
              </a:ext>
            </a:extLst>
          </p:cNvPr>
          <p:cNvSpPr txBox="1"/>
          <p:nvPr/>
        </p:nvSpPr>
        <p:spPr>
          <a:xfrm>
            <a:off x="5818371" y="1885066"/>
            <a:ext cx="260382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Εντατική </a:t>
            </a:r>
            <a:r>
              <a:rPr lang="el-GR" dirty="0" err="1">
                <a:solidFill>
                  <a:schemeClr val="tx1"/>
                </a:solidFill>
              </a:rPr>
              <a:t>αξιoλόγηση</a:t>
            </a:r>
            <a:r>
              <a:rPr lang="el-GR" dirty="0">
                <a:solidFill>
                  <a:schemeClr val="tx1"/>
                </a:solidFill>
              </a:rPr>
              <a:t> </a:t>
            </a:r>
            <a:r>
              <a:rPr lang="el-GR" dirty="0" err="1">
                <a:solidFill>
                  <a:schemeClr val="tx1"/>
                </a:solidFill>
              </a:rPr>
              <a:t>SoPR</a:t>
            </a:r>
            <a:r>
              <a:rPr lang="en-US" dirty="0">
                <a:solidFill>
                  <a:schemeClr val="tx1"/>
                </a:solidFill>
              </a:rPr>
              <a:t>a: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l-GR" sz="1200" dirty="0">
                <a:solidFill>
                  <a:schemeClr val="tx1"/>
                </a:solidFill>
              </a:rPr>
              <a:t>Αφαιρούνται οι προσωπικές παρατηρήσεις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l-GR" sz="1200" dirty="0">
              <a:solidFill>
                <a:schemeClr val="tx1"/>
              </a:solidFill>
            </a:endParaRPr>
          </a:p>
          <a:p>
            <a:pPr lvl="0" algn="ctr"/>
            <a:r>
              <a:rPr lang="el-GR" sz="1200" dirty="0">
                <a:solidFill>
                  <a:schemeClr val="tx1"/>
                </a:solidFill>
              </a:rPr>
              <a:t>Χρησιμοποιείται ο αλγόριθμος  </a:t>
            </a:r>
            <a:r>
              <a:rPr lang="el-GR" sz="1200" dirty="0" err="1">
                <a:solidFill>
                  <a:schemeClr val="tx1"/>
                </a:solidFill>
              </a:rPr>
              <a:t>Porter</a:t>
            </a:r>
            <a:r>
              <a:rPr lang="el-GR" sz="1200" dirty="0">
                <a:solidFill>
                  <a:schemeClr val="tx1"/>
                </a:solidFill>
              </a:rPr>
              <a:t> για να εξαλειφθούν οι διαφορές μεταξύ όρων με ίδια ρίζα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l-GR" sz="1200" dirty="0">
              <a:solidFill>
                <a:schemeClr val="tx1"/>
              </a:solidFill>
            </a:endParaRPr>
          </a:p>
          <a:p>
            <a:pPr lvl="0" algn="ctr"/>
            <a:r>
              <a:rPr lang="el-GR" sz="1200" dirty="0">
                <a:solidFill>
                  <a:schemeClr val="tx1"/>
                </a:solidFill>
              </a:rPr>
              <a:t>Εκτελείται το εργαλείο </a:t>
            </a:r>
            <a:r>
              <a:rPr lang="el-GR" sz="1200" dirty="0" err="1">
                <a:solidFill>
                  <a:schemeClr val="tx1"/>
                </a:solidFill>
              </a:rPr>
              <a:t>cURL</a:t>
            </a:r>
            <a:r>
              <a:rPr lang="el-GR" sz="1200" dirty="0">
                <a:solidFill>
                  <a:schemeClr val="tx1"/>
                </a:solidFill>
              </a:rPr>
              <a:t> για να κατέβουν οι διαθέσιμες σελίδες και να καταργηθούν εκείνες οι μη.</a:t>
            </a:r>
          </a:p>
          <a:p>
            <a:pPr algn="ctr"/>
            <a:r>
              <a:rPr lang="el-GR" sz="1200" dirty="0">
                <a:solidFill>
                  <a:schemeClr val="tx1"/>
                </a:solidFill>
              </a:rPr>
              <a:t>Καταργούμε όλες τις μη αγγλικές ιστοσελίδες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l-G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2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889;p57">
            <a:extLst>
              <a:ext uri="{FF2B5EF4-FFF2-40B4-BE49-F238E27FC236}">
                <a16:creationId xmlns:a16="http://schemas.microsoft.com/office/drawing/2014/main" id="{B5CC142F-E419-4E6E-860A-98319E12DB91}"/>
              </a:ext>
            </a:extLst>
          </p:cNvPr>
          <p:cNvSpPr txBox="1">
            <a:spLocks/>
          </p:cNvSpPr>
          <p:nvPr/>
        </p:nvSpPr>
        <p:spPr>
          <a:xfrm>
            <a:off x="1355098" y="1279473"/>
            <a:ext cx="2581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32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l"/>
            <a:r>
              <a:rPr lang="el-GR" sz="2400" dirty="0"/>
              <a:t>Σας ευχαριστούμε για τον χρόνο σας!</a:t>
            </a:r>
          </a:p>
        </p:txBody>
      </p:sp>
      <p:grpSp>
        <p:nvGrpSpPr>
          <p:cNvPr id="24" name="Google Shape;1894;p57">
            <a:extLst>
              <a:ext uri="{FF2B5EF4-FFF2-40B4-BE49-F238E27FC236}">
                <a16:creationId xmlns:a16="http://schemas.microsoft.com/office/drawing/2014/main" id="{21518EE4-8A70-4848-87E3-6F48A6A9E906}"/>
              </a:ext>
            </a:extLst>
          </p:cNvPr>
          <p:cNvGrpSpPr/>
          <p:nvPr/>
        </p:nvGrpSpPr>
        <p:grpSpPr>
          <a:xfrm>
            <a:off x="1437791" y="2571750"/>
            <a:ext cx="434447" cy="434447"/>
            <a:chOff x="2866317" y="3817357"/>
            <a:chExt cx="356865" cy="356865"/>
          </a:xfrm>
        </p:grpSpPr>
        <p:sp>
          <p:nvSpPr>
            <p:cNvPr id="25" name="Google Shape;1895;p57">
              <a:extLst>
                <a:ext uri="{FF2B5EF4-FFF2-40B4-BE49-F238E27FC236}">
                  <a16:creationId xmlns:a16="http://schemas.microsoft.com/office/drawing/2014/main" id="{6DEB269E-2EC0-47D9-9A54-1369F83667B0}"/>
                </a:ext>
              </a:extLst>
            </p:cNvPr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6;p57">
              <a:extLst>
                <a:ext uri="{FF2B5EF4-FFF2-40B4-BE49-F238E27FC236}">
                  <a16:creationId xmlns:a16="http://schemas.microsoft.com/office/drawing/2014/main" id="{AB123CFF-53F8-4776-85B5-D49ED4F0AD74}"/>
                </a:ext>
              </a:extLst>
            </p:cNvPr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902;p57">
            <a:extLst>
              <a:ext uri="{FF2B5EF4-FFF2-40B4-BE49-F238E27FC236}">
                <a16:creationId xmlns:a16="http://schemas.microsoft.com/office/drawing/2014/main" id="{7F84E97B-71A7-445B-B48D-0CAB7F12630D}"/>
              </a:ext>
            </a:extLst>
          </p:cNvPr>
          <p:cNvGrpSpPr/>
          <p:nvPr/>
        </p:nvGrpSpPr>
        <p:grpSpPr>
          <a:xfrm>
            <a:off x="1825259" y="2854428"/>
            <a:ext cx="434000" cy="434000"/>
            <a:chOff x="4211985" y="3817357"/>
            <a:chExt cx="356498" cy="356498"/>
          </a:xfrm>
        </p:grpSpPr>
        <p:sp>
          <p:nvSpPr>
            <p:cNvPr id="28" name="Google Shape;1903;p57">
              <a:extLst>
                <a:ext uri="{FF2B5EF4-FFF2-40B4-BE49-F238E27FC236}">
                  <a16:creationId xmlns:a16="http://schemas.microsoft.com/office/drawing/2014/main" id="{D39931B6-885C-4A63-B558-908C4649C5CD}"/>
                </a:ext>
              </a:extLst>
            </p:cNvPr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04;p57">
              <a:extLst>
                <a:ext uri="{FF2B5EF4-FFF2-40B4-BE49-F238E27FC236}">
                  <a16:creationId xmlns:a16="http://schemas.microsoft.com/office/drawing/2014/main" id="{13BFB8F8-253B-4C06-B20A-5A4683D1BE16}"/>
                </a:ext>
              </a:extLst>
            </p:cNvPr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25;p57">
            <a:extLst>
              <a:ext uri="{FF2B5EF4-FFF2-40B4-BE49-F238E27FC236}">
                <a16:creationId xmlns:a16="http://schemas.microsoft.com/office/drawing/2014/main" id="{C7687645-B82A-47E7-B52E-585A93DF5335}"/>
              </a:ext>
            </a:extLst>
          </p:cNvPr>
          <p:cNvSpPr/>
          <p:nvPr/>
        </p:nvSpPr>
        <p:spPr>
          <a:xfrm rot="10800000">
            <a:off x="1121570" y="264038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27;p57">
            <a:extLst>
              <a:ext uri="{FF2B5EF4-FFF2-40B4-BE49-F238E27FC236}">
                <a16:creationId xmlns:a16="http://schemas.microsoft.com/office/drawing/2014/main" id="{0A818308-C83C-4277-91D6-FE42C2AA8013}"/>
              </a:ext>
            </a:extLst>
          </p:cNvPr>
          <p:cNvSpPr/>
          <p:nvPr/>
        </p:nvSpPr>
        <p:spPr>
          <a:xfrm rot="10800000">
            <a:off x="1493855" y="283237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rgbClr val="FAEA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9F5FBC-AB5E-4527-9771-B00CD0BA60BC}"/>
              </a:ext>
            </a:extLst>
          </p:cNvPr>
          <p:cNvSpPr txBox="1"/>
          <p:nvPr/>
        </p:nvSpPr>
        <p:spPr>
          <a:xfrm>
            <a:off x="2859336" y="2225713"/>
            <a:ext cx="2462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>
                <a:solidFill>
                  <a:schemeClr val="tx1"/>
                </a:solidFill>
              </a:rPr>
              <a:t>Άγκο</a:t>
            </a:r>
            <a:r>
              <a:rPr lang="el-GR" dirty="0">
                <a:solidFill>
                  <a:schemeClr val="tx1"/>
                </a:solidFill>
              </a:rPr>
              <a:t> </a:t>
            </a:r>
            <a:r>
              <a:rPr lang="el-GR" dirty="0" err="1">
                <a:solidFill>
                  <a:schemeClr val="tx1"/>
                </a:solidFill>
              </a:rPr>
              <a:t>Μπεσιάνα</a:t>
            </a:r>
            <a:br>
              <a:rPr lang="el-GR" dirty="0">
                <a:solidFill>
                  <a:schemeClr val="tx1"/>
                </a:solidFill>
              </a:rPr>
            </a:br>
            <a:r>
              <a:rPr lang="el-GR" dirty="0">
                <a:solidFill>
                  <a:schemeClr val="tx1"/>
                </a:solidFill>
              </a:rPr>
              <a:t>Αθανασία </a:t>
            </a:r>
            <a:r>
              <a:rPr lang="el-GR" dirty="0" err="1">
                <a:solidFill>
                  <a:schemeClr val="tx1"/>
                </a:solidFill>
              </a:rPr>
              <a:t>Ζεκυριά</a:t>
            </a:r>
            <a:endParaRPr lang="el-GR" dirty="0">
              <a:solidFill>
                <a:schemeClr val="tx1"/>
              </a:solidFill>
            </a:endParaRPr>
          </a:p>
        </p:txBody>
      </p:sp>
      <p:pic>
        <p:nvPicPr>
          <p:cNvPr id="38" name="Εικόνα 37">
            <a:extLst>
              <a:ext uri="{FF2B5EF4-FFF2-40B4-BE49-F238E27FC236}">
                <a16:creationId xmlns:a16="http://schemas.microsoft.com/office/drawing/2014/main" id="{562FD10E-17C5-4E5B-93AE-1DA2D8CC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509" y="664369"/>
            <a:ext cx="4264901" cy="4950618"/>
          </a:xfrm>
          <a:prstGeom prst="rect">
            <a:avLst/>
          </a:prstGeom>
        </p:spPr>
      </p:pic>
      <p:sp>
        <p:nvSpPr>
          <p:cNvPr id="39" name="Google Shape;812;p33">
            <a:extLst>
              <a:ext uri="{FF2B5EF4-FFF2-40B4-BE49-F238E27FC236}">
                <a16:creationId xmlns:a16="http://schemas.microsoft.com/office/drawing/2014/main" id="{2F3B6D29-4486-4A52-BC4A-C7BAA5765098}"/>
              </a:ext>
            </a:extLst>
          </p:cNvPr>
          <p:cNvSpPr/>
          <p:nvPr/>
        </p:nvSpPr>
        <p:spPr>
          <a:xfrm>
            <a:off x="1260139" y="3234000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rgbClr val="00004D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3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2"/>
          <p:cNvSpPr txBox="1">
            <a:spLocks noGrp="1"/>
          </p:cNvSpPr>
          <p:nvPr>
            <p:ph type="title"/>
          </p:nvPr>
        </p:nvSpPr>
        <p:spPr>
          <a:xfrm>
            <a:off x="713225" y="50846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Εισαγωγή</a:t>
            </a:r>
            <a:endParaRPr dirty="0"/>
          </a:p>
        </p:txBody>
      </p:sp>
      <p:sp>
        <p:nvSpPr>
          <p:cNvPr id="780" name="Google Shape;780;p32"/>
          <p:cNvSpPr txBox="1">
            <a:spLocks noGrp="1"/>
          </p:cNvSpPr>
          <p:nvPr>
            <p:ph type="body" idx="1"/>
          </p:nvPr>
        </p:nvSpPr>
        <p:spPr>
          <a:xfrm>
            <a:off x="4650581" y="1414464"/>
            <a:ext cx="3413713" cy="2871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dirty="0"/>
              <a:t>Η ραγδαία ανάπτυξη του διαδικτύου και των κοινωνικών δικτύων δημιουργεί ανάγκες πρόβλεψης και εξαγωγής πληροφοριών σε σύντομο χρονικό διάστημα.</a:t>
            </a:r>
            <a:br>
              <a:rPr lang="el-GR" dirty="0"/>
            </a:br>
            <a:r>
              <a:rPr lang="el-GR" dirty="0"/>
              <a:t>Στην παρούσα εργασία, μελετήσαμε πέντε μεθόδους για την απλοποίηση της εμπειρίας των χρηστών σε διάφορες καταστάσεις.</a:t>
            </a:r>
            <a:endParaRPr dirty="0"/>
          </a:p>
        </p:txBody>
      </p:sp>
      <p:pic>
        <p:nvPicPr>
          <p:cNvPr id="3" name="Εικόνα 2" descr="Εικόνα που περιέχει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77E3EFA2-43D4-49AE-8FDC-4E132F4C4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10934"/>
            <a:ext cx="2566987" cy="28152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787" name="Google Shape;787;p3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3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789" name="Google Shape;789;p3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3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rgbClr val="00B9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33"/>
          <p:cNvSpPr txBox="1">
            <a:spLocks noGrp="1"/>
          </p:cNvSpPr>
          <p:nvPr>
            <p:ph type="subTitle" idx="1"/>
          </p:nvPr>
        </p:nvSpPr>
        <p:spPr>
          <a:xfrm>
            <a:off x="5105681" y="1045996"/>
            <a:ext cx="32730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Μέθοδοι </a:t>
            </a:r>
            <a:endParaRPr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8" name="Google Shape;808;p33"/>
          <p:cNvSpPr txBox="1">
            <a:spLocks noGrp="1"/>
          </p:cNvSpPr>
          <p:nvPr>
            <p:ph type="body" idx="2"/>
          </p:nvPr>
        </p:nvSpPr>
        <p:spPr>
          <a:xfrm>
            <a:off x="5007594" y="1268746"/>
            <a:ext cx="3615091" cy="2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spcBef>
                <a:spcPts val="1000"/>
              </a:spcBef>
              <a:buClr>
                <a:schemeClr val="dk1"/>
              </a:buClr>
              <a:buNone/>
            </a:pPr>
            <a:r>
              <a:rPr lang="el-GR" sz="1400" dirty="0"/>
              <a:t>Διατηρούμενη Μετρική Μάθηση Δομής Πολλαπλών Εργασιών (</a:t>
            </a:r>
            <a:r>
              <a:rPr lang="en-US" sz="1400" dirty="0"/>
              <a:t>MT-SPML)</a:t>
            </a:r>
            <a:br>
              <a:rPr lang="en-US" sz="1400" dirty="0"/>
            </a:br>
            <a:br>
              <a:rPr lang="el-GR" sz="1400" dirty="0"/>
            </a:br>
            <a:r>
              <a:rPr lang="el-GR" sz="1400" dirty="0">
                <a:solidFill>
                  <a:schemeClr val="dk1"/>
                </a:solidFill>
              </a:rPr>
              <a:t>Ταχεία Μετάδοση Εμπιστοσύνης βάσει άμεσων και έμμεσων θετικών και αρνητικών πληροφοριών (</a:t>
            </a:r>
            <a:r>
              <a:rPr lang="en-US" sz="1400" dirty="0">
                <a:solidFill>
                  <a:schemeClr val="dk1"/>
                </a:solidFill>
              </a:rPr>
              <a:t>PIN-TRUST)</a:t>
            </a:r>
            <a:br>
              <a:rPr lang="el-GR" sz="1400" dirty="0">
                <a:solidFill>
                  <a:schemeClr val="dk1"/>
                </a:solidFill>
              </a:rPr>
            </a:br>
            <a:br>
              <a:rPr lang="el-GR" sz="1400" dirty="0">
                <a:solidFill>
                  <a:schemeClr val="dk1"/>
                </a:solidFill>
              </a:rPr>
            </a:br>
            <a:r>
              <a:rPr lang="el-GR" sz="1400" dirty="0">
                <a:solidFill>
                  <a:schemeClr val="dk1"/>
                </a:solidFill>
              </a:rPr>
              <a:t>Αυτοματοποιημένο σύστημα μεταγλώττισης </a:t>
            </a:r>
            <a:r>
              <a:rPr lang="en-US" sz="1400" dirty="0">
                <a:solidFill>
                  <a:schemeClr val="dk1"/>
                </a:solidFill>
              </a:rPr>
              <a:t>VLSI (VACS)</a:t>
            </a:r>
            <a:br>
              <a:rPr lang="en-US" sz="1400" dirty="0">
                <a:solidFill>
                  <a:schemeClr val="dk1"/>
                </a:solidFill>
              </a:rPr>
            </a:br>
            <a:br>
              <a:rPr lang="en-US" sz="1400" dirty="0">
                <a:solidFill>
                  <a:schemeClr val="dk1"/>
                </a:solidFill>
              </a:rPr>
            </a:br>
            <a:r>
              <a:rPr lang="el-GR" sz="1400" dirty="0">
                <a:solidFill>
                  <a:schemeClr val="dk1"/>
                </a:solidFill>
              </a:rPr>
              <a:t>Ομάδα Έρευνας Εκμάθησης Μηχανής </a:t>
            </a:r>
            <a:r>
              <a:rPr lang="en-US" sz="1400" dirty="0">
                <a:solidFill>
                  <a:schemeClr val="dk1"/>
                </a:solidFill>
              </a:rPr>
              <a:t>(MLRG)</a:t>
            </a:r>
            <a:br>
              <a:rPr lang="en-US" sz="1400" dirty="0">
                <a:solidFill>
                  <a:schemeClr val="dk1"/>
                </a:solidFill>
              </a:rPr>
            </a:br>
            <a:br>
              <a:rPr lang="en-US" sz="1400" dirty="0">
                <a:solidFill>
                  <a:schemeClr val="dk1"/>
                </a:solidFill>
              </a:rPr>
            </a:br>
            <a:r>
              <a:rPr lang="el-GR" sz="1400" dirty="0">
                <a:solidFill>
                  <a:schemeClr val="dk1"/>
                </a:solidFill>
              </a:rPr>
              <a:t>Κοινωνική Εξατομικευμένη Κατάταξη (</a:t>
            </a:r>
            <a:r>
              <a:rPr lang="en-US" sz="1400" dirty="0" err="1">
                <a:solidFill>
                  <a:schemeClr val="dk1"/>
                </a:solidFill>
              </a:rPr>
              <a:t>SoPRa</a:t>
            </a:r>
            <a:r>
              <a:rPr lang="en-US" sz="1400" dirty="0">
                <a:solidFill>
                  <a:schemeClr val="dk1"/>
                </a:solidFill>
              </a:rPr>
              <a:t>)</a:t>
            </a:r>
            <a:br>
              <a:rPr lang="en-US" sz="1400" dirty="0">
                <a:solidFill>
                  <a:schemeClr val="dk1"/>
                </a:solidFill>
              </a:rPr>
            </a:br>
            <a:endParaRPr lang="el-GR" sz="1400" dirty="0">
              <a:solidFill>
                <a:schemeClr val="dk1"/>
              </a:solidFill>
            </a:endParaRPr>
          </a:p>
        </p:txBody>
      </p:sp>
      <p:sp>
        <p:nvSpPr>
          <p:cNvPr id="811" name="Google Shape;811;p33"/>
          <p:cNvSpPr/>
          <p:nvPr/>
        </p:nvSpPr>
        <p:spPr>
          <a:xfrm>
            <a:off x="4864795" y="2271702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33"/>
          <p:cNvSpPr/>
          <p:nvPr/>
        </p:nvSpPr>
        <p:spPr>
          <a:xfrm>
            <a:off x="4864796" y="2993707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4864796" y="3604811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811;p33">
            <a:extLst>
              <a:ext uri="{FF2B5EF4-FFF2-40B4-BE49-F238E27FC236}">
                <a16:creationId xmlns:a16="http://schemas.microsoft.com/office/drawing/2014/main" id="{7305802C-EE3E-4A84-BF1C-61D545C1E87C}"/>
              </a:ext>
            </a:extLst>
          </p:cNvPr>
          <p:cNvSpPr/>
          <p:nvPr/>
        </p:nvSpPr>
        <p:spPr>
          <a:xfrm>
            <a:off x="4864615" y="1504772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1;p33">
            <a:extLst>
              <a:ext uri="{FF2B5EF4-FFF2-40B4-BE49-F238E27FC236}">
                <a16:creationId xmlns:a16="http://schemas.microsoft.com/office/drawing/2014/main" id="{067695EB-AFDE-4433-BFB4-7F0F71D1B1F3}"/>
              </a:ext>
            </a:extLst>
          </p:cNvPr>
          <p:cNvSpPr/>
          <p:nvPr/>
        </p:nvSpPr>
        <p:spPr>
          <a:xfrm>
            <a:off x="4864795" y="4170287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784FF87D-C028-4001-B996-FD82A7BC9F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04" r="18328"/>
          <a:stretch/>
        </p:blipFill>
        <p:spPr>
          <a:xfrm>
            <a:off x="752116" y="1556836"/>
            <a:ext cx="3537308" cy="27850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4"/>
          <p:cNvSpPr txBox="1">
            <a:spLocks noGrp="1"/>
          </p:cNvSpPr>
          <p:nvPr>
            <p:ph type="title"/>
          </p:nvPr>
        </p:nvSpPr>
        <p:spPr>
          <a:xfrm>
            <a:off x="697475" y="59616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MT-SPML</a:t>
            </a:r>
            <a:endParaRPr dirty="0"/>
          </a:p>
        </p:txBody>
      </p:sp>
      <p:sp>
        <p:nvSpPr>
          <p:cNvPr id="821" name="Google Shape;821;p34"/>
          <p:cNvSpPr txBox="1">
            <a:spLocks noGrp="1"/>
          </p:cNvSpPr>
          <p:nvPr>
            <p:ph type="subTitle" idx="1"/>
          </p:nvPr>
        </p:nvSpPr>
        <p:spPr>
          <a:xfrm>
            <a:off x="697473" y="2941798"/>
            <a:ext cx="3653069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l-GR" sz="1400" dirty="0"/>
              <a:t>Ουσιαστικά, η μέθοδος </a:t>
            </a:r>
            <a:r>
              <a:rPr lang="en-US" sz="1400" dirty="0"/>
              <a:t>SPML</a:t>
            </a:r>
            <a:r>
              <a:rPr lang="el-GR" sz="1400" dirty="0"/>
              <a:t>, δεδομένου ενός αλγορίθμου συνδεσιμότητας, μαθαίνει ένα μετρικό, το εφαρμόζει στα δεδομένα εισόδου, χρησιμοποιώντας το μαθημένο μετρικό Μ και παράγει τον πίνακα γειτονικής εισόδου.</a:t>
            </a:r>
            <a:endParaRPr sz="1400" dirty="0"/>
          </a:p>
        </p:txBody>
      </p:sp>
      <p:sp>
        <p:nvSpPr>
          <p:cNvPr id="823" name="Google Shape;823;p34"/>
          <p:cNvSpPr txBox="1">
            <a:spLocks noGrp="1"/>
          </p:cNvSpPr>
          <p:nvPr>
            <p:ph type="subTitle" idx="4"/>
          </p:nvPr>
        </p:nvSpPr>
        <p:spPr>
          <a:xfrm>
            <a:off x="4872038" y="2954824"/>
            <a:ext cx="3487399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l-GR" sz="1400" dirty="0"/>
              <a:t>Η </a:t>
            </a:r>
            <a:r>
              <a:rPr lang="en-US" sz="1400" dirty="0"/>
              <a:t>MT</a:t>
            </a:r>
            <a:r>
              <a:rPr lang="el-GR" sz="1400" dirty="0"/>
              <a:t>-</a:t>
            </a:r>
            <a:r>
              <a:rPr lang="en-US" sz="1400" dirty="0"/>
              <a:t>SPML</a:t>
            </a:r>
            <a:r>
              <a:rPr lang="el-GR" sz="1400" dirty="0"/>
              <a:t> αντιμετωπίζει κάθε δίκτυο ως εργασία και μαθαίνει ένα συγκεκριμένο αντίστοιχο μετρικό. Η συσχέτιση εργασιών πραγματοποιείται μέσω του κοινού μετρικού και τα επιμέρους μετρικά κωδικοποιούν ορισμένες πληροφορίες εργασιών.  </a:t>
            </a:r>
            <a:br>
              <a:rPr lang="el-GR" sz="1400" dirty="0"/>
            </a:br>
            <a:endParaRPr sz="1400" dirty="0"/>
          </a:p>
        </p:txBody>
      </p:sp>
      <p:sp>
        <p:nvSpPr>
          <p:cNvPr id="825" name="Google Shape;825;p34"/>
          <p:cNvSpPr txBox="1">
            <a:spLocks noGrp="1"/>
          </p:cNvSpPr>
          <p:nvPr>
            <p:ph type="subTitle" idx="6"/>
          </p:nvPr>
        </p:nvSpPr>
        <p:spPr>
          <a:xfrm>
            <a:off x="784563" y="1589403"/>
            <a:ext cx="3565981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l-GR" dirty="0"/>
              <a:t> </a:t>
            </a:r>
            <a:r>
              <a:rPr lang="el-GR" sz="1400" dirty="0"/>
              <a:t>Ο στόχος της </a:t>
            </a:r>
            <a:r>
              <a:rPr lang="en-US" sz="1400" dirty="0"/>
              <a:t>SPML</a:t>
            </a:r>
            <a:r>
              <a:rPr lang="el-GR" sz="1400" dirty="0"/>
              <a:t> είναι να μάθει το μετρικό Μ της </a:t>
            </a:r>
            <a:r>
              <a:rPr lang="en-US" sz="1400" dirty="0" err="1"/>
              <a:t>Mahalanobis</a:t>
            </a:r>
            <a:r>
              <a:rPr lang="el-GR" sz="1400" dirty="0"/>
              <a:t> από ένα δίκτυο </a:t>
            </a:r>
            <a:endParaRPr lang="en-US" sz="1400" dirty="0"/>
          </a:p>
          <a:p>
            <a:pPr marL="0" lvl="0" indent="0"/>
            <a:r>
              <a:rPr lang="en-US" sz="1400" dirty="0"/>
              <a:t>G </a:t>
            </a:r>
            <a:r>
              <a:rPr lang="el-GR" sz="1400" dirty="0"/>
              <a:t>= (</a:t>
            </a:r>
            <a:r>
              <a:rPr lang="en-US" sz="1400" dirty="0"/>
              <a:t>V</a:t>
            </a:r>
            <a:r>
              <a:rPr lang="el-GR" sz="1400" dirty="0"/>
              <a:t>, </a:t>
            </a:r>
            <a:r>
              <a:rPr lang="en-US" sz="1400" dirty="0"/>
              <a:t>E</a:t>
            </a:r>
            <a:r>
              <a:rPr lang="el-GR" sz="1400" dirty="0"/>
              <a:t>), ώστε το </a:t>
            </a:r>
            <a:r>
              <a:rPr lang="en-US" sz="1400" dirty="0"/>
              <a:t>M</a:t>
            </a:r>
            <a:r>
              <a:rPr lang="el-GR" sz="1400" dirty="0"/>
              <a:t> να διατηρήσει δομή γειτονίας.</a:t>
            </a:r>
            <a:br>
              <a:rPr lang="el-GR" dirty="0"/>
            </a:br>
            <a:endParaRPr dirty="0"/>
          </a:p>
        </p:txBody>
      </p:sp>
      <p:sp>
        <p:nvSpPr>
          <p:cNvPr id="827" name="Google Shape;827;p34"/>
          <p:cNvSpPr txBox="1">
            <a:spLocks noGrp="1"/>
          </p:cNvSpPr>
          <p:nvPr>
            <p:ph type="subTitle" idx="8"/>
          </p:nvPr>
        </p:nvSpPr>
        <p:spPr>
          <a:xfrm>
            <a:off x="4793456" y="1449545"/>
            <a:ext cx="3565981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H SPML </a:t>
            </a:r>
            <a:r>
              <a:rPr lang="el-GR" sz="1400" dirty="0"/>
              <a:t>επεκτείνεται σε </a:t>
            </a:r>
            <a:r>
              <a:rPr lang="en-US" sz="1400" dirty="0"/>
              <a:t>multi-task </a:t>
            </a:r>
            <a:r>
              <a:rPr lang="el-GR" sz="1400" dirty="0"/>
              <a:t>δίκτυα. Η είσοδος στο </a:t>
            </a:r>
            <a:r>
              <a:rPr lang="en-US" sz="1400" dirty="0"/>
              <a:t>MT</a:t>
            </a:r>
            <a:r>
              <a:rPr lang="el-GR" sz="1400" dirty="0"/>
              <a:t>-</a:t>
            </a:r>
            <a:r>
              <a:rPr lang="en-US" sz="1400" dirty="0"/>
              <a:t>SPML</a:t>
            </a:r>
            <a:r>
              <a:rPr lang="el-GR" sz="1400" dirty="0"/>
              <a:t> είναι ένα σύνολο δικτύων </a:t>
            </a:r>
            <a:r>
              <a:rPr lang="en-US" sz="1400" dirty="0"/>
              <a:t>G</a:t>
            </a:r>
            <a:r>
              <a:rPr lang="el-GR" sz="1400" dirty="0"/>
              <a:t> = {</a:t>
            </a:r>
            <a:r>
              <a:rPr lang="en-US" sz="1400" dirty="0"/>
              <a:t>G</a:t>
            </a:r>
            <a:r>
              <a:rPr lang="el-GR" sz="1400" baseline="30000" dirty="0"/>
              <a:t>1</a:t>
            </a:r>
            <a:r>
              <a:rPr lang="el-GR" sz="1400" dirty="0"/>
              <a:t>,…, </a:t>
            </a:r>
            <a:r>
              <a:rPr lang="en-US" sz="1400" dirty="0"/>
              <a:t>G</a:t>
            </a:r>
            <a:r>
              <a:rPr lang="en-US" sz="1400" baseline="30000" dirty="0"/>
              <a:t>Q</a:t>
            </a:r>
            <a:r>
              <a:rPr lang="el-GR" sz="1400" dirty="0"/>
              <a:t>}. Κάθε δίκτυο απεικονίζεται ως </a:t>
            </a:r>
            <a:r>
              <a:rPr lang="en-US" sz="1400" dirty="0" err="1"/>
              <a:t>G</a:t>
            </a:r>
            <a:r>
              <a:rPr lang="en-US" sz="1400" baseline="30000" dirty="0" err="1"/>
              <a:t>q</a:t>
            </a:r>
            <a:r>
              <a:rPr lang="el-GR" sz="1400" dirty="0"/>
              <a:t>={</a:t>
            </a:r>
            <a:r>
              <a:rPr lang="en-US" sz="1400" dirty="0" err="1"/>
              <a:t>V</a:t>
            </a:r>
            <a:r>
              <a:rPr lang="en-US" sz="1400" baseline="30000" dirty="0" err="1"/>
              <a:t>q</a:t>
            </a:r>
            <a:r>
              <a:rPr lang="el-GR" sz="1400" dirty="0"/>
              <a:t>, </a:t>
            </a:r>
            <a:r>
              <a:rPr lang="en-US" sz="1400" dirty="0"/>
              <a:t>E</a:t>
            </a:r>
            <a:r>
              <a:rPr lang="en-US" sz="1400" baseline="30000" dirty="0"/>
              <a:t>q</a:t>
            </a:r>
            <a:r>
              <a:rPr lang="el-GR" sz="1400" dirty="0"/>
              <a:t>} όπου οι κόμβοι όλων των δικτύων μοιράζονται τον ίδιο </a:t>
            </a:r>
            <a:br>
              <a:rPr lang="el-GR" sz="1400" dirty="0"/>
            </a:br>
            <a:r>
              <a:rPr lang="el-GR" sz="1400" dirty="0"/>
              <a:t>χώρο δυνατοτήτων.</a:t>
            </a:r>
            <a:endParaRPr sz="1400" dirty="0"/>
          </a:p>
        </p:txBody>
      </p:sp>
      <p:cxnSp>
        <p:nvCxnSpPr>
          <p:cNvPr id="828" name="Google Shape;828;p34"/>
          <p:cNvCxnSpPr/>
          <p:nvPr/>
        </p:nvCxnSpPr>
        <p:spPr>
          <a:xfrm rot="10800000">
            <a:off x="1361507" y="2857984"/>
            <a:ext cx="2325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" name="Google Shape;829;p34"/>
          <p:cNvCxnSpPr/>
          <p:nvPr/>
        </p:nvCxnSpPr>
        <p:spPr>
          <a:xfrm rot="10800000">
            <a:off x="5413946" y="2935138"/>
            <a:ext cx="2325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0" y="389211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000" dirty="0">
                <a:solidFill>
                  <a:srgbClr val="00B0F0"/>
                </a:solidFill>
              </a:rPr>
              <a:t>Περιορισμοί</a:t>
            </a:r>
            <a:r>
              <a:rPr lang="el-GR" sz="3000" dirty="0"/>
              <a:t> της τεχνικής </a:t>
            </a:r>
            <a:r>
              <a:rPr lang="en-US" sz="3000" dirty="0"/>
              <a:t>MT-SPML</a:t>
            </a:r>
            <a:r>
              <a:rPr lang="el-GR" sz="3000" dirty="0"/>
              <a:t> και </a:t>
            </a:r>
            <a:r>
              <a:rPr lang="el-GR" sz="3000" dirty="0">
                <a:solidFill>
                  <a:srgbClr val="FFFF00"/>
                </a:solidFill>
              </a:rPr>
              <a:t>τρόποι αντιμετώπισης</a:t>
            </a:r>
            <a:endParaRPr sz="3000" dirty="0">
              <a:solidFill>
                <a:srgbClr val="FFFF00"/>
              </a:solidFill>
            </a:endParaRPr>
          </a:p>
        </p:txBody>
      </p:sp>
      <p:sp>
        <p:nvSpPr>
          <p:cNvPr id="836" name="Google Shape;836;p35"/>
          <p:cNvSpPr txBox="1">
            <a:spLocks noGrp="1"/>
          </p:cNvSpPr>
          <p:nvPr>
            <p:ph type="subTitle" idx="1"/>
          </p:nvPr>
        </p:nvSpPr>
        <p:spPr>
          <a:xfrm>
            <a:off x="885089" y="1336273"/>
            <a:ext cx="2909094" cy="923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Αποτυχία προσδιορισμού των σχετιζόμενων χαρακτηριστικών.</a:t>
            </a:r>
            <a:endParaRPr dirty="0"/>
          </a:p>
        </p:txBody>
      </p:sp>
      <p:sp>
        <p:nvSpPr>
          <p:cNvPr id="838" name="Google Shape;838;p35"/>
          <p:cNvSpPr txBox="1">
            <a:spLocks noGrp="1"/>
          </p:cNvSpPr>
          <p:nvPr>
            <p:ph type="subTitle" idx="4"/>
          </p:nvPr>
        </p:nvSpPr>
        <p:spPr>
          <a:xfrm>
            <a:off x="3801412" y="1329549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Πρόβλημα πολλαπλής μετρικής μάθησης.</a:t>
            </a:r>
            <a:endParaRPr dirty="0"/>
          </a:p>
        </p:txBody>
      </p:sp>
      <p:sp>
        <p:nvSpPr>
          <p:cNvPr id="840" name="Google Shape;840;p35"/>
          <p:cNvSpPr txBox="1">
            <a:spLocks noGrp="1"/>
          </p:cNvSpPr>
          <p:nvPr>
            <p:ph type="subTitle" idx="6"/>
          </p:nvPr>
        </p:nvSpPr>
        <p:spPr>
          <a:xfrm>
            <a:off x="6184073" y="1326325"/>
            <a:ext cx="2467008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l-GR" dirty="0"/>
              <a:t>Η κατανομή των βαθμών σε ένα μεμονωμένο δίκτυο ενδέχεται να διαφέρει μεταξύ δικτύων. </a:t>
            </a:r>
            <a:endParaRPr dirty="0"/>
          </a:p>
        </p:txBody>
      </p:sp>
      <p:sp>
        <p:nvSpPr>
          <p:cNvPr id="842" name="Google Shape;842;p35"/>
          <p:cNvSpPr txBox="1">
            <a:spLocks noGrp="1"/>
          </p:cNvSpPr>
          <p:nvPr>
            <p:ph type="subTitle" idx="8"/>
          </p:nvPr>
        </p:nvSpPr>
        <p:spPr>
          <a:xfrm>
            <a:off x="885089" y="1997981"/>
            <a:ext cx="2978944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l-GR" dirty="0"/>
              <a:t>Βάσει του </a:t>
            </a:r>
            <a:r>
              <a:rPr lang="en-US" dirty="0"/>
              <a:t>Robust Metric Learning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επιβάλλεται η αδυναμία της ομάδας στον μαθημένο μετασχηματισμό, βελτιστοποιώντας παράλληλα τη δομημένη πρόβλεψη εξόδου κατάταξης (μικτή </a:t>
            </a:r>
            <a:r>
              <a:rPr lang="el-GR" dirty="0" err="1"/>
              <a:t>κανονικοποίηση</a:t>
            </a:r>
            <a:r>
              <a:rPr lang="el-GR" dirty="0"/>
              <a:t> πάνω στο μαθημένο μετρικό σύστημα).</a:t>
            </a:r>
            <a:endParaRPr dirty="0"/>
          </a:p>
        </p:txBody>
      </p:sp>
      <p:sp>
        <p:nvSpPr>
          <p:cNvPr id="844" name="Google Shape;844;p35"/>
          <p:cNvSpPr txBox="1">
            <a:spLocks noGrp="1"/>
          </p:cNvSpPr>
          <p:nvPr>
            <p:ph type="subTitle" idx="13"/>
          </p:nvPr>
        </p:nvSpPr>
        <p:spPr>
          <a:xfrm>
            <a:off x="3794183" y="1997877"/>
            <a:ext cx="2552452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l-GR" dirty="0"/>
              <a:t>Προτείνεται αλγόριθμος συνδεσιμότητας (</a:t>
            </a:r>
            <a:r>
              <a:rPr lang="en-US" dirty="0"/>
              <a:t>Degree Distributional Metric Learning</a:t>
            </a:r>
            <a:r>
              <a:rPr lang="el-GR" dirty="0"/>
              <a:t>-</a:t>
            </a:r>
            <a:r>
              <a:rPr lang="en-US" dirty="0"/>
              <a:t>DDML</a:t>
            </a:r>
            <a:r>
              <a:rPr lang="el-GR" dirty="0"/>
              <a:t>) που μαθαίνει ένα μετρικό ομοιότητας και ένα σύνολο λειτουργιών βαθμολογίας, με σκοπό την πρόβλεψη συνδέσεων. </a:t>
            </a:r>
            <a:endParaRPr dirty="0"/>
          </a:p>
        </p:txBody>
      </p:sp>
      <p:sp>
        <p:nvSpPr>
          <p:cNvPr id="846" name="Google Shape;846;p35"/>
          <p:cNvSpPr txBox="1">
            <a:spLocks noGrp="1"/>
          </p:cNvSpPr>
          <p:nvPr>
            <p:ph type="subTitle" idx="15"/>
          </p:nvPr>
        </p:nvSpPr>
        <p:spPr>
          <a:xfrm>
            <a:off x="6184073" y="2363279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l-GR" dirty="0"/>
              <a:t>Χρησιμοποιείται ένας πίνακας διακύμανσης εργασιών για να γίνουν γνωστές οι σχέσεις μεταξύ εργασιών.</a:t>
            </a:r>
            <a:endParaRPr dirty="0"/>
          </a:p>
        </p:txBody>
      </p:sp>
      <p:cxnSp>
        <p:nvCxnSpPr>
          <p:cNvPr id="847" name="Google Shape;847;p35"/>
          <p:cNvCxnSpPr/>
          <p:nvPr/>
        </p:nvCxnSpPr>
        <p:spPr>
          <a:xfrm rot="10800000">
            <a:off x="1199100" y="4364682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35"/>
          <p:cNvCxnSpPr/>
          <p:nvPr/>
        </p:nvCxnSpPr>
        <p:spPr>
          <a:xfrm rot="10800000">
            <a:off x="1199100" y="1394271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9" name="Google Shape;849;p35"/>
          <p:cNvSpPr/>
          <p:nvPr/>
        </p:nvSpPr>
        <p:spPr>
          <a:xfrm>
            <a:off x="798648" y="15359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/>
          <p:cNvSpPr/>
          <p:nvPr/>
        </p:nvSpPr>
        <p:spPr>
          <a:xfrm>
            <a:off x="3707742" y="151166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5"/>
          <p:cNvSpPr/>
          <p:nvPr/>
        </p:nvSpPr>
        <p:spPr>
          <a:xfrm>
            <a:off x="6097632" y="151166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5"/>
          <p:cNvSpPr/>
          <p:nvPr/>
        </p:nvSpPr>
        <p:spPr>
          <a:xfrm>
            <a:off x="3707742" y="213525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5"/>
          <p:cNvSpPr/>
          <p:nvPr/>
        </p:nvSpPr>
        <p:spPr>
          <a:xfrm>
            <a:off x="6097632" y="2531776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849;p35">
            <a:extLst>
              <a:ext uri="{FF2B5EF4-FFF2-40B4-BE49-F238E27FC236}">
                <a16:creationId xmlns:a16="http://schemas.microsoft.com/office/drawing/2014/main" id="{B857A08B-F2DD-4357-BAC2-51C18B611BB2}"/>
              </a:ext>
            </a:extLst>
          </p:cNvPr>
          <p:cNvSpPr/>
          <p:nvPr/>
        </p:nvSpPr>
        <p:spPr>
          <a:xfrm>
            <a:off x="798648" y="2172702"/>
            <a:ext cx="151828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6"/>
          <p:cNvSpPr txBox="1">
            <a:spLocks noGrp="1"/>
          </p:cNvSpPr>
          <p:nvPr>
            <p:ph type="title"/>
          </p:nvPr>
        </p:nvSpPr>
        <p:spPr>
          <a:xfrm>
            <a:off x="697475" y="59501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Αποτελέσματα Πειράματος</a:t>
            </a:r>
            <a:endParaRPr dirty="0"/>
          </a:p>
        </p:txBody>
      </p:sp>
      <p:sp>
        <p:nvSpPr>
          <p:cNvPr id="860" name="Google Shape;860;p36"/>
          <p:cNvSpPr txBox="1">
            <a:spLocks noGrp="1"/>
          </p:cNvSpPr>
          <p:nvPr>
            <p:ph type="title" idx="2"/>
          </p:nvPr>
        </p:nvSpPr>
        <p:spPr>
          <a:xfrm>
            <a:off x="1421038" y="2139659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FLICKR</a:t>
            </a:r>
            <a:endParaRPr dirty="0"/>
          </a:p>
        </p:txBody>
      </p:sp>
      <p:sp>
        <p:nvSpPr>
          <p:cNvPr id="861" name="Google Shape;861;p36"/>
          <p:cNvSpPr txBox="1">
            <a:spLocks noGrp="1"/>
          </p:cNvSpPr>
          <p:nvPr>
            <p:ph type="subTitle" idx="1"/>
          </p:nvPr>
        </p:nvSpPr>
        <p:spPr>
          <a:xfrm>
            <a:off x="1421038" y="2335139"/>
            <a:ext cx="2553900" cy="1724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l-GR" sz="1100" dirty="0"/>
              <a:t>Σχέσεις: χρήστης-χρήστης, χρήστης-ομάδα και ομάδα-εικόνα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l-GR" sz="1100" dirty="0"/>
              <a:t>Δεδομένα ελήφθησαν με υποβολή ερωτήματος στο δημόσιο </a:t>
            </a:r>
            <a:r>
              <a:rPr lang="en-US" sz="1100" dirty="0"/>
              <a:t>API</a:t>
            </a:r>
            <a:r>
              <a:rPr lang="el-GR" sz="1100" dirty="0"/>
              <a:t> του </a:t>
            </a:r>
            <a:r>
              <a:rPr lang="en-US" sz="1100" dirty="0"/>
              <a:t>Flickr</a:t>
            </a:r>
            <a:r>
              <a:rPr lang="el-GR" sz="1100" dirty="0"/>
              <a:t> (2013-2014)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l-GR" sz="1100" dirty="0"/>
              <a:t>Πληροφορίες 10.058 χρηστών από 100 πιο δημοφιλείς ομάδες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l-G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Η προτεινόμενη μέθοδος δίνει μια μέση βελτίωση της </a:t>
            </a:r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AUC</a:t>
            </a:r>
            <a:r>
              <a:rPr lang="el-G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κατά 10,3% πάνω στην πιο ανταγωνιστική βάση.</a:t>
            </a:r>
            <a:endParaRPr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2" name="Google Shape;862;p36"/>
          <p:cNvSpPr txBox="1">
            <a:spLocks noGrp="1"/>
          </p:cNvSpPr>
          <p:nvPr>
            <p:ph type="title" idx="3"/>
          </p:nvPr>
        </p:nvSpPr>
        <p:spPr>
          <a:xfrm>
            <a:off x="5169049" y="2131439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DBLP</a:t>
            </a:r>
            <a:endParaRPr dirty="0"/>
          </a:p>
        </p:txBody>
      </p:sp>
      <p:sp>
        <p:nvSpPr>
          <p:cNvPr id="863" name="Google Shape;863;p36"/>
          <p:cNvSpPr txBox="1">
            <a:spLocks noGrp="1"/>
          </p:cNvSpPr>
          <p:nvPr>
            <p:ph type="subTitle" idx="4"/>
          </p:nvPr>
        </p:nvSpPr>
        <p:spPr>
          <a:xfrm>
            <a:off x="5195577" y="2335138"/>
            <a:ext cx="2735617" cy="1724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l-GR" sz="1100" dirty="0"/>
              <a:t>Σχέσεις: συντάκτης-συντάκτης, έγγραφο-έγγραφο και έγγραφο-συνέδριο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l-GR" sz="1100" dirty="0"/>
              <a:t>Δεδομένα(1990-2000): σύνολο κατάρτισης και δεδομένα(2001-2005): σύνολο δοκιμής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l-GR" sz="1100" dirty="0"/>
              <a:t>28,569 έγγραφα, 702 συγγραφείς και 20 συνέδρια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l-G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Η προτεινόμενη μέθοδος δίνει μια μέση βελτίωση της </a:t>
            </a:r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AUC</a:t>
            </a:r>
            <a:r>
              <a:rPr lang="el-G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κατά 9% πάνω από την πιο ανταγωνιστική βάση.</a:t>
            </a:r>
            <a:br>
              <a:rPr lang="el-GR" sz="1100" dirty="0"/>
            </a:br>
            <a:endParaRPr sz="1100" dirty="0"/>
          </a:p>
        </p:txBody>
      </p:sp>
      <p:sp>
        <p:nvSpPr>
          <p:cNvPr id="865" name="Google Shape;865;p36"/>
          <p:cNvSpPr/>
          <p:nvPr/>
        </p:nvSpPr>
        <p:spPr>
          <a:xfrm>
            <a:off x="6232322" y="1630642"/>
            <a:ext cx="427355" cy="46093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36"/>
          <p:cNvGrpSpPr/>
          <p:nvPr/>
        </p:nvGrpSpPr>
        <p:grpSpPr>
          <a:xfrm>
            <a:off x="8240451" y="2718219"/>
            <a:ext cx="1086847" cy="2449551"/>
            <a:chOff x="7933269" y="2691775"/>
            <a:chExt cx="1086847" cy="2449551"/>
          </a:xfrm>
        </p:grpSpPr>
        <p:sp>
          <p:nvSpPr>
            <p:cNvPr id="867" name="Google Shape;867;p36"/>
            <p:cNvSpPr/>
            <p:nvPr/>
          </p:nvSpPr>
          <p:spPr>
            <a:xfrm>
              <a:off x="8082664" y="2777165"/>
              <a:ext cx="788060" cy="2278800"/>
            </a:xfrm>
            <a:custGeom>
              <a:avLst/>
              <a:gdLst/>
              <a:ahLst/>
              <a:cxnLst/>
              <a:rect l="l" t="t" r="r" b="b"/>
              <a:pathLst>
                <a:path w="6156" h="17800" extrusionOk="0">
                  <a:moveTo>
                    <a:pt x="0" y="0"/>
                  </a:moveTo>
                  <a:lnTo>
                    <a:pt x="0" y="5977"/>
                  </a:lnTo>
                  <a:cubicBezTo>
                    <a:pt x="0" y="7120"/>
                    <a:pt x="631" y="8108"/>
                    <a:pt x="1548" y="8644"/>
                  </a:cubicBezTo>
                  <a:cubicBezTo>
                    <a:pt x="1751" y="8751"/>
                    <a:pt x="1751" y="9037"/>
                    <a:pt x="1548" y="9156"/>
                  </a:cubicBezTo>
                  <a:cubicBezTo>
                    <a:pt x="631" y="9692"/>
                    <a:pt x="0" y="10680"/>
                    <a:pt x="0" y="11823"/>
                  </a:cubicBezTo>
                  <a:lnTo>
                    <a:pt x="0" y="17800"/>
                  </a:lnTo>
                  <a:lnTo>
                    <a:pt x="6144" y="17800"/>
                  </a:lnTo>
                  <a:lnTo>
                    <a:pt x="6144" y="11823"/>
                  </a:lnTo>
                  <a:cubicBezTo>
                    <a:pt x="6144" y="10680"/>
                    <a:pt x="5525" y="9692"/>
                    <a:pt x="4608" y="9156"/>
                  </a:cubicBezTo>
                  <a:cubicBezTo>
                    <a:pt x="4406" y="9037"/>
                    <a:pt x="4406" y="8751"/>
                    <a:pt x="4608" y="8644"/>
                  </a:cubicBezTo>
                  <a:cubicBezTo>
                    <a:pt x="5525" y="8108"/>
                    <a:pt x="6156" y="7120"/>
                    <a:pt x="6156" y="5977"/>
                  </a:cubicBezTo>
                  <a:lnTo>
                    <a:pt x="6156" y="0"/>
                  </a:lnTo>
                  <a:close/>
                </a:path>
              </a:pathLst>
            </a:custGeom>
            <a:solidFill>
              <a:srgbClr val="FF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8073447" y="2767948"/>
              <a:ext cx="806495" cy="2297236"/>
            </a:xfrm>
            <a:custGeom>
              <a:avLst/>
              <a:gdLst/>
              <a:ahLst/>
              <a:cxnLst/>
              <a:rect l="l" t="t" r="r" b="b"/>
              <a:pathLst>
                <a:path w="6300" h="17944" extrusionOk="0">
                  <a:moveTo>
                    <a:pt x="6144" y="144"/>
                  </a:moveTo>
                  <a:lnTo>
                    <a:pt x="6144" y="6049"/>
                  </a:lnTo>
                  <a:cubicBezTo>
                    <a:pt x="6144" y="7121"/>
                    <a:pt x="5573" y="8109"/>
                    <a:pt x="4644" y="8645"/>
                  </a:cubicBezTo>
                  <a:cubicBezTo>
                    <a:pt x="4525" y="8716"/>
                    <a:pt x="4454" y="8835"/>
                    <a:pt x="4454" y="8966"/>
                  </a:cubicBezTo>
                  <a:cubicBezTo>
                    <a:pt x="4454" y="9109"/>
                    <a:pt x="4525" y="9228"/>
                    <a:pt x="4644" y="9299"/>
                  </a:cubicBezTo>
                  <a:cubicBezTo>
                    <a:pt x="5573" y="9835"/>
                    <a:pt x="6144" y="10823"/>
                    <a:pt x="6144" y="11895"/>
                  </a:cubicBezTo>
                  <a:lnTo>
                    <a:pt x="6144" y="17800"/>
                  </a:lnTo>
                  <a:lnTo>
                    <a:pt x="156" y="17800"/>
                  </a:lnTo>
                  <a:lnTo>
                    <a:pt x="156" y="11895"/>
                  </a:lnTo>
                  <a:cubicBezTo>
                    <a:pt x="156" y="10823"/>
                    <a:pt x="727" y="9835"/>
                    <a:pt x="1656" y="9299"/>
                  </a:cubicBezTo>
                  <a:cubicBezTo>
                    <a:pt x="1775" y="9228"/>
                    <a:pt x="1846" y="9109"/>
                    <a:pt x="1846" y="8966"/>
                  </a:cubicBezTo>
                  <a:cubicBezTo>
                    <a:pt x="1846" y="8835"/>
                    <a:pt x="1775" y="8716"/>
                    <a:pt x="1656" y="8645"/>
                  </a:cubicBezTo>
                  <a:cubicBezTo>
                    <a:pt x="727" y="8109"/>
                    <a:pt x="156" y="7121"/>
                    <a:pt x="156" y="6049"/>
                  </a:cubicBezTo>
                  <a:lnTo>
                    <a:pt x="156" y="144"/>
                  </a:lnTo>
                  <a:close/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lnTo>
                    <a:pt x="1" y="6049"/>
                  </a:lnTo>
                  <a:cubicBezTo>
                    <a:pt x="1" y="7168"/>
                    <a:pt x="608" y="8216"/>
                    <a:pt x="1584" y="8776"/>
                  </a:cubicBezTo>
                  <a:cubicBezTo>
                    <a:pt x="1656" y="8823"/>
                    <a:pt x="1692" y="8895"/>
                    <a:pt x="1692" y="8966"/>
                  </a:cubicBezTo>
                  <a:cubicBezTo>
                    <a:pt x="1692" y="9049"/>
                    <a:pt x="1656" y="9121"/>
                    <a:pt x="1584" y="9168"/>
                  </a:cubicBezTo>
                  <a:cubicBezTo>
                    <a:pt x="608" y="9728"/>
                    <a:pt x="1" y="10776"/>
                    <a:pt x="1" y="11895"/>
                  </a:cubicBezTo>
                  <a:lnTo>
                    <a:pt x="1" y="17872"/>
                  </a:lnTo>
                  <a:cubicBezTo>
                    <a:pt x="1" y="17920"/>
                    <a:pt x="37" y="17943"/>
                    <a:pt x="72" y="17943"/>
                  </a:cubicBezTo>
                  <a:lnTo>
                    <a:pt x="6228" y="17943"/>
                  </a:lnTo>
                  <a:cubicBezTo>
                    <a:pt x="6264" y="17943"/>
                    <a:pt x="6299" y="17920"/>
                    <a:pt x="6299" y="17872"/>
                  </a:cubicBezTo>
                  <a:lnTo>
                    <a:pt x="6299" y="11895"/>
                  </a:lnTo>
                  <a:cubicBezTo>
                    <a:pt x="6299" y="10776"/>
                    <a:pt x="5692" y="9728"/>
                    <a:pt x="4716" y="9168"/>
                  </a:cubicBezTo>
                  <a:cubicBezTo>
                    <a:pt x="4644" y="9121"/>
                    <a:pt x="4597" y="9049"/>
                    <a:pt x="4597" y="8966"/>
                  </a:cubicBezTo>
                  <a:cubicBezTo>
                    <a:pt x="4597" y="8895"/>
                    <a:pt x="4644" y="8823"/>
                    <a:pt x="4716" y="8776"/>
                  </a:cubicBezTo>
                  <a:cubicBezTo>
                    <a:pt x="5692" y="8216"/>
                    <a:pt x="6299" y="7168"/>
                    <a:pt x="6299" y="6049"/>
                  </a:cubicBezTo>
                  <a:lnTo>
                    <a:pt x="6299" y="72"/>
                  </a:lnTo>
                  <a:cubicBezTo>
                    <a:pt x="6299" y="25"/>
                    <a:pt x="6264" y="1"/>
                    <a:pt x="6216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8068978" y="3209044"/>
              <a:ext cx="786524" cy="1435132"/>
            </a:xfrm>
            <a:custGeom>
              <a:avLst/>
              <a:gdLst/>
              <a:ahLst/>
              <a:cxnLst/>
              <a:rect l="l" t="t" r="r" b="b"/>
              <a:pathLst>
                <a:path w="6144" h="11210" extrusionOk="0">
                  <a:moveTo>
                    <a:pt x="4018" y="0"/>
                  </a:moveTo>
                  <a:cubicBezTo>
                    <a:pt x="3629" y="0"/>
                    <a:pt x="3241" y="334"/>
                    <a:pt x="3096" y="821"/>
                  </a:cubicBezTo>
                  <a:lnTo>
                    <a:pt x="3084" y="845"/>
                  </a:lnTo>
                  <a:cubicBezTo>
                    <a:pt x="3051" y="955"/>
                    <a:pt x="2956" y="1025"/>
                    <a:pt x="2848" y="1025"/>
                  </a:cubicBezTo>
                  <a:cubicBezTo>
                    <a:pt x="2839" y="1025"/>
                    <a:pt x="2831" y="1024"/>
                    <a:pt x="2822" y="1023"/>
                  </a:cubicBezTo>
                  <a:cubicBezTo>
                    <a:pt x="2786" y="1012"/>
                    <a:pt x="2763" y="1012"/>
                    <a:pt x="2727" y="1012"/>
                  </a:cubicBezTo>
                  <a:cubicBezTo>
                    <a:pt x="2548" y="1012"/>
                    <a:pt x="2382" y="1059"/>
                    <a:pt x="2251" y="1142"/>
                  </a:cubicBezTo>
                  <a:cubicBezTo>
                    <a:pt x="2096" y="1243"/>
                    <a:pt x="1916" y="1293"/>
                    <a:pt x="1734" y="1293"/>
                  </a:cubicBezTo>
                  <a:cubicBezTo>
                    <a:pt x="1636" y="1293"/>
                    <a:pt x="1537" y="1279"/>
                    <a:pt x="1441" y="1250"/>
                  </a:cubicBezTo>
                  <a:cubicBezTo>
                    <a:pt x="1334" y="1214"/>
                    <a:pt x="1203" y="1190"/>
                    <a:pt x="1072" y="1190"/>
                  </a:cubicBezTo>
                  <a:cubicBezTo>
                    <a:pt x="512" y="1190"/>
                    <a:pt x="24" y="1512"/>
                    <a:pt x="0" y="1976"/>
                  </a:cubicBezTo>
                  <a:lnTo>
                    <a:pt x="0" y="2595"/>
                  </a:lnTo>
                  <a:cubicBezTo>
                    <a:pt x="0" y="3738"/>
                    <a:pt x="619" y="4726"/>
                    <a:pt x="1548" y="5262"/>
                  </a:cubicBezTo>
                  <a:cubicBezTo>
                    <a:pt x="1751" y="5381"/>
                    <a:pt x="1739" y="5667"/>
                    <a:pt x="1536" y="5786"/>
                  </a:cubicBezTo>
                  <a:cubicBezTo>
                    <a:pt x="1405" y="5857"/>
                    <a:pt x="1274" y="5953"/>
                    <a:pt x="1155" y="6048"/>
                  </a:cubicBezTo>
                  <a:cubicBezTo>
                    <a:pt x="1131" y="6643"/>
                    <a:pt x="1643" y="7131"/>
                    <a:pt x="2274" y="7131"/>
                  </a:cubicBezTo>
                  <a:lnTo>
                    <a:pt x="2286" y="7131"/>
                  </a:lnTo>
                  <a:cubicBezTo>
                    <a:pt x="2477" y="7131"/>
                    <a:pt x="2643" y="7286"/>
                    <a:pt x="2643" y="7489"/>
                  </a:cubicBezTo>
                  <a:cubicBezTo>
                    <a:pt x="2643" y="7524"/>
                    <a:pt x="2643" y="7548"/>
                    <a:pt x="2643" y="7584"/>
                  </a:cubicBezTo>
                  <a:cubicBezTo>
                    <a:pt x="2655" y="7703"/>
                    <a:pt x="2596" y="7810"/>
                    <a:pt x="2489" y="7870"/>
                  </a:cubicBezTo>
                  <a:cubicBezTo>
                    <a:pt x="2465" y="7881"/>
                    <a:pt x="2441" y="7893"/>
                    <a:pt x="2417" y="7905"/>
                  </a:cubicBezTo>
                  <a:cubicBezTo>
                    <a:pt x="2120" y="8120"/>
                    <a:pt x="2072" y="8560"/>
                    <a:pt x="2310" y="8893"/>
                  </a:cubicBezTo>
                  <a:cubicBezTo>
                    <a:pt x="2429" y="9072"/>
                    <a:pt x="2608" y="9179"/>
                    <a:pt x="2786" y="9215"/>
                  </a:cubicBezTo>
                  <a:cubicBezTo>
                    <a:pt x="2846" y="9215"/>
                    <a:pt x="2894" y="9251"/>
                    <a:pt x="2929" y="9298"/>
                  </a:cubicBezTo>
                  <a:lnTo>
                    <a:pt x="2941" y="9334"/>
                  </a:lnTo>
                  <a:cubicBezTo>
                    <a:pt x="3036" y="9489"/>
                    <a:pt x="3060" y="9679"/>
                    <a:pt x="3036" y="9858"/>
                  </a:cubicBezTo>
                  <a:cubicBezTo>
                    <a:pt x="3036" y="9882"/>
                    <a:pt x="3036" y="9894"/>
                    <a:pt x="3036" y="9917"/>
                  </a:cubicBezTo>
                  <a:cubicBezTo>
                    <a:pt x="3036" y="10001"/>
                    <a:pt x="3048" y="10084"/>
                    <a:pt x="3096" y="10156"/>
                  </a:cubicBezTo>
                  <a:cubicBezTo>
                    <a:pt x="3191" y="10322"/>
                    <a:pt x="3227" y="10525"/>
                    <a:pt x="3227" y="10715"/>
                  </a:cubicBezTo>
                  <a:cubicBezTo>
                    <a:pt x="3227" y="10751"/>
                    <a:pt x="3239" y="10787"/>
                    <a:pt x="3239" y="10810"/>
                  </a:cubicBezTo>
                  <a:cubicBezTo>
                    <a:pt x="3286" y="11013"/>
                    <a:pt x="3453" y="11168"/>
                    <a:pt x="3644" y="11203"/>
                  </a:cubicBezTo>
                  <a:cubicBezTo>
                    <a:pt x="3671" y="11207"/>
                    <a:pt x="3699" y="11209"/>
                    <a:pt x="3725" y="11209"/>
                  </a:cubicBezTo>
                  <a:cubicBezTo>
                    <a:pt x="4010" y="11209"/>
                    <a:pt x="4239" y="10986"/>
                    <a:pt x="4239" y="10703"/>
                  </a:cubicBezTo>
                  <a:cubicBezTo>
                    <a:pt x="4239" y="10537"/>
                    <a:pt x="4156" y="10382"/>
                    <a:pt x="4025" y="10298"/>
                  </a:cubicBezTo>
                  <a:cubicBezTo>
                    <a:pt x="3965" y="10251"/>
                    <a:pt x="3941" y="10167"/>
                    <a:pt x="3965" y="10096"/>
                  </a:cubicBezTo>
                  <a:cubicBezTo>
                    <a:pt x="3989" y="10036"/>
                    <a:pt x="4001" y="9977"/>
                    <a:pt x="4001" y="9917"/>
                  </a:cubicBezTo>
                  <a:cubicBezTo>
                    <a:pt x="4001" y="9810"/>
                    <a:pt x="4060" y="9703"/>
                    <a:pt x="4156" y="9655"/>
                  </a:cubicBezTo>
                  <a:cubicBezTo>
                    <a:pt x="4465" y="9513"/>
                    <a:pt x="4668" y="9215"/>
                    <a:pt x="4668" y="8870"/>
                  </a:cubicBezTo>
                  <a:cubicBezTo>
                    <a:pt x="4668" y="8703"/>
                    <a:pt x="4620" y="8548"/>
                    <a:pt x="4525" y="8417"/>
                  </a:cubicBezTo>
                  <a:cubicBezTo>
                    <a:pt x="4358" y="8167"/>
                    <a:pt x="4263" y="7870"/>
                    <a:pt x="4298" y="7584"/>
                  </a:cubicBezTo>
                  <a:cubicBezTo>
                    <a:pt x="4298" y="7548"/>
                    <a:pt x="4298" y="7524"/>
                    <a:pt x="4298" y="7500"/>
                  </a:cubicBezTo>
                  <a:cubicBezTo>
                    <a:pt x="4298" y="7310"/>
                    <a:pt x="4239" y="7143"/>
                    <a:pt x="4132" y="7000"/>
                  </a:cubicBezTo>
                  <a:cubicBezTo>
                    <a:pt x="4525" y="6917"/>
                    <a:pt x="4799" y="6560"/>
                    <a:pt x="4775" y="6143"/>
                  </a:cubicBezTo>
                  <a:cubicBezTo>
                    <a:pt x="4775" y="6036"/>
                    <a:pt x="4751" y="5941"/>
                    <a:pt x="4703" y="5857"/>
                  </a:cubicBezTo>
                  <a:lnTo>
                    <a:pt x="4715" y="5857"/>
                  </a:lnTo>
                  <a:cubicBezTo>
                    <a:pt x="4691" y="5822"/>
                    <a:pt x="4644" y="5798"/>
                    <a:pt x="4608" y="5774"/>
                  </a:cubicBezTo>
                  <a:cubicBezTo>
                    <a:pt x="4406" y="5655"/>
                    <a:pt x="4406" y="5369"/>
                    <a:pt x="4608" y="5262"/>
                  </a:cubicBezTo>
                  <a:cubicBezTo>
                    <a:pt x="5525" y="4726"/>
                    <a:pt x="6144" y="3738"/>
                    <a:pt x="6144" y="2595"/>
                  </a:cubicBezTo>
                  <a:lnTo>
                    <a:pt x="6144" y="2500"/>
                  </a:lnTo>
                  <a:cubicBezTo>
                    <a:pt x="6144" y="2271"/>
                    <a:pt x="5953" y="2096"/>
                    <a:pt x="5743" y="2096"/>
                  </a:cubicBezTo>
                  <a:cubicBezTo>
                    <a:pt x="5691" y="2096"/>
                    <a:pt x="5637" y="2107"/>
                    <a:pt x="5584" y="2131"/>
                  </a:cubicBezTo>
                  <a:cubicBezTo>
                    <a:pt x="5596" y="2083"/>
                    <a:pt x="5608" y="2024"/>
                    <a:pt x="5608" y="1964"/>
                  </a:cubicBezTo>
                  <a:cubicBezTo>
                    <a:pt x="5608" y="1619"/>
                    <a:pt x="5299" y="1333"/>
                    <a:pt x="4918" y="1333"/>
                  </a:cubicBezTo>
                  <a:cubicBezTo>
                    <a:pt x="4822" y="1333"/>
                    <a:pt x="4727" y="1345"/>
                    <a:pt x="4644" y="1381"/>
                  </a:cubicBezTo>
                  <a:cubicBezTo>
                    <a:pt x="4668" y="1333"/>
                    <a:pt x="4691" y="1285"/>
                    <a:pt x="4703" y="1226"/>
                  </a:cubicBezTo>
                  <a:cubicBezTo>
                    <a:pt x="4870" y="678"/>
                    <a:pt x="4644" y="130"/>
                    <a:pt x="4191" y="23"/>
                  </a:cubicBezTo>
                  <a:cubicBezTo>
                    <a:pt x="4134" y="8"/>
                    <a:pt x="4076" y="0"/>
                    <a:pt x="4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8073447" y="3199634"/>
              <a:ext cx="806495" cy="1453952"/>
            </a:xfrm>
            <a:custGeom>
              <a:avLst/>
              <a:gdLst/>
              <a:ahLst/>
              <a:cxnLst/>
              <a:rect l="l" t="t" r="r" b="b"/>
              <a:pathLst>
                <a:path w="6300" h="11357" extrusionOk="0">
                  <a:moveTo>
                    <a:pt x="4110" y="149"/>
                  </a:moveTo>
                  <a:cubicBezTo>
                    <a:pt x="4158" y="149"/>
                    <a:pt x="4205" y="154"/>
                    <a:pt x="4251" y="165"/>
                  </a:cubicBezTo>
                  <a:cubicBezTo>
                    <a:pt x="4418" y="212"/>
                    <a:pt x="4549" y="320"/>
                    <a:pt x="4644" y="474"/>
                  </a:cubicBezTo>
                  <a:cubicBezTo>
                    <a:pt x="4763" y="701"/>
                    <a:pt x="4787" y="998"/>
                    <a:pt x="4704" y="1284"/>
                  </a:cubicBezTo>
                  <a:cubicBezTo>
                    <a:pt x="4692" y="1344"/>
                    <a:pt x="4668" y="1379"/>
                    <a:pt x="4656" y="1427"/>
                  </a:cubicBezTo>
                  <a:cubicBezTo>
                    <a:pt x="4644" y="1463"/>
                    <a:pt x="4644" y="1486"/>
                    <a:pt x="4668" y="1510"/>
                  </a:cubicBezTo>
                  <a:cubicBezTo>
                    <a:pt x="4686" y="1528"/>
                    <a:pt x="4703" y="1539"/>
                    <a:pt x="4725" y="1539"/>
                  </a:cubicBezTo>
                  <a:cubicBezTo>
                    <a:pt x="4733" y="1539"/>
                    <a:pt x="4742" y="1537"/>
                    <a:pt x="4751" y="1534"/>
                  </a:cubicBezTo>
                  <a:cubicBezTo>
                    <a:pt x="4823" y="1498"/>
                    <a:pt x="4906" y="1486"/>
                    <a:pt x="4990" y="1486"/>
                  </a:cubicBezTo>
                  <a:cubicBezTo>
                    <a:pt x="5323" y="1486"/>
                    <a:pt x="5597" y="1736"/>
                    <a:pt x="5597" y="2046"/>
                  </a:cubicBezTo>
                  <a:cubicBezTo>
                    <a:pt x="5597" y="2094"/>
                    <a:pt x="5597" y="2141"/>
                    <a:pt x="5585" y="2189"/>
                  </a:cubicBezTo>
                  <a:cubicBezTo>
                    <a:pt x="5573" y="2225"/>
                    <a:pt x="5585" y="2248"/>
                    <a:pt x="5609" y="2272"/>
                  </a:cubicBezTo>
                  <a:cubicBezTo>
                    <a:pt x="5626" y="2281"/>
                    <a:pt x="5642" y="2289"/>
                    <a:pt x="5663" y="2289"/>
                  </a:cubicBezTo>
                  <a:cubicBezTo>
                    <a:pt x="5672" y="2289"/>
                    <a:pt x="5682" y="2288"/>
                    <a:pt x="5692" y="2284"/>
                  </a:cubicBezTo>
                  <a:cubicBezTo>
                    <a:pt x="5737" y="2262"/>
                    <a:pt x="5785" y="2250"/>
                    <a:pt x="5832" y="2250"/>
                  </a:cubicBezTo>
                  <a:cubicBezTo>
                    <a:pt x="5886" y="2250"/>
                    <a:pt x="5939" y="2265"/>
                    <a:pt x="5990" y="2296"/>
                  </a:cubicBezTo>
                  <a:cubicBezTo>
                    <a:pt x="6085" y="2367"/>
                    <a:pt x="6144" y="2475"/>
                    <a:pt x="6144" y="2582"/>
                  </a:cubicBezTo>
                  <a:lnTo>
                    <a:pt x="6144" y="2677"/>
                  </a:lnTo>
                  <a:cubicBezTo>
                    <a:pt x="6144" y="3749"/>
                    <a:pt x="5573" y="4737"/>
                    <a:pt x="4644" y="5273"/>
                  </a:cubicBezTo>
                  <a:cubicBezTo>
                    <a:pt x="4525" y="5344"/>
                    <a:pt x="4454" y="5463"/>
                    <a:pt x="4454" y="5594"/>
                  </a:cubicBezTo>
                  <a:cubicBezTo>
                    <a:pt x="4454" y="5737"/>
                    <a:pt x="4525" y="5856"/>
                    <a:pt x="4644" y="5927"/>
                  </a:cubicBezTo>
                  <a:cubicBezTo>
                    <a:pt x="4668" y="5939"/>
                    <a:pt x="4692" y="5951"/>
                    <a:pt x="4716" y="5975"/>
                  </a:cubicBezTo>
                  <a:cubicBezTo>
                    <a:pt x="4751" y="6047"/>
                    <a:pt x="4775" y="6130"/>
                    <a:pt x="4775" y="6213"/>
                  </a:cubicBezTo>
                  <a:cubicBezTo>
                    <a:pt x="4799" y="6594"/>
                    <a:pt x="4561" y="6916"/>
                    <a:pt x="4192" y="7011"/>
                  </a:cubicBezTo>
                  <a:cubicBezTo>
                    <a:pt x="4168" y="7011"/>
                    <a:pt x="4156" y="7023"/>
                    <a:pt x="4144" y="7047"/>
                  </a:cubicBezTo>
                  <a:cubicBezTo>
                    <a:pt x="4132" y="7082"/>
                    <a:pt x="4144" y="7106"/>
                    <a:pt x="4156" y="7118"/>
                  </a:cubicBezTo>
                  <a:cubicBezTo>
                    <a:pt x="4251" y="7249"/>
                    <a:pt x="4299" y="7404"/>
                    <a:pt x="4299" y="7571"/>
                  </a:cubicBezTo>
                  <a:cubicBezTo>
                    <a:pt x="4299" y="7594"/>
                    <a:pt x="4299" y="7618"/>
                    <a:pt x="4299" y="7642"/>
                  </a:cubicBezTo>
                  <a:cubicBezTo>
                    <a:pt x="4263" y="8011"/>
                    <a:pt x="4418" y="8333"/>
                    <a:pt x="4549" y="8535"/>
                  </a:cubicBezTo>
                  <a:cubicBezTo>
                    <a:pt x="4632" y="8654"/>
                    <a:pt x="4668" y="8797"/>
                    <a:pt x="4668" y="8952"/>
                  </a:cubicBezTo>
                  <a:cubicBezTo>
                    <a:pt x="4668" y="9249"/>
                    <a:pt x="4490" y="9523"/>
                    <a:pt x="4204" y="9666"/>
                  </a:cubicBezTo>
                  <a:cubicBezTo>
                    <a:pt x="4085" y="9726"/>
                    <a:pt x="4001" y="9857"/>
                    <a:pt x="4001" y="9999"/>
                  </a:cubicBezTo>
                  <a:cubicBezTo>
                    <a:pt x="4001" y="10047"/>
                    <a:pt x="4001" y="10095"/>
                    <a:pt x="3978" y="10142"/>
                  </a:cubicBezTo>
                  <a:cubicBezTo>
                    <a:pt x="3942" y="10249"/>
                    <a:pt x="3978" y="10368"/>
                    <a:pt x="4061" y="10428"/>
                  </a:cubicBezTo>
                  <a:cubicBezTo>
                    <a:pt x="4180" y="10511"/>
                    <a:pt x="4251" y="10642"/>
                    <a:pt x="4251" y="10785"/>
                  </a:cubicBezTo>
                  <a:cubicBezTo>
                    <a:pt x="4251" y="10904"/>
                    <a:pt x="4192" y="11023"/>
                    <a:pt x="4097" y="11107"/>
                  </a:cubicBezTo>
                  <a:cubicBezTo>
                    <a:pt x="4021" y="11173"/>
                    <a:pt x="3922" y="11209"/>
                    <a:pt x="3819" y="11209"/>
                  </a:cubicBezTo>
                  <a:cubicBezTo>
                    <a:pt x="3793" y="11209"/>
                    <a:pt x="3766" y="11207"/>
                    <a:pt x="3739" y="11202"/>
                  </a:cubicBezTo>
                  <a:cubicBezTo>
                    <a:pt x="3573" y="11178"/>
                    <a:pt x="3430" y="11047"/>
                    <a:pt x="3394" y="10880"/>
                  </a:cubicBezTo>
                  <a:cubicBezTo>
                    <a:pt x="3394" y="10845"/>
                    <a:pt x="3382" y="10821"/>
                    <a:pt x="3382" y="10797"/>
                  </a:cubicBezTo>
                  <a:cubicBezTo>
                    <a:pt x="3382" y="10559"/>
                    <a:pt x="3323" y="10357"/>
                    <a:pt x="3239" y="10190"/>
                  </a:cubicBezTo>
                  <a:cubicBezTo>
                    <a:pt x="3204" y="10130"/>
                    <a:pt x="3192" y="10071"/>
                    <a:pt x="3192" y="9999"/>
                  </a:cubicBezTo>
                  <a:cubicBezTo>
                    <a:pt x="3192" y="9987"/>
                    <a:pt x="3192" y="9964"/>
                    <a:pt x="3192" y="9952"/>
                  </a:cubicBezTo>
                  <a:cubicBezTo>
                    <a:pt x="3216" y="9726"/>
                    <a:pt x="3180" y="9535"/>
                    <a:pt x="3085" y="9368"/>
                  </a:cubicBezTo>
                  <a:lnTo>
                    <a:pt x="3073" y="9345"/>
                  </a:lnTo>
                  <a:cubicBezTo>
                    <a:pt x="3025" y="9273"/>
                    <a:pt x="2966" y="9225"/>
                    <a:pt x="2882" y="9214"/>
                  </a:cubicBezTo>
                  <a:cubicBezTo>
                    <a:pt x="2715" y="9178"/>
                    <a:pt x="2561" y="9083"/>
                    <a:pt x="2454" y="8928"/>
                  </a:cubicBezTo>
                  <a:cubicBezTo>
                    <a:pt x="2346" y="8785"/>
                    <a:pt x="2299" y="8606"/>
                    <a:pt x="2311" y="8440"/>
                  </a:cubicBezTo>
                  <a:cubicBezTo>
                    <a:pt x="2334" y="8285"/>
                    <a:pt x="2418" y="8142"/>
                    <a:pt x="2537" y="8047"/>
                  </a:cubicBezTo>
                  <a:cubicBezTo>
                    <a:pt x="2561" y="8035"/>
                    <a:pt x="2573" y="8023"/>
                    <a:pt x="2596" y="8011"/>
                  </a:cubicBezTo>
                  <a:cubicBezTo>
                    <a:pt x="2727" y="7940"/>
                    <a:pt x="2811" y="7797"/>
                    <a:pt x="2799" y="7654"/>
                  </a:cubicBezTo>
                  <a:cubicBezTo>
                    <a:pt x="2787" y="7630"/>
                    <a:pt x="2787" y="7594"/>
                    <a:pt x="2787" y="7559"/>
                  </a:cubicBezTo>
                  <a:cubicBezTo>
                    <a:pt x="2787" y="7451"/>
                    <a:pt x="2739" y="7344"/>
                    <a:pt x="2668" y="7261"/>
                  </a:cubicBezTo>
                  <a:cubicBezTo>
                    <a:pt x="2585" y="7178"/>
                    <a:pt x="2477" y="7130"/>
                    <a:pt x="2358" y="7130"/>
                  </a:cubicBezTo>
                  <a:cubicBezTo>
                    <a:pt x="2049" y="7130"/>
                    <a:pt x="1775" y="7011"/>
                    <a:pt x="1572" y="6809"/>
                  </a:cubicBezTo>
                  <a:cubicBezTo>
                    <a:pt x="1394" y="6630"/>
                    <a:pt x="1299" y="6404"/>
                    <a:pt x="1299" y="6166"/>
                  </a:cubicBezTo>
                  <a:cubicBezTo>
                    <a:pt x="1418" y="6070"/>
                    <a:pt x="1525" y="5999"/>
                    <a:pt x="1644" y="5927"/>
                  </a:cubicBezTo>
                  <a:cubicBezTo>
                    <a:pt x="1775" y="5856"/>
                    <a:pt x="1846" y="5737"/>
                    <a:pt x="1846" y="5594"/>
                  </a:cubicBezTo>
                  <a:cubicBezTo>
                    <a:pt x="1846" y="5463"/>
                    <a:pt x="1775" y="5344"/>
                    <a:pt x="1656" y="5273"/>
                  </a:cubicBezTo>
                  <a:cubicBezTo>
                    <a:pt x="727" y="4737"/>
                    <a:pt x="156" y="3749"/>
                    <a:pt x="156" y="2677"/>
                  </a:cubicBezTo>
                  <a:lnTo>
                    <a:pt x="144" y="2058"/>
                  </a:lnTo>
                  <a:cubicBezTo>
                    <a:pt x="168" y="1653"/>
                    <a:pt x="608" y="1344"/>
                    <a:pt x="1156" y="1344"/>
                  </a:cubicBezTo>
                  <a:cubicBezTo>
                    <a:pt x="1275" y="1344"/>
                    <a:pt x="1382" y="1367"/>
                    <a:pt x="1501" y="1403"/>
                  </a:cubicBezTo>
                  <a:cubicBezTo>
                    <a:pt x="1599" y="1432"/>
                    <a:pt x="1700" y="1446"/>
                    <a:pt x="1802" y="1446"/>
                  </a:cubicBezTo>
                  <a:cubicBezTo>
                    <a:pt x="1994" y="1446"/>
                    <a:pt x="2186" y="1393"/>
                    <a:pt x="2358" y="1284"/>
                  </a:cubicBezTo>
                  <a:cubicBezTo>
                    <a:pt x="2482" y="1208"/>
                    <a:pt x="2636" y="1170"/>
                    <a:pt x="2785" y="1170"/>
                  </a:cubicBezTo>
                  <a:cubicBezTo>
                    <a:pt x="2822" y="1170"/>
                    <a:pt x="2858" y="1172"/>
                    <a:pt x="2894" y="1177"/>
                  </a:cubicBezTo>
                  <a:cubicBezTo>
                    <a:pt x="2903" y="1178"/>
                    <a:pt x="2912" y="1178"/>
                    <a:pt x="2920" y="1178"/>
                  </a:cubicBezTo>
                  <a:cubicBezTo>
                    <a:pt x="3065" y="1178"/>
                    <a:pt x="3194" y="1085"/>
                    <a:pt x="3227" y="951"/>
                  </a:cubicBezTo>
                  <a:lnTo>
                    <a:pt x="3239" y="915"/>
                  </a:lnTo>
                  <a:cubicBezTo>
                    <a:pt x="3376" y="462"/>
                    <a:pt x="3746" y="149"/>
                    <a:pt x="4110" y="149"/>
                  </a:cubicBezTo>
                  <a:close/>
                  <a:moveTo>
                    <a:pt x="4105" y="0"/>
                  </a:moveTo>
                  <a:cubicBezTo>
                    <a:pt x="3672" y="0"/>
                    <a:pt x="3243" y="356"/>
                    <a:pt x="3096" y="867"/>
                  </a:cubicBezTo>
                  <a:lnTo>
                    <a:pt x="3085" y="903"/>
                  </a:lnTo>
                  <a:cubicBezTo>
                    <a:pt x="3063" y="978"/>
                    <a:pt x="3003" y="1024"/>
                    <a:pt x="2931" y="1024"/>
                  </a:cubicBezTo>
                  <a:cubicBezTo>
                    <a:pt x="2923" y="1024"/>
                    <a:pt x="2914" y="1023"/>
                    <a:pt x="2906" y="1022"/>
                  </a:cubicBezTo>
                  <a:cubicBezTo>
                    <a:pt x="2870" y="1018"/>
                    <a:pt x="2833" y="1016"/>
                    <a:pt x="2797" y="1016"/>
                  </a:cubicBezTo>
                  <a:cubicBezTo>
                    <a:pt x="2617" y="1016"/>
                    <a:pt x="2435" y="1064"/>
                    <a:pt x="2287" y="1153"/>
                  </a:cubicBezTo>
                  <a:cubicBezTo>
                    <a:pt x="2136" y="1248"/>
                    <a:pt x="1964" y="1296"/>
                    <a:pt x="1792" y="1296"/>
                  </a:cubicBezTo>
                  <a:cubicBezTo>
                    <a:pt x="1706" y="1296"/>
                    <a:pt x="1620" y="1284"/>
                    <a:pt x="1537" y="1260"/>
                  </a:cubicBezTo>
                  <a:cubicBezTo>
                    <a:pt x="1418" y="1213"/>
                    <a:pt x="1287" y="1201"/>
                    <a:pt x="1144" y="1201"/>
                  </a:cubicBezTo>
                  <a:cubicBezTo>
                    <a:pt x="537" y="1201"/>
                    <a:pt x="25" y="1570"/>
                    <a:pt x="1" y="2046"/>
                  </a:cubicBezTo>
                  <a:lnTo>
                    <a:pt x="1" y="2677"/>
                  </a:lnTo>
                  <a:cubicBezTo>
                    <a:pt x="1" y="3796"/>
                    <a:pt x="608" y="4844"/>
                    <a:pt x="1584" y="5404"/>
                  </a:cubicBezTo>
                  <a:cubicBezTo>
                    <a:pt x="1656" y="5439"/>
                    <a:pt x="1692" y="5511"/>
                    <a:pt x="1692" y="5594"/>
                  </a:cubicBezTo>
                  <a:cubicBezTo>
                    <a:pt x="1692" y="5677"/>
                    <a:pt x="1644" y="5749"/>
                    <a:pt x="1572" y="5796"/>
                  </a:cubicBezTo>
                  <a:cubicBezTo>
                    <a:pt x="1442" y="5880"/>
                    <a:pt x="1311" y="5963"/>
                    <a:pt x="1180" y="6070"/>
                  </a:cubicBezTo>
                  <a:cubicBezTo>
                    <a:pt x="1168" y="6070"/>
                    <a:pt x="1168" y="6082"/>
                    <a:pt x="1156" y="6094"/>
                  </a:cubicBezTo>
                  <a:cubicBezTo>
                    <a:pt x="1156" y="6106"/>
                    <a:pt x="1156" y="6118"/>
                    <a:pt x="1156" y="6130"/>
                  </a:cubicBezTo>
                  <a:cubicBezTo>
                    <a:pt x="1144" y="6416"/>
                    <a:pt x="1251" y="6701"/>
                    <a:pt x="1465" y="6916"/>
                  </a:cubicBezTo>
                  <a:cubicBezTo>
                    <a:pt x="1692" y="7142"/>
                    <a:pt x="2013" y="7273"/>
                    <a:pt x="2358" y="7273"/>
                  </a:cubicBezTo>
                  <a:cubicBezTo>
                    <a:pt x="2430" y="7273"/>
                    <a:pt x="2501" y="7309"/>
                    <a:pt x="2561" y="7356"/>
                  </a:cubicBezTo>
                  <a:cubicBezTo>
                    <a:pt x="2608" y="7416"/>
                    <a:pt x="2644" y="7487"/>
                    <a:pt x="2644" y="7571"/>
                  </a:cubicBezTo>
                  <a:cubicBezTo>
                    <a:pt x="2644" y="7606"/>
                    <a:pt x="2644" y="7630"/>
                    <a:pt x="2644" y="7666"/>
                  </a:cubicBezTo>
                  <a:cubicBezTo>
                    <a:pt x="2656" y="7761"/>
                    <a:pt x="2608" y="7832"/>
                    <a:pt x="2525" y="7880"/>
                  </a:cubicBezTo>
                  <a:cubicBezTo>
                    <a:pt x="2501" y="7892"/>
                    <a:pt x="2477" y="7904"/>
                    <a:pt x="2454" y="7928"/>
                  </a:cubicBezTo>
                  <a:cubicBezTo>
                    <a:pt x="2287" y="8047"/>
                    <a:pt x="2192" y="8225"/>
                    <a:pt x="2168" y="8428"/>
                  </a:cubicBezTo>
                  <a:cubicBezTo>
                    <a:pt x="2144" y="8630"/>
                    <a:pt x="2204" y="8844"/>
                    <a:pt x="2323" y="9011"/>
                  </a:cubicBezTo>
                  <a:cubicBezTo>
                    <a:pt x="2454" y="9202"/>
                    <a:pt x="2644" y="9321"/>
                    <a:pt x="2846" y="9356"/>
                  </a:cubicBezTo>
                  <a:cubicBezTo>
                    <a:pt x="2882" y="9368"/>
                    <a:pt x="2918" y="9392"/>
                    <a:pt x="2942" y="9416"/>
                  </a:cubicBezTo>
                  <a:lnTo>
                    <a:pt x="2954" y="9452"/>
                  </a:lnTo>
                  <a:cubicBezTo>
                    <a:pt x="3037" y="9583"/>
                    <a:pt x="3061" y="9737"/>
                    <a:pt x="3037" y="9928"/>
                  </a:cubicBezTo>
                  <a:cubicBezTo>
                    <a:pt x="3037" y="9952"/>
                    <a:pt x="3037" y="9976"/>
                    <a:pt x="3037" y="9999"/>
                  </a:cubicBezTo>
                  <a:cubicBezTo>
                    <a:pt x="3037" y="10095"/>
                    <a:pt x="3061" y="10190"/>
                    <a:pt x="3108" y="10261"/>
                  </a:cubicBezTo>
                  <a:cubicBezTo>
                    <a:pt x="3180" y="10404"/>
                    <a:pt x="3227" y="10583"/>
                    <a:pt x="3227" y="10797"/>
                  </a:cubicBezTo>
                  <a:cubicBezTo>
                    <a:pt x="3239" y="10833"/>
                    <a:pt x="3239" y="10869"/>
                    <a:pt x="3251" y="10916"/>
                  </a:cubicBezTo>
                  <a:cubicBezTo>
                    <a:pt x="3299" y="11142"/>
                    <a:pt x="3489" y="11321"/>
                    <a:pt x="3716" y="11357"/>
                  </a:cubicBezTo>
                  <a:lnTo>
                    <a:pt x="3811" y="11357"/>
                  </a:lnTo>
                  <a:cubicBezTo>
                    <a:pt x="3954" y="11357"/>
                    <a:pt x="4085" y="11309"/>
                    <a:pt x="4192" y="11226"/>
                  </a:cubicBezTo>
                  <a:cubicBezTo>
                    <a:pt x="4323" y="11107"/>
                    <a:pt x="4394" y="10952"/>
                    <a:pt x="4394" y="10773"/>
                  </a:cubicBezTo>
                  <a:cubicBezTo>
                    <a:pt x="4394" y="10595"/>
                    <a:pt x="4299" y="10416"/>
                    <a:pt x="4144" y="10309"/>
                  </a:cubicBezTo>
                  <a:cubicBezTo>
                    <a:pt x="4109" y="10285"/>
                    <a:pt x="4097" y="10238"/>
                    <a:pt x="4109" y="10202"/>
                  </a:cubicBezTo>
                  <a:cubicBezTo>
                    <a:pt x="4144" y="10130"/>
                    <a:pt x="4156" y="10071"/>
                    <a:pt x="4156" y="9999"/>
                  </a:cubicBezTo>
                  <a:cubicBezTo>
                    <a:pt x="4144" y="9904"/>
                    <a:pt x="4192" y="9833"/>
                    <a:pt x="4263" y="9797"/>
                  </a:cubicBezTo>
                  <a:cubicBezTo>
                    <a:pt x="4609" y="9630"/>
                    <a:pt x="4811" y="9309"/>
                    <a:pt x="4811" y="8952"/>
                  </a:cubicBezTo>
                  <a:cubicBezTo>
                    <a:pt x="4811" y="8773"/>
                    <a:pt x="4763" y="8594"/>
                    <a:pt x="4668" y="8452"/>
                  </a:cubicBezTo>
                  <a:cubicBezTo>
                    <a:pt x="4549" y="8273"/>
                    <a:pt x="4418" y="7987"/>
                    <a:pt x="4442" y="7654"/>
                  </a:cubicBezTo>
                  <a:cubicBezTo>
                    <a:pt x="4454" y="7630"/>
                    <a:pt x="4454" y="7606"/>
                    <a:pt x="4454" y="7571"/>
                  </a:cubicBezTo>
                  <a:cubicBezTo>
                    <a:pt x="4454" y="7416"/>
                    <a:pt x="4406" y="7261"/>
                    <a:pt x="4335" y="7118"/>
                  </a:cubicBezTo>
                  <a:cubicBezTo>
                    <a:pt x="4704" y="6987"/>
                    <a:pt x="4954" y="6618"/>
                    <a:pt x="4930" y="6213"/>
                  </a:cubicBezTo>
                  <a:cubicBezTo>
                    <a:pt x="4918" y="6118"/>
                    <a:pt x="4906" y="6035"/>
                    <a:pt x="4871" y="5939"/>
                  </a:cubicBezTo>
                  <a:cubicBezTo>
                    <a:pt x="4871" y="5916"/>
                    <a:pt x="4859" y="5880"/>
                    <a:pt x="4835" y="5868"/>
                  </a:cubicBezTo>
                  <a:lnTo>
                    <a:pt x="4823" y="5856"/>
                  </a:lnTo>
                  <a:cubicBezTo>
                    <a:pt x="4787" y="5832"/>
                    <a:pt x="4751" y="5808"/>
                    <a:pt x="4716" y="5796"/>
                  </a:cubicBezTo>
                  <a:cubicBezTo>
                    <a:pt x="4644" y="5749"/>
                    <a:pt x="4597" y="5677"/>
                    <a:pt x="4597" y="5594"/>
                  </a:cubicBezTo>
                  <a:cubicBezTo>
                    <a:pt x="4597" y="5523"/>
                    <a:pt x="4644" y="5439"/>
                    <a:pt x="4716" y="5404"/>
                  </a:cubicBezTo>
                  <a:cubicBezTo>
                    <a:pt x="5692" y="4844"/>
                    <a:pt x="6299" y="3796"/>
                    <a:pt x="6299" y="2677"/>
                  </a:cubicBezTo>
                  <a:lnTo>
                    <a:pt x="6299" y="2582"/>
                  </a:lnTo>
                  <a:cubicBezTo>
                    <a:pt x="6299" y="2415"/>
                    <a:pt x="6204" y="2260"/>
                    <a:pt x="6073" y="2177"/>
                  </a:cubicBezTo>
                  <a:cubicBezTo>
                    <a:pt x="5984" y="2127"/>
                    <a:pt x="5894" y="2103"/>
                    <a:pt x="5805" y="2103"/>
                  </a:cubicBezTo>
                  <a:cubicBezTo>
                    <a:pt x="5787" y="2103"/>
                    <a:pt x="5769" y="2104"/>
                    <a:pt x="5752" y="2106"/>
                  </a:cubicBezTo>
                  <a:cubicBezTo>
                    <a:pt x="5752" y="2082"/>
                    <a:pt x="5752" y="2070"/>
                    <a:pt x="5752" y="2046"/>
                  </a:cubicBezTo>
                  <a:cubicBezTo>
                    <a:pt x="5752" y="1653"/>
                    <a:pt x="5406" y="1332"/>
                    <a:pt x="4990" y="1332"/>
                  </a:cubicBezTo>
                  <a:cubicBezTo>
                    <a:pt x="4942" y="1332"/>
                    <a:pt x="4882" y="1344"/>
                    <a:pt x="4835" y="1344"/>
                  </a:cubicBezTo>
                  <a:cubicBezTo>
                    <a:pt x="4835" y="1344"/>
                    <a:pt x="4847" y="1332"/>
                    <a:pt x="4847" y="1332"/>
                  </a:cubicBezTo>
                  <a:cubicBezTo>
                    <a:pt x="4942" y="998"/>
                    <a:pt x="4918" y="665"/>
                    <a:pt x="4763" y="403"/>
                  </a:cubicBezTo>
                  <a:cubicBezTo>
                    <a:pt x="4656" y="212"/>
                    <a:pt x="4490" y="81"/>
                    <a:pt x="4287" y="22"/>
                  </a:cubicBezTo>
                  <a:cubicBezTo>
                    <a:pt x="4227" y="7"/>
                    <a:pt x="4166" y="0"/>
                    <a:pt x="4105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8178676" y="3536456"/>
              <a:ext cx="205848" cy="248364"/>
            </a:xfrm>
            <a:custGeom>
              <a:avLst/>
              <a:gdLst/>
              <a:ahLst/>
              <a:cxnLst/>
              <a:rect l="l" t="t" r="r" b="b"/>
              <a:pathLst>
                <a:path w="1608" h="1940" extrusionOk="0">
                  <a:moveTo>
                    <a:pt x="78" y="1"/>
                  </a:moveTo>
                  <a:cubicBezTo>
                    <a:pt x="53" y="1"/>
                    <a:pt x="29" y="20"/>
                    <a:pt x="12" y="46"/>
                  </a:cubicBezTo>
                  <a:cubicBezTo>
                    <a:pt x="0" y="94"/>
                    <a:pt x="24" y="129"/>
                    <a:pt x="60" y="141"/>
                  </a:cubicBezTo>
                  <a:cubicBezTo>
                    <a:pt x="905" y="451"/>
                    <a:pt x="1441" y="868"/>
                    <a:pt x="1322" y="1856"/>
                  </a:cubicBezTo>
                  <a:cubicBezTo>
                    <a:pt x="1310" y="1892"/>
                    <a:pt x="1346" y="1939"/>
                    <a:pt x="1382" y="1939"/>
                  </a:cubicBezTo>
                  <a:lnTo>
                    <a:pt x="1393" y="1939"/>
                  </a:lnTo>
                  <a:cubicBezTo>
                    <a:pt x="1429" y="1939"/>
                    <a:pt x="1453" y="1915"/>
                    <a:pt x="1465" y="1868"/>
                  </a:cubicBezTo>
                  <a:cubicBezTo>
                    <a:pt x="1608" y="725"/>
                    <a:pt x="893" y="296"/>
                    <a:pt x="108" y="10"/>
                  </a:cubicBezTo>
                  <a:cubicBezTo>
                    <a:pt x="98" y="4"/>
                    <a:pt x="88" y="1"/>
                    <a:pt x="78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8501789" y="3534024"/>
              <a:ext cx="160147" cy="221735"/>
            </a:xfrm>
            <a:custGeom>
              <a:avLst/>
              <a:gdLst/>
              <a:ahLst/>
              <a:cxnLst/>
              <a:rect l="l" t="t" r="r" b="b"/>
              <a:pathLst>
                <a:path w="1251" h="1732" extrusionOk="0">
                  <a:moveTo>
                    <a:pt x="1163" y="1"/>
                  </a:moveTo>
                  <a:cubicBezTo>
                    <a:pt x="1146" y="1"/>
                    <a:pt x="1130" y="7"/>
                    <a:pt x="1120" y="17"/>
                  </a:cubicBezTo>
                  <a:cubicBezTo>
                    <a:pt x="715" y="339"/>
                    <a:pt x="572" y="768"/>
                    <a:pt x="667" y="1303"/>
                  </a:cubicBezTo>
                  <a:cubicBezTo>
                    <a:pt x="417" y="1303"/>
                    <a:pt x="203" y="1399"/>
                    <a:pt x="24" y="1601"/>
                  </a:cubicBezTo>
                  <a:cubicBezTo>
                    <a:pt x="1" y="1637"/>
                    <a:pt x="1" y="1684"/>
                    <a:pt x="36" y="1708"/>
                  </a:cubicBezTo>
                  <a:cubicBezTo>
                    <a:pt x="48" y="1720"/>
                    <a:pt x="72" y="1732"/>
                    <a:pt x="84" y="1732"/>
                  </a:cubicBezTo>
                  <a:cubicBezTo>
                    <a:pt x="108" y="1732"/>
                    <a:pt x="131" y="1720"/>
                    <a:pt x="143" y="1708"/>
                  </a:cubicBezTo>
                  <a:cubicBezTo>
                    <a:pt x="283" y="1539"/>
                    <a:pt x="447" y="1461"/>
                    <a:pt x="637" y="1461"/>
                  </a:cubicBezTo>
                  <a:cubicBezTo>
                    <a:pt x="674" y="1461"/>
                    <a:pt x="712" y="1464"/>
                    <a:pt x="751" y="1470"/>
                  </a:cubicBezTo>
                  <a:cubicBezTo>
                    <a:pt x="774" y="1470"/>
                    <a:pt x="798" y="1458"/>
                    <a:pt x="810" y="1446"/>
                  </a:cubicBezTo>
                  <a:cubicBezTo>
                    <a:pt x="822" y="1422"/>
                    <a:pt x="834" y="1399"/>
                    <a:pt x="834" y="1375"/>
                  </a:cubicBezTo>
                  <a:cubicBezTo>
                    <a:pt x="715" y="851"/>
                    <a:pt x="834" y="446"/>
                    <a:pt x="1215" y="136"/>
                  </a:cubicBezTo>
                  <a:cubicBezTo>
                    <a:pt x="1239" y="101"/>
                    <a:pt x="1251" y="53"/>
                    <a:pt x="1227" y="29"/>
                  </a:cubicBezTo>
                  <a:cubicBezTo>
                    <a:pt x="1207" y="10"/>
                    <a:pt x="1184" y="1"/>
                    <a:pt x="116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8385934" y="3933577"/>
              <a:ext cx="186134" cy="108819"/>
            </a:xfrm>
            <a:custGeom>
              <a:avLst/>
              <a:gdLst/>
              <a:ahLst/>
              <a:cxnLst/>
              <a:rect l="l" t="t" r="r" b="b"/>
              <a:pathLst>
                <a:path w="1454" h="850" extrusionOk="0">
                  <a:moveTo>
                    <a:pt x="1374" y="1"/>
                  </a:moveTo>
                  <a:cubicBezTo>
                    <a:pt x="1342" y="1"/>
                    <a:pt x="1308" y="22"/>
                    <a:pt x="1298" y="52"/>
                  </a:cubicBezTo>
                  <a:cubicBezTo>
                    <a:pt x="1203" y="373"/>
                    <a:pt x="1060" y="575"/>
                    <a:pt x="870" y="659"/>
                  </a:cubicBezTo>
                  <a:cubicBezTo>
                    <a:pt x="808" y="686"/>
                    <a:pt x="741" y="699"/>
                    <a:pt x="667" y="699"/>
                  </a:cubicBezTo>
                  <a:cubicBezTo>
                    <a:pt x="512" y="699"/>
                    <a:pt x="329" y="641"/>
                    <a:pt x="120" y="528"/>
                  </a:cubicBezTo>
                  <a:cubicBezTo>
                    <a:pt x="107" y="519"/>
                    <a:pt x="93" y="515"/>
                    <a:pt x="79" y="515"/>
                  </a:cubicBezTo>
                  <a:cubicBezTo>
                    <a:pt x="53" y="515"/>
                    <a:pt x="28" y="529"/>
                    <a:pt x="13" y="552"/>
                  </a:cubicBezTo>
                  <a:cubicBezTo>
                    <a:pt x="1" y="587"/>
                    <a:pt x="13" y="635"/>
                    <a:pt x="48" y="659"/>
                  </a:cubicBezTo>
                  <a:cubicBezTo>
                    <a:pt x="274" y="778"/>
                    <a:pt x="489" y="849"/>
                    <a:pt x="667" y="849"/>
                  </a:cubicBezTo>
                  <a:cubicBezTo>
                    <a:pt x="763" y="849"/>
                    <a:pt x="858" y="825"/>
                    <a:pt x="929" y="802"/>
                  </a:cubicBezTo>
                  <a:cubicBezTo>
                    <a:pt x="1167" y="695"/>
                    <a:pt x="1334" y="456"/>
                    <a:pt x="1441" y="87"/>
                  </a:cubicBezTo>
                  <a:cubicBezTo>
                    <a:pt x="1453" y="52"/>
                    <a:pt x="1429" y="16"/>
                    <a:pt x="1394" y="4"/>
                  </a:cubicBezTo>
                  <a:cubicBezTo>
                    <a:pt x="1387" y="2"/>
                    <a:pt x="1381" y="1"/>
                    <a:pt x="1374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8399632" y="4199860"/>
              <a:ext cx="122126" cy="87951"/>
            </a:xfrm>
            <a:custGeom>
              <a:avLst/>
              <a:gdLst/>
              <a:ahLst/>
              <a:cxnLst/>
              <a:rect l="l" t="t" r="r" b="b"/>
              <a:pathLst>
                <a:path w="954" h="687" extrusionOk="0">
                  <a:moveTo>
                    <a:pt x="260" y="0"/>
                  </a:moveTo>
                  <a:cubicBezTo>
                    <a:pt x="198" y="0"/>
                    <a:pt x="131" y="7"/>
                    <a:pt x="60" y="19"/>
                  </a:cubicBezTo>
                  <a:cubicBezTo>
                    <a:pt x="25" y="19"/>
                    <a:pt x="1" y="67"/>
                    <a:pt x="1" y="103"/>
                  </a:cubicBezTo>
                  <a:cubicBezTo>
                    <a:pt x="11" y="142"/>
                    <a:pt x="37" y="165"/>
                    <a:pt x="66" y="165"/>
                  </a:cubicBezTo>
                  <a:cubicBezTo>
                    <a:pt x="72" y="165"/>
                    <a:pt x="78" y="164"/>
                    <a:pt x="84" y="162"/>
                  </a:cubicBezTo>
                  <a:cubicBezTo>
                    <a:pt x="139" y="154"/>
                    <a:pt x="192" y="149"/>
                    <a:pt x="240" y="149"/>
                  </a:cubicBezTo>
                  <a:cubicBezTo>
                    <a:pt x="528" y="149"/>
                    <a:pt x="707" y="301"/>
                    <a:pt x="799" y="627"/>
                  </a:cubicBezTo>
                  <a:cubicBezTo>
                    <a:pt x="810" y="662"/>
                    <a:pt x="834" y="686"/>
                    <a:pt x="870" y="686"/>
                  </a:cubicBezTo>
                  <a:lnTo>
                    <a:pt x="882" y="686"/>
                  </a:lnTo>
                  <a:cubicBezTo>
                    <a:pt x="929" y="674"/>
                    <a:pt x="953" y="639"/>
                    <a:pt x="941" y="591"/>
                  </a:cubicBezTo>
                  <a:cubicBezTo>
                    <a:pt x="830" y="197"/>
                    <a:pt x="608" y="0"/>
                    <a:pt x="26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8178676" y="4738827"/>
              <a:ext cx="596038" cy="317112"/>
            </a:xfrm>
            <a:custGeom>
              <a:avLst/>
              <a:gdLst/>
              <a:ahLst/>
              <a:cxnLst/>
              <a:rect l="l" t="t" r="r" b="b"/>
              <a:pathLst>
                <a:path w="4656" h="2477" extrusionOk="0">
                  <a:moveTo>
                    <a:pt x="3285" y="1"/>
                  </a:moveTo>
                  <a:cubicBezTo>
                    <a:pt x="3076" y="1"/>
                    <a:pt x="2906" y="163"/>
                    <a:pt x="2906" y="370"/>
                  </a:cubicBezTo>
                  <a:cubicBezTo>
                    <a:pt x="2906" y="453"/>
                    <a:pt x="2977" y="596"/>
                    <a:pt x="2977" y="596"/>
                  </a:cubicBezTo>
                  <a:cubicBezTo>
                    <a:pt x="2977" y="596"/>
                    <a:pt x="2834" y="548"/>
                    <a:pt x="2763" y="548"/>
                  </a:cubicBezTo>
                  <a:cubicBezTo>
                    <a:pt x="2572" y="548"/>
                    <a:pt x="2429" y="691"/>
                    <a:pt x="2429" y="870"/>
                  </a:cubicBezTo>
                  <a:cubicBezTo>
                    <a:pt x="2429" y="929"/>
                    <a:pt x="2453" y="989"/>
                    <a:pt x="2477" y="1036"/>
                  </a:cubicBezTo>
                  <a:cubicBezTo>
                    <a:pt x="2387" y="1016"/>
                    <a:pt x="2308" y="1007"/>
                    <a:pt x="2234" y="1007"/>
                  </a:cubicBezTo>
                  <a:cubicBezTo>
                    <a:pt x="2131" y="1007"/>
                    <a:pt x="2038" y="1025"/>
                    <a:pt x="1941" y="1060"/>
                  </a:cubicBezTo>
                  <a:cubicBezTo>
                    <a:pt x="1715" y="1120"/>
                    <a:pt x="1572" y="1322"/>
                    <a:pt x="1512" y="1524"/>
                  </a:cubicBezTo>
                  <a:cubicBezTo>
                    <a:pt x="1479" y="1660"/>
                    <a:pt x="1359" y="1763"/>
                    <a:pt x="1214" y="1763"/>
                  </a:cubicBezTo>
                  <a:cubicBezTo>
                    <a:pt x="1207" y="1763"/>
                    <a:pt x="1199" y="1763"/>
                    <a:pt x="1191" y="1763"/>
                  </a:cubicBezTo>
                  <a:cubicBezTo>
                    <a:pt x="608" y="1763"/>
                    <a:pt x="131" y="2072"/>
                    <a:pt x="0" y="2477"/>
                  </a:cubicBezTo>
                  <a:lnTo>
                    <a:pt x="4656" y="2477"/>
                  </a:lnTo>
                  <a:cubicBezTo>
                    <a:pt x="4656" y="2441"/>
                    <a:pt x="4656" y="2405"/>
                    <a:pt x="4656" y="2370"/>
                  </a:cubicBezTo>
                  <a:cubicBezTo>
                    <a:pt x="4656" y="1977"/>
                    <a:pt x="4441" y="1620"/>
                    <a:pt x="4108" y="1417"/>
                  </a:cubicBezTo>
                  <a:cubicBezTo>
                    <a:pt x="3953" y="1310"/>
                    <a:pt x="3810" y="1167"/>
                    <a:pt x="3775" y="989"/>
                  </a:cubicBezTo>
                  <a:cubicBezTo>
                    <a:pt x="3751" y="893"/>
                    <a:pt x="3703" y="798"/>
                    <a:pt x="3632" y="715"/>
                  </a:cubicBezTo>
                  <a:cubicBezTo>
                    <a:pt x="3608" y="679"/>
                    <a:pt x="3572" y="655"/>
                    <a:pt x="3548" y="643"/>
                  </a:cubicBezTo>
                  <a:cubicBezTo>
                    <a:pt x="3632" y="548"/>
                    <a:pt x="3679" y="417"/>
                    <a:pt x="3644" y="274"/>
                  </a:cubicBezTo>
                  <a:cubicBezTo>
                    <a:pt x="3608" y="155"/>
                    <a:pt x="3513" y="48"/>
                    <a:pt x="3382" y="12"/>
                  </a:cubicBezTo>
                  <a:cubicBezTo>
                    <a:pt x="3349" y="5"/>
                    <a:pt x="3316" y="1"/>
                    <a:pt x="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8168051" y="4729226"/>
              <a:ext cx="617416" cy="335931"/>
            </a:xfrm>
            <a:custGeom>
              <a:avLst/>
              <a:gdLst/>
              <a:ahLst/>
              <a:cxnLst/>
              <a:rect l="l" t="t" r="r" b="b"/>
              <a:pathLst>
                <a:path w="4823" h="2624" extrusionOk="0">
                  <a:moveTo>
                    <a:pt x="3351" y="147"/>
                  </a:moveTo>
                  <a:cubicBezTo>
                    <a:pt x="3381" y="147"/>
                    <a:pt x="3411" y="151"/>
                    <a:pt x="3441" y="159"/>
                  </a:cubicBezTo>
                  <a:cubicBezTo>
                    <a:pt x="3536" y="183"/>
                    <a:pt x="3631" y="266"/>
                    <a:pt x="3655" y="373"/>
                  </a:cubicBezTo>
                  <a:cubicBezTo>
                    <a:pt x="3679" y="480"/>
                    <a:pt x="3655" y="587"/>
                    <a:pt x="3572" y="659"/>
                  </a:cubicBezTo>
                  <a:cubicBezTo>
                    <a:pt x="3560" y="671"/>
                    <a:pt x="3548" y="695"/>
                    <a:pt x="3560" y="718"/>
                  </a:cubicBezTo>
                  <a:cubicBezTo>
                    <a:pt x="3560" y="742"/>
                    <a:pt x="3572" y="754"/>
                    <a:pt x="3584" y="766"/>
                  </a:cubicBezTo>
                  <a:cubicBezTo>
                    <a:pt x="3608" y="790"/>
                    <a:pt x="3631" y="814"/>
                    <a:pt x="3655" y="837"/>
                  </a:cubicBezTo>
                  <a:cubicBezTo>
                    <a:pt x="3727" y="909"/>
                    <a:pt x="3762" y="992"/>
                    <a:pt x="3786" y="1087"/>
                  </a:cubicBezTo>
                  <a:cubicBezTo>
                    <a:pt x="3822" y="1266"/>
                    <a:pt x="3953" y="1433"/>
                    <a:pt x="4143" y="1552"/>
                  </a:cubicBezTo>
                  <a:cubicBezTo>
                    <a:pt x="4477" y="1754"/>
                    <a:pt x="4667" y="2088"/>
                    <a:pt x="4667" y="2445"/>
                  </a:cubicBezTo>
                  <a:lnTo>
                    <a:pt x="4667" y="2480"/>
                  </a:lnTo>
                  <a:lnTo>
                    <a:pt x="191" y="2480"/>
                  </a:lnTo>
                  <a:cubicBezTo>
                    <a:pt x="357" y="2147"/>
                    <a:pt x="786" y="1921"/>
                    <a:pt x="1274" y="1909"/>
                  </a:cubicBezTo>
                  <a:cubicBezTo>
                    <a:pt x="1453" y="1909"/>
                    <a:pt x="1619" y="1790"/>
                    <a:pt x="1667" y="1611"/>
                  </a:cubicBezTo>
                  <a:cubicBezTo>
                    <a:pt x="1715" y="1409"/>
                    <a:pt x="1857" y="1254"/>
                    <a:pt x="2036" y="1195"/>
                  </a:cubicBezTo>
                  <a:cubicBezTo>
                    <a:pt x="2137" y="1166"/>
                    <a:pt x="2229" y="1150"/>
                    <a:pt x="2328" y="1150"/>
                  </a:cubicBezTo>
                  <a:cubicBezTo>
                    <a:pt x="2393" y="1150"/>
                    <a:pt x="2461" y="1157"/>
                    <a:pt x="2536" y="1171"/>
                  </a:cubicBezTo>
                  <a:cubicBezTo>
                    <a:pt x="2546" y="1174"/>
                    <a:pt x="2554" y="1175"/>
                    <a:pt x="2562" y="1175"/>
                  </a:cubicBezTo>
                  <a:cubicBezTo>
                    <a:pt x="2584" y="1175"/>
                    <a:pt x="2599" y="1164"/>
                    <a:pt x="2608" y="1147"/>
                  </a:cubicBezTo>
                  <a:cubicBezTo>
                    <a:pt x="2631" y="1123"/>
                    <a:pt x="2631" y="1087"/>
                    <a:pt x="2619" y="1064"/>
                  </a:cubicBezTo>
                  <a:cubicBezTo>
                    <a:pt x="2596" y="1028"/>
                    <a:pt x="2584" y="980"/>
                    <a:pt x="2584" y="945"/>
                  </a:cubicBezTo>
                  <a:cubicBezTo>
                    <a:pt x="2584" y="802"/>
                    <a:pt x="2703" y="695"/>
                    <a:pt x="2834" y="695"/>
                  </a:cubicBezTo>
                  <a:cubicBezTo>
                    <a:pt x="2881" y="695"/>
                    <a:pt x="2977" y="718"/>
                    <a:pt x="3036" y="742"/>
                  </a:cubicBezTo>
                  <a:cubicBezTo>
                    <a:pt x="3043" y="745"/>
                    <a:pt x="3050" y="747"/>
                    <a:pt x="3057" y="747"/>
                  </a:cubicBezTo>
                  <a:cubicBezTo>
                    <a:pt x="3078" y="747"/>
                    <a:pt x="3102" y="736"/>
                    <a:pt x="3119" y="718"/>
                  </a:cubicBezTo>
                  <a:cubicBezTo>
                    <a:pt x="3131" y="695"/>
                    <a:pt x="3143" y="659"/>
                    <a:pt x="3119" y="635"/>
                  </a:cubicBezTo>
                  <a:cubicBezTo>
                    <a:pt x="3096" y="587"/>
                    <a:pt x="3060" y="492"/>
                    <a:pt x="3060" y="445"/>
                  </a:cubicBezTo>
                  <a:cubicBezTo>
                    <a:pt x="3060" y="349"/>
                    <a:pt x="3096" y="266"/>
                    <a:pt x="3179" y="206"/>
                  </a:cubicBezTo>
                  <a:cubicBezTo>
                    <a:pt x="3228" y="166"/>
                    <a:pt x="3288" y="147"/>
                    <a:pt x="3351" y="147"/>
                  </a:cubicBezTo>
                  <a:close/>
                  <a:moveTo>
                    <a:pt x="3364" y="0"/>
                  </a:moveTo>
                  <a:cubicBezTo>
                    <a:pt x="3264" y="0"/>
                    <a:pt x="3168" y="32"/>
                    <a:pt x="3084" y="99"/>
                  </a:cubicBezTo>
                  <a:cubicBezTo>
                    <a:pt x="2977" y="183"/>
                    <a:pt x="2917" y="314"/>
                    <a:pt x="2917" y="445"/>
                  </a:cubicBezTo>
                  <a:cubicBezTo>
                    <a:pt x="2917" y="480"/>
                    <a:pt x="2917" y="516"/>
                    <a:pt x="2929" y="552"/>
                  </a:cubicBezTo>
                  <a:cubicBezTo>
                    <a:pt x="2905" y="552"/>
                    <a:pt x="2869" y="540"/>
                    <a:pt x="2846" y="540"/>
                  </a:cubicBezTo>
                  <a:cubicBezTo>
                    <a:pt x="2619" y="540"/>
                    <a:pt x="2441" y="730"/>
                    <a:pt x="2441" y="945"/>
                  </a:cubicBezTo>
                  <a:cubicBezTo>
                    <a:pt x="2441" y="968"/>
                    <a:pt x="2441" y="992"/>
                    <a:pt x="2441" y="1016"/>
                  </a:cubicBezTo>
                  <a:cubicBezTo>
                    <a:pt x="2389" y="1008"/>
                    <a:pt x="2340" y="1004"/>
                    <a:pt x="2292" y="1004"/>
                  </a:cubicBezTo>
                  <a:cubicBezTo>
                    <a:pt x="2196" y="1004"/>
                    <a:pt x="2103" y="1020"/>
                    <a:pt x="2000" y="1052"/>
                  </a:cubicBezTo>
                  <a:cubicBezTo>
                    <a:pt x="1774" y="1123"/>
                    <a:pt x="1595" y="1314"/>
                    <a:pt x="1524" y="1576"/>
                  </a:cubicBezTo>
                  <a:cubicBezTo>
                    <a:pt x="1500" y="1683"/>
                    <a:pt x="1393" y="1766"/>
                    <a:pt x="1274" y="1766"/>
                  </a:cubicBezTo>
                  <a:cubicBezTo>
                    <a:pt x="667" y="1766"/>
                    <a:pt x="155" y="2076"/>
                    <a:pt x="12" y="2528"/>
                  </a:cubicBezTo>
                  <a:cubicBezTo>
                    <a:pt x="0" y="2552"/>
                    <a:pt x="0" y="2576"/>
                    <a:pt x="12" y="2600"/>
                  </a:cubicBezTo>
                  <a:cubicBezTo>
                    <a:pt x="36" y="2611"/>
                    <a:pt x="48" y="2623"/>
                    <a:pt x="71" y="2623"/>
                  </a:cubicBezTo>
                  <a:lnTo>
                    <a:pt x="4739" y="2623"/>
                  </a:lnTo>
                  <a:cubicBezTo>
                    <a:pt x="4774" y="2623"/>
                    <a:pt x="4810" y="2600"/>
                    <a:pt x="4810" y="2564"/>
                  </a:cubicBezTo>
                  <a:cubicBezTo>
                    <a:pt x="4810" y="2528"/>
                    <a:pt x="4822" y="2480"/>
                    <a:pt x="4822" y="2445"/>
                  </a:cubicBezTo>
                  <a:cubicBezTo>
                    <a:pt x="4822" y="2040"/>
                    <a:pt x="4596" y="1659"/>
                    <a:pt x="4227" y="1421"/>
                  </a:cubicBezTo>
                  <a:cubicBezTo>
                    <a:pt x="4072" y="1326"/>
                    <a:pt x="3965" y="1195"/>
                    <a:pt x="3929" y="1052"/>
                  </a:cubicBezTo>
                  <a:cubicBezTo>
                    <a:pt x="3905" y="945"/>
                    <a:pt x="3846" y="837"/>
                    <a:pt x="3774" y="742"/>
                  </a:cubicBezTo>
                  <a:cubicBezTo>
                    <a:pt x="3762" y="730"/>
                    <a:pt x="3751" y="718"/>
                    <a:pt x="3739" y="706"/>
                  </a:cubicBezTo>
                  <a:cubicBezTo>
                    <a:pt x="3810" y="599"/>
                    <a:pt x="3834" y="468"/>
                    <a:pt x="3798" y="337"/>
                  </a:cubicBezTo>
                  <a:cubicBezTo>
                    <a:pt x="3762" y="183"/>
                    <a:pt x="3643" y="52"/>
                    <a:pt x="3489" y="16"/>
                  </a:cubicBezTo>
                  <a:cubicBezTo>
                    <a:pt x="3447" y="5"/>
                    <a:pt x="3405" y="0"/>
                    <a:pt x="3364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8478874" y="4897829"/>
              <a:ext cx="227227" cy="89616"/>
            </a:xfrm>
            <a:custGeom>
              <a:avLst/>
              <a:gdLst/>
              <a:ahLst/>
              <a:cxnLst/>
              <a:rect l="l" t="t" r="r" b="b"/>
              <a:pathLst>
                <a:path w="1775" h="700" extrusionOk="0">
                  <a:moveTo>
                    <a:pt x="1220" y="1"/>
                  </a:moveTo>
                  <a:cubicBezTo>
                    <a:pt x="735" y="1"/>
                    <a:pt x="342" y="190"/>
                    <a:pt x="25" y="580"/>
                  </a:cubicBezTo>
                  <a:cubicBezTo>
                    <a:pt x="1" y="604"/>
                    <a:pt x="13" y="652"/>
                    <a:pt x="37" y="687"/>
                  </a:cubicBezTo>
                  <a:cubicBezTo>
                    <a:pt x="49" y="687"/>
                    <a:pt x="72" y="699"/>
                    <a:pt x="84" y="699"/>
                  </a:cubicBezTo>
                  <a:cubicBezTo>
                    <a:pt x="108" y="699"/>
                    <a:pt x="132" y="687"/>
                    <a:pt x="144" y="675"/>
                  </a:cubicBezTo>
                  <a:cubicBezTo>
                    <a:pt x="434" y="322"/>
                    <a:pt x="793" y="148"/>
                    <a:pt x="1236" y="148"/>
                  </a:cubicBezTo>
                  <a:cubicBezTo>
                    <a:pt x="1376" y="148"/>
                    <a:pt x="1523" y="165"/>
                    <a:pt x="1680" y="199"/>
                  </a:cubicBezTo>
                  <a:cubicBezTo>
                    <a:pt x="1686" y="201"/>
                    <a:pt x="1692" y="202"/>
                    <a:pt x="1698" y="202"/>
                  </a:cubicBezTo>
                  <a:cubicBezTo>
                    <a:pt x="1727" y="202"/>
                    <a:pt x="1753" y="179"/>
                    <a:pt x="1763" y="140"/>
                  </a:cubicBezTo>
                  <a:cubicBezTo>
                    <a:pt x="1775" y="104"/>
                    <a:pt x="1751" y="56"/>
                    <a:pt x="1704" y="56"/>
                  </a:cubicBezTo>
                  <a:cubicBezTo>
                    <a:pt x="1533" y="19"/>
                    <a:pt x="1372" y="1"/>
                    <a:pt x="122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8385934" y="4993333"/>
              <a:ext cx="109837" cy="71821"/>
            </a:xfrm>
            <a:custGeom>
              <a:avLst/>
              <a:gdLst/>
              <a:ahLst/>
              <a:cxnLst/>
              <a:rect l="l" t="t" r="r" b="b"/>
              <a:pathLst>
                <a:path w="858" h="561" extrusionOk="0">
                  <a:moveTo>
                    <a:pt x="72" y="1"/>
                  </a:moveTo>
                  <a:cubicBezTo>
                    <a:pt x="36" y="1"/>
                    <a:pt x="1" y="25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cubicBezTo>
                    <a:pt x="394" y="156"/>
                    <a:pt x="596" y="275"/>
                    <a:pt x="703" y="525"/>
                  </a:cubicBezTo>
                  <a:cubicBezTo>
                    <a:pt x="715" y="548"/>
                    <a:pt x="739" y="560"/>
                    <a:pt x="775" y="560"/>
                  </a:cubicBezTo>
                  <a:lnTo>
                    <a:pt x="798" y="560"/>
                  </a:lnTo>
                  <a:cubicBezTo>
                    <a:pt x="834" y="548"/>
                    <a:pt x="858" y="501"/>
                    <a:pt x="834" y="465"/>
                  </a:cubicBezTo>
                  <a:cubicBezTo>
                    <a:pt x="715" y="156"/>
                    <a:pt x="465" y="1"/>
                    <a:pt x="72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8253309" y="4446172"/>
              <a:ext cx="115982" cy="115988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cubicBezTo>
                    <a:pt x="1" y="703"/>
                    <a:pt x="203" y="905"/>
                    <a:pt x="453" y="905"/>
                  </a:cubicBezTo>
                  <a:cubicBezTo>
                    <a:pt x="703" y="905"/>
                    <a:pt x="906" y="703"/>
                    <a:pt x="906" y="453"/>
                  </a:cubicBezTo>
                  <a:cubicBezTo>
                    <a:pt x="906" y="203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8244220" y="4437083"/>
              <a:ext cx="134288" cy="134168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155"/>
                  </a:moveTo>
                  <a:cubicBezTo>
                    <a:pt x="727" y="155"/>
                    <a:pt x="893" y="321"/>
                    <a:pt x="893" y="524"/>
                  </a:cubicBezTo>
                  <a:cubicBezTo>
                    <a:pt x="893" y="738"/>
                    <a:pt x="727" y="905"/>
                    <a:pt x="524" y="905"/>
                  </a:cubicBezTo>
                  <a:cubicBezTo>
                    <a:pt x="310" y="905"/>
                    <a:pt x="143" y="738"/>
                    <a:pt x="143" y="524"/>
                  </a:cubicBezTo>
                  <a:cubicBezTo>
                    <a:pt x="143" y="321"/>
                    <a:pt x="310" y="155"/>
                    <a:pt x="524" y="155"/>
                  </a:cubicBezTo>
                  <a:close/>
                  <a:moveTo>
                    <a:pt x="524" y="0"/>
                  </a:moveTo>
                  <a:cubicBezTo>
                    <a:pt x="227" y="0"/>
                    <a:pt x="0" y="238"/>
                    <a:pt x="0" y="524"/>
                  </a:cubicBezTo>
                  <a:cubicBezTo>
                    <a:pt x="0" y="822"/>
                    <a:pt x="227" y="1048"/>
                    <a:pt x="524" y="1048"/>
                  </a:cubicBezTo>
                  <a:cubicBezTo>
                    <a:pt x="810" y="1048"/>
                    <a:pt x="1048" y="822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8353930" y="4665600"/>
              <a:ext cx="76297" cy="7489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32" y="1"/>
                    <a:pt x="1" y="132"/>
                    <a:pt x="1" y="287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65" y="584"/>
                    <a:pt x="596" y="453"/>
                    <a:pt x="596" y="287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8344841" y="4656510"/>
              <a:ext cx="94603" cy="93072"/>
            </a:xfrm>
            <a:custGeom>
              <a:avLst/>
              <a:gdLst/>
              <a:ahLst/>
              <a:cxnLst/>
              <a:rect l="l" t="t" r="r" b="b"/>
              <a:pathLst>
                <a:path w="739" h="727" extrusionOk="0">
                  <a:moveTo>
                    <a:pt x="369" y="143"/>
                  </a:moveTo>
                  <a:cubicBezTo>
                    <a:pt x="488" y="143"/>
                    <a:pt x="584" y="239"/>
                    <a:pt x="584" y="370"/>
                  </a:cubicBezTo>
                  <a:cubicBezTo>
                    <a:pt x="584" y="489"/>
                    <a:pt x="488" y="584"/>
                    <a:pt x="369" y="584"/>
                  </a:cubicBezTo>
                  <a:cubicBezTo>
                    <a:pt x="250" y="584"/>
                    <a:pt x="155" y="489"/>
                    <a:pt x="155" y="370"/>
                  </a:cubicBezTo>
                  <a:cubicBezTo>
                    <a:pt x="155" y="239"/>
                    <a:pt x="250" y="143"/>
                    <a:pt x="369" y="143"/>
                  </a:cubicBezTo>
                  <a:close/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27"/>
                    <a:pt x="369" y="727"/>
                  </a:cubicBezTo>
                  <a:cubicBezTo>
                    <a:pt x="572" y="727"/>
                    <a:pt x="738" y="572"/>
                    <a:pt x="738" y="370"/>
                  </a:cubicBezTo>
                  <a:cubicBezTo>
                    <a:pt x="738" y="167"/>
                    <a:pt x="572" y="1"/>
                    <a:pt x="369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7943894" y="2700865"/>
              <a:ext cx="1067133" cy="76429"/>
            </a:xfrm>
            <a:custGeom>
              <a:avLst/>
              <a:gdLst/>
              <a:ahLst/>
              <a:cxnLst/>
              <a:rect l="l" t="t" r="r" b="b"/>
              <a:pathLst>
                <a:path w="833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8038" y="596"/>
                  </a:lnTo>
                  <a:cubicBezTo>
                    <a:pt x="8192" y="596"/>
                    <a:pt x="8335" y="465"/>
                    <a:pt x="8335" y="298"/>
                  </a:cubicBezTo>
                  <a:cubicBezTo>
                    <a:pt x="8335" y="132"/>
                    <a:pt x="8192" y="1"/>
                    <a:pt x="8038" y="1"/>
                  </a:cubicBezTo>
                  <a:close/>
                </a:path>
              </a:pathLst>
            </a:custGeom>
            <a:solidFill>
              <a:srgbClr val="FF7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7933269" y="2691775"/>
              <a:ext cx="1086847" cy="94609"/>
            </a:xfrm>
            <a:custGeom>
              <a:avLst/>
              <a:gdLst/>
              <a:ahLst/>
              <a:cxnLst/>
              <a:rect l="l" t="t" r="r" b="b"/>
              <a:pathLst>
                <a:path w="8490" h="739" extrusionOk="0">
                  <a:moveTo>
                    <a:pt x="8121" y="143"/>
                  </a:moveTo>
                  <a:cubicBezTo>
                    <a:pt x="8240" y="143"/>
                    <a:pt x="8335" y="239"/>
                    <a:pt x="8335" y="369"/>
                  </a:cubicBezTo>
                  <a:cubicBezTo>
                    <a:pt x="8335" y="489"/>
                    <a:pt x="8240" y="596"/>
                    <a:pt x="8121" y="596"/>
                  </a:cubicBezTo>
                  <a:lnTo>
                    <a:pt x="381" y="596"/>
                  </a:lnTo>
                  <a:cubicBezTo>
                    <a:pt x="251" y="596"/>
                    <a:pt x="155" y="489"/>
                    <a:pt x="155" y="369"/>
                  </a:cubicBezTo>
                  <a:cubicBezTo>
                    <a:pt x="155" y="239"/>
                    <a:pt x="251" y="143"/>
                    <a:pt x="381" y="143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72"/>
                    <a:pt x="167" y="739"/>
                    <a:pt x="381" y="739"/>
                  </a:cubicBezTo>
                  <a:lnTo>
                    <a:pt x="8121" y="739"/>
                  </a:lnTo>
                  <a:cubicBezTo>
                    <a:pt x="8323" y="739"/>
                    <a:pt x="8490" y="572"/>
                    <a:pt x="8490" y="369"/>
                  </a:cubicBezTo>
                  <a:cubicBezTo>
                    <a:pt x="8490" y="167"/>
                    <a:pt x="8323" y="0"/>
                    <a:pt x="812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7943894" y="5055807"/>
              <a:ext cx="1067133" cy="76429"/>
            </a:xfrm>
            <a:custGeom>
              <a:avLst/>
              <a:gdLst/>
              <a:ahLst/>
              <a:cxnLst/>
              <a:rect l="l" t="t" r="r" b="b"/>
              <a:pathLst>
                <a:path w="833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8038" y="596"/>
                  </a:lnTo>
                  <a:cubicBezTo>
                    <a:pt x="8192" y="596"/>
                    <a:pt x="8335" y="465"/>
                    <a:pt x="8335" y="299"/>
                  </a:cubicBezTo>
                  <a:cubicBezTo>
                    <a:pt x="8335" y="132"/>
                    <a:pt x="8192" y="1"/>
                    <a:pt x="8038" y="1"/>
                  </a:cubicBezTo>
                  <a:close/>
                </a:path>
              </a:pathLst>
            </a:custGeom>
            <a:solidFill>
              <a:srgbClr val="FF7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7933269" y="5046717"/>
              <a:ext cx="1086847" cy="94609"/>
            </a:xfrm>
            <a:custGeom>
              <a:avLst/>
              <a:gdLst/>
              <a:ahLst/>
              <a:cxnLst/>
              <a:rect l="l" t="t" r="r" b="b"/>
              <a:pathLst>
                <a:path w="8490" h="739" extrusionOk="0">
                  <a:moveTo>
                    <a:pt x="8121" y="143"/>
                  </a:moveTo>
                  <a:cubicBezTo>
                    <a:pt x="8240" y="143"/>
                    <a:pt x="8335" y="251"/>
                    <a:pt x="8335" y="370"/>
                  </a:cubicBezTo>
                  <a:cubicBezTo>
                    <a:pt x="8335" y="501"/>
                    <a:pt x="8240" y="596"/>
                    <a:pt x="8121" y="596"/>
                  </a:cubicBezTo>
                  <a:lnTo>
                    <a:pt x="381" y="596"/>
                  </a:lnTo>
                  <a:cubicBezTo>
                    <a:pt x="251" y="596"/>
                    <a:pt x="155" y="501"/>
                    <a:pt x="155" y="370"/>
                  </a:cubicBezTo>
                  <a:cubicBezTo>
                    <a:pt x="155" y="251"/>
                    <a:pt x="251" y="143"/>
                    <a:pt x="381" y="143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72"/>
                    <a:pt x="167" y="739"/>
                    <a:pt x="381" y="739"/>
                  </a:cubicBezTo>
                  <a:lnTo>
                    <a:pt x="8121" y="739"/>
                  </a:lnTo>
                  <a:cubicBezTo>
                    <a:pt x="8323" y="739"/>
                    <a:pt x="8490" y="572"/>
                    <a:pt x="8490" y="370"/>
                  </a:cubicBezTo>
                  <a:cubicBezTo>
                    <a:pt x="8490" y="167"/>
                    <a:pt x="8323" y="0"/>
                    <a:pt x="812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865;p36">
            <a:extLst>
              <a:ext uri="{FF2B5EF4-FFF2-40B4-BE49-F238E27FC236}">
                <a16:creationId xmlns:a16="http://schemas.microsoft.com/office/drawing/2014/main" id="{AD70075A-C299-4E82-A69E-34990C1B3865}"/>
              </a:ext>
            </a:extLst>
          </p:cNvPr>
          <p:cNvSpPr/>
          <p:nvPr/>
        </p:nvSpPr>
        <p:spPr>
          <a:xfrm>
            <a:off x="2484324" y="1630642"/>
            <a:ext cx="427355" cy="46093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rgbClr val="00B0F0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11;p33">
            <a:extLst>
              <a:ext uri="{FF2B5EF4-FFF2-40B4-BE49-F238E27FC236}">
                <a16:creationId xmlns:a16="http://schemas.microsoft.com/office/drawing/2014/main" id="{A2A943C5-1F75-4CBE-9843-5543E65F4F21}"/>
              </a:ext>
            </a:extLst>
          </p:cNvPr>
          <p:cNvSpPr/>
          <p:nvPr/>
        </p:nvSpPr>
        <p:spPr>
          <a:xfrm>
            <a:off x="1478189" y="2415659"/>
            <a:ext cx="129156" cy="2103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1;p33">
            <a:extLst>
              <a:ext uri="{FF2B5EF4-FFF2-40B4-BE49-F238E27FC236}">
                <a16:creationId xmlns:a16="http://schemas.microsoft.com/office/drawing/2014/main" id="{F8664A2E-E208-4486-9819-BBFD0112204B}"/>
              </a:ext>
            </a:extLst>
          </p:cNvPr>
          <p:cNvSpPr/>
          <p:nvPr/>
        </p:nvSpPr>
        <p:spPr>
          <a:xfrm>
            <a:off x="1478189" y="2706529"/>
            <a:ext cx="129156" cy="2103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11;p33">
            <a:extLst>
              <a:ext uri="{FF2B5EF4-FFF2-40B4-BE49-F238E27FC236}">
                <a16:creationId xmlns:a16="http://schemas.microsoft.com/office/drawing/2014/main" id="{2B87646D-A5F5-4C38-9BFF-5A8F14C01142}"/>
              </a:ext>
            </a:extLst>
          </p:cNvPr>
          <p:cNvSpPr/>
          <p:nvPr/>
        </p:nvSpPr>
        <p:spPr>
          <a:xfrm>
            <a:off x="1478189" y="3200569"/>
            <a:ext cx="129156" cy="2103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11;p33">
            <a:extLst>
              <a:ext uri="{FF2B5EF4-FFF2-40B4-BE49-F238E27FC236}">
                <a16:creationId xmlns:a16="http://schemas.microsoft.com/office/drawing/2014/main" id="{2E19B68A-7112-4598-AD73-98F6C661AD85}"/>
              </a:ext>
            </a:extLst>
          </p:cNvPr>
          <p:cNvSpPr/>
          <p:nvPr/>
        </p:nvSpPr>
        <p:spPr>
          <a:xfrm>
            <a:off x="5225119" y="2394312"/>
            <a:ext cx="129156" cy="2103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11;p33">
            <a:extLst>
              <a:ext uri="{FF2B5EF4-FFF2-40B4-BE49-F238E27FC236}">
                <a16:creationId xmlns:a16="http://schemas.microsoft.com/office/drawing/2014/main" id="{F0DE92A4-7FF3-49F7-A3CE-39FB0E853A9E}"/>
              </a:ext>
            </a:extLst>
          </p:cNvPr>
          <p:cNvSpPr/>
          <p:nvPr/>
        </p:nvSpPr>
        <p:spPr>
          <a:xfrm>
            <a:off x="5225119" y="2735157"/>
            <a:ext cx="129156" cy="2103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11;p33">
            <a:extLst>
              <a:ext uri="{FF2B5EF4-FFF2-40B4-BE49-F238E27FC236}">
                <a16:creationId xmlns:a16="http://schemas.microsoft.com/office/drawing/2014/main" id="{B65A97B0-5DF1-49BE-B71C-AC6F8BB19843}"/>
              </a:ext>
            </a:extLst>
          </p:cNvPr>
          <p:cNvSpPr/>
          <p:nvPr/>
        </p:nvSpPr>
        <p:spPr>
          <a:xfrm>
            <a:off x="5225119" y="3210604"/>
            <a:ext cx="129156" cy="2103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11;p33">
            <a:extLst>
              <a:ext uri="{FF2B5EF4-FFF2-40B4-BE49-F238E27FC236}">
                <a16:creationId xmlns:a16="http://schemas.microsoft.com/office/drawing/2014/main" id="{433AC795-A052-40D3-A8E7-1BAE8BCBA276}"/>
              </a:ext>
            </a:extLst>
          </p:cNvPr>
          <p:cNvSpPr/>
          <p:nvPr/>
        </p:nvSpPr>
        <p:spPr>
          <a:xfrm>
            <a:off x="1478189" y="3583110"/>
            <a:ext cx="129156" cy="2103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11;p33">
            <a:extLst>
              <a:ext uri="{FF2B5EF4-FFF2-40B4-BE49-F238E27FC236}">
                <a16:creationId xmlns:a16="http://schemas.microsoft.com/office/drawing/2014/main" id="{DB10F3DE-7E2D-409D-B9C3-F3253A8EC122}"/>
              </a:ext>
            </a:extLst>
          </p:cNvPr>
          <p:cNvSpPr/>
          <p:nvPr/>
        </p:nvSpPr>
        <p:spPr>
          <a:xfrm>
            <a:off x="5225119" y="3575068"/>
            <a:ext cx="129156" cy="210350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FD53095-5EE5-46F9-8AA5-348815F7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Πίνακας Αποτελεσμάτων</a:t>
            </a:r>
          </a:p>
        </p:txBody>
      </p:sp>
      <p:graphicFrame>
        <p:nvGraphicFramePr>
          <p:cNvPr id="8" name="Πίνακας 8">
            <a:extLst>
              <a:ext uri="{FF2B5EF4-FFF2-40B4-BE49-F238E27FC236}">
                <a16:creationId xmlns:a16="http://schemas.microsoft.com/office/drawing/2014/main" id="{EFE0FEB7-BBFD-41A6-9A97-1D87A9274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31933"/>
              </p:ext>
            </p:extLst>
          </p:nvPr>
        </p:nvGraphicFramePr>
        <p:xfrm>
          <a:off x="735184" y="1611417"/>
          <a:ext cx="7695690" cy="13487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92991">
                  <a:extLst>
                    <a:ext uri="{9D8B030D-6E8A-4147-A177-3AD203B41FA5}">
                      <a16:colId xmlns:a16="http://schemas.microsoft.com/office/drawing/2014/main" val="2011602970"/>
                    </a:ext>
                  </a:extLst>
                </a:gridCol>
                <a:gridCol w="1529375">
                  <a:extLst>
                    <a:ext uri="{9D8B030D-6E8A-4147-A177-3AD203B41FA5}">
                      <a16:colId xmlns:a16="http://schemas.microsoft.com/office/drawing/2014/main" val="1846664660"/>
                    </a:ext>
                  </a:extLst>
                </a:gridCol>
                <a:gridCol w="1480633">
                  <a:extLst>
                    <a:ext uri="{9D8B030D-6E8A-4147-A177-3AD203B41FA5}">
                      <a16:colId xmlns:a16="http://schemas.microsoft.com/office/drawing/2014/main" val="2917587016"/>
                    </a:ext>
                  </a:extLst>
                </a:gridCol>
                <a:gridCol w="1807556">
                  <a:extLst>
                    <a:ext uri="{9D8B030D-6E8A-4147-A177-3AD203B41FA5}">
                      <a16:colId xmlns:a16="http://schemas.microsoft.com/office/drawing/2014/main" val="3830756456"/>
                    </a:ext>
                  </a:extLst>
                </a:gridCol>
                <a:gridCol w="1885135">
                  <a:extLst>
                    <a:ext uri="{9D8B030D-6E8A-4147-A177-3AD203B41FA5}">
                      <a16:colId xmlns:a16="http://schemas.microsoft.com/office/drawing/2014/main" val="3396842940"/>
                    </a:ext>
                  </a:extLst>
                </a:gridCol>
              </a:tblGrid>
              <a:tr h="1215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Link-Type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Robust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Robust-</a:t>
                      </a:r>
                      <a:r>
                        <a:rPr lang="en-US" sz="1200" dirty="0" err="1"/>
                        <a:t>Degree</a:t>
                      </a:r>
                      <a:r>
                        <a:rPr lang="en-US" sz="800" dirty="0" err="1"/>
                        <a:t>perf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Robust-Covariance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Combined Approach</a:t>
                      </a:r>
                      <a:endParaRPr lang="el-G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54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user-user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0,67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0,73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0,69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0,77</a:t>
                      </a:r>
                      <a:endParaRPr lang="el-GR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6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user-</a:t>
                      </a:r>
                      <a:r>
                        <a:rPr lang="en-US" sz="1050" dirty="0" err="1"/>
                        <a:t>flickr_group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0,61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0,64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0,62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0,68</a:t>
                      </a:r>
                      <a:endParaRPr lang="el-GR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7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flickr_group</a:t>
                      </a:r>
                      <a:r>
                        <a:rPr lang="en-US" sz="1050" dirty="0"/>
                        <a:t>-image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0,67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0,69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0,66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0,72</a:t>
                      </a:r>
                      <a:endParaRPr lang="el-GR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335166"/>
                  </a:ext>
                </a:extLst>
              </a:tr>
            </a:tbl>
          </a:graphicData>
        </a:graphic>
      </p:graphicFrame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D7BEA4F0-A0D1-4AB4-97F5-4DE0C9D0C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78155"/>
              </p:ext>
            </p:extLst>
          </p:nvPr>
        </p:nvGraphicFramePr>
        <p:xfrm>
          <a:off x="735184" y="2960157"/>
          <a:ext cx="7695690" cy="13487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92992">
                  <a:extLst>
                    <a:ext uri="{9D8B030D-6E8A-4147-A177-3AD203B41FA5}">
                      <a16:colId xmlns:a16="http://schemas.microsoft.com/office/drawing/2014/main" val="2011602970"/>
                    </a:ext>
                  </a:extLst>
                </a:gridCol>
                <a:gridCol w="1522230">
                  <a:extLst>
                    <a:ext uri="{9D8B030D-6E8A-4147-A177-3AD203B41FA5}">
                      <a16:colId xmlns:a16="http://schemas.microsoft.com/office/drawing/2014/main" val="1846664660"/>
                    </a:ext>
                  </a:extLst>
                </a:gridCol>
                <a:gridCol w="1487778">
                  <a:extLst>
                    <a:ext uri="{9D8B030D-6E8A-4147-A177-3AD203B41FA5}">
                      <a16:colId xmlns:a16="http://schemas.microsoft.com/office/drawing/2014/main" val="2917587016"/>
                    </a:ext>
                  </a:extLst>
                </a:gridCol>
                <a:gridCol w="1807556">
                  <a:extLst>
                    <a:ext uri="{9D8B030D-6E8A-4147-A177-3AD203B41FA5}">
                      <a16:colId xmlns:a16="http://schemas.microsoft.com/office/drawing/2014/main" val="3830756456"/>
                    </a:ext>
                  </a:extLst>
                </a:gridCol>
                <a:gridCol w="1885134">
                  <a:extLst>
                    <a:ext uri="{9D8B030D-6E8A-4147-A177-3AD203B41FA5}">
                      <a16:colId xmlns:a16="http://schemas.microsoft.com/office/drawing/2014/main" val="3396842940"/>
                    </a:ext>
                  </a:extLst>
                </a:gridCol>
              </a:tblGrid>
              <a:tr h="1215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Link-Type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Robust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Robust-</a:t>
                      </a:r>
                      <a:r>
                        <a:rPr lang="en-US" sz="1200" dirty="0" err="1"/>
                        <a:t>Degree</a:t>
                      </a:r>
                      <a:r>
                        <a:rPr lang="en-US" sz="800" dirty="0" err="1"/>
                        <a:t>perf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Robust-Covariance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Combined Approach</a:t>
                      </a:r>
                      <a:endParaRPr lang="el-G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54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author-author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0,64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0,72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0,70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0,79</a:t>
                      </a:r>
                      <a:endParaRPr lang="el-GR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6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document-conference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0,62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0,73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0,68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0,76</a:t>
                      </a:r>
                      <a:endParaRPr lang="el-GR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7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document-document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0,66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0,74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0,69</a:t>
                      </a:r>
                      <a:endParaRPr lang="el-G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0,78</a:t>
                      </a:r>
                      <a:endParaRPr lang="el-GR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335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08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9"/>
          <p:cNvSpPr txBox="1">
            <a:spLocks noGrp="1"/>
          </p:cNvSpPr>
          <p:nvPr>
            <p:ph type="body" idx="1"/>
          </p:nvPr>
        </p:nvSpPr>
        <p:spPr>
          <a:xfrm>
            <a:off x="543252" y="2268503"/>
            <a:ext cx="3748004" cy="22756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indent="-285750">
              <a:buSzPts val="500"/>
            </a:pPr>
            <a:r>
              <a:rPr lang="el-GR" sz="1200" dirty="0"/>
              <a:t>Δημιουργεί ένα δίκτυο εμπιστοσύνης που έχει δύο τύπους κατευθυνόμενων άκρων</a:t>
            </a:r>
            <a:r>
              <a:rPr lang="en-US" sz="1200" dirty="0"/>
              <a:t> (</a:t>
            </a:r>
            <a:r>
              <a:rPr lang="el-GR" sz="1200" dirty="0"/>
              <a:t>θετικά: αξιολόγηση, αξιοπιστία και αρνητικά: δυσπιστία)</a:t>
            </a:r>
            <a:r>
              <a:rPr lang="en-US" sz="1200" dirty="0"/>
              <a:t>.</a:t>
            </a:r>
            <a:endParaRPr lang="el-GR" sz="1200" dirty="0"/>
          </a:p>
          <a:p>
            <a:pPr marL="482600" indent="-285750">
              <a:buSzPts val="500"/>
            </a:pPr>
            <a:r>
              <a:rPr lang="el-GR" sz="1200" dirty="0"/>
              <a:t>Κατασκευάζεται ένας πίνακας πολλαπλασιασμού για τα θετικά και ένας για τα αρνητικά άκρα, βάσει της έννοιας της </a:t>
            </a:r>
            <a:r>
              <a:rPr lang="en-US" sz="1200" dirty="0"/>
              <a:t>homophily influence</a:t>
            </a:r>
            <a:r>
              <a:rPr lang="el-GR" sz="1200" dirty="0"/>
              <a:t>.</a:t>
            </a:r>
          </a:p>
          <a:p>
            <a:pPr marL="482600" indent="-285750">
              <a:buSzPts val="500"/>
            </a:pPr>
            <a:r>
              <a:rPr lang="el-GR" sz="1200" dirty="0"/>
              <a:t>Εξετάζονται η άποψη του διαχειριστή και η επιλογή της πλειοψηφίας για τον καθορισμό των περασμένων πεποιθήσεων για τους κόμβους.</a:t>
            </a:r>
          </a:p>
          <a:p>
            <a:pPr marL="482600" indent="-285750">
              <a:buSzPts val="500"/>
            </a:pPr>
            <a:r>
              <a:rPr lang="el-GR" sz="1200" dirty="0"/>
              <a:t>Ορίζεται μια έννοια αντίστροφων άκρων με αντίθετες κατευθύνσεις για την αμοιβαιότητα εμπιστοσύνης.</a:t>
            </a:r>
          </a:p>
          <a:p>
            <a:pPr marL="482600" indent="-285750">
              <a:buSzPts val="500"/>
            </a:pPr>
            <a:endParaRPr lang="el-GR" sz="1400" dirty="0"/>
          </a:p>
        </p:txBody>
      </p:sp>
      <p:sp>
        <p:nvSpPr>
          <p:cNvPr id="961" name="Google Shape;961;p39"/>
          <p:cNvSpPr txBox="1">
            <a:spLocks noGrp="1"/>
          </p:cNvSpPr>
          <p:nvPr>
            <p:ph type="body" idx="2"/>
          </p:nvPr>
        </p:nvSpPr>
        <p:spPr>
          <a:xfrm>
            <a:off x="5061100" y="2043025"/>
            <a:ext cx="3366300" cy="2811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indent="-285750">
              <a:buSzPts val="500"/>
            </a:pPr>
            <a:r>
              <a:rPr lang="el-GR" dirty="0"/>
              <a:t>η </a:t>
            </a:r>
            <a:r>
              <a:rPr lang="el-GR" dirty="0" err="1"/>
              <a:t>μοντελοποίηση</a:t>
            </a:r>
            <a:r>
              <a:rPr lang="el-GR" dirty="0"/>
              <a:t> ενός δικτύου εμπιστοσύνης</a:t>
            </a:r>
          </a:p>
          <a:p>
            <a:pPr marL="482600" indent="-285750">
              <a:buSzPts val="500"/>
            </a:pPr>
            <a:endParaRPr lang="el-GR" dirty="0"/>
          </a:p>
          <a:p>
            <a:pPr marL="482600" indent="-285750">
              <a:buSzPts val="500"/>
            </a:pPr>
            <a:r>
              <a:rPr lang="el-GR" dirty="0"/>
              <a:t>ο καθορισμός πινάκων διάδοσης</a:t>
            </a:r>
          </a:p>
          <a:p>
            <a:pPr marL="482600" indent="-285750">
              <a:buSzPts val="500"/>
            </a:pPr>
            <a:endParaRPr lang="el-GR" dirty="0"/>
          </a:p>
          <a:p>
            <a:pPr marL="482600" indent="-285750">
              <a:buSzPts val="500"/>
            </a:pPr>
            <a:r>
              <a:rPr lang="el-GR" dirty="0"/>
              <a:t>η απόφαση προηγουμένων πεποιθήσεων</a:t>
            </a:r>
          </a:p>
          <a:p>
            <a:pPr marL="482600" indent="-285750">
              <a:buSzPts val="500"/>
            </a:pPr>
            <a:endParaRPr dirty="0"/>
          </a:p>
        </p:txBody>
      </p:sp>
      <p:sp>
        <p:nvSpPr>
          <p:cNvPr id="962" name="Google Shape;962;p39"/>
          <p:cNvSpPr txBox="1">
            <a:spLocks noGrp="1"/>
          </p:cNvSpPr>
          <p:nvPr>
            <p:ph type="title" idx="3"/>
          </p:nvPr>
        </p:nvSpPr>
        <p:spPr>
          <a:xfrm>
            <a:off x="854825" y="1470325"/>
            <a:ext cx="2944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Η </a:t>
            </a:r>
            <a:r>
              <a:rPr lang="en-US" dirty="0"/>
              <a:t>PIN-</a:t>
            </a:r>
            <a:r>
              <a:rPr lang="en-US" sz="1600" dirty="0"/>
              <a:t>TRUST</a:t>
            </a:r>
            <a:endParaRPr dirty="0"/>
          </a:p>
        </p:txBody>
      </p:sp>
      <p:sp>
        <p:nvSpPr>
          <p:cNvPr id="963" name="Google Shape;963;p39"/>
          <p:cNvSpPr txBox="1">
            <a:spLocks noGrp="1"/>
          </p:cNvSpPr>
          <p:nvPr>
            <p:ph type="title" idx="4"/>
          </p:nvPr>
        </p:nvSpPr>
        <p:spPr>
          <a:xfrm>
            <a:off x="4922875" y="1604578"/>
            <a:ext cx="3366300" cy="746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l-GR" sz="1400" dirty="0"/>
              <a:t>Χρησιμοποιεί την έννοια της διάδοσης πεποιθήσεων</a:t>
            </a:r>
            <a:r>
              <a:rPr lang="en-US" sz="1400" dirty="0"/>
              <a:t> (BP)</a:t>
            </a:r>
            <a:r>
              <a:rPr lang="el-GR" sz="1400" dirty="0"/>
              <a:t>, για την χρήση της οποίας απαιτείται:</a:t>
            </a:r>
            <a:endParaRPr sz="1400" dirty="0"/>
          </a:p>
        </p:txBody>
      </p:sp>
      <p:sp>
        <p:nvSpPr>
          <p:cNvPr id="964" name="Google Shape;964;p39"/>
          <p:cNvSpPr/>
          <p:nvPr/>
        </p:nvSpPr>
        <p:spPr>
          <a:xfrm rot="10800000">
            <a:off x="795718" y="2092630"/>
            <a:ext cx="193073" cy="29307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39"/>
          <p:cNvGrpSpPr/>
          <p:nvPr/>
        </p:nvGrpSpPr>
        <p:grpSpPr>
          <a:xfrm>
            <a:off x="-54824" y="3006849"/>
            <a:ext cx="1124601" cy="2022675"/>
            <a:chOff x="-54824" y="3006849"/>
            <a:chExt cx="1124601" cy="2022675"/>
          </a:xfrm>
        </p:grpSpPr>
        <p:sp>
          <p:nvSpPr>
            <p:cNvPr id="966" name="Google Shape;966;p39"/>
            <p:cNvSpPr/>
            <p:nvPr/>
          </p:nvSpPr>
          <p:spPr>
            <a:xfrm rot="10800000">
              <a:off x="59459" y="3006849"/>
              <a:ext cx="240475" cy="257803"/>
            </a:xfrm>
            <a:custGeom>
              <a:avLst/>
              <a:gdLst/>
              <a:ahLst/>
              <a:cxnLst/>
              <a:rect l="l" t="t" r="r" b="b"/>
              <a:pathLst>
                <a:path w="3263" h="3498" extrusionOk="0">
                  <a:moveTo>
                    <a:pt x="1632" y="307"/>
                  </a:moveTo>
                  <a:lnTo>
                    <a:pt x="1799" y="795"/>
                  </a:lnTo>
                  <a:cubicBezTo>
                    <a:pt x="1918" y="1152"/>
                    <a:pt x="2180" y="1438"/>
                    <a:pt x="2537" y="1569"/>
                  </a:cubicBezTo>
                  <a:lnTo>
                    <a:pt x="2977" y="1747"/>
                  </a:lnTo>
                  <a:lnTo>
                    <a:pt x="2537" y="1914"/>
                  </a:lnTo>
                  <a:cubicBezTo>
                    <a:pt x="2191" y="2057"/>
                    <a:pt x="1918" y="2343"/>
                    <a:pt x="1799" y="2700"/>
                  </a:cubicBezTo>
                  <a:lnTo>
                    <a:pt x="1632" y="3188"/>
                  </a:lnTo>
                  <a:lnTo>
                    <a:pt x="1465" y="2700"/>
                  </a:lnTo>
                  <a:cubicBezTo>
                    <a:pt x="1346" y="2343"/>
                    <a:pt x="1072" y="2057"/>
                    <a:pt x="727" y="1914"/>
                  </a:cubicBezTo>
                  <a:lnTo>
                    <a:pt x="286" y="1747"/>
                  </a:lnTo>
                  <a:lnTo>
                    <a:pt x="727" y="1569"/>
                  </a:lnTo>
                  <a:cubicBezTo>
                    <a:pt x="1072" y="1438"/>
                    <a:pt x="1346" y="1152"/>
                    <a:pt x="1465" y="795"/>
                  </a:cubicBezTo>
                  <a:lnTo>
                    <a:pt x="1632" y="307"/>
                  </a:lnTo>
                  <a:close/>
                  <a:moveTo>
                    <a:pt x="1632" y="0"/>
                  </a:moveTo>
                  <a:cubicBezTo>
                    <a:pt x="1602" y="0"/>
                    <a:pt x="1572" y="15"/>
                    <a:pt x="1560" y="45"/>
                  </a:cubicBezTo>
                  <a:lnTo>
                    <a:pt x="1322" y="747"/>
                  </a:lnTo>
                  <a:cubicBezTo>
                    <a:pt x="1215" y="1057"/>
                    <a:pt x="977" y="1319"/>
                    <a:pt x="667" y="1438"/>
                  </a:cubicBezTo>
                  <a:lnTo>
                    <a:pt x="48" y="1676"/>
                  </a:lnTo>
                  <a:cubicBezTo>
                    <a:pt x="25" y="1688"/>
                    <a:pt x="1" y="1712"/>
                    <a:pt x="1" y="1747"/>
                  </a:cubicBezTo>
                  <a:cubicBezTo>
                    <a:pt x="1" y="1771"/>
                    <a:pt x="25" y="1807"/>
                    <a:pt x="48" y="1819"/>
                  </a:cubicBezTo>
                  <a:lnTo>
                    <a:pt x="667" y="2057"/>
                  </a:lnTo>
                  <a:cubicBezTo>
                    <a:pt x="977" y="2176"/>
                    <a:pt x="1227" y="2426"/>
                    <a:pt x="1322" y="2747"/>
                  </a:cubicBezTo>
                  <a:lnTo>
                    <a:pt x="1560" y="3450"/>
                  </a:lnTo>
                  <a:cubicBezTo>
                    <a:pt x="1572" y="3474"/>
                    <a:pt x="1596" y="3498"/>
                    <a:pt x="1632" y="3498"/>
                  </a:cubicBezTo>
                  <a:cubicBezTo>
                    <a:pt x="1668" y="3498"/>
                    <a:pt x="1691" y="3474"/>
                    <a:pt x="1703" y="3450"/>
                  </a:cubicBezTo>
                  <a:lnTo>
                    <a:pt x="1941" y="2747"/>
                  </a:lnTo>
                  <a:cubicBezTo>
                    <a:pt x="2049" y="2426"/>
                    <a:pt x="2287" y="2176"/>
                    <a:pt x="2596" y="2057"/>
                  </a:cubicBezTo>
                  <a:lnTo>
                    <a:pt x="3215" y="1819"/>
                  </a:lnTo>
                  <a:cubicBezTo>
                    <a:pt x="3251" y="1807"/>
                    <a:pt x="3263" y="1771"/>
                    <a:pt x="3263" y="1747"/>
                  </a:cubicBezTo>
                  <a:cubicBezTo>
                    <a:pt x="3263" y="1712"/>
                    <a:pt x="3251" y="1688"/>
                    <a:pt x="3215" y="1676"/>
                  </a:cubicBezTo>
                  <a:lnTo>
                    <a:pt x="2596" y="1438"/>
                  </a:lnTo>
                  <a:cubicBezTo>
                    <a:pt x="2287" y="1307"/>
                    <a:pt x="2049" y="1057"/>
                    <a:pt x="1941" y="747"/>
                  </a:cubicBezTo>
                  <a:lnTo>
                    <a:pt x="1703" y="45"/>
                  </a:lnTo>
                  <a:cubicBezTo>
                    <a:pt x="1691" y="15"/>
                    <a:pt x="1662" y="0"/>
                    <a:pt x="1632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 rot="10800000">
              <a:off x="645759" y="4573474"/>
              <a:ext cx="424019" cy="456049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rgbClr val="FAEA00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 rot="10800000">
              <a:off x="-54824" y="3940962"/>
              <a:ext cx="560631" cy="603177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9" name="Google Shape;969;p39"/>
          <p:cNvSpPr/>
          <p:nvPr/>
        </p:nvSpPr>
        <p:spPr>
          <a:xfrm rot="10800000">
            <a:off x="784644" y="2828333"/>
            <a:ext cx="193073" cy="29307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9"/>
          <p:cNvSpPr/>
          <p:nvPr/>
        </p:nvSpPr>
        <p:spPr>
          <a:xfrm rot="10800000">
            <a:off x="795717" y="3401682"/>
            <a:ext cx="193073" cy="29307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9"/>
          <p:cNvSpPr/>
          <p:nvPr/>
        </p:nvSpPr>
        <p:spPr>
          <a:xfrm rot="10800000">
            <a:off x="5258040" y="2492923"/>
            <a:ext cx="193073" cy="29307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2" name="Google Shape;972;p39"/>
          <p:cNvSpPr/>
          <p:nvPr/>
        </p:nvSpPr>
        <p:spPr>
          <a:xfrm rot="10800000">
            <a:off x="5258040" y="3135750"/>
            <a:ext cx="193073" cy="29307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9"/>
          <p:cNvSpPr/>
          <p:nvPr/>
        </p:nvSpPr>
        <p:spPr>
          <a:xfrm rot="10800000">
            <a:off x="5258040" y="3867274"/>
            <a:ext cx="193073" cy="29307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 txBox="1">
            <a:spLocks noGrp="1"/>
          </p:cNvSpPr>
          <p:nvPr>
            <p:ph type="title"/>
          </p:nvPr>
        </p:nvSpPr>
        <p:spPr>
          <a:xfrm>
            <a:off x="713225" y="58808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PIN-</a:t>
            </a:r>
            <a:r>
              <a:rPr lang="en-US" sz="2800" dirty="0"/>
              <a:t>TRUST</a:t>
            </a:r>
            <a:endParaRPr dirty="0"/>
          </a:p>
        </p:txBody>
      </p:sp>
      <p:sp>
        <p:nvSpPr>
          <p:cNvPr id="21" name="Google Shape;964;p39">
            <a:extLst>
              <a:ext uri="{FF2B5EF4-FFF2-40B4-BE49-F238E27FC236}">
                <a16:creationId xmlns:a16="http://schemas.microsoft.com/office/drawing/2014/main" id="{F57E9360-F199-4BE3-B9ED-A3CDED11BD9C}"/>
              </a:ext>
            </a:extLst>
          </p:cNvPr>
          <p:cNvSpPr/>
          <p:nvPr/>
        </p:nvSpPr>
        <p:spPr>
          <a:xfrm rot="10800000">
            <a:off x="795717" y="3920236"/>
            <a:ext cx="193073" cy="29307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1547</Words>
  <Application>Microsoft Office PowerPoint</Application>
  <PresentationFormat>Προβολή στην οθόνη (16:9)</PresentationFormat>
  <Paragraphs>172</Paragraphs>
  <Slides>21</Slides>
  <Notes>17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6" baseType="lpstr">
      <vt:lpstr>Arial</vt:lpstr>
      <vt:lpstr>Baloo 2</vt:lpstr>
      <vt:lpstr>Concert One</vt:lpstr>
      <vt:lpstr>Teko</vt:lpstr>
      <vt:lpstr>Virtual Campaign by Slidesgo</vt:lpstr>
      <vt:lpstr>Κοινωνικά Δίκτυα και Ανάκτηση Πληροφορίας</vt:lpstr>
      <vt:lpstr>01</vt:lpstr>
      <vt:lpstr>Εισαγωγή</vt:lpstr>
      <vt:lpstr>Παρουσίαση του PowerPoint</vt:lpstr>
      <vt:lpstr>MT-SPML</vt:lpstr>
      <vt:lpstr>Περιορισμοί της τεχνικής MT-SPML και τρόποι αντιμετώπισης</vt:lpstr>
      <vt:lpstr>Αποτελέσματα Πειράματος</vt:lpstr>
      <vt:lpstr>Πίνακας Αποτελεσμάτων</vt:lpstr>
      <vt:lpstr>Η PIN-TRUST</vt:lpstr>
      <vt:lpstr>PIN-TRUST και υπάρχουσες μέθοδοι</vt:lpstr>
      <vt:lpstr>      Αποτελέσματα Πειράματος</vt:lpstr>
      <vt:lpstr>VACS</vt:lpstr>
      <vt:lpstr>Αλγόριθμοι 1ου και 2ου σταδίου:</vt:lpstr>
      <vt:lpstr>Αποτελέσματα Πειράματος</vt:lpstr>
      <vt:lpstr>MLRGs</vt:lpstr>
      <vt:lpstr>Για την αξιολόγηση των datasets στα πειράματα χρησιμοποιούμε:</vt:lpstr>
      <vt:lpstr>Αποτελέσματα Epinion+</vt:lpstr>
      <vt:lpstr>Αποτελέσματα Mobile</vt:lpstr>
      <vt:lpstr>SoPRa</vt:lpstr>
      <vt:lpstr>Προτεινόμενοι μέθοδοι βελτίωσης εκτός της «απλής» SoPRa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Κοινωνικά Δίκτυα και Ανάκτηση Πληροφορίας</dc:title>
  <dc:creator>Athanasia Zekiria</dc:creator>
  <cp:lastModifiedBy>ΑΓΚΟ ΜΠΕΣΙΑΝΑ</cp:lastModifiedBy>
  <cp:revision>32</cp:revision>
  <dcterms:modified xsi:type="dcterms:W3CDTF">2023-08-08T15:52:56Z</dcterms:modified>
</cp:coreProperties>
</file>