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5FB5E-25AE-4470-85EE-E9C28E149BC1}" type="datetimeFigureOut">
              <a:rPr lang="el-GR" smtClean="0"/>
              <a:t>27/2/2022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8A146-5E43-4DE8-B901-7D31DF55CD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7415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A146-5E43-4DE8-B901-7D31DF55CDF8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657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0D43BB-D0B5-4734-9512-7CC1F6ABB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B72844D-BE1B-4DA1-AB50-51DA65383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7E7FE87-9447-46DF-ADB8-C51D2498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A2E6-D69B-46F8-82DC-C55AFA5F5CA4}" type="datetimeFigureOut">
              <a:rPr lang="el-GR" smtClean="0"/>
              <a:t>27/2/2022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71E66B8-1BD5-4FD8-A694-A3CDD798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0422192-C0A9-4711-A878-3E7A3A63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8B8D-108C-44B2-98B7-45695D73F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5105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D652246-17F1-4664-956E-B3331DAC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C0CEEE0C-D0C6-4F7A-AE6B-E2D35623D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5F29390-52A5-454D-83E6-43EE79E2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A2E6-D69B-46F8-82DC-C55AFA5F5CA4}" type="datetimeFigureOut">
              <a:rPr lang="el-GR" smtClean="0"/>
              <a:t>27/2/2022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BB2DC3B-8B0A-4AD7-BD7D-483D1C82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82857D7-3BCE-450A-8493-BB32BB23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8B8D-108C-44B2-98B7-45695D73F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413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102229B9-9CD9-4106-99F8-D11EDC33C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2563E36-8F9E-4816-BE51-5ED560D8E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AD1CF58-0C86-4268-8D39-0F7DF536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A2E6-D69B-46F8-82DC-C55AFA5F5CA4}" type="datetimeFigureOut">
              <a:rPr lang="el-GR" smtClean="0"/>
              <a:t>27/2/2022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F15A5AB-73CF-4D5B-AEB1-394DEC4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413D3CC-5564-4084-85A2-00FF85EF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8B8D-108C-44B2-98B7-45695D73F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574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D80C6F6-6756-4F44-9970-7D7CF930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2A89A2F-E6C3-4D1E-9FB5-9EB75314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D1F0EB9-2E98-4DDD-935F-48575655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A2E6-D69B-46F8-82DC-C55AFA5F5CA4}" type="datetimeFigureOut">
              <a:rPr lang="el-GR" smtClean="0"/>
              <a:t>27/2/2022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C8DDEFB-FC6C-44FA-A4D8-F97476C2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6CE90D1-12F1-4712-9071-AE316C38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8B8D-108C-44B2-98B7-45695D73F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72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11D428-2FBB-449D-A8BC-6609BDB9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4B45CA1-C9AE-4E72-92AA-2C5A146D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3D5C0C9-9995-4066-905E-A465CD99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A2E6-D69B-46F8-82DC-C55AFA5F5CA4}" type="datetimeFigureOut">
              <a:rPr lang="el-GR" smtClean="0"/>
              <a:t>27/2/2022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D64C501-21E4-4612-BADC-5ED7981A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6053E85-1870-49CF-A4B6-C3593EDB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8B8D-108C-44B2-98B7-45695D73F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4024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0D1A2AA-8878-4DD6-BDE3-D6E16372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4743453-B810-4A2E-9D90-DACE4EA20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4CB76DB-CCA2-4173-9ACB-A5EF39C93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9D4E54A-2969-4231-9453-D25BAFDC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A2E6-D69B-46F8-82DC-C55AFA5F5CA4}" type="datetimeFigureOut">
              <a:rPr lang="el-GR" smtClean="0"/>
              <a:t>27/2/2022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7727C3EF-E1F8-4AEC-9816-2AB7304F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90E52AE-0BC8-4088-A828-335F161C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8B8D-108C-44B2-98B7-45695D73F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332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7CF45F-761F-4396-BB8C-9B67B7CC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3A732C3-BF5C-4E7F-8027-27EFF4A9A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7B14412-C9DA-4468-A0DD-17D5F371E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177ED88D-2E82-42F9-A759-26A09E6F9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7396F6C2-A9FC-41B2-87F9-6B5140B49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A4364641-DB49-4A8E-B8C8-93BCBB0F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A2E6-D69B-46F8-82DC-C55AFA5F5CA4}" type="datetimeFigureOut">
              <a:rPr lang="el-GR" smtClean="0"/>
              <a:t>27/2/2022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5B0C05AB-6D0B-4169-B6ED-FEDB1E98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8D874289-3574-46FB-A08A-28FACCEC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8B8D-108C-44B2-98B7-45695D73F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147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3511FFD-B5D9-461E-893F-58C66C02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D5E1E81B-516B-44AE-8442-B3D2E68C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A2E6-D69B-46F8-82DC-C55AFA5F5CA4}" type="datetimeFigureOut">
              <a:rPr lang="el-GR" smtClean="0"/>
              <a:t>27/2/2022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7F9E3D9D-27F6-41EB-9324-1DADA759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F313207-E8D6-4314-A7D5-1289A597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8B8D-108C-44B2-98B7-45695D73F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82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C4F55F2A-4B15-46D2-A231-20EFBBF0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A2E6-D69B-46F8-82DC-C55AFA5F5CA4}" type="datetimeFigureOut">
              <a:rPr lang="el-GR" smtClean="0"/>
              <a:t>27/2/2022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E28D4DC8-6301-4C7E-98BB-00CBDB9D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A0956BB-4CB8-49CE-8E46-C9361EDE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8B8D-108C-44B2-98B7-45695D73F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70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0FD146-CB36-4071-A7A5-474CBAA5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DA8FA58-E9A1-4EF0-9D6B-E3DE13330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240E108-6955-4776-9FCF-7DEB40152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9B2A007-D4BC-4DC6-92BB-B5B438C7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A2E6-D69B-46F8-82DC-C55AFA5F5CA4}" type="datetimeFigureOut">
              <a:rPr lang="el-GR" smtClean="0"/>
              <a:t>27/2/2022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9130181-A272-4036-B39F-8BCD6430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28E1E3-5D44-4B75-B00C-11653BAF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8B8D-108C-44B2-98B7-45695D73F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4189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10B975A-BC78-489E-B6EE-28E2D21C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9224DC03-C633-4304-B65D-651B10F98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B003963-51E9-40EA-B01A-BD10B3908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105D787-B281-48F4-BD54-E65BBE8C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A2E6-D69B-46F8-82DC-C55AFA5F5CA4}" type="datetimeFigureOut">
              <a:rPr lang="el-GR" smtClean="0"/>
              <a:t>27/2/2022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356195A-5EC7-4DB5-8B9C-577E8F82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632E269-5DAA-4A4A-ABA4-6D008752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8B8D-108C-44B2-98B7-45695D73F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7326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AFC5A9B8-711B-4EA8-AD04-335836C5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96810D8-9A04-466E-82AF-C777DED81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E8A12A7-8CE7-47ED-A8C2-F5624B52C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A2E6-D69B-46F8-82DC-C55AFA5F5CA4}" type="datetimeFigureOut">
              <a:rPr lang="el-GR" smtClean="0"/>
              <a:t>27/2/2022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34DAAFD-00F7-494A-A35A-03E2F7168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39A38F7-621F-4D1D-9748-FD35317E8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88B8D-108C-44B2-98B7-45695D73F7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112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1FB84B-53EA-494E-8CC4-41CFE7E03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865BECB-5B9D-4B6C-8015-B1942C550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3164" y="3584283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345E7-A72F-4AAF-B7D0-9FD491326E17}"/>
              </a:ext>
            </a:extLst>
          </p:cNvPr>
          <p:cNvSpPr txBox="1"/>
          <p:nvPr/>
        </p:nvSpPr>
        <p:spPr>
          <a:xfrm>
            <a:off x="1690255" y="683490"/>
            <a:ext cx="8866909" cy="7478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4740" marR="1228090" algn="ctr">
              <a:spcBef>
                <a:spcPts val="490"/>
              </a:spcBef>
              <a:spcAft>
                <a:spcPts val="0"/>
              </a:spcAft>
            </a:pPr>
            <a:r>
              <a:rPr lang="el-GR" sz="24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ΠΟΛΥΤΕΧΝΕΙΟ</a:t>
            </a:r>
            <a:r>
              <a:rPr lang="el-GR" sz="2400" b="1" spc="-95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l-GR" sz="24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ΚΡΗΤΗΣ</a:t>
            </a:r>
            <a:endParaRPr lang="el-GR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96645" marR="1219835" algn="ctr">
              <a:lnSpc>
                <a:spcPct val="106000"/>
              </a:lnSpc>
              <a:spcBef>
                <a:spcPts val="95"/>
              </a:spcBef>
              <a:spcAft>
                <a:spcPts val="0"/>
              </a:spcAft>
            </a:pPr>
            <a:r>
              <a:rPr lang="el-GR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ΣΧΟΛΗ ΗΛΕΚΤΡΟΛΟΓΩΝ ΜΗΧΑΝΙΚΩΝ ΚΑΙ</a:t>
            </a:r>
            <a:r>
              <a:rPr lang="el-GR" sz="1800" b="1" spc="-295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l-GR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ΜΗΧΑΝΙΚΩΝ</a:t>
            </a:r>
            <a:r>
              <a:rPr lang="el-GR" sz="1800" b="1" spc="-15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15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l-GR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ΥΠΟΛΟΓΙΣΤΩΝ</a:t>
            </a:r>
            <a:endParaRPr lang="el-GR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l-GR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l-G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96645" marR="1224280" algn="ctr">
              <a:spcBef>
                <a:spcPts val="1170"/>
              </a:spcBef>
              <a:spcAft>
                <a:spcPts val="0"/>
              </a:spcAft>
            </a:pPr>
            <a:r>
              <a:rPr lang="el-GR" sz="24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[ΠΛΗ</a:t>
            </a:r>
            <a:r>
              <a:rPr lang="el-GR" sz="2400" b="1" spc="-20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l-GR" sz="24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412]-Αυτόνομοι</a:t>
            </a:r>
            <a:r>
              <a:rPr lang="el-GR" sz="2400" b="1" spc="-55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l-GR" sz="24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Πράκτορες</a:t>
            </a:r>
            <a:endParaRPr lang="el-GR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96645" marR="1220470" algn="ctr">
              <a:spcBef>
                <a:spcPts val="140"/>
              </a:spcBef>
              <a:spcAft>
                <a:spcPts val="0"/>
              </a:spcAft>
            </a:pPr>
            <a:r>
              <a:rPr lang="el-GR" sz="24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Εργασία</a:t>
            </a:r>
            <a:r>
              <a:rPr lang="el-GR" sz="2400" b="1" spc="-10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l-GR" sz="24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Εξαμήνου</a:t>
            </a:r>
            <a:endParaRPr lang="en-US" sz="2400" b="1" dirty="0"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1096645" marR="1220470" algn="ctr">
              <a:spcBef>
                <a:spcPts val="140"/>
              </a:spcBef>
              <a:spcAft>
                <a:spcPts val="0"/>
              </a:spcAft>
            </a:pP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1096645" marR="1221105" algn="ctr">
              <a:spcBef>
                <a:spcPts val="175"/>
              </a:spcBef>
              <a:spcAft>
                <a:spcPts val="0"/>
              </a:spcAft>
            </a:pPr>
            <a:r>
              <a:rPr lang="el-GR" sz="2800" i="1" dirty="0">
                <a:solidFill>
                  <a:srgbClr val="365F9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</a:rPr>
              <a:t>“</a:t>
            </a:r>
            <a:r>
              <a:rPr lang="en-US" sz="2800" i="1" dirty="0">
                <a:solidFill>
                  <a:srgbClr val="365F9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</a:rPr>
              <a:t>POKER</a:t>
            </a:r>
            <a:r>
              <a:rPr lang="en-US" sz="2800" i="1" dirty="0">
                <a:solidFill>
                  <a:srgbClr val="365F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365F9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</a:rPr>
              <a:t>ROBOT</a:t>
            </a:r>
            <a:r>
              <a:rPr lang="en-US" sz="2800" i="1" dirty="0">
                <a:solidFill>
                  <a:srgbClr val="365F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365F9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</a:rPr>
              <a:t>ASSISTANT</a:t>
            </a:r>
            <a:r>
              <a:rPr lang="el-GR" sz="2800" i="1" dirty="0">
                <a:solidFill>
                  <a:srgbClr val="365F9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</a:rPr>
              <a:t>”</a:t>
            </a:r>
            <a:endParaRPr lang="el-G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96645" marR="1221105" algn="ctr">
              <a:spcBef>
                <a:spcPts val="175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…an</a:t>
            </a:r>
            <a:r>
              <a:rPr lang="en-US" sz="1800" b="1" i="1" spc="5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autonomous</a:t>
            </a:r>
            <a:r>
              <a:rPr lang="en-US" sz="1800" b="1" i="1" spc="5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agent</a:t>
            </a:r>
            <a:r>
              <a:rPr lang="en-US" sz="1800" b="1" i="1" spc="-20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that</a:t>
            </a:r>
            <a:r>
              <a:rPr lang="en-US" sz="1800" b="1" i="1" spc="-15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plays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73735" marR="805180" algn="ctr">
              <a:spcBef>
                <a:spcPts val="91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2D74B5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Heads-Up</a:t>
            </a:r>
            <a:r>
              <a:rPr lang="en-US" sz="1800" b="1" i="1" spc="-10" dirty="0">
                <a:solidFill>
                  <a:srgbClr val="2D74B5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2D74B5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Texas</a:t>
            </a:r>
            <a:r>
              <a:rPr lang="en-US" sz="1800" b="1" i="1" spc="-30" dirty="0">
                <a:solidFill>
                  <a:srgbClr val="2D74B5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2D74B5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Hold’em</a:t>
            </a:r>
            <a:r>
              <a:rPr lang="en-US" sz="1800" b="1" i="1" spc="-35" dirty="0">
                <a:solidFill>
                  <a:srgbClr val="2D74B5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2D74B5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Poker</a:t>
            </a:r>
            <a:r>
              <a:rPr lang="en-US" sz="1800" b="1" i="1" spc="-10" dirty="0">
                <a:solidFill>
                  <a:srgbClr val="2D74B5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2D74B5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(Pot-Limit)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6795" marR="1146810" algn="ctr">
              <a:spcBef>
                <a:spcPts val="985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based</a:t>
            </a:r>
            <a:r>
              <a:rPr lang="en-US" sz="1800" b="1" i="1" spc="-10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on</a:t>
            </a:r>
            <a:r>
              <a:rPr lang="en-US" sz="1800" b="1" i="1" spc="5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Game</a:t>
            </a:r>
            <a:r>
              <a:rPr lang="en-US" sz="1800" b="1" i="1" spc="-5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Theory</a:t>
            </a:r>
            <a:r>
              <a:rPr lang="en-US" sz="1800" b="1" i="1" spc="5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Optimal</a:t>
            </a:r>
            <a:r>
              <a:rPr lang="en-US" sz="1800" b="1" i="1" spc="-25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Decisions…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6795" marR="1146810" algn="ctr">
              <a:spcBef>
                <a:spcPts val="985"/>
              </a:spcBef>
              <a:spcAft>
                <a:spcPts val="0"/>
              </a:spcAft>
            </a:pPr>
            <a:endParaRPr lang="en-US" sz="1800" i="1" dirty="0"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1096645" marR="1215390" algn="ctr">
              <a:spcAft>
                <a:spcPts val="0"/>
              </a:spcAft>
            </a:pPr>
            <a:r>
              <a:rPr lang="en-US" sz="1800" b="1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    </a:t>
            </a:r>
            <a:r>
              <a:rPr lang="el-GR" sz="1800" b="1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Ιωάννης </a:t>
            </a:r>
            <a:r>
              <a:rPr lang="el-GR" sz="1800" b="1" i="1" dirty="0" err="1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Περίδης</a:t>
            </a:r>
            <a:endParaRPr lang="el-GR" sz="1800" b="1" i="1" dirty="0">
              <a:effectLst/>
              <a:latin typeface="Bahnschrift Condensed" panose="020B0502040204020203" pitchFamily="34" charset="0"/>
              <a:ea typeface="Times New Roman" panose="02020603050405020304" pitchFamily="18" charset="0"/>
            </a:endParaRPr>
          </a:p>
          <a:p>
            <a:pPr marL="1017270" marR="1146810" algn="ctr">
              <a:spcBef>
                <a:spcPts val="195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   </a:t>
            </a:r>
            <a:r>
              <a:rPr lang="el-GR" sz="1800" b="1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Α.Μ.</a:t>
            </a:r>
            <a:r>
              <a:rPr lang="el-GR" sz="1800" b="1" i="1" spc="-5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l-GR" sz="1800" b="1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2018030069</a:t>
            </a:r>
          </a:p>
          <a:p>
            <a:pPr marL="1017270" marR="1146810" algn="ctr">
              <a:spcBef>
                <a:spcPts val="195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    iperidis@isc.tuc.gr</a:t>
            </a:r>
            <a:endParaRPr lang="el-GR" sz="1800" b="1" i="1" dirty="0">
              <a:effectLst/>
              <a:latin typeface="Bahnschrift Condensed" panose="020B0502040204020203" pitchFamily="34" charset="0"/>
              <a:ea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r>
              <a:rPr lang="el-GR" sz="1800" b="1" i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l-G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96645" marR="1223645" algn="ctr">
              <a:spcBef>
                <a:spcPts val="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    </a:t>
            </a:r>
            <a:r>
              <a:rPr lang="el-GR" sz="1800" b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25</a:t>
            </a:r>
            <a:r>
              <a:rPr lang="el-GR" sz="1800" b="1" spc="9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l-GR" sz="1800" b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Φεβρουαρίου</a:t>
            </a:r>
            <a:r>
              <a:rPr lang="el-GR" sz="1800" b="1" spc="11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l-GR" sz="1800" b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2021</a:t>
            </a:r>
          </a:p>
          <a:p>
            <a:pPr marL="1096645" marR="1220470" algn="ctr">
              <a:spcBef>
                <a:spcPts val="140"/>
              </a:spcBef>
              <a:spcAft>
                <a:spcPts val="0"/>
              </a:spcAft>
            </a:pP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1096645" marR="1220470" algn="ctr">
              <a:spcBef>
                <a:spcPts val="140"/>
              </a:spcBef>
              <a:spcAft>
                <a:spcPts val="0"/>
              </a:spcAft>
            </a:pPr>
            <a:endParaRPr lang="en-US" sz="2000" dirty="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1096645" marR="1220470" algn="ctr">
              <a:spcBef>
                <a:spcPts val="140"/>
              </a:spcBef>
              <a:spcAft>
                <a:spcPts val="0"/>
              </a:spcAft>
            </a:pPr>
            <a:endParaRPr lang="el-G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l-GR" sz="2400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l-G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5"/>
              </a:spcBef>
            </a:pPr>
            <a:r>
              <a:rPr lang="el-GR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l-G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40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FC10659-99FF-4E73-B88D-E68CD417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Εσύ είσαι πιο έξυπνος από ένα ρομπότ??</a:t>
            </a: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76EBD556-B1BB-461C-83D9-5741C133D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l-GR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l-GR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l-GR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l-GR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l-GR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l-GR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l-GR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l-GR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l-GR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l-GR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~~~~~~~~~~~~~~ΤΈΛΟΣ</a:t>
            </a:r>
            <a:r>
              <a:rPr lang="el-GR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~~~~~~~~~~~~~~~~~~</a:t>
            </a:r>
          </a:p>
        </p:txBody>
      </p:sp>
      <p:pic>
        <p:nvPicPr>
          <p:cNvPr id="8" name="Θέση περιεχομένου 4">
            <a:extLst>
              <a:ext uri="{FF2B5EF4-FFF2-40B4-BE49-F238E27FC236}">
                <a16:creationId xmlns:a16="http://schemas.microsoft.com/office/drawing/2014/main" id="{CB8969EC-D5F7-424E-A759-A12E36FFE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821" y="1248385"/>
            <a:ext cx="6710357" cy="501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6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215F170-CBA5-4524-BB7A-360BA565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Θέμα εργασίας εξαμήνου: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E902F66-CE4E-4442-8E83-DCD31A645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Η εργαστηριακή άσκηση αυτή, βασίστηκε στον τομέα λήψης αποφάσεων και στην </a:t>
            </a:r>
            <a:r>
              <a:rPr lang="el-GR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μοντελοποίηση</a:t>
            </a:r>
            <a:r>
              <a:rPr lang="el-G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προβλήματος απόφασης και επίλυσής της.</a:t>
            </a:r>
            <a:br>
              <a:rPr lang="el-G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 Δημιούργησα έναν πράκτορα τον </a:t>
            </a:r>
            <a:r>
              <a:rPr lang="el-GR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l-GR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Poker</a:t>
            </a:r>
            <a:r>
              <a:rPr lang="el-GR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l-GR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  <a:r>
              <a:rPr lang="el-GR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l-G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     ο οποίος λειτουργεί μέσω κάποιον πολύπλοκων δέντρων αποφάσεων, 			διαγραμμάτων, </a:t>
            </a:r>
            <a:r>
              <a:rPr lang="el-GR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πιθανοτικών</a:t>
            </a:r>
            <a:r>
              <a:rPr lang="el-G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τύπων και δεικτών.</a:t>
            </a:r>
            <a:br>
              <a:rPr lang="el-G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 	Οι αποφάσεις αυτές στηρίζονται όλες στον θεωρητικό βέλτιστο τρόπο παιξίματος (GTO)                                                                                                                                 του παιχνιδιού </a:t>
            </a:r>
            <a:r>
              <a:rPr lang="el-GR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Heads-Up</a:t>
            </a:r>
            <a:r>
              <a:rPr lang="el-G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Texas</a:t>
            </a:r>
            <a:r>
              <a:rPr lang="el-G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Hold'em</a:t>
            </a:r>
            <a:r>
              <a:rPr lang="el-G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Poker</a:t>
            </a:r>
            <a:r>
              <a:rPr lang="el-G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Pot-limit</a:t>
            </a:r>
            <a:r>
              <a:rPr lang="el-G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br>
              <a:rPr lang="el-G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 αλλά ταυτόχρονα βασίζονται και στον τρόπο και συμπεριφορά</a:t>
            </a:r>
            <a:br>
              <a:rPr lang="el-G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 παιξίματος του κάθε διαφορετικού αντιπάλου.</a:t>
            </a:r>
          </a:p>
          <a:p>
            <a:pPr marL="0" indent="0">
              <a:buNone/>
            </a:pPr>
            <a:endParaRPr lang="el-G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58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D8428BA-E7E1-457D-BAD2-8ADED793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GTO (Game Theory Optimal)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στρατηγική: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4F15283-A94D-46B8-A7BB-D1FD00E2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Βέλτιστος τρόπος αποφάσεων σε κάθε δυνατή περίσταση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Εκμετάλλευση της μαθηματικής και υπολογιστικής πλευράς του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poker.</a:t>
            </a:r>
          </a:p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Επιτρέπει στους αντιπάλους σου να κάνουν λάθη μόνοι </a:t>
            </a:r>
          </a:p>
          <a:p>
            <a:pPr marL="0" indent="0" algn="ctr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τους εναντίον σου.</a:t>
            </a:r>
          </a:p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Ενσωμάτωση ισχυρών πονταρισμάτων, μπλοφών και </a:t>
            </a:r>
          </a:p>
          <a:p>
            <a:pPr marL="0" indent="0" algn="ctr">
              <a:buNone/>
            </a:pPr>
            <a:r>
              <a:rPr lang="el-G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ημι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-μπλοφών στο παιχνίδι.</a:t>
            </a:r>
          </a:p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Μακροπρόθεσμα, σίγουρο κέρδος!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6228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952A03D-0DB8-4AB7-A3A2-6C4F5B05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Δημιουργία δέντρου απόφασης </a:t>
            </a: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pre-flop(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δεδομένα):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198FC414-52C2-4721-9761-10BD6B8DE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98" y="1690688"/>
            <a:ext cx="5446102" cy="4014106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23611A30-1E6A-41B1-8A7E-C889E5B10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13" y="2669014"/>
            <a:ext cx="5111794" cy="3035780"/>
          </a:xfrm>
          <a:prstGeom prst="rect">
            <a:avLst/>
          </a:prstGeom>
        </p:spPr>
      </p:pic>
      <p:sp>
        <p:nvSpPr>
          <p:cNvPr id="10" name="Βέλος: Κάτω 9">
            <a:extLst>
              <a:ext uri="{FF2B5EF4-FFF2-40B4-BE49-F238E27FC236}">
                <a16:creationId xmlns:a16="http://schemas.microsoft.com/office/drawing/2014/main" id="{FF64A25B-861D-4974-80C5-F0FBD6F56359}"/>
              </a:ext>
            </a:extLst>
          </p:cNvPr>
          <p:cNvSpPr/>
          <p:nvPr/>
        </p:nvSpPr>
        <p:spPr>
          <a:xfrm>
            <a:off x="5863700" y="5833769"/>
            <a:ext cx="713174" cy="1024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488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E403AC-5349-479F-BEF5-D4168772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Δημιουργία δέντρου απόφασης </a:t>
            </a: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pre-flop(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αποτελέσματα):</a:t>
            </a:r>
            <a:endParaRPr lang="el-GR" dirty="0"/>
          </a:p>
        </p:txBody>
      </p:sp>
      <p:pic>
        <p:nvPicPr>
          <p:cNvPr id="12" name="Θέση περιεχομένου 11">
            <a:extLst>
              <a:ext uri="{FF2B5EF4-FFF2-40B4-BE49-F238E27FC236}">
                <a16:creationId xmlns:a16="http://schemas.microsoft.com/office/drawing/2014/main" id="{75B897AA-46DF-40A7-B5DE-19A08D5CB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5804" y="1690688"/>
            <a:ext cx="6900391" cy="5128248"/>
          </a:xfrm>
        </p:spPr>
      </p:pic>
    </p:spTree>
    <p:extLst>
      <p:ext uri="{BB962C8B-B14F-4D97-AF65-F5344CB8AC3E}">
        <p14:creationId xmlns:p14="http://schemas.microsoft.com/office/powerpoint/2010/main" val="184323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736F309-D3A0-4105-B75C-DCA3ACA9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Δημιουργία δέντρου απόφασης </a:t>
            </a: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after-flop(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δεδομένα):</a:t>
            </a:r>
            <a:endParaRPr lang="el-GR" dirty="0"/>
          </a:p>
        </p:txBody>
      </p:sp>
      <p:pic>
        <p:nvPicPr>
          <p:cNvPr id="19" name="Θέση περιεχομένου 18">
            <a:extLst>
              <a:ext uri="{FF2B5EF4-FFF2-40B4-BE49-F238E27FC236}">
                <a16:creationId xmlns:a16="http://schemas.microsoft.com/office/drawing/2014/main" id="{8354DE5D-3E02-405E-8836-DBD560BF4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479" y="1146318"/>
            <a:ext cx="3014649" cy="5534674"/>
          </a:xfrm>
        </p:spPr>
      </p:pic>
      <p:pic>
        <p:nvPicPr>
          <p:cNvPr id="21" name="Εικόνα 20">
            <a:extLst>
              <a:ext uri="{FF2B5EF4-FFF2-40B4-BE49-F238E27FC236}">
                <a16:creationId xmlns:a16="http://schemas.microsoft.com/office/drawing/2014/main" id="{342EF892-D042-4077-B0F8-5DD5DBE26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521" y="1690688"/>
            <a:ext cx="4298297" cy="3179117"/>
          </a:xfrm>
          <a:prstGeom prst="rect">
            <a:avLst/>
          </a:prstGeom>
        </p:spPr>
      </p:pic>
      <p:pic>
        <p:nvPicPr>
          <p:cNvPr id="23" name="Εικόνα 22">
            <a:extLst>
              <a:ext uri="{FF2B5EF4-FFF2-40B4-BE49-F238E27FC236}">
                <a16:creationId xmlns:a16="http://schemas.microsoft.com/office/drawing/2014/main" id="{BBB5DD02-8465-4DD3-B161-10A423F25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8211" y="1690688"/>
            <a:ext cx="4141278" cy="5093385"/>
          </a:xfrm>
          <a:prstGeom prst="rect">
            <a:avLst/>
          </a:prstGeom>
        </p:spPr>
      </p:pic>
      <p:sp>
        <p:nvSpPr>
          <p:cNvPr id="24" name="Βέλος: Κάτω 23">
            <a:extLst>
              <a:ext uri="{FF2B5EF4-FFF2-40B4-BE49-F238E27FC236}">
                <a16:creationId xmlns:a16="http://schemas.microsoft.com/office/drawing/2014/main" id="{8CB82DCB-D660-466D-8261-2590334D988F}"/>
              </a:ext>
            </a:extLst>
          </p:cNvPr>
          <p:cNvSpPr/>
          <p:nvPr/>
        </p:nvSpPr>
        <p:spPr>
          <a:xfrm>
            <a:off x="5502899" y="5759842"/>
            <a:ext cx="713174" cy="1024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605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5941908-9434-40A2-B684-BD811F72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Δημιουργία δέντρου απόφασης </a:t>
            </a: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after-flop(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αποτελέσματα):</a:t>
            </a:r>
            <a:endParaRPr lang="el-GR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0B153347-792E-4FF8-9F71-68BF05445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3909" y="1682531"/>
            <a:ext cx="6997400" cy="5175469"/>
          </a:xfrm>
        </p:spPr>
      </p:pic>
    </p:spTree>
    <p:extLst>
      <p:ext uri="{BB962C8B-B14F-4D97-AF65-F5344CB8AC3E}">
        <p14:creationId xmlns:p14="http://schemas.microsoft.com/office/powerpoint/2010/main" val="19846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998F3B2-4A62-4A03-A417-2300C343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Αποτελέσματα: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196060C-9690-485D-87CB-03FFC154C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825625"/>
            <a:ext cx="9993744" cy="4351338"/>
          </a:xfrm>
        </p:spPr>
        <p:txBody>
          <a:bodyPr>
            <a:normAutofit lnSpcReduction="10000"/>
          </a:bodyPr>
          <a:lstStyle/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Μεγάλη επιτυχία εναντίον ανύποπτων και μη παρατηρητικών παικτών!</a:t>
            </a:r>
          </a:p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Επιθετική συμπεριφορά και εκμετάλλευση εναντίων παθητικών παικτών .</a:t>
            </a:r>
          </a:p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Αμυντική συμπεριφορά εναντίων επιθετικών παικτών και προσπάθεια παγίδευσής τους σε καταστάσεις που κάνουν μόνοι τους λάθη.</a:t>
            </a:r>
          </a:p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Μικρές απώλειες μαρκών, σε περίπτωση ήττας.</a:t>
            </a:r>
          </a:p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Ελαχιστοποίηση των ρίσκων και μεγιστοποίηση όλων των 		πιθανοτήτων προς το μέρος του.</a:t>
            </a:r>
          </a:p>
        </p:txBody>
      </p:sp>
    </p:spTree>
    <p:extLst>
      <p:ext uri="{BB962C8B-B14F-4D97-AF65-F5344CB8AC3E}">
        <p14:creationId xmlns:p14="http://schemas.microsoft.com/office/powerpoint/2010/main" val="188313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BDF90C-9A78-4B27-8B80-5E22EC20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Μερικές από τις παρτίδες: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77F314C2-B3D2-458E-B269-B7A5219D6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042" y="1525828"/>
            <a:ext cx="3396730" cy="2049626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3269E89E-A1B0-412C-B3C6-D9F35A05D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107" y="1525828"/>
            <a:ext cx="4099252" cy="2049626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56947254-B045-4327-B46D-12137BD35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7694" y="1519381"/>
            <a:ext cx="3892359" cy="2056073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F7A22A04-D15D-44E4-A971-E7BA48966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442" y="3797684"/>
            <a:ext cx="3868793" cy="2184256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30A8EA9C-A96B-4F02-8EEA-CE04F188FA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1385" y="3797684"/>
            <a:ext cx="3892359" cy="2184256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B423C550-4DBB-4994-B11E-FD06FA6238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6893" y="3797684"/>
            <a:ext cx="3839589" cy="218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5393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383</Words>
  <Application>Microsoft Office PowerPoint</Application>
  <PresentationFormat>Ευρεία οθόνη</PresentationFormat>
  <Paragraphs>66</Paragraphs>
  <Slides>10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8" baseType="lpstr">
      <vt:lpstr>Arial</vt:lpstr>
      <vt:lpstr>Bahnschrift Condensed</vt:lpstr>
      <vt:lpstr>Calibri</vt:lpstr>
      <vt:lpstr>Calibri Light</vt:lpstr>
      <vt:lpstr>Cambria</vt:lpstr>
      <vt:lpstr>Cooper Black</vt:lpstr>
      <vt:lpstr>Times New Roman</vt:lpstr>
      <vt:lpstr>Θέμα του Office</vt:lpstr>
      <vt:lpstr>  </vt:lpstr>
      <vt:lpstr>Θέμα εργασίας εξαμήνου:</vt:lpstr>
      <vt:lpstr>GTO (Game Theory Optimal) στρατηγική:</vt:lpstr>
      <vt:lpstr>Δημιουργία δέντρου απόφασης  pre-flop(δεδομένα):</vt:lpstr>
      <vt:lpstr>Δημιουργία δέντρου απόφασης  pre-flop(αποτελέσματα):</vt:lpstr>
      <vt:lpstr>Δημιουργία δέντρου απόφασης  after-flop(δεδομένα):</vt:lpstr>
      <vt:lpstr>Δημιουργία δέντρου απόφασης  after-flop(αποτελέσματα):</vt:lpstr>
      <vt:lpstr>Αποτελέσματα:</vt:lpstr>
      <vt:lpstr>Μερικές από τις παρτίδες:</vt:lpstr>
      <vt:lpstr>Εσύ είσαι πιο έξυπνος από ένα ρομπότ??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giannis peridis</dc:creator>
  <cp:lastModifiedBy>giannis peridis</cp:lastModifiedBy>
  <cp:revision>21</cp:revision>
  <dcterms:created xsi:type="dcterms:W3CDTF">2022-02-27T17:36:30Z</dcterms:created>
  <dcterms:modified xsi:type="dcterms:W3CDTF">2022-02-27T19:06:50Z</dcterms:modified>
</cp:coreProperties>
</file>