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</p:sldIdLst>
  <p:sldSz cx="12188825" cy="6858000"/>
  <p:notesSz cx="6858000" cy="9144000"/>
  <p:defaultTextStyle>
    <a:defPPr rtl="0">
      <a:defRPr lang="el-g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43AE60-C0B2-4F13-84A0-00C21216F655}">
          <p14:sldIdLst>
            <p14:sldId id="257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6" autoAdjust="0"/>
    <p:restoredTop sz="96127" autoAdjust="0"/>
  </p:normalViewPr>
  <p:slideViewPr>
    <p:cSldViewPr>
      <p:cViewPr varScale="1">
        <p:scale>
          <a:sx n="117" d="100"/>
          <a:sy n="117" d="100"/>
        </p:scale>
        <p:origin x="192" y="2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65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0EF0509-AE43-4EB5-8303-9327858C9C2D}" type="datetime1">
              <a:rPr lang="el-GR" smtClean="0"/>
              <a:t>15/6/25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l-GR"/>
              <a:pPr algn="r"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61CF018A-5C42-4AB6-8972-3EBD44B88A5E}" type="datetime1">
              <a:rPr lang="el-GR" smtClean="0"/>
              <a:pPr/>
              <a:t>15/6/25</a:t>
            </a:fld>
            <a:endParaRPr lang="el-GR" dirty="0"/>
          </a:p>
        </p:txBody>
      </p:sp>
      <p:sp>
        <p:nvSpPr>
          <p:cNvPr id="4" name="Σύμβολο κράτησης θέσης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dirty="0"/>
          </a:p>
        </p:txBody>
      </p:sp>
      <p:sp>
        <p:nvSpPr>
          <p:cNvPr id="5" name="Σύμβολο κράτησης θέσης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83530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F58B0-4A22-B2D0-159E-B430FEC46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05DEFD3D-2463-197F-A690-06E0564615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8AEADF34-D87A-597E-75FE-3A7E787D5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43E8742-E6D1-209F-653F-EF00416DF6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10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3521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5169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52544-3894-ACF7-F0C2-8A4C44296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5CA6328C-B4BB-9419-6F7B-AE093393C1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08E0E77D-19C2-C4A2-2B9E-656ED3C9A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00AFD13-767C-B0FB-BF30-99CF8C351C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04103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1FF6E-A715-AB3B-2ECB-8D2C6EFB6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1526779E-54DA-C56F-95E0-91F6BE981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B151D366-7FCA-0C5D-9004-CCC8E8C30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BC9E973-747F-740A-2AAF-829E78043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8377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08927-57F4-7C71-1B26-3ED9F00BD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49AD12FB-BBE5-674A-4A2C-9CAA957795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E68E5CCA-4298-4629-D32E-F49EB7E51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D865DED-1DE0-56DC-4D4F-D62E05C94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2747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1BD01-19CA-B67A-CE85-ED60A11D5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E195EF86-48F4-1473-EEC8-64010DA9A2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A2E18E48-A30A-4F79-9773-9D276EC44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0841D37-36D7-3AB4-F912-F42729D9F3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64377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6DA46-4C28-4A55-7841-7765DDB36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3C5AEB89-34C2-DB64-D32F-29A5AFF6DB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110487A4-B82F-2E79-29E0-06AE21F5B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C3EFBA8-C6D4-820A-4249-2444FAE730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43286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B98F5-D667-4351-989A-E569755E5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A5F6381E-A55E-EDDF-210D-7F0F6972BC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41B8E8DA-7597-302F-0E06-CC2461163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7ED2AB8-EDB5-0978-33F2-DDF0B68830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02552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1AED5-4E67-D5E4-EE38-488ECFFDD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67E442EC-07FA-666A-A1C3-6E17D606A7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D8258DF5-8546-00D7-191B-BD7167DA5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FDE1BE1-6088-B922-9291-56DF8FEC7D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9640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διαγώνιοι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Ευθεία γραμμή σύνδεσης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κάτω γραμμές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Ελεύθερη σχεδίαση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l-GR" dirty="0"/>
            </a:p>
          </p:txBody>
        </p:sp>
        <p:sp>
          <p:nvSpPr>
            <p:cNvPr id="10" name="Ελεύθερη σχεδίαση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l-GR" dirty="0"/>
            </a:p>
          </p:txBody>
        </p:sp>
        <p:sp>
          <p:nvSpPr>
            <p:cNvPr id="11" name="Ελεύθερη σχεδίαση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l-GR" dirty="0"/>
            </a:p>
          </p:txBody>
        </p:sp>
      </p:grp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dirty="0"/>
              <a:t>Στυλ κύριου υπότιτλου</a:t>
            </a:r>
          </a:p>
        </p:txBody>
      </p:sp>
      <p:sp>
        <p:nvSpPr>
          <p:cNvPr id="22" name="Σύμβολο κράτησης ημερομηνίας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114E9E-0D99-4132-9F20-6193C67FA641}" type="datetime1">
              <a:rPr lang="el-GR" smtClean="0"/>
              <a:pPr/>
              <a:t>15/6/25</a:t>
            </a:fld>
            <a:endParaRPr lang="el-GR" dirty="0"/>
          </a:p>
        </p:txBody>
      </p:sp>
      <p:sp>
        <p:nvSpPr>
          <p:cNvPr id="23" name="Σύμβολο κράτησης υποσέλιδου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24" name="Σύμβολο κράτησης αριθμού διαφάνειας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E03D18-5920-476B-B621-F457E604BDF9}" type="datetime1">
              <a:rPr lang="el-GR" smtClean="0"/>
              <a:pPr/>
              <a:t>15/6/25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D49017-5501-4F5E-BDF2-23E83AB435ED}" type="datetime1">
              <a:rPr lang="el-GR" smtClean="0"/>
              <a:pPr/>
              <a:t>15/6/25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22798E-C43A-45EE-B3D1-CC694D7B93D6}" type="datetime1">
              <a:rPr lang="el-GR" smtClean="0"/>
              <a:pPr/>
              <a:t>15/6/25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διαγώνιοι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Ευθεία γραμμή σύνδεσης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3E4E7B-3787-4B29-807F-F54978DA009C}" type="datetime1">
              <a:rPr lang="el-GR" smtClean="0"/>
              <a:pPr/>
              <a:t>15/6/25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795C2-3C6D-46D9-AA9D-55838BE32457}" type="datetime1">
              <a:rPr lang="el-GR" smtClean="0"/>
              <a:pPr/>
              <a:t>15/6/25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5" name="Σύμβολο κράτησης θέσης κειμένου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Σύμβολο κράτησης θέσης περιεχομένου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7" name="Σύμβολο κράτησης θέσης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20B830-23DF-4498-A12D-0DC28DB90ED0}" type="datetime1">
              <a:rPr lang="el-GR" smtClean="0"/>
              <a:pPr/>
              <a:t>15/6/25</a:t>
            </a:fld>
            <a:endParaRPr lang="el-GR" dirty="0"/>
          </a:p>
        </p:txBody>
      </p:sp>
      <p:sp>
        <p:nvSpPr>
          <p:cNvPr id="8" name="Σύμβολο κράτησης θέσης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9" name="Σύμβολο κράτησης θέσης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5FDC03-9023-46B1-A5BE-75CCF9E9930E}" type="datetime1">
              <a:rPr lang="el-GR" smtClean="0"/>
              <a:pPr/>
              <a:t>15/6/25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ACF33E-69FA-4107-840B-E26512DD07C1}" type="datetime1">
              <a:rPr lang="el-GR" smtClean="0"/>
              <a:pPr/>
              <a:t>15/6/25</a:t>
            </a:fld>
            <a:endParaRPr lang="el-GR" dirty="0"/>
          </a:p>
        </p:txBody>
      </p:sp>
      <p:sp>
        <p:nvSpPr>
          <p:cNvPr id="3" name="Σύμβολο κράτησης θέσης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5BC992-F594-4BC5-8969-D8212CAFCF5B}" type="datetime1">
              <a:rPr lang="el-GR" smtClean="0"/>
              <a:pPr/>
              <a:t>15/6/25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Σύμβολο κράτησης θέσης εικόνας 2" descr="Ένα κενό πλαίσιο κράτησης θέσης για να προσθέσετε μια εικόνα. Κάντε κλικ στο πλαίσιο κράτησης θέσης και επιλέξτε την εικόνα που θέλετε να προσθέσετε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n-US"/>
              <a:t>Click icon to add picture</a:t>
            </a:r>
            <a:endParaRPr lang="el-GR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8993EF-2B22-4C2A-8339-E072A10DAA40}" type="datetime1">
              <a:rPr lang="el-GR" smtClean="0"/>
              <a:pPr/>
              <a:t>15/6/25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αριστερές γραμμές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Ελεύθερη σχεδίαση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dirty="0"/>
            </a:p>
          </p:txBody>
        </p:sp>
        <p:sp>
          <p:nvSpPr>
            <p:cNvPr id="11" name="Ελεύθερη σχεδίαση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dirty="0"/>
            </a:p>
          </p:txBody>
        </p:sp>
        <p:sp>
          <p:nvSpPr>
            <p:cNvPr id="14" name="Ελεύθερη σχεδίαση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dirty="0"/>
            </a:p>
          </p:txBody>
        </p:sp>
      </p:grpSp>
      <p:sp>
        <p:nvSpPr>
          <p:cNvPr id="2" name="Σύμβολο κράτησης θέσης τίτλου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l-GR" dirty="0"/>
              <a:t>Στυλ κύριου τίτλου</a:t>
            </a:r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l-GR" dirty="0"/>
              <a:t>Επεξεργασία στυλ κειμένου υποδείγματος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1C16F-8D31-4045-9A8D-0694E47699F9}" type="datetime1">
              <a:rPr lang="el-GR" smtClean="0"/>
              <a:pPr/>
              <a:t>15/6/25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Citation Link Prediction</a:t>
            </a:r>
            <a:endParaRPr lang="el-GR" dirty="0"/>
          </a:p>
        </p:txBody>
      </p:sp>
      <p:sp>
        <p:nvSpPr>
          <p:cNvPr id="5" name="Υπότιτλος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/>
              <a:t>mye053 semester </a:t>
            </a:r>
            <a:r>
              <a:rPr lang="en-US" dirty="0"/>
              <a:t>project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F7B5D-D979-A3A5-F67E-FE521786B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Τίτλος 12">
            <a:extLst>
              <a:ext uri="{FF2B5EF4-FFF2-40B4-BE49-F238E27FC236}">
                <a16:creationId xmlns:a16="http://schemas.microsoft.com/office/drawing/2014/main" id="{4451CB06-E0DF-845C-5DCC-96324908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Adding Features</a:t>
            </a:r>
            <a:endParaRPr lang="el-GR" dirty="0"/>
          </a:p>
        </p:txBody>
      </p:sp>
      <p:sp>
        <p:nvSpPr>
          <p:cNvPr id="14" name="Σύμβολο κράτησης θέσης περιεχομένου 13">
            <a:extLst>
              <a:ext uri="{FF2B5EF4-FFF2-40B4-BE49-F238E27FC236}">
                <a16:creationId xmlns:a16="http://schemas.microsoft.com/office/drawing/2014/main" id="{29D233C3-80F2-06FA-C06B-B122848E7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en-US" dirty="0"/>
              <a:t>On Graph</a:t>
            </a:r>
          </a:p>
          <a:p>
            <a:pPr lvl="1"/>
            <a:r>
              <a:rPr lang="en-US" dirty="0"/>
              <a:t>Node2Vec</a:t>
            </a:r>
          </a:p>
          <a:p>
            <a:pPr lvl="1"/>
            <a:r>
              <a:rPr lang="en-US" dirty="0"/>
              <a:t>Clustering Coefficient</a:t>
            </a:r>
          </a:p>
          <a:p>
            <a:pPr lvl="1"/>
            <a:r>
              <a:rPr lang="en-US" dirty="0"/>
              <a:t>PageRank</a:t>
            </a:r>
          </a:p>
          <a:p>
            <a:pPr lvl="1"/>
            <a:r>
              <a:rPr lang="en-US" dirty="0"/>
              <a:t>HITS</a:t>
            </a:r>
          </a:p>
          <a:p>
            <a:pPr lvl="1"/>
            <a:r>
              <a:rPr lang="en-US" dirty="0"/>
              <a:t>Betweenness Centrality</a:t>
            </a:r>
          </a:p>
          <a:p>
            <a:pPr lvl="1"/>
            <a:r>
              <a:rPr lang="en-US" dirty="0"/>
              <a:t>Academic Adar Index</a:t>
            </a:r>
          </a:p>
          <a:p>
            <a:pPr lvl="1"/>
            <a:r>
              <a:rPr lang="en-US" dirty="0"/>
              <a:t>Shortest Path</a:t>
            </a:r>
          </a:p>
          <a:p>
            <a:r>
              <a:rPr lang="en-US" dirty="0"/>
              <a:t>On Abstracts</a:t>
            </a:r>
          </a:p>
          <a:p>
            <a:pPr lvl="1"/>
            <a:r>
              <a:rPr lang="en-US" dirty="0"/>
              <a:t>BERT Embedding (SciBERT)</a:t>
            </a:r>
          </a:p>
          <a:p>
            <a:pPr lvl="1"/>
            <a:r>
              <a:rPr lang="en-US" dirty="0"/>
              <a:t>TF-IDF </a:t>
            </a:r>
            <a:r>
              <a:rPr lang="en-US" dirty="0" err="1"/>
              <a:t>max_features</a:t>
            </a:r>
            <a:r>
              <a:rPr lang="en-US" dirty="0"/>
              <a:t> = 20.000</a:t>
            </a:r>
          </a:p>
          <a:p>
            <a:pPr lvl="2"/>
            <a:r>
              <a:rPr lang="en-US" dirty="0"/>
              <a:t>N-gram(1,2)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3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F63F-25EB-1988-058E-E38B6B9A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Models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2EF3-6E5C-D691-0677-F6BEF746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MLP</a:t>
            </a:r>
          </a:p>
          <a:p>
            <a:pPr lvl="1"/>
            <a:r>
              <a:rPr lang="en-US" dirty="0"/>
              <a:t>3 hidden layers of 250.100.500 neurons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relu</a:t>
            </a:r>
            <a:r>
              <a:rPr lang="en-US" dirty="0"/>
              <a:t>” activation function</a:t>
            </a:r>
          </a:p>
          <a:p>
            <a:pPr lvl="1"/>
            <a:endParaRPr lang="en-US" dirty="0"/>
          </a:p>
          <a:p>
            <a:r>
              <a:rPr lang="en-US" dirty="0" err="1"/>
              <a:t>LightGBM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5814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0335-938C-377A-40E1-D32FF602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Features More Models !!!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E061-011A-A3D2-B61E-5F65D4F88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352740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On Graph</a:t>
            </a:r>
          </a:p>
          <a:p>
            <a:pPr lvl="1"/>
            <a:r>
              <a:rPr lang="en-US" dirty="0"/>
              <a:t>Katz Centrality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F1582B-69D7-26C6-7E95-92CCBF98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87589"/>
              </p:ext>
            </p:extLst>
          </p:nvPr>
        </p:nvGraphicFramePr>
        <p:xfrm>
          <a:off x="6814492" y="2708920"/>
          <a:ext cx="35159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990">
                  <a:extLst>
                    <a:ext uri="{9D8B030D-6E8A-4147-A177-3AD203B41FA5}">
                      <a16:colId xmlns:a16="http://schemas.microsoft.com/office/drawing/2014/main" val="1688889671"/>
                    </a:ext>
                  </a:extLst>
                </a:gridCol>
                <a:gridCol w="1757990">
                  <a:extLst>
                    <a:ext uri="{9D8B030D-6E8A-4147-A177-3AD203B41FA5}">
                      <a16:colId xmlns:a16="http://schemas.microsoft.com/office/drawing/2014/main" val="759610018"/>
                    </a:ext>
                  </a:extLst>
                </a:gridCol>
              </a:tblGrid>
              <a:tr h="388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LogLoss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9385"/>
                  </a:ext>
                </a:extLst>
              </a:tr>
              <a:tr h="388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XGB(500,5)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0.18776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43220"/>
                  </a:ext>
                </a:extLst>
              </a:tr>
              <a:tr h="388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LGB(default)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0.17571</a:t>
                      </a:r>
                      <a:endParaRPr lang="el-GR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950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6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5C83-8EEF-76A1-A3F8-04501C11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2506291"/>
          </a:xfrm>
        </p:spPr>
        <p:txBody>
          <a:bodyPr/>
          <a:lstStyle/>
          <a:p>
            <a:r>
              <a:rPr lang="en-US" dirty="0"/>
              <a:t>SHAP Analysis</a:t>
            </a:r>
            <a:br>
              <a:rPr lang="en-US" dirty="0"/>
            </a:br>
            <a:br>
              <a:rPr lang="en-US" dirty="0"/>
            </a:br>
            <a:br>
              <a:rPr lang="en-US" sz="2800" dirty="0"/>
            </a:br>
            <a:r>
              <a:rPr lang="en-US" sz="2800" dirty="0">
                <a:latin typeface="+mn-lt"/>
              </a:rPr>
              <a:t>Most important features for XGB and LGB respectively</a:t>
            </a:r>
            <a:endParaRPr lang="el-GR" sz="2800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3D7B5-673C-4440-693A-468433485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5314" y="3068960"/>
            <a:ext cx="5078677" cy="31032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Text Similarity</a:t>
            </a:r>
          </a:p>
          <a:p>
            <a:r>
              <a:rPr lang="en-US" dirty="0"/>
              <a:t>Preferential Attachment</a:t>
            </a:r>
          </a:p>
          <a:p>
            <a:r>
              <a:rPr lang="en-US" dirty="0"/>
              <a:t>Node2Vec</a:t>
            </a:r>
          </a:p>
          <a:p>
            <a:r>
              <a:rPr lang="en-US" dirty="0"/>
              <a:t>Common Neighbors</a:t>
            </a:r>
          </a:p>
          <a:p>
            <a:r>
              <a:rPr lang="en-US" dirty="0"/>
              <a:t>BERT Similarity</a:t>
            </a:r>
          </a:p>
          <a:p>
            <a:r>
              <a:rPr lang="en-US" dirty="0"/>
              <a:t>Rank sum and difference</a:t>
            </a:r>
          </a:p>
          <a:p>
            <a:r>
              <a:rPr lang="en-US" dirty="0"/>
              <a:t>h-index sum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B8F1BA-6E6E-5EBC-7A10-3ABFF2532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3068960"/>
            <a:ext cx="5078677" cy="31032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Node2Vec Embedding Similarity</a:t>
            </a:r>
          </a:p>
          <a:p>
            <a:r>
              <a:rPr lang="en-US" dirty="0"/>
              <a:t>Preferential Attachment</a:t>
            </a:r>
          </a:p>
          <a:p>
            <a:r>
              <a:rPr lang="en-US" dirty="0"/>
              <a:t>PageRank sum</a:t>
            </a:r>
          </a:p>
          <a:p>
            <a:r>
              <a:rPr lang="en-US" dirty="0"/>
              <a:t>h-index sum</a:t>
            </a:r>
          </a:p>
          <a:p>
            <a:r>
              <a:rPr lang="en-US" dirty="0"/>
              <a:t>a-index difference</a:t>
            </a:r>
          </a:p>
          <a:p>
            <a:r>
              <a:rPr lang="en-US" dirty="0"/>
              <a:t>cluster sum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7192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BD5A-2E7C-65BB-3B13-1F3DD6E9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 Analysis</a:t>
            </a:r>
            <a:endParaRPr lang="el-GR" dirty="0"/>
          </a:p>
        </p:txBody>
      </p:sp>
      <p:pic>
        <p:nvPicPr>
          <p:cNvPr id="6" name="Content Placeholder 5" descr="A graph with text and numbers&#10;&#10;AI-generated content may be incorrect.">
            <a:extLst>
              <a:ext uri="{FF2B5EF4-FFF2-40B4-BE49-F238E27FC236}">
                <a16:creationId xmlns:a16="http://schemas.microsoft.com/office/drawing/2014/main" id="{8BAB3C9C-3C58-6C71-503E-0B059FBFAE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88" y="1706563"/>
            <a:ext cx="4963236" cy="4465637"/>
          </a:xfrm>
        </p:spPr>
      </p:pic>
      <p:pic>
        <p:nvPicPr>
          <p:cNvPr id="8" name="Content Placeholder 7" descr="A graph with text on it&#10;&#10;AI-generated content may be incorrect.">
            <a:extLst>
              <a:ext uri="{FF2B5EF4-FFF2-40B4-BE49-F238E27FC236}">
                <a16:creationId xmlns:a16="http://schemas.microsoft.com/office/drawing/2014/main" id="{0F50D51F-1DB9-F521-DD32-E8895358A6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01" y="1706563"/>
            <a:ext cx="4963236" cy="4465637"/>
          </a:xfrm>
        </p:spPr>
      </p:pic>
    </p:spTree>
    <p:extLst>
      <p:ext uri="{BB962C8B-B14F-4D97-AF65-F5344CB8AC3E}">
        <p14:creationId xmlns:p14="http://schemas.microsoft.com/office/powerpoint/2010/main" val="99549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B3EC-EA03-CE0D-03D3-2619CF82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Transformers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3E78-EE94-0F3C-D322-EC978BDEC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tried:</a:t>
            </a:r>
          </a:p>
          <a:p>
            <a:r>
              <a:rPr lang="en-US" dirty="0"/>
              <a:t>all-MiniLM-L6-v2</a:t>
            </a:r>
          </a:p>
          <a:p>
            <a:r>
              <a:rPr lang="en-US" dirty="0"/>
              <a:t>all-mpnet-base-v2</a:t>
            </a:r>
          </a:p>
          <a:p>
            <a:endParaRPr lang="en-US" dirty="0"/>
          </a:p>
          <a:p>
            <a:r>
              <a:rPr lang="en-US" dirty="0"/>
              <a:t>Ended up using all-mpnet-base-v2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489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8DB-AD80-CB90-63D1-E85F0BA8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Transformers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1593-4CD0-94C4-2178-F0F16E11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Features extracted from the sentence transformer:</a:t>
            </a:r>
          </a:p>
          <a:p>
            <a:endParaRPr lang="en-US" dirty="0"/>
          </a:p>
          <a:p>
            <a:r>
              <a:rPr lang="en-US" dirty="0"/>
              <a:t>Maximum Similarity Score</a:t>
            </a:r>
          </a:p>
          <a:p>
            <a:r>
              <a:rPr lang="en-US" dirty="0"/>
              <a:t>Average Similarity Across All Sentence Pairs</a:t>
            </a:r>
          </a:p>
          <a:p>
            <a:r>
              <a:rPr lang="en-US" dirty="0"/>
              <a:t>Count of Sentence Pairs Exceeding a Specified Similarity Threshold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4787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46D0-0BEE-C722-732E-0349A8F9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Features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85E6-08C4-30D2-E08C-61D9ED85F6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TF-IDF</a:t>
            </a:r>
          </a:p>
          <a:p>
            <a:r>
              <a:rPr lang="en-US" dirty="0"/>
              <a:t>Author Overlap</a:t>
            </a:r>
          </a:p>
          <a:p>
            <a:r>
              <a:rPr lang="en-US" dirty="0"/>
              <a:t>Common Neighbors</a:t>
            </a:r>
          </a:p>
          <a:p>
            <a:r>
              <a:rPr lang="en-US" dirty="0"/>
              <a:t>Jaccard Coefficient</a:t>
            </a:r>
          </a:p>
          <a:p>
            <a:r>
              <a:rPr lang="en-US" dirty="0"/>
              <a:t>Preferential Attachment</a:t>
            </a:r>
          </a:p>
          <a:p>
            <a:r>
              <a:rPr lang="en-US" dirty="0"/>
              <a:t>Node2Vec</a:t>
            </a:r>
          </a:p>
          <a:p>
            <a:r>
              <a:rPr lang="en-US" dirty="0"/>
              <a:t>BERT</a:t>
            </a:r>
          </a:p>
          <a:p>
            <a:r>
              <a:rPr lang="en-US" dirty="0"/>
              <a:t>Adamic Adar</a:t>
            </a:r>
          </a:p>
          <a:p>
            <a:r>
              <a:rPr lang="en-US" dirty="0"/>
              <a:t>Maximum Similarity</a:t>
            </a:r>
          </a:p>
          <a:p>
            <a:r>
              <a:rPr lang="en-US" dirty="0"/>
              <a:t>Count Above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A4A13-D2F2-0E57-290F-81DAFCF1D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2444" y="1706880"/>
            <a:ext cx="5196941" cy="215416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Clustering Coefficient (sum, diff)</a:t>
            </a:r>
          </a:p>
          <a:p>
            <a:r>
              <a:rPr lang="en-US" dirty="0"/>
              <a:t>PageRank (sum, diff)</a:t>
            </a:r>
          </a:p>
          <a:p>
            <a:r>
              <a:rPr lang="en-US" dirty="0"/>
              <a:t>Betweenness Centrality (sum, diff)</a:t>
            </a:r>
          </a:p>
          <a:p>
            <a:r>
              <a:rPr lang="en-US" dirty="0"/>
              <a:t>Hits (sum, diff)</a:t>
            </a:r>
          </a:p>
          <a:p>
            <a:r>
              <a:rPr lang="en-US" dirty="0"/>
              <a:t>Katz’s Centrality (sum, diff)</a:t>
            </a:r>
            <a:endParaRPr lang="el-G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6408D8-9693-FB70-5D9E-5F7869A44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53665"/>
              </p:ext>
            </p:extLst>
          </p:nvPr>
        </p:nvGraphicFramePr>
        <p:xfrm>
          <a:off x="6809959" y="4509120"/>
          <a:ext cx="396497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487">
                  <a:extLst>
                    <a:ext uri="{9D8B030D-6E8A-4147-A177-3AD203B41FA5}">
                      <a16:colId xmlns:a16="http://schemas.microsoft.com/office/drawing/2014/main" val="1714928783"/>
                    </a:ext>
                  </a:extLst>
                </a:gridCol>
                <a:gridCol w="1982487">
                  <a:extLst>
                    <a:ext uri="{9D8B030D-6E8A-4147-A177-3AD203B41FA5}">
                      <a16:colId xmlns:a16="http://schemas.microsoft.com/office/drawing/2014/main" val="47637146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Models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LogLoss</a:t>
                      </a:r>
                      <a:endParaRPr lang="el-G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39220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XGB(500,5)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0.16511</a:t>
                      </a:r>
                      <a:endParaRPr lang="el-G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491445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LGB(default)</a:t>
                      </a:r>
                      <a:endParaRPr lang="el-GR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0.15488</a:t>
                      </a:r>
                      <a:endParaRPr lang="el-GR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824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45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7E7D-8F30-EC9E-4139-AE7DAB97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Future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07133-07B1-6EBB-A83D-2DBF12C8D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R" dirty="0"/>
          </a:p>
          <a:p>
            <a:r>
              <a:rPr lang="en-GR" dirty="0"/>
              <a:t>Negative Examples Generation</a:t>
            </a:r>
          </a:p>
          <a:p>
            <a:r>
              <a:rPr lang="en-GR" dirty="0"/>
              <a:t>Reduce Dimension (BERT/SBERT)</a:t>
            </a:r>
          </a:p>
          <a:p>
            <a:r>
              <a:rPr lang="en-GR" dirty="0"/>
              <a:t>Fine Tune BERT/SBERT Models</a:t>
            </a:r>
          </a:p>
          <a:p>
            <a:r>
              <a:rPr lang="en-GR" dirty="0"/>
              <a:t>Experiment with more Features/combinations of existing ones</a:t>
            </a:r>
          </a:p>
          <a:p>
            <a:r>
              <a:rPr lang="en-GR" dirty="0"/>
              <a:t>Optimize our models more</a:t>
            </a:r>
          </a:p>
        </p:txBody>
      </p:sp>
    </p:spTree>
    <p:extLst>
      <p:ext uri="{BB962C8B-B14F-4D97-AF65-F5344CB8AC3E}">
        <p14:creationId xmlns:p14="http://schemas.microsoft.com/office/powerpoint/2010/main" val="12808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4625-B43D-49BF-AA35-F2CBE224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CA0D-0759-FF16-BC35-95B766263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R" dirty="0"/>
          </a:p>
          <a:p>
            <a:r>
              <a:rPr lang="en-GR" dirty="0"/>
              <a:t>Strong Foundations Matter!</a:t>
            </a:r>
          </a:p>
          <a:p>
            <a:r>
              <a:rPr lang="en-GR" dirty="0"/>
              <a:t>Feature Quality over Quantity</a:t>
            </a:r>
          </a:p>
          <a:p>
            <a:r>
              <a:rPr lang="en-GR" dirty="0"/>
              <a:t>Data Leakage is a Real Threat!</a:t>
            </a:r>
          </a:p>
          <a:p>
            <a:r>
              <a:rPr lang="en-GR" dirty="0"/>
              <a:t>Embeddings are Powerful</a:t>
            </a:r>
          </a:p>
          <a:p>
            <a:pPr lvl="1"/>
            <a:r>
              <a:rPr lang="en-GB" dirty="0"/>
              <a:t>w</a:t>
            </a:r>
            <a:r>
              <a:rPr lang="en-GR" dirty="0"/>
              <a:t>ith great power though comes great responsibility</a:t>
            </a:r>
          </a:p>
          <a:p>
            <a:r>
              <a:rPr lang="en-GR" dirty="0"/>
              <a:t>Model Choice Depends on Context</a:t>
            </a:r>
          </a:p>
          <a:p>
            <a:r>
              <a:rPr lang="en-GR" dirty="0"/>
              <a:t>Not All Improvements Equal Better Results</a:t>
            </a:r>
          </a:p>
          <a:p>
            <a:r>
              <a:rPr lang="en-GR" dirty="0"/>
              <a:t>Evaluation Gaps are Key Signals</a:t>
            </a:r>
          </a:p>
        </p:txBody>
      </p:sp>
    </p:spTree>
    <p:extLst>
      <p:ext uri="{BB962C8B-B14F-4D97-AF65-F5344CB8AC3E}">
        <p14:creationId xmlns:p14="http://schemas.microsoft.com/office/powerpoint/2010/main" val="31097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Τίτλο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Introduction</a:t>
            </a:r>
            <a:endParaRPr lang="el-GR" dirty="0"/>
          </a:p>
        </p:txBody>
      </p:sp>
      <p:sp>
        <p:nvSpPr>
          <p:cNvPr id="14" name="Σύμβολο κράτησης θέσης περιεχομένου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Given the abstracts of scientific papers</a:t>
            </a:r>
            <a:endParaRPr lang="el-GR" dirty="0"/>
          </a:p>
          <a:p>
            <a:pPr rtl="0"/>
            <a:r>
              <a:rPr lang="en-US" dirty="0"/>
              <a:t>Their authors</a:t>
            </a:r>
            <a:endParaRPr lang="el-GR" dirty="0"/>
          </a:p>
          <a:p>
            <a:pPr rtl="0"/>
            <a:r>
              <a:rPr lang="en-US" dirty="0"/>
              <a:t>And an existing network linking citations between them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We created a model predicting future links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CEE7-2FA6-A4BD-69D4-4F419CB3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R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06264-C8D6-9091-15EA-8B7D86FCB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</a:t>
            </a:r>
            <a:r>
              <a:rPr lang="en-GR" dirty="0"/>
              <a:t>oannis bouzas</a:t>
            </a:r>
          </a:p>
          <a:p>
            <a:r>
              <a:rPr lang="en-GB" dirty="0"/>
              <a:t>P</a:t>
            </a:r>
            <a:r>
              <a:rPr lang="en-GR" dirty="0"/>
              <a:t>apaspyros stylianos</a:t>
            </a:r>
          </a:p>
          <a:p>
            <a:endParaRPr lang="en-GR" dirty="0"/>
          </a:p>
          <a:p>
            <a:r>
              <a:rPr lang="en-GB" dirty="0"/>
              <a:t>U</a:t>
            </a:r>
            <a:r>
              <a:rPr lang="en-GR" dirty="0"/>
              <a:t>oi - 2025</a:t>
            </a:r>
          </a:p>
        </p:txBody>
      </p:sp>
    </p:spTree>
    <p:extLst>
      <p:ext uri="{BB962C8B-B14F-4D97-AF65-F5344CB8AC3E}">
        <p14:creationId xmlns:p14="http://schemas.microsoft.com/office/powerpoint/2010/main" val="18957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4E1F3-9E42-17E0-A2C2-202A3954A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Τίτλος 12">
            <a:extLst>
              <a:ext uri="{FF2B5EF4-FFF2-40B4-BE49-F238E27FC236}">
                <a16:creationId xmlns:a16="http://schemas.microsoft.com/office/drawing/2014/main" id="{072EFFFC-0E14-1370-1251-320B2755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Our Data</a:t>
            </a:r>
            <a:endParaRPr lang="el-GR" dirty="0"/>
          </a:p>
        </p:txBody>
      </p:sp>
      <p:sp>
        <p:nvSpPr>
          <p:cNvPr id="14" name="Σύμβολο κράτησης θέσης περιεχομένου 13">
            <a:extLst>
              <a:ext uri="{FF2B5EF4-FFF2-40B4-BE49-F238E27FC236}">
                <a16:creationId xmlns:a16="http://schemas.microsoft.com/office/drawing/2014/main" id="{42996A0D-0A9D-B6D8-0484-AB9E5EDA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138.499 scientific papers</a:t>
            </a:r>
            <a:endParaRPr lang="el-GR" dirty="0"/>
          </a:p>
          <a:p>
            <a:pPr lvl="1"/>
            <a:r>
              <a:rPr lang="en-US" dirty="0"/>
              <a:t>131.250 of which, contained abstracts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A citation network</a:t>
            </a:r>
          </a:p>
          <a:p>
            <a:pPr lvl="1"/>
            <a:r>
              <a:rPr lang="en-US" dirty="0"/>
              <a:t>directed graph</a:t>
            </a:r>
          </a:p>
          <a:p>
            <a:pPr lvl="1"/>
            <a:r>
              <a:rPr lang="en-US" dirty="0"/>
              <a:t>1.091.955 edges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6985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E2B52-388C-D573-E134-B3BB508F4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Τίτλος 12">
            <a:extLst>
              <a:ext uri="{FF2B5EF4-FFF2-40B4-BE49-F238E27FC236}">
                <a16:creationId xmlns:a16="http://schemas.microsoft.com/office/drawing/2014/main" id="{3BB1C182-B796-DB2B-12A6-E9B7261A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Preprocessing</a:t>
            </a:r>
            <a:endParaRPr lang="el-GR" dirty="0"/>
          </a:p>
        </p:txBody>
      </p:sp>
      <p:sp>
        <p:nvSpPr>
          <p:cNvPr id="14" name="Σύμβολο κράτησης θέσης περιεχομένου 13">
            <a:extLst>
              <a:ext uri="{FF2B5EF4-FFF2-40B4-BE49-F238E27FC236}">
                <a16:creationId xmlns:a16="http://schemas.microsoft.com/office/drawing/2014/main" id="{A6468C96-33CC-CC0E-45D2-929C5D0A0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Basic NLP techniques</a:t>
            </a:r>
          </a:p>
          <a:p>
            <a:pPr lvl="1"/>
            <a:r>
              <a:rPr lang="en-US" dirty="0"/>
              <a:t>all characters to lowercase</a:t>
            </a:r>
          </a:p>
          <a:p>
            <a:pPr lvl="1"/>
            <a:r>
              <a:rPr lang="en-US" dirty="0"/>
              <a:t>removed special characters</a:t>
            </a:r>
          </a:p>
          <a:p>
            <a:pPr lvl="1"/>
            <a:r>
              <a:rPr lang="en-US" dirty="0"/>
              <a:t>removed stopwords</a:t>
            </a:r>
            <a:endParaRPr lang="el-GR" dirty="0"/>
          </a:p>
          <a:p>
            <a:pPr rtl="0"/>
            <a:r>
              <a:rPr lang="en-US" dirty="0"/>
              <a:t>Tokenization</a:t>
            </a:r>
          </a:p>
          <a:p>
            <a:pPr rtl="0"/>
            <a:r>
              <a:rPr lang="en-US" dirty="0"/>
              <a:t>Stemming</a:t>
            </a:r>
          </a:p>
        </p:txBody>
      </p:sp>
    </p:spTree>
    <p:extLst>
      <p:ext uri="{BB962C8B-B14F-4D97-AF65-F5344CB8AC3E}">
        <p14:creationId xmlns:p14="http://schemas.microsoft.com/office/powerpoint/2010/main" val="285147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98BB3-5577-71E5-CD4B-72C5BCEC6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Τίτλος 12">
            <a:extLst>
              <a:ext uri="{FF2B5EF4-FFF2-40B4-BE49-F238E27FC236}">
                <a16:creationId xmlns:a16="http://schemas.microsoft.com/office/drawing/2014/main" id="{77504322-305F-5EC9-7C81-39762B1C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Initial Approach: Features</a:t>
            </a:r>
            <a:endParaRPr lang="el-GR" dirty="0"/>
          </a:p>
        </p:txBody>
      </p:sp>
      <p:sp>
        <p:nvSpPr>
          <p:cNvPr id="14" name="Σύμβολο κράτησης θέσης περιεχομένου 13">
            <a:extLst>
              <a:ext uri="{FF2B5EF4-FFF2-40B4-BE49-F238E27FC236}">
                <a16:creationId xmlns:a16="http://schemas.microsoft.com/office/drawing/2014/main" id="{DFF7A46C-FF02-14CE-F0EE-C237A2C1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On Abstracts</a:t>
            </a:r>
          </a:p>
          <a:p>
            <a:pPr lvl="1"/>
            <a:r>
              <a:rPr lang="en-US" dirty="0"/>
              <a:t>TF-IDF</a:t>
            </a:r>
          </a:p>
          <a:p>
            <a:pPr lvl="1"/>
            <a:r>
              <a:rPr lang="en-US" dirty="0"/>
              <a:t>Cosine Similarity</a:t>
            </a:r>
          </a:p>
          <a:p>
            <a:r>
              <a:rPr lang="en-US" dirty="0"/>
              <a:t>On Authors</a:t>
            </a:r>
          </a:p>
          <a:p>
            <a:pPr lvl="1"/>
            <a:r>
              <a:rPr lang="en-US" dirty="0"/>
              <a:t>Jaccard Similarity</a:t>
            </a:r>
          </a:p>
          <a:p>
            <a:r>
              <a:rPr lang="en-US" dirty="0"/>
              <a:t>On Network</a:t>
            </a:r>
          </a:p>
          <a:p>
            <a:pPr lvl="1"/>
            <a:r>
              <a:rPr lang="en-US" dirty="0"/>
              <a:t>Common Neighbors</a:t>
            </a:r>
          </a:p>
          <a:p>
            <a:pPr lvl="1"/>
            <a:r>
              <a:rPr lang="en-US" dirty="0"/>
              <a:t>Jaccard Coefficient</a:t>
            </a:r>
          </a:p>
          <a:p>
            <a:pPr lvl="1"/>
            <a:r>
              <a:rPr lang="en-US" dirty="0"/>
              <a:t>Preferential Attachment</a:t>
            </a:r>
          </a:p>
        </p:txBody>
      </p:sp>
    </p:spTree>
    <p:extLst>
      <p:ext uri="{BB962C8B-B14F-4D97-AF65-F5344CB8AC3E}">
        <p14:creationId xmlns:p14="http://schemas.microsoft.com/office/powerpoint/2010/main" val="63489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E7506-46FC-EE4E-2702-86DBEB6AD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Τίτλος 12">
            <a:extLst>
              <a:ext uri="{FF2B5EF4-FFF2-40B4-BE49-F238E27FC236}">
                <a16:creationId xmlns:a16="http://schemas.microsoft.com/office/drawing/2014/main" id="{830FF05B-1414-0AE4-2558-09B3DAE8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Initial Approach: Data Split Strategy</a:t>
            </a:r>
            <a:endParaRPr lang="el-GR" dirty="0"/>
          </a:p>
        </p:txBody>
      </p:sp>
      <p:sp>
        <p:nvSpPr>
          <p:cNvPr id="14" name="Σύμβολο κράτησης θέσης περιεχομένου 13">
            <a:extLst>
              <a:ext uri="{FF2B5EF4-FFF2-40B4-BE49-F238E27FC236}">
                <a16:creationId xmlns:a16="http://schemas.microsoft.com/office/drawing/2014/main" id="{29F21E52-68E5-35A9-6D00-1AE3BE16C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en-US" dirty="0"/>
          </a:p>
          <a:p>
            <a:pPr rtl="0"/>
            <a:r>
              <a:rPr lang="en-US" dirty="0"/>
              <a:t>80/20 train</a:t>
            </a:r>
            <a:r>
              <a:rPr lang="el-GR" dirty="0"/>
              <a:t> - </a:t>
            </a:r>
            <a:r>
              <a:rPr lang="en-US" dirty="0"/>
              <a:t>validation split</a:t>
            </a:r>
          </a:p>
        </p:txBody>
      </p:sp>
    </p:spTree>
    <p:extLst>
      <p:ext uri="{BB962C8B-B14F-4D97-AF65-F5344CB8AC3E}">
        <p14:creationId xmlns:p14="http://schemas.microsoft.com/office/powerpoint/2010/main" val="9323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6AE40-4610-896E-27A5-9544822A7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Τίτλος 12">
            <a:extLst>
              <a:ext uri="{FF2B5EF4-FFF2-40B4-BE49-F238E27FC236}">
                <a16:creationId xmlns:a16="http://schemas.microsoft.com/office/drawing/2014/main" id="{F01FC41C-CEE7-DABA-3F22-69E8430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Initial Approach: Model</a:t>
            </a:r>
            <a:endParaRPr lang="el-GR" dirty="0"/>
          </a:p>
        </p:txBody>
      </p:sp>
      <p:sp>
        <p:nvSpPr>
          <p:cNvPr id="14" name="Σύμβολο κράτησης θέσης περιεχομένου 13">
            <a:extLst>
              <a:ext uri="{FF2B5EF4-FFF2-40B4-BE49-F238E27FC236}">
                <a16:creationId xmlns:a16="http://schemas.microsoft.com/office/drawing/2014/main" id="{61DD3481-7D6A-0096-9514-A26BD71A2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en-US" dirty="0"/>
          </a:p>
          <a:p>
            <a:pPr rtl="0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z-score normalization of the features values</a:t>
            </a:r>
          </a:p>
          <a:p>
            <a:pPr lvl="1"/>
            <a:r>
              <a:rPr lang="en-US" dirty="0"/>
              <a:t>100 estimators achieved a log loss of 0.96256</a:t>
            </a:r>
          </a:p>
        </p:txBody>
      </p:sp>
    </p:spTree>
    <p:extLst>
      <p:ext uri="{BB962C8B-B14F-4D97-AF65-F5344CB8AC3E}">
        <p14:creationId xmlns:p14="http://schemas.microsoft.com/office/powerpoint/2010/main" val="8237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316E1-E734-04C7-FF31-60685ADB6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Τίτλος 12">
            <a:extLst>
              <a:ext uri="{FF2B5EF4-FFF2-40B4-BE49-F238E27FC236}">
                <a16:creationId xmlns:a16="http://schemas.microsoft.com/office/drawing/2014/main" id="{0516EB0B-7895-1B00-E50F-B03F32DD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Next Steps</a:t>
            </a:r>
            <a:endParaRPr lang="el-GR" dirty="0"/>
          </a:p>
        </p:txBody>
      </p:sp>
      <p:sp>
        <p:nvSpPr>
          <p:cNvPr id="14" name="Σύμβολο κράτησης θέσης περιεχομένου 13">
            <a:extLst>
              <a:ext uri="{FF2B5EF4-FFF2-40B4-BE49-F238E27FC236}">
                <a16:creationId xmlns:a16="http://schemas.microsoft.com/office/drawing/2014/main" id="{8A0D9C71-D69A-6EFD-544C-A388B641F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TF-IDF</a:t>
            </a:r>
          </a:p>
          <a:p>
            <a:pPr lvl="1"/>
            <a:r>
              <a:rPr lang="en-US" dirty="0" err="1"/>
              <a:t>max_features</a:t>
            </a:r>
            <a:r>
              <a:rPr lang="en-US" dirty="0"/>
              <a:t> = 750</a:t>
            </a:r>
          </a:p>
          <a:p>
            <a:pPr rtl="0"/>
            <a:endParaRPr lang="en-US" dirty="0"/>
          </a:p>
          <a:p>
            <a:pPr rtl="0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estimators = 2, depth = 3, </a:t>
            </a:r>
            <a:r>
              <a:rPr lang="en-US" dirty="0" err="1"/>
              <a:t>max_tfidf</a:t>
            </a:r>
            <a:r>
              <a:rPr lang="en-US" dirty="0"/>
              <a:t>, </a:t>
            </a:r>
            <a:r>
              <a:rPr lang="en-US" dirty="0" err="1"/>
              <a:t>reg:logistic</a:t>
            </a:r>
            <a:endParaRPr lang="en-US" dirty="0"/>
          </a:p>
          <a:p>
            <a:pPr lvl="1"/>
            <a:r>
              <a:rPr lang="en-US" dirty="0"/>
              <a:t>log loss score of 0.23315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7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64744-5A64-1012-609B-B3C9D1992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Τίτλος 12">
            <a:extLst>
              <a:ext uri="{FF2B5EF4-FFF2-40B4-BE49-F238E27FC236}">
                <a16:creationId xmlns:a16="http://schemas.microsoft.com/office/drawing/2014/main" id="{2C9F2ED0-71E1-C685-DB8F-419A0F23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Next Steps</a:t>
            </a:r>
            <a:endParaRPr lang="el-GR" dirty="0"/>
          </a:p>
        </p:txBody>
      </p:sp>
      <p:sp>
        <p:nvSpPr>
          <p:cNvPr id="14" name="Σύμβολο κράτησης θέσης περιεχομένου 13">
            <a:extLst>
              <a:ext uri="{FF2B5EF4-FFF2-40B4-BE49-F238E27FC236}">
                <a16:creationId xmlns:a16="http://schemas.microsoft.com/office/drawing/2014/main" id="{458B0D09-F09B-B9DA-9F25-FBBF4ED81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en-US" dirty="0"/>
          </a:p>
          <a:p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C69FF0E-D91E-368A-22F7-B657796A3CB1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09726218"/>
              </p:ext>
            </p:extLst>
          </p:nvPr>
        </p:nvGraphicFramePr>
        <p:xfrm>
          <a:off x="3099898" y="2132856"/>
          <a:ext cx="598902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514">
                  <a:extLst>
                    <a:ext uri="{9D8B030D-6E8A-4147-A177-3AD203B41FA5}">
                      <a16:colId xmlns:a16="http://schemas.microsoft.com/office/drawing/2014/main" val="723031029"/>
                    </a:ext>
                  </a:extLst>
                </a:gridCol>
                <a:gridCol w="2994514">
                  <a:extLst>
                    <a:ext uri="{9D8B030D-6E8A-4147-A177-3AD203B41FA5}">
                      <a16:colId xmlns:a16="http://schemas.microsoft.com/office/drawing/2014/main" val="3613114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LogLoss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4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RF(100)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0.96256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23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XGB(2,4)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0.34223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8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XGB(2,6)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0.29163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84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XGB(3,6)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0.28206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98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XGB(2,3,max_tfidf)</a:t>
                      </a:r>
                      <a:endParaRPr lang="el-G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0.27052</a:t>
                      </a:r>
                      <a:endParaRPr lang="el-G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84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XGB(2,3,max_tfidf,reg)</a:t>
                      </a:r>
                      <a:endParaRPr lang="el-G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0.23315</a:t>
                      </a:r>
                      <a:endParaRPr lang="el-G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464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70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Τεχνολογία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2_TF02787990_TF02787990" id="{674149BD-A1DD-466B-BA0D-361147D39261}" vid="{70B924BD-5EC3-4E6A-ADED-E51B2745EEC0}"/>
    </a:ext>
  </a:extLst>
</a:theme>
</file>

<file path=ppt/theme/theme2.xml><?xml version="1.0" encoding="utf-8"?>
<a:theme xmlns:a="http://schemas.openxmlformats.org/drawingml/2006/main" name="Θέμα του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Παρουσίαση με τριπλές γραμμές κυκλώματος (ευρεία οθόνη)</Template>
  <TotalTime>312</TotalTime>
  <Words>501</Words>
  <Application>Microsoft Macintosh PowerPoint</Application>
  <PresentationFormat>Custom</PresentationFormat>
  <Paragraphs>178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Τεχνολογία 16x9</vt:lpstr>
      <vt:lpstr>Citation Link Prediction</vt:lpstr>
      <vt:lpstr>Introduction</vt:lpstr>
      <vt:lpstr>Our Data</vt:lpstr>
      <vt:lpstr>Preprocessing</vt:lpstr>
      <vt:lpstr>Initial Approach: Features</vt:lpstr>
      <vt:lpstr>Initial Approach: Data Split Strategy</vt:lpstr>
      <vt:lpstr>Initial Approach: Model</vt:lpstr>
      <vt:lpstr>Next Steps</vt:lpstr>
      <vt:lpstr>Next Steps</vt:lpstr>
      <vt:lpstr>Adding Features</vt:lpstr>
      <vt:lpstr>Experimenting With Models</vt:lpstr>
      <vt:lpstr>More Features More Models !!!</vt:lpstr>
      <vt:lpstr>SHAP Analysis   Most important features for XGB and LGB respectively</vt:lpstr>
      <vt:lpstr>SHAP Analysis</vt:lpstr>
      <vt:lpstr>Sentence Transformers</vt:lpstr>
      <vt:lpstr>Sentence Transformers</vt:lpstr>
      <vt:lpstr>Final Features</vt:lpstr>
      <vt:lpstr>Future Vision</vt:lpstr>
      <vt:lpstr>Key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STYLIANOS PAPASPYROS</dc:creator>
  <cp:lastModifiedBy>STYLIANOS PAPASPYROS</cp:lastModifiedBy>
  <cp:revision>5</cp:revision>
  <dcterms:created xsi:type="dcterms:W3CDTF">2025-06-14T17:48:01Z</dcterms:created>
  <dcterms:modified xsi:type="dcterms:W3CDTF">2025-06-15T15:22:42Z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