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8" r:id="rId3"/>
    <p:sldId id="321" r:id="rId4"/>
    <p:sldId id="310" r:id="rId5"/>
    <p:sldId id="313" r:id="rId6"/>
    <p:sldId id="314" r:id="rId7"/>
    <p:sldId id="315" r:id="rId8"/>
    <p:sldId id="312" r:id="rId9"/>
    <p:sldId id="318" r:id="rId10"/>
    <p:sldId id="319" r:id="rId11"/>
    <p:sldId id="320" r:id="rId12"/>
    <p:sldId id="300" r:id="rId13"/>
    <p:sldId id="322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9324" autoAdjust="0"/>
  </p:normalViewPr>
  <p:slideViewPr>
    <p:cSldViewPr>
      <p:cViewPr varScale="1">
        <p:scale>
          <a:sx n="99" d="100"/>
          <a:sy n="99" d="100"/>
        </p:scale>
        <p:origin x="19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19DF8-C08F-4B9B-A9F5-058A597F2A98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DFA48-777E-4961-A09F-66CC3CCE8C24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292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DFA48-777E-4961-A09F-66CC3CCE8C24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7098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A5FAF-EB70-1B82-4197-9F5E229D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79787B49-0359-A80E-C84F-7250D4065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5F040975-5268-3BE7-F2E9-083C04FDE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651D05D9-79A0-1330-0FEF-34F33C55B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DFA48-777E-4961-A09F-66CC3CCE8C24}" type="slidenum">
              <a:rPr lang="el-GR" smtClean="0"/>
              <a:pPr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13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0FFBFB2-0FAF-422C-9745-994CCB7741CD}" type="datetimeFigureOut">
              <a:rPr lang="el-GR" smtClean="0"/>
              <a:pPr/>
              <a:t>3/6/2025</a:t>
            </a:fld>
            <a:endParaRPr lang="el-G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l-G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34405A-9A61-41F9-8B0C-5BD9BCAC634D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40668"/>
            <a:ext cx="7772400" cy="648072"/>
          </a:xfrm>
        </p:spPr>
        <p:txBody>
          <a:bodyPr>
            <a:noAutofit/>
          </a:bodyPr>
          <a:lstStyle/>
          <a:p>
            <a:pPr algn="ctr"/>
            <a:r>
              <a:rPr lang="el-GR" sz="16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Πανεπιστήμιο Δυτικής Μακεδονίας</a:t>
            </a:r>
            <a:br>
              <a:rPr lang="el-GR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l-GR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304" y="4186264"/>
            <a:ext cx="8062664" cy="2520280"/>
          </a:xfrm>
        </p:spPr>
        <p:txBody>
          <a:bodyPr>
            <a:normAutofit/>
          </a:bodyPr>
          <a:lstStyle/>
          <a:p>
            <a:pPr algn="l"/>
            <a:r>
              <a:rPr lang="el-GR" sz="1600" dirty="0" err="1">
                <a:cs typeface="Times New Roman" pitchFamily="18" charset="0"/>
              </a:rPr>
              <a:t>Απτουλάογλου</a:t>
            </a:r>
            <a:r>
              <a:rPr lang="el-GR" sz="1600" dirty="0">
                <a:cs typeface="Times New Roman" pitchFamily="18" charset="0"/>
              </a:rPr>
              <a:t> </a:t>
            </a:r>
            <a:r>
              <a:rPr lang="el-GR" sz="1600" dirty="0" err="1">
                <a:cs typeface="Times New Roman" pitchFamily="18" charset="0"/>
              </a:rPr>
              <a:t>Χακάν</a:t>
            </a:r>
            <a:r>
              <a:rPr lang="el-GR" sz="1600" dirty="0">
                <a:cs typeface="Times New Roman" pitchFamily="18" charset="0"/>
              </a:rPr>
              <a:t>	1942		</a:t>
            </a:r>
            <a:r>
              <a:rPr lang="el-GR" sz="1600" dirty="0" err="1">
                <a:cs typeface="Times New Roman" pitchFamily="18" charset="0"/>
              </a:rPr>
              <a:t>Καρανάτσιος</a:t>
            </a:r>
            <a:r>
              <a:rPr lang="el-GR" sz="1600" dirty="0">
                <a:cs typeface="Times New Roman" pitchFamily="18" charset="0"/>
              </a:rPr>
              <a:t> Αντώνιος	1968</a:t>
            </a:r>
          </a:p>
          <a:p>
            <a:pPr algn="l"/>
            <a:r>
              <a:rPr lang="el-GR" sz="1600" dirty="0" err="1">
                <a:cs typeface="Times New Roman" pitchFamily="18" charset="0"/>
              </a:rPr>
              <a:t>Μανώλας</a:t>
            </a:r>
            <a:r>
              <a:rPr lang="el-GR" sz="1600" dirty="0">
                <a:cs typeface="Times New Roman" pitchFamily="18" charset="0"/>
              </a:rPr>
              <a:t> </a:t>
            </a:r>
            <a:r>
              <a:rPr lang="el-GR" sz="1600" dirty="0" err="1">
                <a:cs typeface="Times New Roman" pitchFamily="18" charset="0"/>
              </a:rPr>
              <a:t>Βόγδος</a:t>
            </a:r>
            <a:r>
              <a:rPr lang="el-GR" sz="1600" dirty="0">
                <a:cs typeface="Times New Roman" pitchFamily="18" charset="0"/>
              </a:rPr>
              <a:t>		1986		</a:t>
            </a:r>
            <a:r>
              <a:rPr lang="el-GR" sz="1600" dirty="0" err="1">
                <a:cs typeface="Times New Roman" pitchFamily="18" charset="0"/>
              </a:rPr>
              <a:t>Γεροντίδης</a:t>
            </a:r>
            <a:r>
              <a:rPr lang="el-GR" sz="1600" dirty="0">
                <a:cs typeface="Times New Roman" pitchFamily="18" charset="0"/>
              </a:rPr>
              <a:t> Ιωάννης	1949</a:t>
            </a:r>
          </a:p>
          <a:p>
            <a:pPr algn="l"/>
            <a:endParaRPr lang="el-GR" sz="2000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l-GR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0B037B6-BB1A-65D7-C95E-654A5CA3640B}"/>
              </a:ext>
            </a:extLst>
          </p:cNvPr>
          <p:cNvSpPr txBox="1">
            <a:spLocks/>
          </p:cNvSpPr>
          <p:nvPr/>
        </p:nvSpPr>
        <p:spPr>
          <a:xfrm>
            <a:off x="538436" y="764704"/>
            <a:ext cx="8062664" cy="252028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ctr"/>
            <a:r>
              <a:rPr lang="el-GR" dirty="0">
                <a:latin typeface="Times New Roman" pitchFamily="18" charset="0"/>
                <a:cs typeface="Times New Roman" pitchFamily="18" charset="0"/>
              </a:rPr>
              <a:t>ΤΕΧΝΟΛΟΓΙΑ ΛΟΓΙΣΜΙΚΟΥ</a:t>
            </a:r>
          </a:p>
          <a:p>
            <a:pPr algn="l"/>
            <a:endParaRPr lang="el-GR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l-GR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l-GR" b="1" u="sng" dirty="0">
                <a:latin typeface="Times New Roman" pitchFamily="18" charset="0"/>
                <a:cs typeface="Times New Roman" pitchFamily="18" charset="0"/>
              </a:rPr>
              <a:t>Σύστημα Δημιουργίας Προτάσεων Βιντεοπαιχνιδιών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63C5F8D-C826-CE02-4BF9-F3D449993E87}"/>
              </a:ext>
            </a:extLst>
          </p:cNvPr>
          <p:cNvSpPr txBox="1">
            <a:spLocks/>
          </p:cNvSpPr>
          <p:nvPr/>
        </p:nvSpPr>
        <p:spPr>
          <a:xfrm>
            <a:off x="5076056" y="6453336"/>
            <a:ext cx="6406480" cy="576065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l"/>
            <a:r>
              <a:rPr lang="el-GR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Υπεύθυνη Καθηγήτρια: </a:t>
            </a:r>
            <a:r>
              <a:rPr lang="el-GR" sz="18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Μπίμπη</a:t>
            </a:r>
            <a:r>
              <a:rPr lang="el-GR" sz="1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Σταματία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9840" y="260648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000" u="sng" dirty="0">
                <a:effectLst/>
                <a:latin typeface="Times New Roman" pitchFamily="18" charset="0"/>
                <a:cs typeface="Times New Roman" pitchFamily="18" charset="0"/>
              </a:rPr>
              <a:t>ΑΝΑΖΗΤΗΣΗ &amp; ΠΡΟΒΟΛΗ ΛΕΠΤΟΜΕΡΕΙΩΝ</a:t>
            </a:r>
            <a:endParaRPr lang="en-US" sz="40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79C430D-A57C-66BB-91E9-EE9EF5AD5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2596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Άλλη μια δυνατότητα είναι η αναζήτηση η οποία παίρνει λέξεις κλειδιά και βρίσκει τους κατάλληλους τίτλους.</a:t>
            </a: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Η προβολή λεπτομερειών γίνεται όταν επιλέγει ο χρήστης το παιχνίδι που τον ενδιαφέρει. Το σύστημα των μεταφέρει σε μια άλλη σελίδα όπου βλέπει όλα τα πεδία που περιέχονται στο αρχείο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csv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για το παιχνίδι.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8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4000" u="sng" dirty="0">
                <a:effectLst/>
                <a:latin typeface="Times New Roman" pitchFamily="18" charset="0"/>
                <a:cs typeface="Times New Roman" pitchFamily="18" charset="0"/>
              </a:rPr>
              <a:t>ΤΕΧΝΟΛΟΓΙΕΣ ΚΑΙ ΥΛΟΠΟΙΗΣΗ</a:t>
            </a:r>
            <a:endParaRPr lang="en-US" sz="40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8E4B7451-17E8-3767-39A2-16DA0480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Για να αναπτύξουμε το συγκεκριμένο λογισμικό χρησιμοποιήσαμε και βρήκαμε κώδικα σε γλώσσα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. Η σύνδεση μεταξύ του αλγορίθμου που βρήκαμε με τον δικό μας για την προσαρμογή του σε αυτό που θέλουμε να υλοποιήσει το λογισμικό είναι μερικώς με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bridge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, καθώς διαχωρίζεται η πηγή δεδομένων με το πως χρησιμοποιείται.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Οι βιβλιοθήκες που χρησιμοποιήθηκαν είναι: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csv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Time</a:t>
            </a:r>
          </a:p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Textwrap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Flask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Json</a:t>
            </a:r>
          </a:p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Datetime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7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4000" u="sng" dirty="0">
                <a:effectLst/>
                <a:latin typeface="Times New Roman" pitchFamily="18" charset="0"/>
                <a:cs typeface="Times New Roman" pitchFamily="18" charset="0"/>
              </a:rPr>
              <a:t>ΑΠΟΛΟΓΙΣΜΟΣ</a:t>
            </a:r>
            <a:endParaRPr lang="en-US" sz="40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50C76F-FB20-31E7-D504-33D881E1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4525962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Στόχοι που επιτεύχθηκαν: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Δημιουργία λειτουργικού λογισμικού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Σωστή επεξεργασία και τροποποίηση έτοιμου κώδικα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Δημιουργία καλαίσθητου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UI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Παροχή πολλών επιλογών για φιλτράρισμα αποτελεσμάτων</a:t>
            </a:r>
          </a:p>
          <a:p>
            <a:pPr marL="109728" indent="0">
              <a:buNone/>
            </a:pP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Στόχοι που δεν επιτεύχθηκαν: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Εισαγωγή εικόνων στις λεπτομέρειες των παιχνιδιών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Εξαγωγή αποτελεσμάτων σε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pdf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Σύγκριση παιχνιδιών ίδιας κατηγορίας</a:t>
            </a: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46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9B753-6047-0BEB-24A1-2080A8CA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4FF79FC-BEDD-17DC-DE3C-772770A92C46}"/>
              </a:ext>
            </a:extLst>
          </p:cNvPr>
          <p:cNvSpPr txBox="1">
            <a:spLocks/>
          </p:cNvSpPr>
          <p:nvPr/>
        </p:nvSpPr>
        <p:spPr>
          <a:xfrm>
            <a:off x="538436" y="1772816"/>
            <a:ext cx="8062664" cy="2520280"/>
          </a:xfrm>
          <a:prstGeom prst="rect">
            <a:avLst/>
          </a:prstGeom>
        </p:spPr>
        <p:txBody>
          <a:bodyPr vert="horz" lIns="45720" rIns="45720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algn="ctr"/>
            <a:endParaRPr lang="el-GR" sz="2800" b="1" u="sng" dirty="0">
              <a:latin typeface="Times New Roman" pitchFamily="18" charset="0"/>
              <a:cs typeface="Times New Roman" pitchFamily="18" charset="0"/>
            </a:endParaRPr>
          </a:p>
          <a:p>
            <a:pPr marL="109728" algn="ctr"/>
            <a:endParaRPr lang="el-GR" sz="2800" b="1" u="sng" dirty="0">
              <a:latin typeface="Times New Roman" pitchFamily="18" charset="0"/>
              <a:cs typeface="Times New Roman" pitchFamily="18" charset="0"/>
            </a:endParaRPr>
          </a:p>
          <a:p>
            <a:pPr marL="109728" algn="ctr"/>
            <a:r>
              <a:rPr lang="el-GR" sz="2800" b="1" u="sng" dirty="0">
                <a:latin typeface="Times New Roman" pitchFamily="18" charset="0"/>
                <a:cs typeface="Times New Roman" pitchFamily="18" charset="0"/>
              </a:rPr>
              <a:t>ΕΥΧΑΡΙΣΤΟΥΜΕ ΠΟΛΥ ΓΙΑ ΤΟΝ ΧΡΟΝΟ ΣΑΣ!!!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l-GR" dirty="0"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85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D4FEE247-1CB3-0B4C-98AB-BCA827A29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6752"/>
            <a:ext cx="9144000" cy="5436604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Ο βασικός στόχος του συστήματος δημιουργίας προτάσεων βιντεοπαιχνιδιών είναι να προσφέρει στο χρήστη προσωποποιημένες προτάσεις βιντεοπαιχνιδιών, βασισμένες στα χαρακτηριστικά που εκείνος θεωρεί σημαντικά.</a:t>
            </a:r>
          </a:p>
          <a:p>
            <a:pPr marL="109728" indent="0">
              <a:buNone/>
            </a:pP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just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Τα βασικά οφέλη από την υλοποίηση του συστήματος είναι:</a:t>
            </a:r>
          </a:p>
          <a:p>
            <a:pPr lvl="0"/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Εξοικονόμηση χρόνου στην αναζήτηση νέων παιχνιδιών.</a:t>
            </a:r>
          </a:p>
          <a:p>
            <a:pPr lvl="0"/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Καλύτερη και εξατομικευμένη εμπειρία χρήστη.</a:t>
            </a:r>
          </a:p>
          <a:p>
            <a:pPr lvl="0"/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Ανάδειξη λιγότερο δημοφιλών τίτλων με βάση τα ενδιαφέροντα του χρήστη.</a:t>
            </a:r>
          </a:p>
          <a:p>
            <a:pPr lvl="0"/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Ευελιξία και αυτονομία, καθώς ο χρήστης έχει πλήρη ελευθερία στην διαχείριση των παραμέτρων που λαμβάνονται υπόψη.</a:t>
            </a:r>
          </a:p>
          <a:p>
            <a:pPr marL="109728" lvl="0" indent="0" algn="just">
              <a:buNone/>
            </a:pPr>
            <a:endParaRPr lang="el-GR" dirty="0"/>
          </a:p>
          <a:p>
            <a:pPr marL="109728" indent="0" algn="just">
              <a:buNone/>
            </a:pPr>
            <a:endParaRPr lang="el-GR" dirty="0"/>
          </a:p>
          <a:p>
            <a:pPr marL="109728" indent="0" algn="just">
              <a:buNone/>
            </a:pPr>
            <a:endParaRPr lang="el-G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D368B0D2-AD7B-B847-8709-EF55146E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54" y="71954"/>
            <a:ext cx="8229600" cy="1143000"/>
          </a:xfrm>
        </p:spPr>
        <p:txBody>
          <a:bodyPr/>
          <a:lstStyle/>
          <a:p>
            <a:pPr algn="ctr"/>
            <a:r>
              <a:rPr lang="el-GR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ΣΤΟΧΟΣ ΤΟΥ </a:t>
            </a:r>
            <a:r>
              <a:rPr lang="el-GR" sz="40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ΣΔΠΒ</a:t>
            </a:r>
            <a:r>
              <a:rPr lang="el-GR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669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>
            <a:extLst>
              <a:ext uri="{FF2B5EF4-FFF2-40B4-BE49-F238E27FC236}">
                <a16:creationId xmlns:a16="http://schemas.microsoft.com/office/drawing/2014/main" id="{20FD2D0F-6349-B411-57F0-D41FCB699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Το λογισμικό μας απευθύνεται σε: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Καθημερινούς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gamers</a:t>
            </a:r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Γονείς ή δασκάλους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Αναλυτές δεδομένων-προγραμματιστές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Ευρύ κοινό</a:t>
            </a: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B313F67B-5820-1618-CD81-672E55E5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ΚΟΙΝΟ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BEA926-2A21-9941-2DA1-93FED7859CD8}"/>
              </a:ext>
            </a:extLst>
          </p:cNvPr>
          <p:cNvSpPr txBox="1"/>
          <p:nvPr/>
        </p:nvSpPr>
        <p:spPr>
          <a:xfrm>
            <a:off x="215516" y="3861048"/>
            <a:ext cx="8712968" cy="1618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l-G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Το σύστημα είναι σχεδιασμένο έτσι ώστε να είναι απλό στη χρήση, ακόμα και για μη τεχνικούς χρήστες, αλλά και ευέλικτο για όσους έχουν περισσότερες γνώσεις και θέλουν να εξερευνήσουν ή να </a:t>
            </a:r>
            <a:r>
              <a:rPr lang="el-GR" sz="2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παραμετροποιήσουν</a:t>
            </a:r>
            <a:r>
              <a:rPr lang="el-GR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περισσότερο τα αποτελέσματα.</a:t>
            </a:r>
          </a:p>
        </p:txBody>
      </p:sp>
    </p:spTree>
    <p:extLst>
      <p:ext uri="{BB962C8B-B14F-4D97-AF65-F5344CB8AC3E}">
        <p14:creationId xmlns:p14="http://schemas.microsoft.com/office/powerpoint/2010/main" val="90702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περιεχομένου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Εγγραφή Νέου Χρήστη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Σύνδεση Χρήστη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Εισαγωγή Αρχείου Δεδομένων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Επιλογή Χαρακτηριστικών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Παραγωγή Προτάσεων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Αναζήτηση Τίτλου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Προβολή Λεπτομερειών Παιχνιδιών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Αποθήκευση Αγαπημένων Παιχνιδιών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Εξαγωγή Αποτελεσμάτων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Εξαγωγή Στατιστικών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Αποσύνδεση Χρήστη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logout)</a:t>
            </a: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l-G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Τίτλο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l-GR" sz="4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ΚΥΡΙΕΣ ΛΕΙΤΟΥΡΓΙΕΣ</a:t>
            </a:r>
          </a:p>
        </p:txBody>
      </p:sp>
    </p:spTree>
    <p:extLst>
      <p:ext uri="{BB962C8B-B14F-4D97-AF65-F5344CB8AC3E}">
        <p14:creationId xmlns:p14="http://schemas.microsoft.com/office/powerpoint/2010/main" val="297884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7975" y="-17257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l-GR" sz="4400" u="sng" dirty="0"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l-GR" sz="4400" u="sng" dirty="0">
                <a:effectLst/>
                <a:latin typeface="Times New Roman" pitchFamily="18" charset="0"/>
                <a:cs typeface="Times New Roman" pitchFamily="18" charset="0"/>
              </a:rPr>
              <a:t>ΔΙΑΓΡΑΜΜΑ ΚΛΑΣΕΩΝ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AutoShape 2" descr="Αποτέλεσμα εικόνας για ΚΟΥΤΣΟ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9910EDC3-051E-75CE-205B-E5EBCC75F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04" y="764704"/>
            <a:ext cx="7419392" cy="601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5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Μία από τις σημαντικότερες περιπτώσεις χρήσης είναι η εισαγωγή των δεδομένων μέσω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csv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αρχείου.</a:t>
            </a: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Το σύστημα ελέγχει για την εγκυρότητα του αρχείου που ιδανικά πρέπει να περιλαμβάνει: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Το όνομα του παιχνιδιού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Ημερομηνία κυκλοφορίας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Metacritic score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ESRB rating </a:t>
            </a: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Χρόνος ολοκλήρωσης του παιχνιδιού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Πλατφόρμες που είναι διαθέσιμο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Το είδος-κατηγορία που ανήκει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Πλατφόρμες που είναι διαθέσιμο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Λεπτομέρειες</a:t>
            </a:r>
          </a:p>
          <a:p>
            <a:pPr marL="109728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l-GR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ΕΙΣΑΓΩΓΗ  ΑΡΧΕΙΟΥ ΔΕΔΟΜΕΝΩΝ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066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l-GR" sz="4000" u="sng" dirty="0">
                <a:latin typeface="Times New Roman" pitchFamily="18" charset="0"/>
                <a:cs typeface="Times New Roman" pitchFamily="18" charset="0"/>
              </a:rPr>
              <a:t>ΠΑΡΑΓΩΓΗ ΑΠΟΤΕΛΕΣΜΑΤΩΝ</a:t>
            </a:r>
            <a:endParaRPr lang="en-US" sz="40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49FB6E3-F2BA-94E0-F329-4190E931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Έπειτα είναι η επιλογή χαρακτηριστικών και η παραγωγή προτάσεων.</a:t>
            </a: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Τα πεδία που μπορεί να κάνει επιλογή ο χρήστης για το φιλτράρισμα των αποτελεσμάτων είναι: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Είδος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Πλατφόρμα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ESRB rating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Metacritic score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Ώρες για την ολοκλήρωση του παιχνιδιού</a:t>
            </a:r>
          </a:p>
          <a:p>
            <a:pPr marL="109728" indent="0">
              <a:buNone/>
            </a:pP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Οι επιλογές αυτές μπορούν να γίνουν και συνδυαστικά </a:t>
            </a: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Αφού γίνουν οι επιλογές από τον χρήστη ο αλγόριθμος μηχανικής μάθησης επεξεργάζεται το αίτημα και βγάζει τα κατάλληλα αποτελέσματα.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10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Τίτλος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ctr"/>
            <a:r>
              <a:rPr lang="el-GR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ΔΙΑΓΡΑΜΜΑΤΑ ΑΚΟΛΟΥΘΙΑΣ</a:t>
            </a: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D549ACAB-A24F-D21C-9130-93292E502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5040560" cy="2733027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019B8D64-6D9D-8E17-308C-61AB2C52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49" y="3861048"/>
            <a:ext cx="5175671" cy="29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8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l-GR" sz="4000" u="sng" dirty="0">
                <a:effectLst/>
                <a:latin typeface="Times New Roman" pitchFamily="18" charset="0"/>
                <a:cs typeface="Times New Roman" pitchFamily="18" charset="0"/>
              </a:rPr>
              <a:t>ΑΓΑΠΗΜΕΝΑ &amp; ΣΤΑΤΙΣΤΙΚΑ</a:t>
            </a:r>
            <a:endParaRPr lang="en-US" sz="4000" u="sng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C908BE-294F-691C-D1F5-D37A9FA20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616" y="1072570"/>
            <a:ext cx="8229600" cy="502072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Το σύστημα έχει την δυνατότητα για κάθε χρήστη να αποθηκεύει αγαπημένα παιχνίδια. Αυτό διευκολύνει τον χρήστη να βρει παιχνίδια πιο γρήγορα από την πληθώρα της βάσης δεδομένων.</a:t>
            </a:r>
          </a:p>
          <a:p>
            <a:pPr marL="109728" indent="0">
              <a:buNone/>
            </a:pPr>
            <a:endParaRPr lang="el-GR" sz="2400" dirty="0"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Τα στατιστικά χωρίζονται σε 3 κατηγορίες: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Νεότερα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Καλύτερα Βαθμολογημένα</a:t>
            </a:r>
          </a:p>
          <a:p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Πιο Δημοφιλή</a:t>
            </a:r>
          </a:p>
          <a:p>
            <a:pPr marL="109728" indent="0">
              <a:buNone/>
            </a:pP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Το σύστημα ελέγχει τις ημερομηνίες κυκλοφορίας, τις βαθμολογίες από το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metacritics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400" dirty="0">
                <a:latin typeface="Times New Roman" pitchFamily="18" charset="0"/>
                <a:cs typeface="Times New Roman" pitchFamily="18" charset="0"/>
              </a:rPr>
              <a:t>και των αριθμό αγαπημένων που έχει κάθε παιχνίδι.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89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ustom 2">
      <a:dk1>
        <a:srgbClr val="FFFFFF"/>
      </a:dk1>
      <a:lt1>
        <a:srgbClr val="000000"/>
      </a:lt1>
      <a:dk2>
        <a:srgbClr val="FFFFFF"/>
      </a:dk2>
      <a:lt2>
        <a:srgbClr val="FFC000"/>
      </a:lt2>
      <a:accent1>
        <a:srgbClr val="FFC000"/>
      </a:accent1>
      <a:accent2>
        <a:srgbClr val="FF0000"/>
      </a:accent2>
      <a:accent3>
        <a:srgbClr val="FFC000"/>
      </a:accent3>
      <a:accent4>
        <a:srgbClr val="FFC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1097</TotalTime>
  <Words>577</Words>
  <Application>Microsoft Office PowerPoint</Application>
  <PresentationFormat>Προβολή στην οθόνη (4:3)</PresentationFormat>
  <Paragraphs>98</Paragraphs>
  <Slides>13</Slides>
  <Notes>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8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22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Πανεπιστήμιο Δυτικής Μακεδονίας </vt:lpstr>
      <vt:lpstr>ΣΤΟΧΟΣ ΤΟΥ ΣΔΠΒ  </vt:lpstr>
      <vt:lpstr>ΚΟΙΝΟ</vt:lpstr>
      <vt:lpstr>ΚΥΡΙΕΣ ΛΕΙΤΟΥΡΓΙΕΣ</vt:lpstr>
      <vt:lpstr> ΔΙΑΓΡΑΜΜΑ ΚΛΑΣΕΩΝ </vt:lpstr>
      <vt:lpstr>ΕΙΣΑΓΩΓΗ  ΑΡΧΕΙΟΥ ΔΕΔΟΜΕΝΩΝ</vt:lpstr>
      <vt:lpstr>ΠΑΡΑΓΩΓΗ ΑΠΟΤΕΛΕΣΜΑΤΩΝ</vt:lpstr>
      <vt:lpstr>ΔΙΑΓΡΑΜΜΑΤΑ ΑΚΟΛΟΥΘΙΑΣ</vt:lpstr>
      <vt:lpstr>ΑΓΑΠΗΜΕΝΑ &amp; ΣΤΑΤΙΣΤΙΚΑ</vt:lpstr>
      <vt:lpstr>ΑΝΑΖΗΤΗΣΗ &amp; ΠΡΟΒΟΛΗ ΛΕΠΤΟΜΕΡΕΙΩΝ</vt:lpstr>
      <vt:lpstr>ΤΕΧΝΟΛΟΓΙΕΣ ΚΑΙ ΥΛΟΠΟΙΗΣΗ</vt:lpstr>
      <vt:lpstr>ΑΠΟΛΟΓΙΣΜΟΣ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ΤΕΧΝΟΛΟΓΙΑ ΛΟΓΙΣΜΙΚΟΥ</dc:title>
  <dc:creator>Στέφανος</dc:creator>
  <cp:lastModifiedBy>Giannis Gerontidhs</cp:lastModifiedBy>
  <cp:revision>85</cp:revision>
  <dcterms:created xsi:type="dcterms:W3CDTF">2017-02-04T08:03:34Z</dcterms:created>
  <dcterms:modified xsi:type="dcterms:W3CDTF">2025-06-03T10:25:05Z</dcterms:modified>
</cp:coreProperties>
</file>