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kallima@ece.auth.g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F52FAE5-2537-83ED-CC82-F242953DFAA3}"/>
              </a:ext>
            </a:extLst>
          </p:cNvPr>
          <p:cNvSpPr>
            <a:spLocks noGrp="1"/>
          </p:cNvSpPr>
          <p:nvPr>
            <p:ph type="ctr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Neural Networks</a:t>
            </a:r>
            <a:br>
              <a:rPr lang="en-US" dirty="0">
                <a:latin typeface="Calibri" panose="020F0502020204030204" pitchFamily="34" charset="0"/>
                <a:ea typeface="Calibri" panose="020F0502020204030204" pitchFamily="34" charset="0"/>
                <a:cs typeface="Calibri" panose="020F0502020204030204" pitchFamily="34" charset="0"/>
              </a:rPr>
            </a:br>
            <a:r>
              <a:rPr lang="el-GR" dirty="0">
                <a:latin typeface="Calibri" panose="020F0502020204030204" pitchFamily="34" charset="0"/>
                <a:ea typeface="Calibri" panose="020F0502020204030204" pitchFamily="34" charset="0"/>
                <a:cs typeface="Calibri" panose="020F0502020204030204" pitchFamily="34" charset="0"/>
              </a:rPr>
              <a:t>3</a:t>
            </a:r>
            <a:r>
              <a:rPr lang="el-GR" baseline="30000" dirty="0">
                <a:latin typeface="Calibri" panose="020F0502020204030204" pitchFamily="34" charset="0"/>
                <a:ea typeface="Calibri" panose="020F0502020204030204" pitchFamily="34" charset="0"/>
                <a:cs typeface="Calibri" panose="020F0502020204030204" pitchFamily="34" charset="0"/>
              </a:rPr>
              <a:t>ο</a:t>
            </a:r>
            <a:r>
              <a:rPr lang="el-GR" dirty="0">
                <a:latin typeface="Calibri" panose="020F0502020204030204" pitchFamily="34" charset="0"/>
                <a:ea typeface="Calibri" panose="020F0502020204030204" pitchFamily="34" charset="0"/>
                <a:cs typeface="Calibri" panose="020F0502020204030204" pitchFamily="34" charset="0"/>
              </a:rPr>
              <a:t> Παραδοτέο (</a:t>
            </a:r>
            <a:r>
              <a:rPr lang="en-US" dirty="0" err="1">
                <a:latin typeface="Calibri" panose="020F0502020204030204" pitchFamily="34" charset="0"/>
                <a:ea typeface="Calibri" panose="020F0502020204030204" pitchFamily="34" charset="0"/>
                <a:cs typeface="Calibri" panose="020F0502020204030204" pitchFamily="34" charset="0"/>
              </a:rPr>
              <a:t>Rbfnn</a:t>
            </a:r>
            <a:r>
              <a:rPr lang="en-US" dirty="0">
                <a:latin typeface="Calibri" panose="020F0502020204030204" pitchFamily="34" charset="0"/>
                <a:ea typeface="Calibri" panose="020F0502020204030204" pitchFamily="34" charset="0"/>
                <a:cs typeface="Calibri" panose="020F0502020204030204" pitchFamily="34" charset="0"/>
              </a:rPr>
              <a:t>)</a:t>
            </a:r>
            <a:endParaRPr lang="el-GR" dirty="0">
              <a:latin typeface="Calibri" panose="020F0502020204030204" pitchFamily="34" charset="0"/>
              <a:ea typeface="Calibri" panose="020F0502020204030204" pitchFamily="34" charset="0"/>
              <a:cs typeface="Calibri" panose="020F0502020204030204" pitchFamily="34" charset="0"/>
            </a:endParaRPr>
          </a:p>
        </p:txBody>
      </p:sp>
      <p:sp>
        <p:nvSpPr>
          <p:cNvPr id="3" name="Υπότιτλος 2">
            <a:extLst>
              <a:ext uri="{FF2B5EF4-FFF2-40B4-BE49-F238E27FC236}">
                <a16:creationId xmlns:a16="http://schemas.microsoft.com/office/drawing/2014/main" id="{8390D525-50AB-0E52-DFBB-14EE41A88029}"/>
              </a:ext>
            </a:extLst>
          </p:cNvPr>
          <p:cNvSpPr>
            <a:spLocks noGrp="1"/>
          </p:cNvSpPr>
          <p:nvPr>
            <p:ph type="subTitle" idx="1"/>
          </p:nvPr>
        </p:nvSpPr>
        <p:spPr/>
        <p:txBody>
          <a:bodyPr>
            <a:normAutofit fontScale="62500" lnSpcReduction="20000"/>
          </a:bodyPr>
          <a:lstStyle/>
          <a:p>
            <a:pPr marL="342900" indent="-342900" algn="r">
              <a:buFont typeface="Arial" panose="020B0604020202020204" pitchFamily="34" charset="0"/>
              <a:buChar char="•"/>
            </a:pPr>
            <a:r>
              <a:rPr lang="el-GR" cap="none" dirty="0">
                <a:solidFill>
                  <a:schemeClr val="tx1"/>
                </a:solidFill>
                <a:latin typeface="Calibri" panose="020F0502020204030204" pitchFamily="34" charset="0"/>
                <a:ea typeface="Calibri" panose="020F0502020204030204" pitchFamily="34" charset="0"/>
                <a:cs typeface="Calibri" panose="020F0502020204030204" pitchFamily="34" charset="0"/>
              </a:rPr>
              <a:t>Καλλιμάνης Ιωάννης</a:t>
            </a:r>
          </a:p>
          <a:p>
            <a:pPr marL="342900" indent="-342900" algn="r">
              <a:buFont typeface="Arial" panose="020B0604020202020204" pitchFamily="34" charset="0"/>
              <a:buChar char="•"/>
            </a:pPr>
            <a:r>
              <a:rPr lang="el-GR" cap="none" dirty="0">
                <a:solidFill>
                  <a:schemeClr val="tx1"/>
                </a:solidFill>
                <a:latin typeface="Calibri" panose="020F0502020204030204" pitchFamily="34" charset="0"/>
                <a:ea typeface="Calibri" panose="020F0502020204030204" pitchFamily="34" charset="0"/>
                <a:cs typeface="Calibri" panose="020F0502020204030204" pitchFamily="34" charset="0"/>
              </a:rPr>
              <a:t>10007</a:t>
            </a:r>
          </a:p>
          <a:p>
            <a:pPr marL="342900" indent="-342900" algn="r">
              <a:buFont typeface="Arial" panose="020B0604020202020204" pitchFamily="34" charset="0"/>
              <a:buChar char="•"/>
            </a:pPr>
            <a:r>
              <a:rPr lang="el-GR" cap="none" dirty="0">
                <a:solidFill>
                  <a:schemeClr val="tx1"/>
                </a:solidFill>
                <a:latin typeface="Calibri" panose="020F0502020204030204" pitchFamily="34" charset="0"/>
                <a:ea typeface="Calibri" panose="020F0502020204030204" pitchFamily="34" charset="0"/>
                <a:cs typeface="Calibri" panose="020F0502020204030204" pitchFamily="34" charset="0"/>
              </a:rPr>
              <a:t>Ηλεκτρολόγων μηχανικών και Μηχανικών Ηλεκτρονικών Υπολογιστών</a:t>
            </a:r>
            <a:endPar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r">
              <a:buFont typeface="Arial" panose="020B0604020202020204" pitchFamily="34" charset="0"/>
              <a:buChar char="•"/>
            </a:pP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ikallima@ece.auth.gr</a:t>
            </a:r>
            <a:endPar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r">
              <a:buFont typeface="Arial" panose="020B0604020202020204" pitchFamily="34" charset="0"/>
              <a:buChar char="•"/>
            </a:pP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rPr>
              <a:t>11-1-2024</a:t>
            </a:r>
            <a:endParaRPr lang="el-GR"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094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FEABA506-F3B0-9366-F368-66A943144FE3}"/>
              </a:ext>
            </a:extLst>
          </p:cNvPr>
          <p:cNvSpPr>
            <a:spLocks noGrp="1"/>
          </p:cNvSpPr>
          <p:nvPr>
            <p:ph idx="1"/>
          </p:nvPr>
        </p:nvSpPr>
        <p:spPr>
          <a:xfrm>
            <a:off x="1141412" y="252919"/>
            <a:ext cx="9905999" cy="2805246"/>
          </a:xfrm>
        </p:spPr>
        <p:txBody>
          <a:bodyPr>
            <a:normAutofit fontScale="85000" lnSpcReduction="10000"/>
          </a:bodyPr>
          <a:lstStyle/>
          <a:p>
            <a:r>
              <a:rPr lang="el-GR" dirty="0"/>
              <a:t>Σαν τελευταία προσπάθεια να εξάγω κάποια συμπεράσματα για το πώς θα ομαδοποιήσω τα δεδομένα που, πως και ποιες κλάσεις να λάβω καθώς και τι μετασχηματισμό / μετασχηματισμούς να χρησιμοποιήσω αποφάσισα να εφαρμόσω εκ νέου τον κανόνα του αγκώνα αλλά για κάθε κλάση ξεχωριστά. Τα διαγράμματα που προέκυψαν για κάθε κλάση είναι περίπου τα ίδια, αλλά τα συμπεράσματα που εξάγουμε κοινά. Ο αγκώνας και με και χωρίς </a:t>
            </a:r>
            <a:r>
              <a:rPr lang="en-US" dirty="0"/>
              <a:t>PCA </a:t>
            </a:r>
            <a:r>
              <a:rPr lang="el-GR" dirty="0"/>
              <a:t>λαμβάνεται για </a:t>
            </a:r>
            <a:r>
              <a:rPr lang="en-US" dirty="0"/>
              <a:t>Number of Clusters = 4</a:t>
            </a:r>
          </a:p>
          <a:p>
            <a:r>
              <a:rPr lang="en-US" dirty="0"/>
              <a:t>1). </a:t>
            </a:r>
            <a:r>
              <a:rPr lang="el-GR" dirty="0"/>
              <a:t>Χωρίς </a:t>
            </a:r>
            <a:r>
              <a:rPr lang="en-US" dirty="0"/>
              <a:t>PCA</a:t>
            </a:r>
            <a:r>
              <a:rPr lang="el-GR" dirty="0"/>
              <a:t>				</a:t>
            </a:r>
            <a:r>
              <a:rPr lang="en-US" dirty="0"/>
              <a:t>	</a:t>
            </a:r>
            <a:r>
              <a:rPr lang="el-GR" dirty="0"/>
              <a:t>2). Με </a:t>
            </a:r>
            <a:r>
              <a:rPr lang="en-US" dirty="0"/>
              <a:t>PCA</a:t>
            </a:r>
            <a:endParaRPr lang="el-GR" dirty="0"/>
          </a:p>
        </p:txBody>
      </p:sp>
      <p:pic>
        <p:nvPicPr>
          <p:cNvPr id="5" name="Εικόνα 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C3E107B3-131B-94F5-809D-DA1E664DA3C6}"/>
              </a:ext>
            </a:extLst>
          </p:cNvPr>
          <p:cNvPicPr>
            <a:picLocks noChangeAspect="1"/>
          </p:cNvPicPr>
          <p:nvPr/>
        </p:nvPicPr>
        <p:blipFill>
          <a:blip r:embed="rId2"/>
          <a:stretch>
            <a:fillRect/>
          </a:stretch>
        </p:blipFill>
        <p:spPr>
          <a:xfrm>
            <a:off x="1445949" y="3058165"/>
            <a:ext cx="4408198" cy="3546916"/>
          </a:xfrm>
          <a:prstGeom prst="rect">
            <a:avLst/>
          </a:prstGeom>
        </p:spPr>
      </p:pic>
      <p:pic>
        <p:nvPicPr>
          <p:cNvPr id="7" name="Εικόνα 6" descr="Εικόνα που περιέχει κείμενο, γραμμή, διάγραμμα, γράφημα">
            <a:extLst>
              <a:ext uri="{FF2B5EF4-FFF2-40B4-BE49-F238E27FC236}">
                <a16:creationId xmlns:a16="http://schemas.microsoft.com/office/drawing/2014/main" id="{9E4EF8CC-B6FE-E5BE-7FE4-4A6814555970}"/>
              </a:ext>
            </a:extLst>
          </p:cNvPr>
          <p:cNvPicPr>
            <a:picLocks noChangeAspect="1"/>
          </p:cNvPicPr>
          <p:nvPr/>
        </p:nvPicPr>
        <p:blipFill>
          <a:blip r:embed="rId3"/>
          <a:stretch>
            <a:fillRect/>
          </a:stretch>
        </p:blipFill>
        <p:spPr>
          <a:xfrm>
            <a:off x="6417101" y="3058166"/>
            <a:ext cx="4408198" cy="3546916"/>
          </a:xfrm>
          <a:prstGeom prst="rect">
            <a:avLst/>
          </a:prstGeom>
        </p:spPr>
      </p:pic>
    </p:spTree>
    <p:extLst>
      <p:ext uri="{BB962C8B-B14F-4D97-AF65-F5344CB8AC3E}">
        <p14:creationId xmlns:p14="http://schemas.microsoft.com/office/powerpoint/2010/main" val="28316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FCDD35FC-7A62-ABC3-E06D-0D4937810CD6}"/>
              </a:ext>
            </a:extLst>
          </p:cNvPr>
          <p:cNvSpPr>
            <a:spLocks noGrp="1"/>
          </p:cNvSpPr>
          <p:nvPr>
            <p:ph idx="1"/>
          </p:nvPr>
        </p:nvSpPr>
        <p:spPr>
          <a:xfrm>
            <a:off x="1141412" y="1575881"/>
            <a:ext cx="9905999" cy="4215320"/>
          </a:xfrm>
        </p:spPr>
        <p:txBody>
          <a:bodyPr/>
          <a:lstStyle/>
          <a:p>
            <a:r>
              <a:rPr lang="el-GR" dirty="0"/>
              <a:t>Από την παραπάνω υλοποίηση προκύπτουν συνολικά 4 κέντρα για κάθε κλάση δηλαδή συνολικά 40 κέντρα με της αντίστοιχες ακτίνες. Τα αποτελέσματα:</a:t>
            </a:r>
          </a:p>
          <a:p>
            <a:r>
              <a:rPr lang="el-GR" dirty="0"/>
              <a:t>1). Χωρίς </a:t>
            </a:r>
            <a:r>
              <a:rPr lang="en-US" dirty="0"/>
              <a:t>PCA				2). </a:t>
            </a:r>
            <a:r>
              <a:rPr lang="el-GR" dirty="0"/>
              <a:t>Με </a:t>
            </a:r>
            <a:r>
              <a:rPr lang="en-US" dirty="0"/>
              <a:t>PCA</a:t>
            </a:r>
            <a:endParaRPr lang="el-GR" dirty="0"/>
          </a:p>
        </p:txBody>
      </p:sp>
      <p:graphicFrame>
        <p:nvGraphicFramePr>
          <p:cNvPr id="4" name="Πίνακας 3">
            <a:extLst>
              <a:ext uri="{FF2B5EF4-FFF2-40B4-BE49-F238E27FC236}">
                <a16:creationId xmlns:a16="http://schemas.microsoft.com/office/drawing/2014/main" id="{4C9B3CD7-6BF9-1816-A9D2-306A4944A834}"/>
              </a:ext>
            </a:extLst>
          </p:cNvPr>
          <p:cNvGraphicFramePr>
            <a:graphicFrameLocks noGrp="1"/>
          </p:cNvGraphicFramePr>
          <p:nvPr>
            <p:extLst>
              <p:ext uri="{D42A27DB-BD31-4B8C-83A1-F6EECF244321}">
                <p14:modId xmlns:p14="http://schemas.microsoft.com/office/powerpoint/2010/main" val="4266074179"/>
              </p:ext>
            </p:extLst>
          </p:nvPr>
        </p:nvGraphicFramePr>
        <p:xfrm>
          <a:off x="236707" y="3727174"/>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dirty="0"/>
                    </a:p>
                  </a:txBody>
                  <a:tcPr/>
                </a:tc>
                <a:tc>
                  <a:txBody>
                    <a:bodyPr/>
                    <a:lstStyle/>
                    <a:p>
                      <a:r>
                        <a:rPr lang="en-US" dirty="0"/>
                        <a:t>Gaussian</a:t>
                      </a:r>
                      <a:r>
                        <a:rPr lang="el-GR" dirty="0"/>
                        <a:t> </a:t>
                      </a:r>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96.477 </a:t>
                      </a:r>
                      <a:r>
                        <a:rPr lang="en-US" dirty="0"/>
                        <a:t>seconds</a:t>
                      </a:r>
                      <a:endParaRPr lang="el-GR" dirty="0"/>
                    </a:p>
                  </a:txBody>
                  <a:tcPr/>
                </a:tc>
                <a:tc>
                  <a:txBody>
                    <a:bodyPr/>
                    <a:lstStyle/>
                    <a:p>
                      <a:r>
                        <a:rPr lang="el-GR" dirty="0"/>
                        <a:t>26.972</a:t>
                      </a:r>
                      <a:r>
                        <a:rPr lang="en-US" dirty="0"/>
                        <a:t>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26.844 %</a:t>
                      </a:r>
                    </a:p>
                  </a:txBody>
                  <a:tcPr/>
                </a:tc>
                <a:tc>
                  <a:txBody>
                    <a:bodyPr/>
                    <a:lstStyle/>
                    <a:p>
                      <a:r>
                        <a:rPr lang="el-GR" dirty="0"/>
                        <a:t>23.828 %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27.93 %</a:t>
                      </a:r>
                    </a:p>
                  </a:txBody>
                  <a:tcPr/>
                </a:tc>
                <a:tc>
                  <a:txBody>
                    <a:bodyPr/>
                    <a:lstStyle/>
                    <a:p>
                      <a:r>
                        <a:rPr lang="el-GR" dirty="0"/>
                        <a:t>24.67 %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34.161</a:t>
                      </a:r>
                      <a:r>
                        <a:rPr lang="en-US" dirty="0"/>
                        <a:t> seconds</a:t>
                      </a:r>
                      <a:endParaRPr lang="el-GR" dirty="0"/>
                    </a:p>
                  </a:txBody>
                  <a:tcPr/>
                </a:tc>
                <a:tc>
                  <a:txBody>
                    <a:bodyPr/>
                    <a:lstStyle/>
                    <a:p>
                      <a:r>
                        <a:rPr lang="el-GR" dirty="0"/>
                        <a:t>35.482</a:t>
                      </a:r>
                      <a:r>
                        <a:rPr lang="en-US" dirty="0"/>
                        <a:t> seconds</a:t>
                      </a:r>
                      <a:endParaRPr lang="el-GR" dirty="0"/>
                    </a:p>
                  </a:txBody>
                  <a:tcPr/>
                </a:tc>
                <a:extLst>
                  <a:ext uri="{0D108BD9-81ED-4DB2-BD59-A6C34878D82A}">
                    <a16:rowId xmlns:a16="http://schemas.microsoft.com/office/drawing/2014/main" val="2193432948"/>
                  </a:ext>
                </a:extLst>
              </a:tr>
            </a:tbl>
          </a:graphicData>
        </a:graphic>
      </p:graphicFrame>
      <p:graphicFrame>
        <p:nvGraphicFramePr>
          <p:cNvPr id="5" name="Πίνακας 4">
            <a:extLst>
              <a:ext uri="{FF2B5EF4-FFF2-40B4-BE49-F238E27FC236}">
                <a16:creationId xmlns:a16="http://schemas.microsoft.com/office/drawing/2014/main" id="{BE59103F-B2DC-73D3-EDE3-8542607F67B3}"/>
              </a:ext>
            </a:extLst>
          </p:cNvPr>
          <p:cNvGraphicFramePr>
            <a:graphicFrameLocks noGrp="1"/>
          </p:cNvGraphicFramePr>
          <p:nvPr>
            <p:extLst>
              <p:ext uri="{D42A27DB-BD31-4B8C-83A1-F6EECF244321}">
                <p14:modId xmlns:p14="http://schemas.microsoft.com/office/powerpoint/2010/main" val="1827007016"/>
              </p:ext>
            </p:extLst>
          </p:nvPr>
        </p:nvGraphicFramePr>
        <p:xfrm>
          <a:off x="6235430" y="3727173"/>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dirty="0"/>
                    </a:p>
                  </a:txBody>
                  <a:tcPr/>
                </a:tc>
                <a:tc>
                  <a:txBody>
                    <a:bodyPr/>
                    <a:lstStyle/>
                    <a:p>
                      <a:r>
                        <a:rPr lang="en-US" dirty="0"/>
                        <a:t>Gaussian</a:t>
                      </a:r>
                      <a:r>
                        <a:rPr lang="el-GR" dirty="0"/>
                        <a:t> </a:t>
                      </a:r>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17.610 </a:t>
                      </a:r>
                      <a:r>
                        <a:rPr lang="en-US" dirty="0"/>
                        <a:t>seconds</a:t>
                      </a:r>
                      <a:endParaRPr lang="el-GR" dirty="0"/>
                    </a:p>
                  </a:txBody>
                  <a:tcPr/>
                </a:tc>
                <a:tc>
                  <a:txBody>
                    <a:bodyPr/>
                    <a:lstStyle/>
                    <a:p>
                      <a:r>
                        <a:rPr lang="el-GR" dirty="0"/>
                        <a:t>14.906</a:t>
                      </a:r>
                      <a:r>
                        <a:rPr lang="en-US" dirty="0"/>
                        <a:t>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26.824 %</a:t>
                      </a:r>
                    </a:p>
                  </a:txBody>
                  <a:tcPr/>
                </a:tc>
                <a:tc>
                  <a:txBody>
                    <a:bodyPr/>
                    <a:lstStyle/>
                    <a:p>
                      <a:r>
                        <a:rPr lang="el-GR" dirty="0"/>
                        <a:t>26.952 %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27.82 %</a:t>
                      </a:r>
                    </a:p>
                  </a:txBody>
                  <a:tcPr/>
                </a:tc>
                <a:tc>
                  <a:txBody>
                    <a:bodyPr/>
                    <a:lstStyle/>
                    <a:p>
                      <a:r>
                        <a:rPr lang="el-GR" dirty="0"/>
                        <a:t>27.98 %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34.433</a:t>
                      </a:r>
                      <a:r>
                        <a:rPr lang="en-US" dirty="0"/>
                        <a:t> seconds</a:t>
                      </a:r>
                      <a:endParaRPr lang="el-GR" dirty="0"/>
                    </a:p>
                  </a:txBody>
                  <a:tcPr/>
                </a:tc>
                <a:tc>
                  <a:txBody>
                    <a:bodyPr/>
                    <a:lstStyle/>
                    <a:p>
                      <a:r>
                        <a:rPr lang="el-GR" dirty="0"/>
                        <a:t>35.943 </a:t>
                      </a:r>
                      <a:r>
                        <a:rPr lang="en-US" dirty="0"/>
                        <a:t>seconds</a:t>
                      </a:r>
                      <a:endParaRPr lang="el-GR" dirty="0"/>
                    </a:p>
                  </a:txBody>
                  <a:tcPr/>
                </a:tc>
                <a:extLst>
                  <a:ext uri="{0D108BD9-81ED-4DB2-BD59-A6C34878D82A}">
                    <a16:rowId xmlns:a16="http://schemas.microsoft.com/office/drawing/2014/main" val="2193432948"/>
                  </a:ext>
                </a:extLst>
              </a:tr>
            </a:tbl>
          </a:graphicData>
        </a:graphic>
      </p:graphicFrame>
    </p:spTree>
    <p:extLst>
      <p:ext uri="{BB962C8B-B14F-4D97-AF65-F5344CB8AC3E}">
        <p14:creationId xmlns:p14="http://schemas.microsoft.com/office/powerpoint/2010/main" val="391077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E0B0367-A2F7-FA89-0D08-512FB5A76A1D}"/>
              </a:ext>
            </a:extLst>
          </p:cNvPr>
          <p:cNvSpPr>
            <a:spLocks noGrp="1"/>
          </p:cNvSpPr>
          <p:nvPr>
            <p:ph type="title"/>
          </p:nvPr>
        </p:nvSpPr>
        <p:spPr/>
        <p:txBody>
          <a:bodyPr/>
          <a:lstStyle/>
          <a:p>
            <a:r>
              <a:rPr lang="el-GR" cap="none" dirty="0"/>
              <a:t>Αρχικά Συμπεράσματα</a:t>
            </a:r>
          </a:p>
        </p:txBody>
      </p:sp>
      <p:sp>
        <p:nvSpPr>
          <p:cNvPr id="3" name="Θέση περιεχομένου 2">
            <a:extLst>
              <a:ext uri="{FF2B5EF4-FFF2-40B4-BE49-F238E27FC236}">
                <a16:creationId xmlns:a16="http://schemas.microsoft.com/office/drawing/2014/main" id="{12C7F9D7-586B-C333-F3BD-EFA83A6DEA92}"/>
              </a:ext>
            </a:extLst>
          </p:cNvPr>
          <p:cNvSpPr>
            <a:spLocks noGrp="1"/>
          </p:cNvSpPr>
          <p:nvPr>
            <p:ph idx="1"/>
          </p:nvPr>
        </p:nvSpPr>
        <p:spPr/>
        <p:txBody>
          <a:bodyPr>
            <a:normAutofit lnSpcReduction="10000"/>
          </a:bodyPr>
          <a:lstStyle/>
          <a:p>
            <a:r>
              <a:rPr lang="el-GR" dirty="0"/>
              <a:t>Τα αποτελέσματα που προέκυψαν από την παραπάνω ανάλυση οδήγησαν στην εξαγωγή σημαντικών συμπερασμάτων. Η εφαρμογή ή όχι του </a:t>
            </a:r>
            <a:r>
              <a:rPr lang="en-US" dirty="0"/>
              <a:t>PCA </a:t>
            </a:r>
            <a:r>
              <a:rPr lang="el-GR" dirty="0"/>
              <a:t>δεν εμφανίζει διαφορές στην απόδοση του μοντέλου, αλλά παρουσιάζει σημαντικές διαφορές στον χρόνο αρχικοποίησης και μετασχηματισμού των δεδομένων μέσω του </a:t>
            </a:r>
            <a:r>
              <a:rPr lang="en-US" dirty="0"/>
              <a:t>RBF </a:t>
            </a:r>
            <a:r>
              <a:rPr lang="el-GR" dirty="0"/>
              <a:t>δικτύου, όποτε και προτιμάται. Επιπλέον ο μετασχηματισμός μέσω της </a:t>
            </a:r>
            <a:r>
              <a:rPr lang="en-US" dirty="0"/>
              <a:t>gaussian </a:t>
            </a:r>
            <a:r>
              <a:rPr lang="el-GR" dirty="0"/>
              <a:t>συνάρτησης παρουσιάζει καλύτερες αποδόσεις σε σχέση με αυτόν της </a:t>
            </a:r>
            <a:r>
              <a:rPr lang="en-US" dirty="0"/>
              <a:t>multiquadric, </a:t>
            </a:r>
            <a:r>
              <a:rPr lang="el-GR" dirty="0"/>
              <a:t>για αυτό επίσης προτιμάται.</a:t>
            </a:r>
          </a:p>
        </p:txBody>
      </p:sp>
    </p:spTree>
    <p:extLst>
      <p:ext uri="{BB962C8B-B14F-4D97-AF65-F5344CB8AC3E}">
        <p14:creationId xmlns:p14="http://schemas.microsoft.com/office/powerpoint/2010/main" val="216401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271BBFE-7D38-06A4-2251-5C227EF5DF02}"/>
              </a:ext>
            </a:extLst>
          </p:cNvPr>
          <p:cNvSpPr>
            <a:spLocks noGrp="1"/>
          </p:cNvSpPr>
          <p:nvPr>
            <p:ph type="title"/>
          </p:nvPr>
        </p:nvSpPr>
        <p:spPr/>
        <p:txBody>
          <a:bodyPr/>
          <a:lstStyle/>
          <a:p>
            <a:r>
              <a:rPr lang="el-GR" cap="none" dirty="0"/>
              <a:t>Συνέχεια Πορείας Κώδικα</a:t>
            </a:r>
          </a:p>
        </p:txBody>
      </p:sp>
      <p:sp>
        <p:nvSpPr>
          <p:cNvPr id="3" name="Θέση περιεχομένου 2">
            <a:extLst>
              <a:ext uri="{FF2B5EF4-FFF2-40B4-BE49-F238E27FC236}">
                <a16:creationId xmlns:a16="http://schemas.microsoft.com/office/drawing/2014/main" id="{94F5FABC-1156-5CE8-66C0-3E26C36CB0B3}"/>
              </a:ext>
            </a:extLst>
          </p:cNvPr>
          <p:cNvSpPr>
            <a:spLocks noGrp="1"/>
          </p:cNvSpPr>
          <p:nvPr>
            <p:ph idx="1"/>
          </p:nvPr>
        </p:nvSpPr>
        <p:spPr/>
        <p:txBody>
          <a:bodyPr/>
          <a:lstStyle/>
          <a:p>
            <a:r>
              <a:rPr lang="el-GR" dirty="0"/>
              <a:t>Αφού συμπέρανα αρχικά ότι με τις 40 κλάσεις του τελευταίου μοντέλου που παρουσιάστηκε έχω καλές αποδόσεις δοκιμάστηκε η εφαρμογή του σε </a:t>
            </a:r>
            <a:r>
              <a:rPr lang="el-GR" dirty="0" err="1"/>
              <a:t>νευρωνικό</a:t>
            </a:r>
            <a:r>
              <a:rPr lang="el-GR" dirty="0"/>
              <a:t> με 2 ή και 3 στρωμάτων, που αύξησαν την απόδοση του δικτύου μου κατά ~15%.</a:t>
            </a:r>
          </a:p>
          <a:p>
            <a:r>
              <a:rPr lang="el-GR" dirty="0"/>
              <a:t>Παρόλα αυτά θέλησα να εμβαθύνω στην ταχτική ομαδοποίησης της κάθε κλάσης ξεχωριστά μέσω του </a:t>
            </a:r>
            <a:r>
              <a:rPr lang="en-US" dirty="0" err="1"/>
              <a:t>Kmeans</a:t>
            </a:r>
            <a:r>
              <a:rPr lang="en-US" dirty="0"/>
              <a:t> </a:t>
            </a:r>
            <a:r>
              <a:rPr lang="el-GR" dirty="0"/>
              <a:t>και μέσω ενός </a:t>
            </a:r>
            <a:r>
              <a:rPr lang="el-GR" dirty="0" err="1"/>
              <a:t>μονοστρωματικού</a:t>
            </a:r>
            <a:r>
              <a:rPr lang="el-GR" dirty="0"/>
              <a:t> δικτύου να ελέγξω σε πόσες ομάδες να χωρίσω τα δεδομένα μου.</a:t>
            </a:r>
          </a:p>
        </p:txBody>
      </p:sp>
    </p:spTree>
    <p:extLst>
      <p:ext uri="{BB962C8B-B14F-4D97-AF65-F5344CB8AC3E}">
        <p14:creationId xmlns:p14="http://schemas.microsoft.com/office/powerpoint/2010/main" val="208116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097E21E-23B1-4776-D27B-3FC565E70F3B}"/>
              </a:ext>
            </a:extLst>
          </p:cNvPr>
          <p:cNvSpPr>
            <a:spLocks noGrp="1"/>
          </p:cNvSpPr>
          <p:nvPr>
            <p:ph idx="1"/>
          </p:nvPr>
        </p:nvSpPr>
        <p:spPr>
          <a:xfrm>
            <a:off x="1141412" y="735496"/>
            <a:ext cx="5894388" cy="5055705"/>
          </a:xfrm>
        </p:spPr>
        <p:txBody>
          <a:bodyPr>
            <a:normAutofit/>
          </a:bodyPr>
          <a:lstStyle/>
          <a:p>
            <a:r>
              <a:rPr lang="el-GR" dirty="0"/>
              <a:t>Το πρώτο διάγραμμα παρουσιάζει τον χρόνο αρχικοποίησης και μετασχηματισμού των δεδομένων, ενώ το δεύτερο την ακρίβεια που πετυχαίνει το μοντέλο, και τα δύο σε σχέση με τον αριθμό των ομάδων της κάθε κλάσης. </a:t>
            </a:r>
          </a:p>
          <a:p>
            <a:r>
              <a:rPr lang="el-GR" dirty="0"/>
              <a:t>Παρατηρούμε ότι ο χρόνος αυξάνεται γραμμικά, ενώ οι αποδόσεις φαίνεται να συγκλίνουν μετά τις 75-100 ομάδες. </a:t>
            </a:r>
            <a:endParaRPr lang="en-US" dirty="0"/>
          </a:p>
        </p:txBody>
      </p:sp>
      <p:sp>
        <p:nvSpPr>
          <p:cNvPr id="80"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56EFF649-30A0-C2D0-D16C-A6E2D7431997}"/>
              </a:ext>
            </a:extLst>
          </p:cNvPr>
          <p:cNvPicPr>
            <a:picLocks noChangeAspect="1"/>
          </p:cNvPicPr>
          <p:nvPr/>
        </p:nvPicPr>
        <p:blipFill rotWithShape="1">
          <a:blip r:embed="rId3"/>
          <a:srcRect r="-6" b="1798"/>
          <a:stretch/>
        </p:blipFill>
        <p:spPr>
          <a:xfrm>
            <a:off x="7940036" y="940250"/>
            <a:ext cx="2798580" cy="2177855"/>
          </a:xfrm>
          <a:prstGeom prst="rect">
            <a:avLst/>
          </a:prstGeom>
        </p:spPr>
      </p:pic>
      <p:pic>
        <p:nvPicPr>
          <p:cNvPr id="5" name="Θέση περιεχομένου 4"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B57EA742-C5B7-8240-D5E3-49C43AEAD11C}"/>
              </a:ext>
            </a:extLst>
          </p:cNvPr>
          <p:cNvPicPr>
            <a:picLocks noChangeAspect="1"/>
          </p:cNvPicPr>
          <p:nvPr/>
        </p:nvPicPr>
        <p:blipFill rotWithShape="1">
          <a:blip r:embed="rId4"/>
          <a:srcRect r="-6" b="2729"/>
          <a:stretch/>
        </p:blipFill>
        <p:spPr>
          <a:xfrm>
            <a:off x="7940036" y="3278244"/>
            <a:ext cx="2798580" cy="2191225"/>
          </a:xfrm>
          <a:prstGeom prst="rect">
            <a:avLst/>
          </a:prstGeom>
        </p:spPr>
      </p:pic>
    </p:spTree>
    <p:extLst>
      <p:ext uri="{BB962C8B-B14F-4D97-AF65-F5344CB8AC3E}">
        <p14:creationId xmlns:p14="http://schemas.microsoft.com/office/powerpoint/2010/main" val="427373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314F3B-B7E4-6F63-9EDB-DCC3F011FCEA}"/>
              </a:ext>
            </a:extLst>
          </p:cNvPr>
          <p:cNvSpPr>
            <a:spLocks noGrp="1"/>
          </p:cNvSpPr>
          <p:nvPr>
            <p:ph type="title"/>
          </p:nvPr>
        </p:nvSpPr>
        <p:spPr/>
        <p:txBody>
          <a:bodyPr/>
          <a:lstStyle/>
          <a:p>
            <a:r>
              <a:rPr lang="el-GR" cap="none" dirty="0"/>
              <a:t>Επιλογή </a:t>
            </a:r>
            <a:r>
              <a:rPr lang="el-GR" cap="none" dirty="0" err="1"/>
              <a:t>Υπερπαραμέτρων</a:t>
            </a:r>
            <a:endParaRPr lang="el-GR" cap="none" dirty="0"/>
          </a:p>
        </p:txBody>
      </p:sp>
      <p:sp>
        <p:nvSpPr>
          <p:cNvPr id="3" name="Θέση περιεχομένου 2">
            <a:extLst>
              <a:ext uri="{FF2B5EF4-FFF2-40B4-BE49-F238E27FC236}">
                <a16:creationId xmlns:a16="http://schemas.microsoft.com/office/drawing/2014/main" id="{7150E436-1E2E-8B49-BE89-5B536967B303}"/>
              </a:ext>
            </a:extLst>
          </p:cNvPr>
          <p:cNvSpPr>
            <a:spLocks noGrp="1"/>
          </p:cNvSpPr>
          <p:nvPr>
            <p:ph idx="1"/>
          </p:nvPr>
        </p:nvSpPr>
        <p:spPr>
          <a:xfrm>
            <a:off x="1141412" y="2249487"/>
            <a:ext cx="9905999" cy="2869165"/>
          </a:xfrm>
        </p:spPr>
        <p:txBody>
          <a:bodyPr>
            <a:normAutofit fontScale="85000" lnSpcReduction="20000"/>
          </a:bodyPr>
          <a:lstStyle/>
          <a:p>
            <a:r>
              <a:rPr lang="el-GR" dirty="0"/>
              <a:t>Στην πορεία, αποφάσισα να δοκιμάσω για τρεις-τέσσερις τιμές του αριθμού των ομάδων διάφορες τιμές για τους νευρώνες των κρυφών επιπέδων σε μοντέλο με 3 κρυφά στρώματα νευρώνων ώστε να επιλέξω τις καλύτερες από αυτές. Δοκιμάστηκαν επίσης τιμές για τους λόγους </a:t>
            </a:r>
            <a:r>
              <a:rPr lang="en-US" dirty="0"/>
              <a:t>dropout </a:t>
            </a:r>
            <a:r>
              <a:rPr lang="el-GR" dirty="0"/>
              <a:t>της συνάρτησης </a:t>
            </a:r>
            <a:r>
              <a:rPr lang="en-US" dirty="0" err="1"/>
              <a:t>nn.Dropout</a:t>
            </a:r>
            <a:r>
              <a:rPr lang="en-US" dirty="0"/>
              <a:t> </a:t>
            </a:r>
            <a:r>
              <a:rPr lang="el-GR" dirty="0"/>
              <a:t>που συμβολίζουν τον λόγο </a:t>
            </a:r>
            <a:r>
              <a:rPr lang="en-US" dirty="0"/>
              <a:t>drop out </a:t>
            </a:r>
            <a:r>
              <a:rPr lang="el-GR" dirty="0"/>
              <a:t>για κάθε κρυφό επίπεδο. Έτσι οι τιμές που έλαβα ως ιδανικές ήταν </a:t>
            </a:r>
          </a:p>
          <a:p>
            <a:r>
              <a:rPr lang="en-US" dirty="0" err="1"/>
              <a:t>Number_of_clusters</a:t>
            </a:r>
            <a:r>
              <a:rPr lang="en-US" dirty="0"/>
              <a:t>=</a:t>
            </a:r>
            <a:r>
              <a:rPr lang="el-GR" dirty="0"/>
              <a:t>150</a:t>
            </a:r>
            <a:r>
              <a:rPr lang="en-US" dirty="0"/>
              <a:t>hidden_size1=</a:t>
            </a:r>
            <a:r>
              <a:rPr lang="el-GR" dirty="0"/>
              <a:t>512</a:t>
            </a:r>
            <a:r>
              <a:rPr lang="en-US" dirty="0"/>
              <a:t>,hidden_size2=</a:t>
            </a:r>
            <a:r>
              <a:rPr lang="el-GR" dirty="0"/>
              <a:t>1024</a:t>
            </a:r>
            <a:r>
              <a:rPr lang="en-US" dirty="0"/>
              <a:t>,dropout1=</a:t>
            </a:r>
            <a:r>
              <a:rPr lang="el-GR" dirty="0"/>
              <a:t>0.2</a:t>
            </a:r>
            <a:r>
              <a:rPr lang="en-US" dirty="0"/>
              <a:t>,  dropout2=</a:t>
            </a:r>
            <a:r>
              <a:rPr lang="el-GR" dirty="0"/>
              <a:t>0.</a:t>
            </a:r>
            <a:endParaRPr lang="en-US" dirty="0"/>
          </a:p>
          <a:p>
            <a:r>
              <a:rPr lang="el-GR" dirty="0"/>
              <a:t>Με τα αποτελέσματα που προκύπτουν να είναι τα εξής:</a:t>
            </a:r>
          </a:p>
          <a:p>
            <a:endParaRPr lang="el-GR" dirty="0"/>
          </a:p>
        </p:txBody>
      </p:sp>
      <p:graphicFrame>
        <p:nvGraphicFramePr>
          <p:cNvPr id="5" name="Πίνακας 4">
            <a:extLst>
              <a:ext uri="{FF2B5EF4-FFF2-40B4-BE49-F238E27FC236}">
                <a16:creationId xmlns:a16="http://schemas.microsoft.com/office/drawing/2014/main" id="{7C0AA57C-16B7-2FD3-7660-BE0FBFBBC5A8}"/>
              </a:ext>
            </a:extLst>
          </p:cNvPr>
          <p:cNvGraphicFramePr>
            <a:graphicFrameLocks noGrp="1"/>
          </p:cNvGraphicFramePr>
          <p:nvPr>
            <p:extLst>
              <p:ext uri="{D42A27DB-BD31-4B8C-83A1-F6EECF244321}">
                <p14:modId xmlns:p14="http://schemas.microsoft.com/office/powerpoint/2010/main" val="2291111570"/>
              </p:ext>
            </p:extLst>
          </p:nvPr>
        </p:nvGraphicFramePr>
        <p:xfrm>
          <a:off x="7539887" y="4393894"/>
          <a:ext cx="3701038" cy="1475631"/>
        </p:xfrm>
        <a:graphic>
          <a:graphicData uri="http://schemas.openxmlformats.org/drawingml/2006/table">
            <a:tbl>
              <a:tblPr firstRow="1" bandRow="1">
                <a:tableStyleId>{7DF18680-E054-41AD-8BC1-D1AEF772440D}</a:tableStyleId>
              </a:tblPr>
              <a:tblGrid>
                <a:gridCol w="1852591">
                  <a:extLst>
                    <a:ext uri="{9D8B030D-6E8A-4147-A177-3AD203B41FA5}">
                      <a16:colId xmlns:a16="http://schemas.microsoft.com/office/drawing/2014/main" val="1122360924"/>
                    </a:ext>
                  </a:extLst>
                </a:gridCol>
                <a:gridCol w="1848447">
                  <a:extLst>
                    <a:ext uri="{9D8B030D-6E8A-4147-A177-3AD203B41FA5}">
                      <a16:colId xmlns:a16="http://schemas.microsoft.com/office/drawing/2014/main" val="2978331496"/>
                    </a:ext>
                  </a:extLst>
                </a:gridCol>
              </a:tblGrid>
              <a:tr h="0">
                <a:tc>
                  <a:txBody>
                    <a:bodyPr/>
                    <a:lstStyle/>
                    <a:p>
                      <a:endParaRPr lang="el-GR" dirty="0"/>
                    </a:p>
                  </a:txBody>
                  <a:tcPr/>
                </a:tc>
                <a:tc>
                  <a:txBody>
                    <a:bodyPr/>
                    <a:lstStyle/>
                    <a:p>
                      <a:r>
                        <a:rPr lang="en-US" dirty="0"/>
                        <a:t>Gaussian</a:t>
                      </a:r>
                      <a:r>
                        <a:rPr lang="el-GR" dirty="0"/>
                        <a:t> </a:t>
                      </a:r>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586.5 </a:t>
                      </a:r>
                      <a:r>
                        <a:rPr lang="en-US" dirty="0"/>
                        <a:t>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59.168 %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48.32 %</a:t>
                      </a:r>
                    </a:p>
                  </a:txBody>
                  <a:tcPr/>
                </a:tc>
                <a:extLst>
                  <a:ext uri="{0D108BD9-81ED-4DB2-BD59-A6C34878D82A}">
                    <a16:rowId xmlns:a16="http://schemas.microsoft.com/office/drawing/2014/main" val="1728074217"/>
                  </a:ext>
                </a:extLst>
              </a:tr>
            </a:tbl>
          </a:graphicData>
        </a:graphic>
      </p:graphicFrame>
    </p:spTree>
    <p:extLst>
      <p:ext uri="{BB962C8B-B14F-4D97-AF65-F5344CB8AC3E}">
        <p14:creationId xmlns:p14="http://schemas.microsoft.com/office/powerpoint/2010/main" val="216985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C42E11-5DA5-235A-DFEF-8FC936EB139F}"/>
              </a:ext>
            </a:extLst>
          </p:cNvPr>
          <p:cNvSpPr>
            <a:spLocks noGrp="1"/>
          </p:cNvSpPr>
          <p:nvPr>
            <p:ph type="title"/>
          </p:nvPr>
        </p:nvSpPr>
        <p:spPr/>
        <p:txBody>
          <a:bodyPr/>
          <a:lstStyle/>
          <a:p>
            <a:r>
              <a:rPr lang="el-GR" cap="none" dirty="0"/>
              <a:t>Επιλογή </a:t>
            </a:r>
            <a:r>
              <a:rPr lang="en-US" cap="none" dirty="0"/>
              <a:t>optimizer </a:t>
            </a:r>
            <a:r>
              <a:rPr lang="el-GR" cap="none" dirty="0"/>
              <a:t>και συνάρτησης ενεργοποίησης</a:t>
            </a:r>
          </a:p>
        </p:txBody>
      </p:sp>
      <p:sp>
        <p:nvSpPr>
          <p:cNvPr id="3" name="Θέση περιεχομένου 2">
            <a:extLst>
              <a:ext uri="{FF2B5EF4-FFF2-40B4-BE49-F238E27FC236}">
                <a16:creationId xmlns:a16="http://schemas.microsoft.com/office/drawing/2014/main" id="{88A82BD2-BE34-7A59-E233-C3FF296251CB}"/>
              </a:ext>
            </a:extLst>
          </p:cNvPr>
          <p:cNvSpPr>
            <a:spLocks noGrp="1"/>
          </p:cNvSpPr>
          <p:nvPr>
            <p:ph idx="1"/>
          </p:nvPr>
        </p:nvSpPr>
        <p:spPr/>
        <p:txBody>
          <a:bodyPr/>
          <a:lstStyle/>
          <a:p>
            <a:r>
              <a:rPr lang="el-GR" dirty="0"/>
              <a:t>Στην συνέχεια υλοποιήθηκε ένας παρόμοιος έλεγχος για την επιλογή του βέλτιστου </a:t>
            </a:r>
            <a:r>
              <a:rPr lang="en-US" dirty="0"/>
              <a:t>optimizer </a:t>
            </a:r>
            <a:r>
              <a:rPr lang="el-GR" dirty="0"/>
              <a:t>και της ιδανικής συνάρτησης ενεργοποίησης για τα δεδομένα της </a:t>
            </a:r>
            <a:r>
              <a:rPr lang="en-US" dirty="0"/>
              <a:t>Cifar-10</a:t>
            </a:r>
            <a:r>
              <a:rPr lang="el-GR" dirty="0"/>
              <a:t>.</a:t>
            </a:r>
          </a:p>
          <a:p>
            <a:r>
              <a:rPr lang="el-GR" dirty="0"/>
              <a:t>Διαπιστώθηκε εκ νέου ότι ιδανικές ήταν οι επιλογές που είχα κάνει εξαρχής για </a:t>
            </a:r>
            <a:r>
              <a:rPr lang="en-US" dirty="0"/>
              <a:t>optimizer Adam </a:t>
            </a:r>
            <a:r>
              <a:rPr lang="el-GR" dirty="0"/>
              <a:t>και συνάρτηση ενεργοποίησης </a:t>
            </a:r>
            <a:r>
              <a:rPr lang="en-US" dirty="0" err="1"/>
              <a:t>ReLU</a:t>
            </a:r>
            <a:endParaRPr lang="en-US" dirty="0"/>
          </a:p>
          <a:p>
            <a:r>
              <a:rPr lang="en-US" dirty="0"/>
              <a:t>A</a:t>
            </a:r>
            <a:r>
              <a:rPr lang="el-GR" dirty="0" err="1"/>
              <a:t>ξιοσημείωτες</a:t>
            </a:r>
            <a:r>
              <a:rPr lang="el-GR" dirty="0"/>
              <a:t> είναι και οι συναρτήσεις </a:t>
            </a:r>
            <a:r>
              <a:rPr lang="en-US" dirty="0"/>
              <a:t>Swish, GELU</a:t>
            </a:r>
            <a:r>
              <a:rPr lang="el-GR" dirty="0"/>
              <a:t>, </a:t>
            </a:r>
            <a:r>
              <a:rPr lang="en-US" dirty="0" err="1"/>
              <a:t>SiLU</a:t>
            </a:r>
            <a:r>
              <a:rPr lang="en-US" dirty="0"/>
              <a:t> </a:t>
            </a:r>
            <a:r>
              <a:rPr lang="el-GR" dirty="0"/>
              <a:t>που δίνουν αποτελέσματα κοντά σε αυτά της </a:t>
            </a:r>
            <a:r>
              <a:rPr lang="en-US" dirty="0" err="1"/>
              <a:t>ReLU</a:t>
            </a:r>
            <a:r>
              <a:rPr lang="el-GR" dirty="0"/>
              <a:t>.</a:t>
            </a:r>
          </a:p>
        </p:txBody>
      </p:sp>
    </p:spTree>
    <p:extLst>
      <p:ext uri="{BB962C8B-B14F-4D97-AF65-F5344CB8AC3E}">
        <p14:creationId xmlns:p14="http://schemas.microsoft.com/office/powerpoint/2010/main" val="78039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0CB4BED-9635-4BCD-EDE0-124303785F05}"/>
              </a:ext>
            </a:extLst>
          </p:cNvPr>
          <p:cNvSpPr>
            <a:spLocks noGrp="1"/>
          </p:cNvSpPr>
          <p:nvPr>
            <p:ph type="title"/>
          </p:nvPr>
        </p:nvSpPr>
        <p:spPr/>
        <p:txBody>
          <a:bodyPr/>
          <a:lstStyle/>
          <a:p>
            <a:r>
              <a:rPr lang="el-GR" cap="none" dirty="0"/>
              <a:t>Τετραπλό </a:t>
            </a:r>
            <a:r>
              <a:rPr lang="en-US" cap="none" dirty="0"/>
              <a:t>MLP</a:t>
            </a:r>
            <a:endParaRPr lang="el-GR" cap="none" dirty="0"/>
          </a:p>
        </p:txBody>
      </p:sp>
      <p:sp>
        <p:nvSpPr>
          <p:cNvPr id="3" name="Θέση περιεχομένου 2">
            <a:extLst>
              <a:ext uri="{FF2B5EF4-FFF2-40B4-BE49-F238E27FC236}">
                <a16:creationId xmlns:a16="http://schemas.microsoft.com/office/drawing/2014/main" id="{52B2EF9A-C37B-A333-151C-4B5472EC4E5C}"/>
              </a:ext>
            </a:extLst>
          </p:cNvPr>
          <p:cNvSpPr>
            <a:spLocks noGrp="1"/>
          </p:cNvSpPr>
          <p:nvPr>
            <p:ph idx="1"/>
          </p:nvPr>
        </p:nvSpPr>
        <p:spPr/>
        <p:txBody>
          <a:bodyPr>
            <a:normAutofit fontScale="70000" lnSpcReduction="20000"/>
          </a:bodyPr>
          <a:lstStyle/>
          <a:p>
            <a:r>
              <a:rPr lang="el-GR" dirty="0"/>
              <a:t>Στην πορεία έγινε</a:t>
            </a:r>
            <a:r>
              <a:rPr lang="en-US" dirty="0"/>
              <a:t> </a:t>
            </a:r>
            <a:r>
              <a:rPr lang="el-GR" dirty="0"/>
              <a:t>και υλοποίηση </a:t>
            </a:r>
            <a:r>
              <a:rPr lang="el-GR" dirty="0" err="1"/>
              <a:t>τετρα-στρωματικού</a:t>
            </a:r>
            <a:r>
              <a:rPr lang="el-GR" dirty="0"/>
              <a:t> </a:t>
            </a:r>
            <a:r>
              <a:rPr lang="el-GR" dirty="0" err="1"/>
              <a:t>νευρωνικού</a:t>
            </a:r>
            <a:r>
              <a:rPr lang="el-GR" dirty="0"/>
              <a:t> δικτύου και επιλογή των βέλτιστων παραμέτρων κρυφών νευρώνων και λόγων </a:t>
            </a:r>
            <a:r>
              <a:rPr lang="en-US" dirty="0"/>
              <a:t>dropout</a:t>
            </a:r>
            <a:r>
              <a:rPr lang="el-GR" dirty="0"/>
              <a:t>, αφού προηγήθηκε και πέρασμα από </a:t>
            </a:r>
            <a:r>
              <a:rPr lang="en-US" dirty="0"/>
              <a:t>autoencoder </a:t>
            </a:r>
            <a:r>
              <a:rPr lang="el-GR" dirty="0"/>
              <a:t>σε περίπτωση που τα δεδομένα είχαν κάποιον θόρυβο(πράγμα που όπως φανερώνεται και από τα </a:t>
            </a:r>
            <a:r>
              <a:rPr lang="en-US" dirty="0"/>
              <a:t>loss </a:t>
            </a:r>
            <a:r>
              <a:rPr lang="el-GR" dirty="0"/>
              <a:t>που εκτυπώθηκαν ήταν κάπως αχρείαστο).</a:t>
            </a:r>
          </a:p>
          <a:p>
            <a:r>
              <a:rPr lang="el-GR" dirty="0"/>
              <a:t>Οι τιμές που προέκυψαν είναι:</a:t>
            </a:r>
          </a:p>
          <a:p>
            <a:r>
              <a:rPr lang="en-US" dirty="0" err="1"/>
              <a:t>Input_size</a:t>
            </a:r>
            <a:r>
              <a:rPr lang="en-US" dirty="0"/>
              <a:t>=1500, hidden_size1=1024, hidden_size2 = 512, hidden_size3 = 64, dropout1=0. , dropout2=0.1 , dropout3=0.3.</a:t>
            </a:r>
          </a:p>
          <a:p>
            <a:r>
              <a:rPr lang="en-US" dirty="0"/>
              <a:t>Ta </a:t>
            </a:r>
            <a:r>
              <a:rPr lang="el-GR" dirty="0"/>
              <a:t>αποτελέσματα που προέκυψαν είναι:</a:t>
            </a:r>
            <a:endParaRPr lang="en-US" dirty="0"/>
          </a:p>
          <a:p>
            <a:r>
              <a:rPr lang="en-US" dirty="0"/>
              <a:t>Training Accuracy of the network: 53.37 %</a:t>
            </a:r>
          </a:p>
          <a:p>
            <a:r>
              <a:rPr lang="en-US" dirty="0"/>
              <a:t>Testing accuracy of the network: 49.16 %</a:t>
            </a:r>
            <a:endParaRPr lang="el-GR" dirty="0"/>
          </a:p>
        </p:txBody>
      </p:sp>
    </p:spTree>
    <p:extLst>
      <p:ext uri="{BB962C8B-B14F-4D97-AF65-F5344CB8AC3E}">
        <p14:creationId xmlns:p14="http://schemas.microsoft.com/office/powerpoint/2010/main" val="263600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77A240-84FA-EAF2-7ED4-82E9E75A0C0E}"/>
              </a:ext>
            </a:extLst>
          </p:cNvPr>
          <p:cNvSpPr>
            <a:spLocks noGrp="1"/>
          </p:cNvSpPr>
          <p:nvPr>
            <p:ph type="title"/>
          </p:nvPr>
        </p:nvSpPr>
        <p:spPr/>
        <p:txBody>
          <a:bodyPr/>
          <a:lstStyle/>
          <a:p>
            <a:r>
              <a:rPr lang="el-GR" cap="none" dirty="0"/>
              <a:t>Ενισχυμένο Μοντέλο</a:t>
            </a:r>
          </a:p>
        </p:txBody>
      </p:sp>
      <p:sp>
        <p:nvSpPr>
          <p:cNvPr id="3" name="Θέση περιεχομένου 2">
            <a:extLst>
              <a:ext uri="{FF2B5EF4-FFF2-40B4-BE49-F238E27FC236}">
                <a16:creationId xmlns:a16="http://schemas.microsoft.com/office/drawing/2014/main" id="{92A620A3-2DE0-E008-6FFC-CE178ADD44B0}"/>
              </a:ext>
            </a:extLst>
          </p:cNvPr>
          <p:cNvSpPr>
            <a:spLocks noGrp="1"/>
          </p:cNvSpPr>
          <p:nvPr>
            <p:ph idx="1"/>
          </p:nvPr>
        </p:nvSpPr>
        <p:spPr/>
        <p:txBody>
          <a:bodyPr/>
          <a:lstStyle/>
          <a:p>
            <a:r>
              <a:rPr lang="el-GR" dirty="0"/>
              <a:t>Στην συνέχεια το τελευταίο μοντέλο χρησιμοποιήθηκε για την δημιουργία 30 παρόμοιων μοντέλων που θα προέβλεπε το καθένα κάποια ετικέτα. Αυτή που επιλέγεται τελικά είναι αυτή με τις περισσότερες ψήφους από αυτά τα μοντέλα.</a:t>
            </a:r>
          </a:p>
          <a:p>
            <a:r>
              <a:rPr lang="el-GR" dirty="0"/>
              <a:t>Τα αποτελέσματα που προέκυψαν είναι 51.21%</a:t>
            </a:r>
          </a:p>
        </p:txBody>
      </p:sp>
    </p:spTree>
    <p:extLst>
      <p:ext uri="{BB962C8B-B14F-4D97-AF65-F5344CB8AC3E}">
        <p14:creationId xmlns:p14="http://schemas.microsoft.com/office/powerpoint/2010/main" val="355967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CEAA2D-B546-1A07-D5B4-C1DF3088C753}"/>
              </a:ext>
            </a:extLst>
          </p:cNvPr>
          <p:cNvSpPr>
            <a:spLocks noGrp="1"/>
          </p:cNvSpPr>
          <p:nvPr>
            <p:ph type="title"/>
          </p:nvPr>
        </p:nvSpPr>
        <p:spPr/>
        <p:txBody>
          <a:bodyPr/>
          <a:lstStyle/>
          <a:p>
            <a:r>
              <a:rPr lang="el-GR" cap="none" dirty="0">
                <a:latin typeface="Calibri" panose="020F0502020204030204" pitchFamily="34" charset="0"/>
                <a:ea typeface="Calibri" panose="020F0502020204030204" pitchFamily="34" charset="0"/>
                <a:cs typeface="Calibri" panose="020F0502020204030204" pitchFamily="34" charset="0"/>
              </a:rPr>
              <a:t>Εισαγωγή</a:t>
            </a:r>
          </a:p>
        </p:txBody>
      </p:sp>
      <p:sp>
        <p:nvSpPr>
          <p:cNvPr id="3" name="Θέση περιεχομένου 2">
            <a:extLst>
              <a:ext uri="{FF2B5EF4-FFF2-40B4-BE49-F238E27FC236}">
                <a16:creationId xmlns:a16="http://schemas.microsoft.com/office/drawing/2014/main" id="{4E49A583-7DE3-06D0-B14A-314D92114632}"/>
              </a:ext>
            </a:extLst>
          </p:cNvPr>
          <p:cNvSpPr>
            <a:spLocks noGrp="1"/>
          </p:cNvSpPr>
          <p:nvPr>
            <p:ph idx="1"/>
          </p:nvPr>
        </p:nvSpPr>
        <p:spPr/>
        <p:txBody>
          <a:bodyPr/>
          <a:lstStyle/>
          <a:p>
            <a:pPr lvl="1"/>
            <a:r>
              <a:rPr lang="el-GR" dirty="0"/>
              <a:t>Στο τρίτο μέρος της εργασίας, ζητήθηκε να εξετάσουμε την απόδοση τον </a:t>
            </a:r>
            <a:r>
              <a:rPr lang="en-US" dirty="0"/>
              <a:t>RBF </a:t>
            </a:r>
            <a:r>
              <a:rPr lang="el-GR" dirty="0" err="1"/>
              <a:t>νευρωνικών</a:t>
            </a:r>
            <a:r>
              <a:rPr lang="el-GR" dirty="0"/>
              <a:t> δικτύων σε κάποια βάση δεδομένων. Όπως και στα προηγούμενα δύο μέρη, αποφάσισα να ασχοληθώ με την </a:t>
            </a:r>
            <a:r>
              <a:rPr lang="en-US" dirty="0"/>
              <a:t>Cifar-10,</a:t>
            </a:r>
            <a:r>
              <a:rPr lang="el-GR" dirty="0"/>
              <a:t> ώστε να έχω ένα καλύτερο μέτρο σύγκρισης ως προς την απόδοση, καθώς έχουν ήδη εξεταστεί αλγόριθμοι για</a:t>
            </a:r>
            <a:r>
              <a:rPr lang="en-US" dirty="0"/>
              <a:t> </a:t>
            </a:r>
            <a:r>
              <a:rPr lang="el-GR" dirty="0"/>
              <a:t>με την σειρά </a:t>
            </a:r>
            <a:r>
              <a:rPr lang="en-US" dirty="0" err="1"/>
              <a:t>NearestCentroid</a:t>
            </a:r>
            <a:r>
              <a:rPr lang="en-US" dirty="0"/>
              <a:t>, </a:t>
            </a:r>
            <a:r>
              <a:rPr lang="en-US" dirty="0" err="1"/>
              <a:t>NearestNeighbor</a:t>
            </a:r>
            <a:r>
              <a:rPr lang="en-US" dirty="0"/>
              <a:t>, MLP, CNN </a:t>
            </a:r>
            <a:r>
              <a:rPr lang="el-GR" dirty="0"/>
              <a:t>και διαφόρων ειδών </a:t>
            </a:r>
            <a:r>
              <a:rPr lang="en-US" dirty="0"/>
              <a:t>SVM.</a:t>
            </a:r>
          </a:p>
          <a:p>
            <a:pPr lvl="1"/>
            <a:r>
              <a:rPr lang="el-GR" dirty="0"/>
              <a:t>Η χρήση των </a:t>
            </a:r>
            <a:r>
              <a:rPr lang="en-US" dirty="0"/>
              <a:t>RBFNN </a:t>
            </a:r>
            <a:r>
              <a:rPr lang="el-GR" dirty="0"/>
              <a:t>δικτύων οδηγεί σε μια μείωση διάστασης των χαρακτηριστικών των δεδομένα στο στρώμα εισόδου, ώστε στην συνέχεια μέσω ενός</a:t>
            </a:r>
            <a:r>
              <a:rPr lang="en-US" dirty="0"/>
              <a:t> </a:t>
            </a:r>
            <a:r>
              <a:rPr lang="el-GR" dirty="0"/>
              <a:t>πλήρως συνεκτικού </a:t>
            </a:r>
            <a:r>
              <a:rPr lang="en-US" dirty="0"/>
              <a:t>MLP </a:t>
            </a:r>
            <a:r>
              <a:rPr lang="el-GR" dirty="0"/>
              <a:t>να γίνει πρόβλεψη των ετικετών των δεδομένων μας.</a:t>
            </a:r>
            <a:endParaRPr lang="en-US" dirty="0"/>
          </a:p>
        </p:txBody>
      </p:sp>
    </p:spTree>
    <p:extLst>
      <p:ext uri="{BB962C8B-B14F-4D97-AF65-F5344CB8AC3E}">
        <p14:creationId xmlns:p14="http://schemas.microsoft.com/office/powerpoint/2010/main" val="137769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0C9C4B-2C46-5FC7-FA57-C479317D9B53}"/>
              </a:ext>
            </a:extLst>
          </p:cNvPr>
          <p:cNvSpPr>
            <a:spLocks noGrp="1"/>
          </p:cNvSpPr>
          <p:nvPr>
            <p:ph type="title"/>
          </p:nvPr>
        </p:nvSpPr>
        <p:spPr/>
        <p:txBody>
          <a:bodyPr/>
          <a:lstStyle/>
          <a:p>
            <a:r>
              <a:rPr lang="en-US" cap="none" dirty="0"/>
              <a:t>RBF – layer </a:t>
            </a:r>
            <a:r>
              <a:rPr lang="el-GR" cap="none" dirty="0"/>
              <a:t>εισόδου</a:t>
            </a:r>
          </a:p>
        </p:txBody>
      </p:sp>
      <p:sp>
        <p:nvSpPr>
          <p:cNvPr id="3" name="Θέση περιεχομένου 2">
            <a:extLst>
              <a:ext uri="{FF2B5EF4-FFF2-40B4-BE49-F238E27FC236}">
                <a16:creationId xmlns:a16="http://schemas.microsoft.com/office/drawing/2014/main" id="{D36BBC4E-963B-90EA-8B87-9B70A12C6ADE}"/>
              </a:ext>
            </a:extLst>
          </p:cNvPr>
          <p:cNvSpPr>
            <a:spLocks noGrp="1"/>
          </p:cNvSpPr>
          <p:nvPr>
            <p:ph idx="1"/>
          </p:nvPr>
        </p:nvSpPr>
        <p:spPr/>
        <p:txBody>
          <a:bodyPr>
            <a:normAutofit fontScale="70000" lnSpcReduction="20000"/>
          </a:bodyPr>
          <a:lstStyle/>
          <a:p>
            <a:r>
              <a:rPr lang="el-GR" dirty="0"/>
              <a:t>Για την μετατροπή των δεδομένων μας, στα καινούργια δεδομένα διαφορετικής διάστασης, απαιτείται ο υπολογισμός κάποιων χαρακτηριστικών. Ως νέα δεδομένα μπορούμε να θεωρήσουμε την ομοιότητα που έχει το κάθε ένα από τα παραδείγματα μας ξεχωριστά σε σχέση με διάφορα </a:t>
            </a:r>
            <a:r>
              <a:rPr lang="el-GR" u="sng" dirty="0"/>
              <a:t>κέντρα</a:t>
            </a:r>
            <a:r>
              <a:rPr lang="el-GR" dirty="0"/>
              <a:t> κλάσεων που έχουμε ορίσει. Αξίζει να σημειωθεί σε αυτό το σημείο ότι ως κλάσης δεν αναφερόμαστε μόνο στις πραγματικές κλάσεις των δεδομένων μας αλλά και σε καινούργιες που προκύπτουν από αλγορίθμους ομαδοποιήσεων όπως ο </a:t>
            </a:r>
            <a:r>
              <a:rPr lang="en-US" dirty="0" err="1"/>
              <a:t>Kmeans</a:t>
            </a:r>
            <a:r>
              <a:rPr lang="en-US" dirty="0"/>
              <a:t>. </a:t>
            </a:r>
            <a:endParaRPr lang="el-GR" dirty="0"/>
          </a:p>
          <a:p>
            <a:r>
              <a:rPr lang="el-GR" dirty="0"/>
              <a:t>Ο όρος ομοιότητας που αναφέρθηκε παραπάνω μπορεί να έχει πολλές ερμηνείες. Για την ορίσουμε κάπως ώστε να περάσουμε στην υλοποίηση του μοντέλου μας ως ομοιότητα ορίσαμε μια πραγματική συνάρτηση της </a:t>
            </a:r>
            <a:r>
              <a:rPr lang="el-GR" dirty="0" err="1"/>
              <a:t>ευκλείδιας</a:t>
            </a:r>
            <a:r>
              <a:rPr lang="el-GR" dirty="0"/>
              <a:t> απόστασης κάποιου παραδείγματος ως προς τα κέντρα των εκάστοτε κλάσεων. </a:t>
            </a:r>
          </a:p>
          <a:p>
            <a:r>
              <a:rPr lang="el-GR" dirty="0"/>
              <a:t>Είναι, λοιπόν, φανερό ότι η διάσταση του νέου χώρο χαρακτηριστικών που προκύπτει είναι ίση με τον αριθμό των κέντρων που έχουμε ορίσει.</a:t>
            </a:r>
          </a:p>
        </p:txBody>
      </p:sp>
    </p:spTree>
    <p:extLst>
      <p:ext uri="{BB962C8B-B14F-4D97-AF65-F5344CB8AC3E}">
        <p14:creationId xmlns:p14="http://schemas.microsoft.com/office/powerpoint/2010/main" val="261582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7E511FD-5DC2-32E2-C44B-B954189C6D78}"/>
              </a:ext>
            </a:extLst>
          </p:cNvPr>
          <p:cNvSpPr>
            <a:spLocks noGrp="1"/>
          </p:cNvSpPr>
          <p:nvPr>
            <p:ph type="title"/>
          </p:nvPr>
        </p:nvSpPr>
        <p:spPr>
          <a:xfrm>
            <a:off x="1141413" y="151379"/>
            <a:ext cx="9905998" cy="1081073"/>
          </a:xfrm>
        </p:spPr>
        <p:txBody>
          <a:bodyPr/>
          <a:lstStyle/>
          <a:p>
            <a:r>
              <a:rPr lang="el-GR" cap="none" dirty="0"/>
              <a:t>Συνάρτηση μετασχηματισμού</a:t>
            </a:r>
          </a:p>
        </p:txBody>
      </p:sp>
      <p:sp>
        <p:nvSpPr>
          <p:cNvPr id="3" name="Θέση περιεχομένου 2">
            <a:extLst>
              <a:ext uri="{FF2B5EF4-FFF2-40B4-BE49-F238E27FC236}">
                <a16:creationId xmlns:a16="http://schemas.microsoft.com/office/drawing/2014/main" id="{F85386DA-E76D-C98B-891E-07ECF1F32F68}"/>
              </a:ext>
            </a:extLst>
          </p:cNvPr>
          <p:cNvSpPr>
            <a:spLocks noGrp="1"/>
          </p:cNvSpPr>
          <p:nvPr>
            <p:ph idx="1"/>
          </p:nvPr>
        </p:nvSpPr>
        <p:spPr>
          <a:xfrm>
            <a:off x="992326" y="1232452"/>
            <a:ext cx="9905999" cy="3475383"/>
          </a:xfrm>
        </p:spPr>
        <p:txBody>
          <a:bodyPr>
            <a:normAutofit lnSpcReduction="10000"/>
          </a:bodyPr>
          <a:lstStyle/>
          <a:p>
            <a:r>
              <a:rPr lang="el-GR" dirty="0"/>
              <a:t>Για να ορίσουμε την συνάρτηση μετασχηματισμού χρειαζόμαστε 2 </a:t>
            </a:r>
            <a:r>
              <a:rPr lang="el-GR" dirty="0" err="1"/>
              <a:t>διανυσματα</a:t>
            </a:r>
            <a:endParaRPr lang="el-GR" dirty="0"/>
          </a:p>
          <a:p>
            <a:pPr marL="457200" indent="-457200">
              <a:buFont typeface="+mj-lt"/>
              <a:buAutoNum type="alphaLcParenR"/>
            </a:pPr>
            <a:r>
              <a:rPr lang="el-GR" dirty="0"/>
              <a:t>Το Κέντρο της κάθε κλάσης (</a:t>
            </a:r>
            <a:r>
              <a:rPr lang="en-US" dirty="0"/>
              <a:t>c)</a:t>
            </a:r>
            <a:r>
              <a:rPr lang="el-GR" dirty="0"/>
              <a:t>: Προκύπτει από την μέση τιμή του κάθε χαρακτηριστικού των παραδειγμάτων της κλάσης</a:t>
            </a:r>
          </a:p>
          <a:p>
            <a:pPr marL="457200" indent="-457200">
              <a:buFont typeface="+mj-lt"/>
              <a:buAutoNum type="alphaLcParenR"/>
            </a:pPr>
            <a:r>
              <a:rPr lang="el-GR" dirty="0"/>
              <a:t>Την ακτίνα</a:t>
            </a:r>
            <a:r>
              <a:rPr lang="en-US" dirty="0"/>
              <a:t> </a:t>
            </a:r>
            <a:r>
              <a:rPr lang="el-GR" dirty="0"/>
              <a:t>της κάθε κλάσης (</a:t>
            </a:r>
            <a:r>
              <a:rPr lang="en-US" dirty="0"/>
              <a:t>r): </a:t>
            </a:r>
            <a:r>
              <a:rPr lang="el-GR" dirty="0"/>
              <a:t>Είναι η απόσταση του παραδείγματος της κλάσης που απέχει περισσότερο από το κέντρο </a:t>
            </a:r>
            <a:r>
              <a:rPr lang="en-US" dirty="0"/>
              <a:t>c.</a:t>
            </a:r>
          </a:p>
          <a:p>
            <a:r>
              <a:rPr lang="el-GR" dirty="0"/>
              <a:t>Οι συναρτήσεις που </a:t>
            </a:r>
            <a:r>
              <a:rPr lang="el-GR" dirty="0" err="1"/>
              <a:t>ελέχθηκαν</a:t>
            </a:r>
            <a:r>
              <a:rPr lang="el-GR" dirty="0"/>
              <a:t> είναι η </a:t>
            </a:r>
            <a:r>
              <a:rPr lang="en-US" dirty="0"/>
              <a:t>Gaussian </a:t>
            </a:r>
            <a:r>
              <a:rPr lang="el-GR" dirty="0"/>
              <a:t>(1) και η </a:t>
            </a:r>
            <a:r>
              <a:rPr lang="en-US" dirty="0"/>
              <a:t>Multiquadric (2)</a:t>
            </a:r>
            <a:endParaRPr lang="el-GR" dirty="0"/>
          </a:p>
        </p:txBody>
      </p:sp>
      <p:pic>
        <p:nvPicPr>
          <p:cNvPr id="6" name="Εικόνα 5">
            <a:extLst>
              <a:ext uri="{FF2B5EF4-FFF2-40B4-BE49-F238E27FC236}">
                <a16:creationId xmlns:a16="http://schemas.microsoft.com/office/drawing/2014/main" id="{52EA6577-053D-DA68-113B-6CB5F1CBECCF}"/>
              </a:ext>
            </a:extLst>
          </p:cNvPr>
          <p:cNvPicPr>
            <a:picLocks/>
          </p:cNvPicPr>
          <p:nvPr/>
        </p:nvPicPr>
        <p:blipFill>
          <a:blip r:embed="rId2"/>
          <a:stretch>
            <a:fillRect/>
          </a:stretch>
        </p:blipFill>
        <p:spPr>
          <a:xfrm>
            <a:off x="1562032" y="4631635"/>
            <a:ext cx="3934308" cy="1639956"/>
          </a:xfrm>
          <a:prstGeom prst="rect">
            <a:avLst/>
          </a:prstGeom>
        </p:spPr>
      </p:pic>
      <p:pic>
        <p:nvPicPr>
          <p:cNvPr id="7" name="Εικόνα 6">
            <a:extLst>
              <a:ext uri="{FF2B5EF4-FFF2-40B4-BE49-F238E27FC236}">
                <a16:creationId xmlns:a16="http://schemas.microsoft.com/office/drawing/2014/main" id="{F333607B-4B18-95A6-3A5E-E952DA19018E}"/>
              </a:ext>
            </a:extLst>
          </p:cNvPr>
          <p:cNvPicPr>
            <a:picLocks/>
          </p:cNvPicPr>
          <p:nvPr/>
        </p:nvPicPr>
        <p:blipFill>
          <a:blip r:embed="rId3"/>
          <a:stretch>
            <a:fillRect/>
          </a:stretch>
        </p:blipFill>
        <p:spPr>
          <a:xfrm>
            <a:off x="7095566" y="4848308"/>
            <a:ext cx="2731892" cy="1554480"/>
          </a:xfrm>
          <a:prstGeom prst="rect">
            <a:avLst/>
          </a:prstGeom>
        </p:spPr>
      </p:pic>
    </p:spTree>
    <p:extLst>
      <p:ext uri="{BB962C8B-B14F-4D97-AF65-F5344CB8AC3E}">
        <p14:creationId xmlns:p14="http://schemas.microsoft.com/office/powerpoint/2010/main" val="228902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4405061-02EC-CC89-383D-4A78AC86D43C}"/>
              </a:ext>
            </a:extLst>
          </p:cNvPr>
          <p:cNvSpPr>
            <a:spLocks noGrp="1"/>
          </p:cNvSpPr>
          <p:nvPr>
            <p:ph type="title"/>
          </p:nvPr>
        </p:nvSpPr>
        <p:spPr/>
        <p:txBody>
          <a:bodyPr/>
          <a:lstStyle/>
          <a:p>
            <a:r>
              <a:rPr lang="el-GR" cap="none" dirty="0"/>
              <a:t>Περιγραφή Κώδικα</a:t>
            </a:r>
          </a:p>
        </p:txBody>
      </p:sp>
      <p:sp>
        <p:nvSpPr>
          <p:cNvPr id="3" name="Θέση περιεχομένου 2">
            <a:extLst>
              <a:ext uri="{FF2B5EF4-FFF2-40B4-BE49-F238E27FC236}">
                <a16:creationId xmlns:a16="http://schemas.microsoft.com/office/drawing/2014/main" id="{BFEFB371-2D15-ADA5-F5B5-5E2CDE82352A}"/>
              </a:ext>
            </a:extLst>
          </p:cNvPr>
          <p:cNvSpPr>
            <a:spLocks noGrp="1"/>
          </p:cNvSpPr>
          <p:nvPr>
            <p:ph idx="1"/>
          </p:nvPr>
        </p:nvSpPr>
        <p:spPr/>
        <p:txBody>
          <a:bodyPr>
            <a:normAutofit fontScale="92500"/>
          </a:bodyPr>
          <a:lstStyle/>
          <a:p>
            <a:r>
              <a:rPr lang="el-GR" dirty="0"/>
              <a:t>Στην αρχή του κώδικα που δοκιμάστηκαν οι αποδόσεις με διάφορες τεχνικές ομαδοποίησης και με τις δύο συναρτήσεις μετασχηματισμού είτε με είτε χωρίς </a:t>
            </a:r>
            <a:r>
              <a:rPr lang="en-US" dirty="0" err="1"/>
              <a:t>pca</a:t>
            </a:r>
            <a:r>
              <a:rPr lang="en-US" dirty="0"/>
              <a:t>, </a:t>
            </a:r>
            <a:r>
              <a:rPr lang="el-GR" dirty="0"/>
              <a:t>χρησιμοποιώντας έναν </a:t>
            </a:r>
            <a:r>
              <a:rPr lang="el-GR" dirty="0" err="1"/>
              <a:t>μονοστρωματικό</a:t>
            </a:r>
            <a:r>
              <a:rPr lang="el-GR" dirty="0"/>
              <a:t> </a:t>
            </a:r>
            <a:r>
              <a:rPr lang="el-GR" dirty="0" err="1"/>
              <a:t>νευρωνικό</a:t>
            </a:r>
            <a:r>
              <a:rPr lang="el-GR" dirty="0"/>
              <a:t> δίκτυο μετά τον μετασχηματισμό</a:t>
            </a:r>
            <a:r>
              <a:rPr lang="en-US" dirty="0"/>
              <a:t> </a:t>
            </a:r>
            <a:r>
              <a:rPr lang="el-GR" dirty="0"/>
              <a:t>με 40 εποχές εκπαίδευσης, </a:t>
            </a:r>
            <a:r>
              <a:rPr lang="en-US" dirty="0"/>
              <a:t>optimizer Adam, </a:t>
            </a:r>
            <a:r>
              <a:rPr lang="en-US" dirty="0" err="1"/>
              <a:t>CrossEntropy</a:t>
            </a:r>
            <a:r>
              <a:rPr lang="en-US" dirty="0"/>
              <a:t> </a:t>
            </a:r>
            <a:r>
              <a:rPr lang="el-GR" dirty="0"/>
              <a:t>συνάρτηση κόστους και ρυθμό μάθησης 0,001 κατά κύριο λόγο</a:t>
            </a:r>
            <a:r>
              <a:rPr lang="en-US" dirty="0"/>
              <a:t>.</a:t>
            </a:r>
            <a:endParaRPr lang="el-GR" dirty="0"/>
          </a:p>
          <a:p>
            <a:r>
              <a:rPr lang="el-GR" dirty="0"/>
              <a:t>Στόχος μου ήταν η διερεύνηση της καλύτερης ομαδοποίησης και μετέπειτα η εφαρμογή σε πιο περίπλοκα </a:t>
            </a:r>
            <a:r>
              <a:rPr lang="el-GR" dirty="0" err="1"/>
              <a:t>νευρωνικά</a:t>
            </a:r>
            <a:r>
              <a:rPr lang="el-GR" dirty="0"/>
              <a:t> ώστε να αυξήσω την απόδοση μου.</a:t>
            </a:r>
            <a:endParaRPr lang="en-US" dirty="0"/>
          </a:p>
          <a:p>
            <a:pPr marL="457200" indent="-457200">
              <a:buFont typeface="+mj-lt"/>
              <a:buAutoNum type="alphaLcParenR"/>
            </a:pPr>
            <a:endParaRPr lang="el-GR" dirty="0"/>
          </a:p>
        </p:txBody>
      </p:sp>
    </p:spTree>
    <p:extLst>
      <p:ext uri="{BB962C8B-B14F-4D97-AF65-F5344CB8AC3E}">
        <p14:creationId xmlns:p14="http://schemas.microsoft.com/office/powerpoint/2010/main" val="213419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0647478-965B-CF44-24E5-AA74BBF4685F}"/>
              </a:ext>
            </a:extLst>
          </p:cNvPr>
          <p:cNvSpPr>
            <a:spLocks noGrp="1"/>
          </p:cNvSpPr>
          <p:nvPr>
            <p:ph type="title"/>
          </p:nvPr>
        </p:nvSpPr>
        <p:spPr>
          <a:xfrm>
            <a:off x="1141413" y="101683"/>
            <a:ext cx="9905998" cy="872352"/>
          </a:xfrm>
        </p:spPr>
        <p:txBody>
          <a:bodyPr/>
          <a:lstStyle/>
          <a:p>
            <a:r>
              <a:rPr lang="el-GR" cap="none" dirty="0"/>
              <a:t>Πορεία Κώδικα - Παραδείγματα</a:t>
            </a:r>
          </a:p>
        </p:txBody>
      </p:sp>
      <p:sp>
        <p:nvSpPr>
          <p:cNvPr id="3" name="Θέση περιεχομένου 2">
            <a:extLst>
              <a:ext uri="{FF2B5EF4-FFF2-40B4-BE49-F238E27FC236}">
                <a16:creationId xmlns:a16="http://schemas.microsoft.com/office/drawing/2014/main" id="{0E21CE66-3BAC-3881-7D15-E7064B86D857}"/>
              </a:ext>
            </a:extLst>
          </p:cNvPr>
          <p:cNvSpPr>
            <a:spLocks noGrp="1"/>
          </p:cNvSpPr>
          <p:nvPr>
            <p:ph idx="1"/>
          </p:nvPr>
        </p:nvSpPr>
        <p:spPr>
          <a:xfrm>
            <a:off x="1141412" y="1066799"/>
            <a:ext cx="9905999" cy="4724402"/>
          </a:xfrm>
        </p:spPr>
        <p:txBody>
          <a:bodyPr>
            <a:normAutofit/>
          </a:bodyPr>
          <a:lstStyle/>
          <a:p>
            <a:r>
              <a:rPr lang="el-GR" dirty="0"/>
              <a:t>Στην αρχή υλοποιήθηκε η ομαδοποίηση μέσω των ετικετών των δειγμάτων εκπαίδευσης. Δηλαδή </a:t>
            </a:r>
            <a:r>
              <a:rPr lang="el-GR" dirty="0" err="1"/>
              <a:t>προέκυπτε</a:t>
            </a:r>
            <a:r>
              <a:rPr lang="el-GR" dirty="0"/>
              <a:t> από την κάθε πραγματική κλάση το κέντρο και η ακτίνα της (συνολικά 10). Τα αποτελέσματα:</a:t>
            </a:r>
          </a:p>
          <a:p>
            <a:pPr marL="0" indent="0">
              <a:buNone/>
            </a:pPr>
            <a:r>
              <a:rPr lang="el-GR" dirty="0"/>
              <a:t>1). Χωρίς </a:t>
            </a:r>
            <a:r>
              <a:rPr lang="en-US" dirty="0" err="1"/>
              <a:t>Pca</a:t>
            </a:r>
            <a:r>
              <a:rPr lang="en-US" dirty="0"/>
              <a:t>					2). </a:t>
            </a:r>
            <a:r>
              <a:rPr lang="el-GR" dirty="0"/>
              <a:t>Με </a:t>
            </a:r>
            <a:r>
              <a:rPr lang="en-US" dirty="0" err="1"/>
              <a:t>Pca</a:t>
            </a:r>
            <a:endParaRPr lang="el-GR" dirty="0"/>
          </a:p>
        </p:txBody>
      </p:sp>
      <p:graphicFrame>
        <p:nvGraphicFramePr>
          <p:cNvPr id="8" name="Πίνακας 7">
            <a:extLst>
              <a:ext uri="{FF2B5EF4-FFF2-40B4-BE49-F238E27FC236}">
                <a16:creationId xmlns:a16="http://schemas.microsoft.com/office/drawing/2014/main" id="{89F126BA-A882-6D9F-41FD-8D7702959ED4}"/>
              </a:ext>
            </a:extLst>
          </p:cNvPr>
          <p:cNvGraphicFramePr>
            <a:graphicFrameLocks noGrp="1"/>
          </p:cNvGraphicFramePr>
          <p:nvPr>
            <p:extLst>
              <p:ext uri="{D42A27DB-BD31-4B8C-83A1-F6EECF244321}">
                <p14:modId xmlns:p14="http://schemas.microsoft.com/office/powerpoint/2010/main" val="1879216895"/>
              </p:ext>
            </p:extLst>
          </p:nvPr>
        </p:nvGraphicFramePr>
        <p:xfrm>
          <a:off x="213141" y="3130826"/>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dirty="0"/>
                    </a:p>
                  </a:txBody>
                  <a:tcPr/>
                </a:tc>
                <a:tc>
                  <a:txBody>
                    <a:bodyPr/>
                    <a:lstStyle/>
                    <a:p>
                      <a:r>
                        <a:rPr lang="en-US" dirty="0"/>
                        <a:t>Gaussian</a:t>
                      </a:r>
                      <a:endParaRPr lang="el-GR" dirty="0"/>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8.28</a:t>
                      </a:r>
                      <a:r>
                        <a:rPr lang="en-US" dirty="0"/>
                        <a:t>8 seconds</a:t>
                      </a:r>
                      <a:endParaRPr lang="el-GR" dirty="0"/>
                    </a:p>
                  </a:txBody>
                  <a:tcPr/>
                </a:tc>
                <a:tc>
                  <a:txBody>
                    <a:bodyPr/>
                    <a:lstStyle/>
                    <a:p>
                      <a:r>
                        <a:rPr lang="el-GR" dirty="0"/>
                        <a:t>9.15</a:t>
                      </a:r>
                      <a:r>
                        <a:rPr lang="en-US" dirty="0"/>
                        <a:t>3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21.538 %</a:t>
                      </a:r>
                    </a:p>
                  </a:txBody>
                  <a:tcPr/>
                </a:tc>
                <a:tc>
                  <a:txBody>
                    <a:bodyPr/>
                    <a:lstStyle/>
                    <a:p>
                      <a:r>
                        <a:rPr lang="el-GR" dirty="0"/>
                        <a:t>18.648 %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21.72 %</a:t>
                      </a:r>
                    </a:p>
                  </a:txBody>
                  <a:tcPr/>
                </a:tc>
                <a:tc>
                  <a:txBody>
                    <a:bodyPr/>
                    <a:lstStyle/>
                    <a:p>
                      <a:r>
                        <a:rPr lang="el-GR" dirty="0"/>
                        <a:t>19.47 %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34.376</a:t>
                      </a:r>
                      <a:r>
                        <a:rPr lang="en-US" dirty="0"/>
                        <a:t> seconds</a:t>
                      </a:r>
                      <a:endParaRPr lang="el-GR" dirty="0"/>
                    </a:p>
                  </a:txBody>
                  <a:tcPr/>
                </a:tc>
                <a:tc>
                  <a:txBody>
                    <a:bodyPr/>
                    <a:lstStyle/>
                    <a:p>
                      <a:r>
                        <a:rPr lang="el-GR" dirty="0"/>
                        <a:t>36.497</a:t>
                      </a:r>
                      <a:r>
                        <a:rPr lang="en-US" dirty="0"/>
                        <a:t> seconds</a:t>
                      </a:r>
                      <a:endParaRPr lang="el-GR" dirty="0"/>
                    </a:p>
                  </a:txBody>
                  <a:tcPr/>
                </a:tc>
                <a:extLst>
                  <a:ext uri="{0D108BD9-81ED-4DB2-BD59-A6C34878D82A}">
                    <a16:rowId xmlns:a16="http://schemas.microsoft.com/office/drawing/2014/main" val="2193432948"/>
                  </a:ext>
                </a:extLst>
              </a:tr>
            </a:tbl>
          </a:graphicData>
        </a:graphic>
      </p:graphicFrame>
      <p:graphicFrame>
        <p:nvGraphicFramePr>
          <p:cNvPr id="9" name="Πίνακας 8">
            <a:extLst>
              <a:ext uri="{FF2B5EF4-FFF2-40B4-BE49-F238E27FC236}">
                <a16:creationId xmlns:a16="http://schemas.microsoft.com/office/drawing/2014/main" id="{912AC96F-6507-506E-B301-0CC7E0AEC409}"/>
              </a:ext>
            </a:extLst>
          </p:cNvPr>
          <p:cNvGraphicFramePr>
            <a:graphicFrameLocks noGrp="1"/>
          </p:cNvGraphicFramePr>
          <p:nvPr>
            <p:extLst>
              <p:ext uri="{D42A27DB-BD31-4B8C-83A1-F6EECF244321}">
                <p14:modId xmlns:p14="http://schemas.microsoft.com/office/powerpoint/2010/main" val="438747301"/>
              </p:ext>
            </p:extLst>
          </p:nvPr>
        </p:nvGraphicFramePr>
        <p:xfrm>
          <a:off x="6094411" y="3130825"/>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a:p>
                  </a:txBody>
                  <a:tcPr/>
                </a:tc>
                <a:tc>
                  <a:txBody>
                    <a:bodyPr/>
                    <a:lstStyle/>
                    <a:p>
                      <a:r>
                        <a:rPr lang="en-US" dirty="0"/>
                        <a:t>Gaussian</a:t>
                      </a:r>
                      <a:endParaRPr lang="el-GR" dirty="0"/>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5.868</a:t>
                      </a:r>
                      <a:r>
                        <a:rPr lang="en-US" dirty="0"/>
                        <a:t> seconds</a:t>
                      </a:r>
                      <a:endParaRPr lang="el-GR" dirty="0"/>
                    </a:p>
                  </a:txBody>
                  <a:tcPr/>
                </a:tc>
                <a:tc>
                  <a:txBody>
                    <a:bodyPr/>
                    <a:lstStyle/>
                    <a:p>
                      <a:r>
                        <a:rPr lang="el-GR" dirty="0"/>
                        <a:t>6.566</a:t>
                      </a:r>
                      <a:r>
                        <a:rPr lang="en-US" dirty="0"/>
                        <a:t>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20.262 %</a:t>
                      </a:r>
                    </a:p>
                  </a:txBody>
                  <a:tcPr/>
                </a:tc>
                <a:tc>
                  <a:txBody>
                    <a:bodyPr/>
                    <a:lstStyle/>
                    <a:p>
                      <a:r>
                        <a:rPr lang="el-GR" dirty="0"/>
                        <a:t>19.278 %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20.26 %</a:t>
                      </a:r>
                    </a:p>
                  </a:txBody>
                  <a:tcPr/>
                </a:tc>
                <a:tc>
                  <a:txBody>
                    <a:bodyPr/>
                    <a:lstStyle/>
                    <a:p>
                      <a:r>
                        <a:rPr lang="el-GR" dirty="0"/>
                        <a:t>19.2 %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35.046</a:t>
                      </a:r>
                      <a:r>
                        <a:rPr lang="en-US" dirty="0"/>
                        <a:t> seconds</a:t>
                      </a:r>
                      <a:endParaRPr lang="el-GR" dirty="0"/>
                    </a:p>
                  </a:txBody>
                  <a:tcPr/>
                </a:tc>
                <a:tc>
                  <a:txBody>
                    <a:bodyPr/>
                    <a:lstStyle/>
                    <a:p>
                      <a:r>
                        <a:rPr lang="el-GR" dirty="0"/>
                        <a:t>35.13</a:t>
                      </a:r>
                      <a:r>
                        <a:rPr lang="en-US" dirty="0"/>
                        <a:t>4 seconds</a:t>
                      </a:r>
                      <a:endParaRPr lang="el-GR" dirty="0"/>
                    </a:p>
                  </a:txBody>
                  <a:tcPr/>
                </a:tc>
                <a:extLst>
                  <a:ext uri="{0D108BD9-81ED-4DB2-BD59-A6C34878D82A}">
                    <a16:rowId xmlns:a16="http://schemas.microsoft.com/office/drawing/2014/main" val="2193432948"/>
                  </a:ext>
                </a:extLst>
              </a:tr>
            </a:tbl>
          </a:graphicData>
        </a:graphic>
      </p:graphicFrame>
    </p:spTree>
    <p:extLst>
      <p:ext uri="{BB962C8B-B14F-4D97-AF65-F5344CB8AC3E}">
        <p14:creationId xmlns:p14="http://schemas.microsoft.com/office/powerpoint/2010/main" val="398930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7C42D160-A9A5-CCBD-FFFB-CA5E1DA21394}"/>
              </a:ext>
            </a:extLst>
          </p:cNvPr>
          <p:cNvSpPr>
            <a:spLocks noGrp="1"/>
          </p:cNvSpPr>
          <p:nvPr>
            <p:ph idx="1"/>
          </p:nvPr>
        </p:nvSpPr>
        <p:spPr>
          <a:xfrm>
            <a:off x="1141412" y="367748"/>
            <a:ext cx="9905999" cy="2146031"/>
          </a:xfrm>
        </p:spPr>
        <p:txBody>
          <a:bodyPr>
            <a:normAutofit fontScale="85000" lnSpcReduction="10000"/>
          </a:bodyPr>
          <a:lstStyle/>
          <a:p>
            <a:r>
              <a:rPr lang="el-GR" dirty="0"/>
              <a:t>Στην πορεία δοκίμασα να εφαρμόσω τον κανόνα του αγκώνα για την ομαδοποίηση μέσω </a:t>
            </a:r>
            <a:r>
              <a:rPr lang="en-US" dirty="0" err="1"/>
              <a:t>Kmeans</a:t>
            </a:r>
            <a:r>
              <a:rPr lang="el-GR" dirty="0"/>
              <a:t>, για να δω σε πόσες κλάσεις χωρίζονται τα δεδομένα μου ιδανικά μέσω μόνο τις θέσεις τους στον χώρο.</a:t>
            </a:r>
            <a:r>
              <a:rPr lang="en-US" dirty="0"/>
              <a:t> </a:t>
            </a:r>
            <a:r>
              <a:rPr lang="el-GR" dirty="0"/>
              <a:t>Όπως παρατηρείται και από την εφαρμογή και με και χωρίς </a:t>
            </a:r>
            <a:r>
              <a:rPr lang="en-US" dirty="0"/>
              <a:t>PCA </a:t>
            </a:r>
            <a:r>
              <a:rPr lang="el-GR" dirty="0"/>
              <a:t>ο αγκώνας εμφανίζεται για </a:t>
            </a:r>
            <a:r>
              <a:rPr lang="en-US" dirty="0"/>
              <a:t>Number of Clusters ~ 6</a:t>
            </a:r>
          </a:p>
          <a:p>
            <a:pPr marL="0" indent="0">
              <a:buNone/>
            </a:pPr>
            <a:r>
              <a:rPr lang="en-US" dirty="0"/>
              <a:t>1). </a:t>
            </a:r>
            <a:r>
              <a:rPr lang="el-GR" dirty="0"/>
              <a:t>Χωρίς </a:t>
            </a:r>
            <a:r>
              <a:rPr lang="en-US" dirty="0"/>
              <a:t>PCA					2). </a:t>
            </a:r>
            <a:r>
              <a:rPr lang="el-GR" dirty="0"/>
              <a:t>Με </a:t>
            </a:r>
            <a:r>
              <a:rPr lang="en-US" dirty="0"/>
              <a:t>PCA</a:t>
            </a:r>
          </a:p>
          <a:p>
            <a:endParaRPr lang="en-US" dirty="0"/>
          </a:p>
          <a:p>
            <a:endParaRPr lang="el-GR" dirty="0"/>
          </a:p>
        </p:txBody>
      </p:sp>
      <p:pic>
        <p:nvPicPr>
          <p:cNvPr id="7" name="Εικόνα 6" descr="Εικόνα που περιέχει κείμενο, διάγραμμα, γραμμή, γράφημα">
            <a:extLst>
              <a:ext uri="{FF2B5EF4-FFF2-40B4-BE49-F238E27FC236}">
                <a16:creationId xmlns:a16="http://schemas.microsoft.com/office/drawing/2014/main" id="{8E6B9B48-B2E4-67E9-7FC6-34CD2AF9C460}"/>
              </a:ext>
            </a:extLst>
          </p:cNvPr>
          <p:cNvPicPr>
            <a:picLocks noChangeAspect="1"/>
          </p:cNvPicPr>
          <p:nvPr/>
        </p:nvPicPr>
        <p:blipFill>
          <a:blip r:embed="rId2"/>
          <a:stretch>
            <a:fillRect/>
          </a:stretch>
        </p:blipFill>
        <p:spPr>
          <a:xfrm>
            <a:off x="1141412" y="2513780"/>
            <a:ext cx="4776918" cy="3789744"/>
          </a:xfrm>
          <a:prstGeom prst="rect">
            <a:avLst/>
          </a:prstGeom>
        </p:spPr>
      </p:pic>
      <p:pic>
        <p:nvPicPr>
          <p:cNvPr id="9" name="Εικόνα 8"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531F885E-4413-55A7-010E-AED1B61BA583}"/>
              </a:ext>
            </a:extLst>
          </p:cNvPr>
          <p:cNvPicPr>
            <a:picLocks noChangeAspect="1"/>
          </p:cNvPicPr>
          <p:nvPr/>
        </p:nvPicPr>
        <p:blipFill>
          <a:blip r:embed="rId3"/>
          <a:stretch>
            <a:fillRect/>
          </a:stretch>
        </p:blipFill>
        <p:spPr>
          <a:xfrm>
            <a:off x="6613323" y="2513780"/>
            <a:ext cx="4776919" cy="3789745"/>
          </a:xfrm>
          <a:prstGeom prst="rect">
            <a:avLst/>
          </a:prstGeom>
        </p:spPr>
      </p:pic>
    </p:spTree>
    <p:extLst>
      <p:ext uri="{BB962C8B-B14F-4D97-AF65-F5344CB8AC3E}">
        <p14:creationId xmlns:p14="http://schemas.microsoft.com/office/powerpoint/2010/main" val="344954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80630D79-664D-4061-858A-BC1DDF6D5C71}"/>
              </a:ext>
            </a:extLst>
          </p:cNvPr>
          <p:cNvSpPr>
            <a:spLocks noGrp="1"/>
          </p:cNvSpPr>
          <p:nvPr>
            <p:ph idx="1"/>
          </p:nvPr>
        </p:nvSpPr>
        <p:spPr>
          <a:xfrm>
            <a:off x="1141412" y="379379"/>
            <a:ext cx="9905999" cy="3347795"/>
          </a:xfrm>
        </p:spPr>
        <p:txBody>
          <a:bodyPr>
            <a:normAutofit/>
          </a:bodyPr>
          <a:lstStyle/>
          <a:p>
            <a:r>
              <a:rPr lang="el-GR" dirty="0"/>
              <a:t>Όποτε αν χωρίσουμε τα δεδομένα μας με αριθμό ομάδων ίσο με 6, θα προκύψουν νέα κέντρα με νέες ακτίνες. Τα αποτελέσματα από την χρήση αυτού του μοντέλου είναι (πλέον στον χρόνο του </a:t>
            </a:r>
            <a:r>
              <a:rPr lang="en-US" dirty="0"/>
              <a:t>transform </a:t>
            </a:r>
            <a:r>
              <a:rPr lang="el-GR" dirty="0"/>
              <a:t>μόνο για την περίπτωση του </a:t>
            </a:r>
            <a:r>
              <a:rPr lang="en-US" dirty="0"/>
              <a:t>Gaussian </a:t>
            </a:r>
            <a:r>
              <a:rPr lang="el-GR" dirty="0"/>
              <a:t>έχει προστεθεί και ο χρόνος αρχικοποίησης του μοντέλου). Οι τιμές στις αποδόσεις που προέκυψαν δεν παρουσιάζουν σημαντική διαφορά με πριν:</a:t>
            </a:r>
          </a:p>
          <a:p>
            <a:r>
              <a:rPr lang="el-GR" dirty="0"/>
              <a:t>1). Χωρίς </a:t>
            </a:r>
            <a:r>
              <a:rPr lang="en-US" dirty="0"/>
              <a:t>PCA					2). </a:t>
            </a:r>
            <a:r>
              <a:rPr lang="el-GR" dirty="0"/>
              <a:t>Με </a:t>
            </a:r>
            <a:r>
              <a:rPr lang="en-US" dirty="0"/>
              <a:t>PCA</a:t>
            </a:r>
            <a:endParaRPr lang="el-GR" dirty="0"/>
          </a:p>
        </p:txBody>
      </p:sp>
      <p:graphicFrame>
        <p:nvGraphicFramePr>
          <p:cNvPr id="4" name="Πίνακας 3">
            <a:extLst>
              <a:ext uri="{FF2B5EF4-FFF2-40B4-BE49-F238E27FC236}">
                <a16:creationId xmlns:a16="http://schemas.microsoft.com/office/drawing/2014/main" id="{D2A7FA31-1885-ABB9-6DCE-6B727D4F72D8}"/>
              </a:ext>
            </a:extLst>
          </p:cNvPr>
          <p:cNvGraphicFramePr>
            <a:graphicFrameLocks noGrp="1"/>
          </p:cNvGraphicFramePr>
          <p:nvPr>
            <p:extLst>
              <p:ext uri="{D42A27DB-BD31-4B8C-83A1-F6EECF244321}">
                <p14:modId xmlns:p14="http://schemas.microsoft.com/office/powerpoint/2010/main" val="697478312"/>
              </p:ext>
            </p:extLst>
          </p:nvPr>
        </p:nvGraphicFramePr>
        <p:xfrm>
          <a:off x="236707" y="3727174"/>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dirty="0"/>
                    </a:p>
                  </a:txBody>
                  <a:tcPr/>
                </a:tc>
                <a:tc>
                  <a:txBody>
                    <a:bodyPr/>
                    <a:lstStyle/>
                    <a:p>
                      <a:r>
                        <a:rPr lang="en-US" dirty="0"/>
                        <a:t>Gaussian</a:t>
                      </a:r>
                      <a:r>
                        <a:rPr lang="el-GR" dirty="0"/>
                        <a:t> </a:t>
                      </a:r>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88.911</a:t>
                      </a:r>
                      <a:r>
                        <a:rPr lang="en-US" dirty="0"/>
                        <a:t>seconds</a:t>
                      </a:r>
                      <a:endParaRPr lang="el-GR" dirty="0"/>
                    </a:p>
                  </a:txBody>
                  <a:tcPr/>
                </a:tc>
                <a:tc>
                  <a:txBody>
                    <a:bodyPr/>
                    <a:lstStyle/>
                    <a:p>
                      <a:r>
                        <a:rPr lang="el-GR" dirty="0"/>
                        <a:t>4.664</a:t>
                      </a:r>
                      <a:r>
                        <a:rPr lang="en-US" dirty="0"/>
                        <a:t>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21.284 %</a:t>
                      </a:r>
                    </a:p>
                  </a:txBody>
                  <a:tcPr/>
                </a:tc>
                <a:tc>
                  <a:txBody>
                    <a:bodyPr/>
                    <a:lstStyle/>
                    <a:p>
                      <a:r>
                        <a:rPr lang="el-GR" dirty="0"/>
                        <a:t>18.574 %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21.71 %</a:t>
                      </a:r>
                    </a:p>
                  </a:txBody>
                  <a:tcPr/>
                </a:tc>
                <a:tc>
                  <a:txBody>
                    <a:bodyPr/>
                    <a:lstStyle/>
                    <a:p>
                      <a:r>
                        <a:rPr lang="el-GR" dirty="0"/>
                        <a:t>18.574 %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35.398</a:t>
                      </a:r>
                      <a:r>
                        <a:rPr lang="en-US" dirty="0"/>
                        <a:t> seconds</a:t>
                      </a:r>
                      <a:endParaRPr lang="el-GR" dirty="0"/>
                    </a:p>
                  </a:txBody>
                  <a:tcPr/>
                </a:tc>
                <a:tc>
                  <a:txBody>
                    <a:bodyPr/>
                    <a:lstStyle/>
                    <a:p>
                      <a:r>
                        <a:rPr lang="el-GR" dirty="0"/>
                        <a:t>34.284</a:t>
                      </a:r>
                      <a:r>
                        <a:rPr lang="en-US" dirty="0"/>
                        <a:t> seconds</a:t>
                      </a:r>
                      <a:endParaRPr lang="el-GR" dirty="0"/>
                    </a:p>
                  </a:txBody>
                  <a:tcPr/>
                </a:tc>
                <a:extLst>
                  <a:ext uri="{0D108BD9-81ED-4DB2-BD59-A6C34878D82A}">
                    <a16:rowId xmlns:a16="http://schemas.microsoft.com/office/drawing/2014/main" val="2193432948"/>
                  </a:ext>
                </a:extLst>
              </a:tr>
            </a:tbl>
          </a:graphicData>
        </a:graphic>
      </p:graphicFrame>
      <p:graphicFrame>
        <p:nvGraphicFramePr>
          <p:cNvPr id="5" name="Πίνακας 4">
            <a:extLst>
              <a:ext uri="{FF2B5EF4-FFF2-40B4-BE49-F238E27FC236}">
                <a16:creationId xmlns:a16="http://schemas.microsoft.com/office/drawing/2014/main" id="{0DFF635A-96EC-EB17-C2C1-C37F56AB5526}"/>
              </a:ext>
            </a:extLst>
          </p:cNvPr>
          <p:cNvGraphicFramePr>
            <a:graphicFrameLocks noGrp="1"/>
          </p:cNvGraphicFramePr>
          <p:nvPr>
            <p:extLst>
              <p:ext uri="{D42A27DB-BD31-4B8C-83A1-F6EECF244321}">
                <p14:modId xmlns:p14="http://schemas.microsoft.com/office/powerpoint/2010/main" val="3626363493"/>
              </p:ext>
            </p:extLst>
          </p:nvPr>
        </p:nvGraphicFramePr>
        <p:xfrm>
          <a:off x="6403737" y="3727175"/>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dirty="0"/>
                    </a:p>
                  </a:txBody>
                  <a:tcPr/>
                </a:tc>
                <a:tc>
                  <a:txBody>
                    <a:bodyPr/>
                    <a:lstStyle/>
                    <a:p>
                      <a:r>
                        <a:rPr lang="en-US" dirty="0"/>
                        <a:t>Gaussian</a:t>
                      </a:r>
                      <a:endParaRPr lang="el-GR" dirty="0"/>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5.876</a:t>
                      </a:r>
                      <a:r>
                        <a:rPr lang="en-US" dirty="0"/>
                        <a:t> seconds</a:t>
                      </a:r>
                      <a:endParaRPr lang="el-GR" dirty="0"/>
                    </a:p>
                  </a:txBody>
                  <a:tcPr/>
                </a:tc>
                <a:tc>
                  <a:txBody>
                    <a:bodyPr/>
                    <a:lstStyle/>
                    <a:p>
                      <a:r>
                        <a:rPr lang="el-GR" dirty="0"/>
                        <a:t>3.885</a:t>
                      </a:r>
                      <a:r>
                        <a:rPr lang="en-US" dirty="0"/>
                        <a:t>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21.152 %</a:t>
                      </a:r>
                    </a:p>
                  </a:txBody>
                  <a:tcPr/>
                </a:tc>
                <a:tc>
                  <a:txBody>
                    <a:bodyPr/>
                    <a:lstStyle/>
                    <a:p>
                      <a:r>
                        <a:rPr lang="el-GR" dirty="0"/>
                        <a:t>18.434 %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21.152 %</a:t>
                      </a:r>
                    </a:p>
                  </a:txBody>
                  <a:tcPr/>
                </a:tc>
                <a:tc>
                  <a:txBody>
                    <a:bodyPr/>
                    <a:lstStyle/>
                    <a:p>
                      <a:r>
                        <a:rPr lang="el-GR" dirty="0"/>
                        <a:t>18.45 %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34.737</a:t>
                      </a:r>
                      <a:r>
                        <a:rPr lang="en-US" dirty="0"/>
                        <a:t> seconds</a:t>
                      </a:r>
                      <a:endParaRPr lang="el-GR" dirty="0"/>
                    </a:p>
                  </a:txBody>
                  <a:tcPr/>
                </a:tc>
                <a:tc>
                  <a:txBody>
                    <a:bodyPr/>
                    <a:lstStyle/>
                    <a:p>
                      <a:r>
                        <a:rPr lang="el-GR" dirty="0"/>
                        <a:t>34.680</a:t>
                      </a:r>
                      <a:r>
                        <a:rPr lang="en-US" dirty="0"/>
                        <a:t> seconds</a:t>
                      </a:r>
                      <a:endParaRPr lang="el-GR" dirty="0"/>
                    </a:p>
                  </a:txBody>
                  <a:tcPr/>
                </a:tc>
                <a:extLst>
                  <a:ext uri="{0D108BD9-81ED-4DB2-BD59-A6C34878D82A}">
                    <a16:rowId xmlns:a16="http://schemas.microsoft.com/office/drawing/2014/main" val="2193432948"/>
                  </a:ext>
                </a:extLst>
              </a:tr>
            </a:tbl>
          </a:graphicData>
        </a:graphic>
      </p:graphicFrame>
    </p:spTree>
    <p:extLst>
      <p:ext uri="{BB962C8B-B14F-4D97-AF65-F5344CB8AC3E}">
        <p14:creationId xmlns:p14="http://schemas.microsoft.com/office/powerpoint/2010/main" val="227182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2B5432C-F24D-41B9-55EA-6EBCB6B4B93F}"/>
              </a:ext>
            </a:extLst>
          </p:cNvPr>
          <p:cNvSpPr>
            <a:spLocks noGrp="1"/>
          </p:cNvSpPr>
          <p:nvPr>
            <p:ph idx="1"/>
          </p:nvPr>
        </p:nvSpPr>
        <p:spPr>
          <a:xfrm>
            <a:off x="1141412" y="359923"/>
            <a:ext cx="9905999" cy="5431278"/>
          </a:xfrm>
        </p:spPr>
        <p:txBody>
          <a:bodyPr/>
          <a:lstStyle/>
          <a:p>
            <a:r>
              <a:rPr lang="el-GR" dirty="0"/>
              <a:t>Στην συνέχεια έγινε μια προσπάθεια ομαδοποίησης σε 20 ομάδες μέσω της </a:t>
            </a:r>
            <a:r>
              <a:rPr lang="en-US" dirty="0" err="1"/>
              <a:t>Kmeans</a:t>
            </a:r>
            <a:r>
              <a:rPr lang="en-US" dirty="0"/>
              <a:t> </a:t>
            </a:r>
            <a:r>
              <a:rPr lang="el-GR" dirty="0"/>
              <a:t>με εφαρμογή στο συνολικό </a:t>
            </a:r>
            <a:r>
              <a:rPr lang="en-US" dirty="0"/>
              <a:t>dataset</a:t>
            </a:r>
            <a:r>
              <a:rPr lang="el-GR" dirty="0"/>
              <a:t>, ώστε να ανεβάσουμε τα δεδομένα σε υψηλότερη διάσταση από 10 που αποτελεί τον αριθμό των νευρώνων εξόδου</a:t>
            </a:r>
            <a:r>
              <a:rPr lang="en-US" dirty="0"/>
              <a:t>. </a:t>
            </a:r>
            <a:r>
              <a:rPr lang="el-GR" dirty="0"/>
              <a:t>Σε αυτό το σημείο αρχίζει να γίνεται εμφανές ότι αν και λαμβάνουμε σταδιακά καλύτερες αποδόσεις ο χρόνος αρχικοποίησης και μετασχηματισμού των δεδομένων μας αρχίζει να ξεφεύγει:</a:t>
            </a:r>
          </a:p>
          <a:p>
            <a:r>
              <a:rPr lang="el-GR" dirty="0"/>
              <a:t>1). Χωρίς </a:t>
            </a:r>
            <a:r>
              <a:rPr lang="en-US" dirty="0"/>
              <a:t>PCA				2). </a:t>
            </a:r>
            <a:r>
              <a:rPr lang="el-GR" dirty="0"/>
              <a:t>Με </a:t>
            </a:r>
            <a:r>
              <a:rPr lang="en-US" dirty="0"/>
              <a:t>PCA</a:t>
            </a:r>
            <a:endParaRPr lang="el-GR" dirty="0"/>
          </a:p>
        </p:txBody>
      </p:sp>
      <p:graphicFrame>
        <p:nvGraphicFramePr>
          <p:cNvPr id="8" name="Πίνακας 7">
            <a:extLst>
              <a:ext uri="{FF2B5EF4-FFF2-40B4-BE49-F238E27FC236}">
                <a16:creationId xmlns:a16="http://schemas.microsoft.com/office/drawing/2014/main" id="{DEE0FDF2-BE23-BBD5-15F8-35F528617A8A}"/>
              </a:ext>
            </a:extLst>
          </p:cNvPr>
          <p:cNvGraphicFramePr>
            <a:graphicFrameLocks noGrp="1"/>
          </p:cNvGraphicFramePr>
          <p:nvPr>
            <p:extLst>
              <p:ext uri="{D42A27DB-BD31-4B8C-83A1-F6EECF244321}">
                <p14:modId xmlns:p14="http://schemas.microsoft.com/office/powerpoint/2010/main" val="2818085748"/>
              </p:ext>
            </p:extLst>
          </p:nvPr>
        </p:nvGraphicFramePr>
        <p:xfrm>
          <a:off x="236707" y="3727174"/>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dirty="0"/>
                    </a:p>
                  </a:txBody>
                  <a:tcPr/>
                </a:tc>
                <a:tc>
                  <a:txBody>
                    <a:bodyPr/>
                    <a:lstStyle/>
                    <a:p>
                      <a:r>
                        <a:rPr lang="en-US" dirty="0"/>
                        <a:t>Gaussian</a:t>
                      </a:r>
                      <a:r>
                        <a:rPr lang="el-GR" dirty="0"/>
                        <a:t> </a:t>
                      </a:r>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322.437 </a:t>
                      </a:r>
                      <a:r>
                        <a:rPr lang="en-US" dirty="0"/>
                        <a:t>seconds</a:t>
                      </a:r>
                      <a:endParaRPr lang="el-GR" dirty="0"/>
                    </a:p>
                  </a:txBody>
                  <a:tcPr/>
                </a:tc>
                <a:tc>
                  <a:txBody>
                    <a:bodyPr/>
                    <a:lstStyle/>
                    <a:p>
                      <a:r>
                        <a:rPr lang="el-GR" dirty="0"/>
                        <a:t>15.868</a:t>
                      </a:r>
                      <a:r>
                        <a:rPr lang="en-US" dirty="0"/>
                        <a:t>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26.636 %</a:t>
                      </a:r>
                    </a:p>
                  </a:txBody>
                  <a:tcPr/>
                </a:tc>
                <a:tc>
                  <a:txBody>
                    <a:bodyPr/>
                    <a:lstStyle/>
                    <a:p>
                      <a:r>
                        <a:rPr lang="el-GR" dirty="0"/>
                        <a:t>23.51 %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27.43 %</a:t>
                      </a:r>
                    </a:p>
                  </a:txBody>
                  <a:tcPr/>
                </a:tc>
                <a:tc>
                  <a:txBody>
                    <a:bodyPr/>
                    <a:lstStyle/>
                    <a:p>
                      <a:r>
                        <a:rPr lang="el-GR" dirty="0"/>
                        <a:t>23.96 %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34.497</a:t>
                      </a:r>
                      <a:r>
                        <a:rPr lang="en-US" dirty="0"/>
                        <a:t> seconds</a:t>
                      </a:r>
                      <a:endParaRPr lang="el-GR" dirty="0"/>
                    </a:p>
                  </a:txBody>
                  <a:tcPr/>
                </a:tc>
                <a:tc>
                  <a:txBody>
                    <a:bodyPr/>
                    <a:lstStyle/>
                    <a:p>
                      <a:r>
                        <a:rPr lang="el-GR" dirty="0"/>
                        <a:t>35.518</a:t>
                      </a:r>
                      <a:r>
                        <a:rPr lang="en-US" dirty="0"/>
                        <a:t> seconds</a:t>
                      </a:r>
                      <a:endParaRPr lang="el-GR" dirty="0"/>
                    </a:p>
                  </a:txBody>
                  <a:tcPr/>
                </a:tc>
                <a:extLst>
                  <a:ext uri="{0D108BD9-81ED-4DB2-BD59-A6C34878D82A}">
                    <a16:rowId xmlns:a16="http://schemas.microsoft.com/office/drawing/2014/main" val="2193432948"/>
                  </a:ext>
                </a:extLst>
              </a:tr>
            </a:tbl>
          </a:graphicData>
        </a:graphic>
      </p:graphicFrame>
      <p:graphicFrame>
        <p:nvGraphicFramePr>
          <p:cNvPr id="9" name="Πίνακας 8">
            <a:extLst>
              <a:ext uri="{FF2B5EF4-FFF2-40B4-BE49-F238E27FC236}">
                <a16:creationId xmlns:a16="http://schemas.microsoft.com/office/drawing/2014/main" id="{D37979C4-C3E7-C091-5A9A-93FC9AD0F67D}"/>
              </a:ext>
            </a:extLst>
          </p:cNvPr>
          <p:cNvGraphicFramePr>
            <a:graphicFrameLocks noGrp="1"/>
          </p:cNvGraphicFramePr>
          <p:nvPr>
            <p:extLst>
              <p:ext uri="{D42A27DB-BD31-4B8C-83A1-F6EECF244321}">
                <p14:modId xmlns:p14="http://schemas.microsoft.com/office/powerpoint/2010/main" val="3621862207"/>
              </p:ext>
            </p:extLst>
          </p:nvPr>
        </p:nvGraphicFramePr>
        <p:xfrm>
          <a:off x="6094411" y="3727174"/>
          <a:ext cx="5551557" cy="1849785"/>
        </p:xfrm>
        <a:graphic>
          <a:graphicData uri="http://schemas.openxmlformats.org/drawingml/2006/table">
            <a:tbl>
              <a:tblPr firstRow="1" bandRow="1">
                <a:tableStyleId>{7DF18680-E054-41AD-8BC1-D1AEF772440D}</a:tableStyleId>
              </a:tblPr>
              <a:tblGrid>
                <a:gridCol w="1850519">
                  <a:extLst>
                    <a:ext uri="{9D8B030D-6E8A-4147-A177-3AD203B41FA5}">
                      <a16:colId xmlns:a16="http://schemas.microsoft.com/office/drawing/2014/main" val="1122360924"/>
                    </a:ext>
                  </a:extLst>
                </a:gridCol>
                <a:gridCol w="1850519">
                  <a:extLst>
                    <a:ext uri="{9D8B030D-6E8A-4147-A177-3AD203B41FA5}">
                      <a16:colId xmlns:a16="http://schemas.microsoft.com/office/drawing/2014/main" val="2978331496"/>
                    </a:ext>
                  </a:extLst>
                </a:gridCol>
                <a:gridCol w="1850519">
                  <a:extLst>
                    <a:ext uri="{9D8B030D-6E8A-4147-A177-3AD203B41FA5}">
                      <a16:colId xmlns:a16="http://schemas.microsoft.com/office/drawing/2014/main" val="4204078251"/>
                    </a:ext>
                  </a:extLst>
                </a:gridCol>
              </a:tblGrid>
              <a:tr h="369957">
                <a:tc>
                  <a:txBody>
                    <a:bodyPr/>
                    <a:lstStyle/>
                    <a:p>
                      <a:endParaRPr lang="el-GR" dirty="0"/>
                    </a:p>
                  </a:txBody>
                  <a:tcPr/>
                </a:tc>
                <a:tc>
                  <a:txBody>
                    <a:bodyPr/>
                    <a:lstStyle/>
                    <a:p>
                      <a:r>
                        <a:rPr lang="en-US" dirty="0"/>
                        <a:t>Gaussian</a:t>
                      </a:r>
                      <a:r>
                        <a:rPr lang="el-GR" dirty="0"/>
                        <a:t> </a:t>
                      </a:r>
                    </a:p>
                  </a:txBody>
                  <a:tcPr/>
                </a:tc>
                <a:tc>
                  <a:txBody>
                    <a:bodyPr/>
                    <a:lstStyle/>
                    <a:p>
                      <a:r>
                        <a:rPr lang="en-US" dirty="0"/>
                        <a:t>Multiquadric</a:t>
                      </a:r>
                      <a:endParaRPr lang="el-GR" dirty="0"/>
                    </a:p>
                  </a:txBody>
                  <a:tcPr/>
                </a:tc>
                <a:extLst>
                  <a:ext uri="{0D108BD9-81ED-4DB2-BD59-A6C34878D82A}">
                    <a16:rowId xmlns:a16="http://schemas.microsoft.com/office/drawing/2014/main" val="1097534183"/>
                  </a:ext>
                </a:extLst>
              </a:tr>
              <a:tr h="369957">
                <a:tc>
                  <a:txBody>
                    <a:bodyPr/>
                    <a:lstStyle/>
                    <a:p>
                      <a:r>
                        <a:rPr lang="en-US" dirty="0"/>
                        <a:t>Transform Time</a:t>
                      </a:r>
                      <a:endParaRPr lang="el-GR" dirty="0"/>
                    </a:p>
                  </a:txBody>
                  <a:tcPr/>
                </a:tc>
                <a:tc>
                  <a:txBody>
                    <a:bodyPr/>
                    <a:lstStyle/>
                    <a:p>
                      <a:r>
                        <a:rPr lang="el-GR" dirty="0"/>
                        <a:t>20.372 </a:t>
                      </a:r>
                      <a:r>
                        <a:rPr lang="en-US" dirty="0"/>
                        <a:t>seconds</a:t>
                      </a:r>
                      <a:endParaRPr lang="el-GR" dirty="0"/>
                    </a:p>
                  </a:txBody>
                  <a:tcPr/>
                </a:tc>
                <a:tc>
                  <a:txBody>
                    <a:bodyPr/>
                    <a:lstStyle/>
                    <a:p>
                      <a:r>
                        <a:rPr lang="el-GR" dirty="0"/>
                        <a:t>13.222</a:t>
                      </a:r>
                      <a:r>
                        <a:rPr lang="en-US" dirty="0"/>
                        <a:t> seconds</a:t>
                      </a:r>
                      <a:endParaRPr lang="el-GR" dirty="0"/>
                    </a:p>
                  </a:txBody>
                  <a:tcPr/>
                </a:tc>
                <a:extLst>
                  <a:ext uri="{0D108BD9-81ED-4DB2-BD59-A6C34878D82A}">
                    <a16:rowId xmlns:a16="http://schemas.microsoft.com/office/drawing/2014/main" val="3990856937"/>
                  </a:ext>
                </a:extLst>
              </a:tr>
              <a:tr h="369957">
                <a:tc>
                  <a:txBody>
                    <a:bodyPr/>
                    <a:lstStyle/>
                    <a:p>
                      <a:r>
                        <a:rPr lang="en-US" dirty="0"/>
                        <a:t>Training Accuracy</a:t>
                      </a:r>
                      <a:endParaRPr lang="el-GR" dirty="0"/>
                    </a:p>
                  </a:txBody>
                  <a:tcPr/>
                </a:tc>
                <a:tc>
                  <a:txBody>
                    <a:bodyPr/>
                    <a:lstStyle/>
                    <a:p>
                      <a:r>
                        <a:rPr lang="el-GR" dirty="0"/>
                        <a:t>26.674 %</a:t>
                      </a:r>
                    </a:p>
                  </a:txBody>
                  <a:tcPr/>
                </a:tc>
                <a:tc>
                  <a:txBody>
                    <a:bodyPr/>
                    <a:lstStyle/>
                    <a:p>
                      <a:r>
                        <a:rPr lang="el-GR" dirty="0"/>
                        <a:t>23.458  %</a:t>
                      </a:r>
                    </a:p>
                  </a:txBody>
                  <a:tcPr/>
                </a:tc>
                <a:extLst>
                  <a:ext uri="{0D108BD9-81ED-4DB2-BD59-A6C34878D82A}">
                    <a16:rowId xmlns:a16="http://schemas.microsoft.com/office/drawing/2014/main" val="3169161142"/>
                  </a:ext>
                </a:extLst>
              </a:tr>
              <a:tr h="369957">
                <a:tc>
                  <a:txBody>
                    <a:bodyPr/>
                    <a:lstStyle/>
                    <a:p>
                      <a:r>
                        <a:rPr lang="en-US" dirty="0"/>
                        <a:t>Testing Accuracy</a:t>
                      </a:r>
                      <a:endParaRPr lang="el-GR" dirty="0"/>
                    </a:p>
                  </a:txBody>
                  <a:tcPr/>
                </a:tc>
                <a:tc>
                  <a:txBody>
                    <a:bodyPr/>
                    <a:lstStyle/>
                    <a:p>
                      <a:r>
                        <a:rPr lang="el-GR" dirty="0"/>
                        <a:t>27.26 %</a:t>
                      </a:r>
                    </a:p>
                  </a:txBody>
                  <a:tcPr/>
                </a:tc>
                <a:tc>
                  <a:txBody>
                    <a:bodyPr/>
                    <a:lstStyle/>
                    <a:p>
                      <a:r>
                        <a:rPr lang="el-GR" dirty="0"/>
                        <a:t>24.03 %</a:t>
                      </a:r>
                    </a:p>
                  </a:txBody>
                  <a:tcPr/>
                </a:tc>
                <a:extLst>
                  <a:ext uri="{0D108BD9-81ED-4DB2-BD59-A6C34878D82A}">
                    <a16:rowId xmlns:a16="http://schemas.microsoft.com/office/drawing/2014/main" val="1728074217"/>
                  </a:ext>
                </a:extLst>
              </a:tr>
              <a:tr h="369957">
                <a:tc>
                  <a:txBody>
                    <a:bodyPr/>
                    <a:lstStyle/>
                    <a:p>
                      <a:r>
                        <a:rPr lang="en-US" dirty="0"/>
                        <a:t>Training time</a:t>
                      </a:r>
                      <a:endParaRPr lang="el-GR" dirty="0"/>
                    </a:p>
                  </a:txBody>
                  <a:tcPr/>
                </a:tc>
                <a:tc>
                  <a:txBody>
                    <a:bodyPr/>
                    <a:lstStyle/>
                    <a:p>
                      <a:r>
                        <a:rPr lang="el-GR" dirty="0"/>
                        <a:t>35.201 </a:t>
                      </a:r>
                      <a:r>
                        <a:rPr lang="en-US" dirty="0"/>
                        <a:t>seconds</a:t>
                      </a:r>
                      <a:endParaRPr lang="el-GR" dirty="0"/>
                    </a:p>
                  </a:txBody>
                  <a:tcPr/>
                </a:tc>
                <a:tc>
                  <a:txBody>
                    <a:bodyPr/>
                    <a:lstStyle/>
                    <a:p>
                      <a:r>
                        <a:rPr lang="el-GR" dirty="0"/>
                        <a:t>34.721</a:t>
                      </a:r>
                      <a:r>
                        <a:rPr lang="en-US" dirty="0"/>
                        <a:t> seconds</a:t>
                      </a:r>
                      <a:endParaRPr lang="el-GR" dirty="0"/>
                    </a:p>
                  </a:txBody>
                  <a:tcPr/>
                </a:tc>
                <a:extLst>
                  <a:ext uri="{0D108BD9-81ED-4DB2-BD59-A6C34878D82A}">
                    <a16:rowId xmlns:a16="http://schemas.microsoft.com/office/drawing/2014/main" val="2193432948"/>
                  </a:ext>
                </a:extLst>
              </a:tr>
            </a:tbl>
          </a:graphicData>
        </a:graphic>
      </p:graphicFrame>
    </p:spTree>
    <p:extLst>
      <p:ext uri="{BB962C8B-B14F-4D97-AF65-F5344CB8AC3E}">
        <p14:creationId xmlns:p14="http://schemas.microsoft.com/office/powerpoint/2010/main" val="45389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DC5056D-88BE-49EE-BCEA-B53981F6A8EE}">
  <we:reference id="4b785c87-866c-4bad-85d8-5d1ae467ac9a" version="3.12.2.0" store="EXCatalog" storeType="EXCatalog"/>
  <we:alternateReferences>
    <we:reference id="WA104381909" version="3.12.2.0" store="el-GR" storeType="OMEX"/>
  </we:alternateReferences>
  <we:properties>
    <we:property name="EQUATION_HISTORY" value="&quot;[{\&quot;mathml\&quot;:\&quot;&lt;math style=\\\&quot;font-family:stix;font-size:16px;\\\&quot; xmlns=\\\&quot;http://www.w3.org/1998/Math/MathML\\\&quot;&gt;&lt;mstyle mathsize=\\\&quot;16px\\\&quot;&gt;&lt;msup&gt;&lt;mi&gt;e&lt;/mi&gt;&lt;mfrac&gt;&lt;mrow&gt;&lt;mo&gt;-&lt;/mo&gt;&lt;mfenced&gt;&lt;mrow&gt;&lt;mi&gt;x&lt;/mi&gt;&lt;mo&gt;&amp;#xA0;&lt;/mo&gt;&lt;mo&gt;-&lt;/mo&gt;&lt;mo&gt;&amp;#xA0;&lt;/mo&gt;&lt;msub&gt;&lt;mi&gt;c&lt;/mi&gt;&lt;mi&gt;i&lt;/mi&gt;&lt;/msub&gt;&lt;/mrow&gt;&lt;/mfenced&gt;&lt;/mrow&gt;&lt;msub&gt;&lt;msup&gt;&lt;mi&gt;r&lt;/mi&gt;&lt;mn&gt;2&lt;/mn&gt;&lt;/msup&gt;&lt;mi&gt;i&lt;/mi&gt;&lt;/msub&gt;&lt;/mfrac&gt;&lt;/msup&gt;&lt;mo&gt;&amp;#xA0;&lt;/mo&gt;&lt;mo&gt;&amp;#xA0;&lt;/mo&gt;&lt;mo&gt;&amp;#xA0;&lt;/mo&gt;&lt;mo&gt;,&lt;/mo&gt;&lt;mo&gt;&amp;#xA0;&lt;/mo&gt;&lt;mi&gt;&amp;#x3B3;&lt;/mi&gt;&lt;mi&gt;&amp;#x3B9;&lt;/mi&gt;&lt;mi&gt;&amp;#x3B1;&lt;/mi&gt;&lt;mo&gt;&amp;#xA0;&lt;/mo&gt;&lt;mi&gt;&amp;#x3BA;&lt;/mi&gt;&lt;mi&gt;&amp;#x3AC;&lt;/mi&gt;&lt;mi&gt;&amp;#x3B8;&lt;/mi&gt;&lt;mi&gt;&amp;#x3B5;&lt;/mi&gt;&lt;mo&gt;&amp;#xA0;&lt;/mo&gt;&lt;mi&gt;&amp;#x3BA;&lt;/mi&gt;&lt;mi&gt;&amp;#x3BB;&lt;/mi&gt;&lt;mi&gt;&amp;#x3AC;&lt;/mi&gt;&lt;mi&gt;&amp;#x3C3;&lt;/mi&gt;&lt;mi&gt;&amp;#x3B7;&lt;/mi&gt;&lt;mo&gt;&amp;#xA0;&lt;/mo&gt;&lt;mi&gt;i&lt;/mi&gt;&lt;mo&gt;&amp;#xA0;&lt;/mo&gt;&lt;mi&gt;&amp;#x3BA;&lt;/mi&gt;&lt;mi&gt;&amp;#x3B1;&lt;/mi&gt;&lt;mi&gt;&amp;#x3B9;&lt;/mi&gt;&lt;mo&gt;&amp;#xA0;&lt;/mo&gt;&lt;mi&gt;&amp;#x3BA;&lt;/mi&gt;&lt;mi&gt;&amp;#x3AC;&lt;/mi&gt;&lt;mi&gt;&amp;#x3B8;&lt;/mi&gt;&lt;mi&gt;&amp;#x3B5;&lt;/mi&gt;&lt;mo&gt;&amp;#xA0;&lt;/mo&gt;&lt;mi&gt;&amp;#x3B4;&lt;/mi&gt;&lt;mi&gt;&amp;#x3B5;&lt;/mi&gt;&lt;mi&gt;&amp;#x3AF;&lt;/mi&gt;&lt;mi&gt;&amp;#x3B3;&lt;/mi&gt;&lt;mi&gt;&amp;#x3BC;&lt;/mi&gt;&lt;mi&gt;&amp;#x3B1;&lt;/mi&gt;&lt;mfenced&gt;&lt;mrow&gt;&lt;mi&gt;&amp;#x3B5;&lt;/mi&gt;&lt;mi&gt;&amp;#x3BD;&lt;/mi&gt;&lt;mi&gt;&amp;#x3C4;&lt;/mi&gt;&lt;mi&gt;&amp;#x3CC;&lt;/mi&gt;&lt;mi&gt;&amp;#x3C2;&lt;/mi&gt;&lt;mo&gt;&amp;#xA0;&lt;/mo&gt;&lt;mi&gt;&amp;#x3BA;&lt;/mi&gt;&lt;mi&gt;&amp;#x3B1;&lt;/mi&gt;&lt;mi&gt;&amp;#x3B9;&lt;/mi&gt;&lt;mo&gt;&amp;#xA0;&lt;/mo&gt;&lt;mi&gt;&amp;#x3B5;&lt;/mi&gt;&lt;mi&gt;&amp;#x3BA;&lt;/mi&gt;&lt;mi&gt;&amp;#x3C4;&lt;/mi&gt;&lt;mi&gt;&amp;#x3CC;&lt;/mi&gt;&lt;mi&gt;&amp;#x3C2;&lt;/mi&gt;&lt;mo&gt;&amp;#xA0;&lt;/mo&gt;&lt;mi&gt;&amp;#x3BA;&lt;/mi&gt;&lt;mi&gt;&amp;#x3BB;&lt;/mi&gt;&lt;mi&gt;&amp;#x3AC;&lt;/mi&gt;&lt;mi&gt;&amp;#x3C3;&lt;/mi&gt;&lt;mi&gt;&amp;#x3B7;&lt;/mi&gt;&lt;mi&gt;&amp;#x3C2;&lt;/mi&gt;&lt;/mrow&gt;&lt;/mfenced&gt;&lt;mo&gt;&amp;#xA0;&lt;/mo&gt;&lt;mi&gt;x&lt;/mi&gt;&lt;mfenced&gt;&lt;mn&gt;1&lt;/mn&gt;&lt;/mfenced&gt;&lt;/mstyle&gt;&lt;/math&gt;\&quot;,\&quot;base64Image\&quot;:\&quot;iVBORw0KGgoAAAANSUhEUgAABcoAAACHCAYAAAAm9GpYAAAACXBIWXMAAA7EAAAOxAGVKw4bAAAABGJhU0UAAAB97pCfHwAAKkhJREFUeNrt3QGkFln/wPGfK9eVxHUlSSIrSRJJspJIslYSSZJkSdZKElkryYokyUokWUkiuZIkkpWsRJIkWZIkSSTJdeXSf37vnPnfc8+dmefM88yZZ55nvh+O993uzDwz55w5c86ZM+eIoIhjUfgehQNERe0dNWl1kKgAAAAAAAAAgHKckLjj9TeiomdcMGm2k6gAAAAAAAAAgM78KnGH6wmioqcMROFxFMajsIzoAAAAAAAAAID2rJa4k/wfoqInLZK4o/yFxB3nAAAAAAAAAIACZkbhdRQ+R2Ee0dGzjkj8suMPogIAAAAAAAAAimFe8v4wGIV3UfgahRGiAwAAAAAAAAD86JQdExJP2YHed0Dilx7HiQoAAAAAAAAA8HNe4o7VnURFX9BR5V8kHlU+RHQAAAAAAAAAQL65Eo8mf0NU9JUzEr/82EtUAAAAAAAAAEA+XfRRO1SPEBV9ZZVJ1/tEBQAAAAAAAADkeylxh+pCoqLvvDVpO4eoAAAAAAAAAIB0yyXuSH1IVPSlC8Lc8wAAAAAAAACQ65DEHanHiIq+tM2k72WiAgAAAAAAAADS3Za4I3UdUdGXRkz6viUqAAAAAAAAACDdeBQmojBAVPStDxJ3ls8iKgAAAAAAAABgqiUSd6A+ISr62qhJ55+ICgAAAAAAAACYivmrm+G8SeddRAUAAAAAAAAATHVE4g7UP0o6nk7fsjUKVyWe7uNzFFY52yyPwqMojEXhlwbG+cIonIjCsyh8i8KnKJyMwoyAv7nbpPN5sjwAAAAAAAAATHVJ4g7U7SUd71gU9kjcAT5hjn3V+rt2kn8y/67heoPiejAKf0o8J7x2lC81/77IxMWpgL+9JSUtAAAAAAAAAACRmxJ3oG4KcOxr5tgfzH8PR+FxFJZJPKpaO42XNCSe50fhqcQj7Nc4f1tn4ulLwN/faH7jJlkeAAAAAAAAAKbSRTy1AzVEh/UemRw5Pk/i0eNrGhjH+lLgvYmHDSl/32/+9ibgOcw3v/EfWR4AAAAAAAAAptIRztqBOhTg2Mtk6hQrxxsYv7Mk7pzWOPgrY5thEzcrAp7HkDmHz2R5AAAAAAAAAHU2UlKYVeA3dUFN7UAdCHRNyfFfSTxHd7/Em69z5vp10c45XcxbA+Y8xrjNAAAAAAAAANTZR5kcgd1JOFvgN8fNPqFcl/BzY3cj3nwsto59qQb567tJbwAAAAAAAACorW50+E5I2I7yMxJ+JHNdO8pPWMfeWoP8lYxsBwAAAAAAAABYQnaU/yCTi1hqWNWwuH1sXfv8GpwPHeUAAAAAAAAAkCLU1Cs6J/aTKPwocees/saBhsVtMj/795qcD1OvAAAAAAAAAECKUIt5norCQfP/75nfuO5sM6PP4zZ5QVB2R/lGk25bCuzDYp4AAAAAAAAAkOGzxB2oQyUec1MUblj/fUymd9JuiMLhPo/b/2Syo3xei/gqMjXLDXPMlwX2GTL7fCbLAwAAAAAAAMBUTyXuQF3cwTF2ReFqFNZFYa055rD19w0y2WGso6BXROFuA+L2lHXdh3PirugiohfNMe8V2Ge+2ecVWR4AAAAAAAAApropcQfqpg6O8VomO4R1upE1zt91ipWv1jYfo7CwAXGrLwuSUeU6mn6viQudBmV1FEajcKSN4w5G4ecozCywz0ZzHjfJ8gAAAAAAAAAw1SWJO1C3d3CMfRIvEvlGsjvc95ptnks8orwptLP8zyi8kPglwoTELxbOR2F5heexxaTzVbI8AAAAAAAAAEylI5q/S3sjm9E7dpt0Pk9UAAAAAAAAAMBU2yTuQL1MVNTaoij8JHGHt85Rfrrg/udNOu8iKgEAAAAAAABgqiUSd6A+ISpqTadp2Srx9C2aXqcK7j9q9vuJqAQAAAAAAACA6XTucJ07e4CoqDVNn6SjfEPBfT+a/WYSjQAAAAAAAAAw3W2JO1HXExW1ts6k05gUe6kxYvZ7SxQCAAAAAAAAQLpDEnekHiMqau2YSaerBfdjHnoAAAAAAAAAaEHnv9aO1IdERa09MOm0t+B+F8x+O4lCAAAAAAAAAMj2UuLO1IVERS3NkngeeU2j+QX3fWf2GyEaAQAAAAAAACDbHxJ3ph4hKmppq0mfpwX3W2X2u08UAgAAAAAAAEC+uRKPWH5DVNTSOYk7vE8U3O+MtDddCwAAAAAAAAA0UtIZu4uoqJ3HJm3Wmv8+47HPYBS+ROFrFIaIQgAAAAAAAABoTecn11HlL4mK2vkmcUe5zlV+Ogo/eOxzwOxznOgDAAAAAAAAAH86tYd2rv5GVNTKPYlfYjyIwhKP7XUEuS7iqSPKWcQTAAAAAAAAAAqYGYVXUfgchflER886KvELjz+ICgAAAAAAAAAobrXEo5f/ISp60uIojEfhWRQGiA4AAAAAAAAAaM8+iUcknyIqeop2jOvCn9pRvozoAAAAAAAAAIDOHJO4s/wAUdEzLpo020FUAAAAAAAAAEA5tLNcRyfTWV5/R01aHSQqAAAAAAAAAAAAAAAAAAAAAAAAAAAAAAAAAAAAAAAAAAAAAAAAAAAAAAAAAAAAAAAAAAAAAAAAAAAAAADd851A6OEAAAAAAAAAAB2js5VARzkAAAAAAACARqOzlUBHOQAAAAAAAAAAAAAAAAAAAAAAAAAAAAAAAAAAAAAAAAAAAAAAAAAAAAAAAAAAAAAAAAAAAAAAAAAAAAAAAAAAAAAAAAAAAAAAAAAAAAAAAAAAAAAAAAAAAAAAAAAAAAAAAAAAAAAAAAAAAAAAAAAAAAAAAAAAAAAAQJpFUTgXhfdRGI/ClyjcjMJ6ogYAAAAAAAAA0O/WSNwx/j0jHCaKAAAAAAAAAAD9ajgKH6JwMQrLojAYhcVR+D0KYzLZWb6KqAIAAAAAAAAA9KOjUbiQ8beNMtlRfomoAgAAAAAAAAD0oydRmJ3z9wcSd5Q/IqoAAAAAAAAAAP1mRhT2t9hGp2TRjvIHRBcAAAAAAAAAoImSjvK/iQoAAAAAAAAAQBNdl7ijfANRAQAAAAAAAABomoEofInCU6ICAAAAAAAAANBEO6MwEYWVRAUAAAAAAAAAoGlmRuFVFA4TFQAAAAAAAACAJrog8UKeAAAAAAAAAAA0zt4ojBINAAAAAAAAAIAm2hqFO1GYQVQAAAAAAAAAAJpmUxTuSzw/OQAAAAAAAAAAPUNHf2+IwlGJR4Mftf62OgrPo/BfFOblHGNtFB5FYThnm/0tjgEAAAAAAAAAQOW2ROFqFN5H4bsJm8zftPN8zPr3YxnHWCFxZ/qiKMxKCfMl7iS/TXQDAAAAAAAAAOpK5xbXzvAJiUeYr4zC0yick8mO8j9T9lsShQ/WNnlhG9EMAAAAAAAAAKirXRJ3Zj+QePoUnUZlrvnbyShcjsIcZx/973fi10n+MQoDRDMAAAAAAAAAoK50+hXt0D4hcaf4JqIEAAAAAAAAANAkyfQpx6NwhegAAAAAAAAAADSJLsaZzE9+V+LFNwEAAAAAAAAAaIyDEneUj0s89QoAoPfo+hL6RdCYxOtM/ECUAABqaCgKC4gGAKAd0CA6IHWEaOhq/UCPfzgKG0g7tHJHJkeUzyM6AJRodhQ2R2FRCcfSh9ORKDw0lcBvUXgThVM8uP63WPK/MnUR5f8k/CLKZaYvQPlH+Ve3xpoOJtFF7WcRHaVZH4XXUdhDVAQzwrMZ5HHaAbQDamebxFMebyYqulI/2BuFt+b++IW0Q54ZprGlmeUm0QGgRHOi8M6qrHVCH5ifJe4Y2mIqfmui8MUc/33DK2kHnMpxEvb0SPr2q7Umz76jYkX5R/mXen+clnjAhl7fuKmT6ouAV1G4Zhoyg106vxtWWbqFLF2K4yY+txMVwcyTybWn3hIdII/TDqAdUCsbTf3tJFFRWf1A22AvnHvjF9IOeTZZmWVHDQqNMRojQN+4Y5UvRzs4zgVzjJemUmY7Yv3G04bGs3aaaQfadYlH2Oinlu9NnFzrgfTtZ2+sONLn2zBRQvlH+SfLo/DExJE2XpKO8LlROCSTAziS8KgL57jP+v1/JfyovH43U+IBObx0CO8ez2aQx2kH0A6otR8l7nAdlXjgKvWDMPUDHVTyUNJfIv1C2iHPaZNRtFEy1OVzuWE1BgH0tv3Wg+ivDip+SbnwSdLnK1vpPPR+bmBc60vGx86//SZhR9qUkb5NaLi4lbKfiBbKv4aXf0skHj3+e842e53rmujCOY6Z374v8aflaJ9OW/PAxOdeoiMoe1QpI95AHqcdQDug3un23dT1qB+UXz+4KPELHP3icsjcI2V0lJN2DfHMJPLtGpzLRXMu90gWoKctk/gTer2fj3RwnGvWw2xrxjYznIfelQbGt444Xe3821KZXKS5runbpGesBu0cZEQ55V/Ty79Rc66tRmhfsq7rUoXnN2jdtzeke9O+9AtN52TU4QWiI6glVtlzkOgAeZx2AO2A2jtq4vEs9YMg9Tnbfimvo7zpadf35loZZV8Nzkczs46GmknSAD1L7+MXJZQrx63yqdVng/ZD73kD43xtyr8lHWjfapq+TaGjGLSTTz+HXUl0UP5R/v3/SO1lHtsulviz2Sqdkuo75/vZOZn8WnSI6Aja4fCspMY/QB6nHUA7oDpPpB7TIPd7/WCXlNtR3uS063vbrYyykOgAUIKzplLWyUIcm62ySY+1oMX29kNvjCSYEi9jNUxfgPKvueVfsgCpzjs+q2bntt6c2ymycim2WHlzI9ER1AmJpyjaRlSAPA7aAT1ljUxOszef+kEwITrKm5h2AICC9AFxqcMHni5W99F6iLXqsHCnHvhGMkypIH+pWfoClH/NLv/+ss5XR+LUaaDGOsq30ujXoe9kcjFUhDNiyh7WwAB5HLQDelMyT/dV6gfBhOgob1raoUKLzENvt8RzlJ8mSoBGuypTO33mtth+tvPQGycKp1SQPxINAOVfjeg8/a+sc9ZGPJ9v959jVhrvIToAgHYAMu2xnplr+vxau1U/CNVR3qS0Q4WWS7xI1Tfhc1eg6dY6D7BzHvtscPb5QjT+z5CJj/+ICoDyr2Z0OpnXzrnriJxFNTrHGTU7n14yUyan2NGpEmYRJQBAOwCZhq360F3qB0GE6ijvStppxOlI4ytReCPxHEvaoaojUY6aSix634BMdpRvIDpQsCF73pQN7zwKPN3+b4lH7SVhqZMX9eXNDtNJoQ33vwqekx7vZBQeO2XWGZk+d5U+LLZb4ceS76s1pgzVz+SeS/5bTp0r7KE53ycmHqq+1qfOA2yJxzlsd/Z55rHPSvMMGZV4TrFxc+4fTH4KMRVAFelhW2bi42YH51yXvCyeaXrN1BV+y7n/D0m8aIxey2dTHswNdE664NF6UzHb1aN5quw8UEYZS/nXe+Vfmjkm7uzz/2rSrJNyoOi1abmw1uSBI6Ze8J9pwP1ZQb0j2eaWFVa3OOZc53irala277PStOppVzrN3/p3HcCjA3fuROGy5+/Ole7M2btC4q9xH1lpqZ0QN6ScuZzXmjL6iXX8N+Y3R3ieVfI8KzufV10fJY/TDujXdkDZeedZwTpgKNofd9HUhcYlf3FzrQO9Ntd/oOb1g1Ad5ZWm3Yi5KcdMga+Zfdj8bbd1EmfpJ+wL62RysYkBogMFXHEKvO8tHsx/ONtet/Lga9Mwdo+3xfNcFplKm+7zPgo7TX7W8uyCTC70YK9M/qvzW2VU+PaZwtq9lrGcxt3NlOv+t+Jr/cn5+z+e13vM2W+0xYP/iXV+f5pKavLSdaP1t6Ul5dEq0iOtMp5c57U2zrnqvLzKpMUtq8H3vUX4Zj0vjkjr6SfmW3HihsclpfVqU7Eclcm595Kwt8Ryrxfv8TLKWMq/3iv/WtERb7dT4v9MG426dq/tR9MZej/lPNYFrHfkpf/sFte7w9l+pGZl+z/W9hcrbNi3mwd+MfHyNSVtfacF0gb47znlzBGro2/C4xn3ocXv/WDdO7dNmg2YzqojTlky3EZ8bjUdeXnn+LKEdhvPs+ryeci4Jo/TDmhSOyBU3rls7X+y4j4VLUMOR+Ftxv2b9gL/L2ebCWk9kLkb9QP7OR2qo7yStNtubhD9kXsSjzhxtSpg0FuShh4T4KOI9RkPpqx8tNCUGcl2b1Mal3PMv9sPYZ8vV3ZYDaxnGeVW0gj/aP2u/ZB9UnL8LJLJLzWyOlDWmIpqWjy+q/ha3U4K3znLrjv7Zb1AvWhtcyejY2FJGx1V3U6PNCes/f4ueJ5V5mX9raceleG0kIyQ0crIXafjaCzl3tf4O2+uZ5WEmdd5nmnEbk/pcAmxEnqv3eOdlLGUf71d/klGo1VfIF3JSINRz+OUeW1PnHJkoIJ6hzpubfPU45rtueyf1axsn+k0sndXkJc6zQM6YvVn00ngdtAs9jyHUXMM1++enT5uuJDzW79ZxzzsESdF7ue55pnqe57reJ4Ff56VXdaVHdfkcdoBTWkHhM47+619X1fcr6L1nYPWM8+t75xwtj+ccr0Tkv9yoBv1A1vIjvLgaXfOeQCkPWxmC4u29Ztkpdi9RAUK0Ie0vu3WUQT6OdonqyGa5oZTOK7P2O6Ntc09j/M44DSCsz7f+tnaTt98u/PRhlhB3O6sO+j8bbMpQ8dN2XvY6SQ4WOG1LpHpowSGPK/xs7QewWB3Krw0D+o0fwR+vpSdHmnWOfFR5K12VXl5gUwdUdBOOGDS+o6plA1Yf3ue0pB1K0PtNj58Pc84n6be452UsZR//VH+JXSU43XTWHpr4kjjTEdoPXSup9U0BmVfm51nrldY73hQ4Jq1rPtSYPuq6ymbnX1+DlwXLDsP3LK2e+V5DjPNMe3fHpT0UaG+YaNH5+AfOee02jneTo/r+DGnky4rLG5gmd2N51nIsq7duCaP0w5oUjugiryzVYpPwVdFH51bvq0zdbjkS4Ndps7UquO76vqBK2RHedC0G3Uyd9bE7get7W7TV9jzZsnkm6X5RAc86ed4L2Tqy7Tky4S0L03cz5pPZBx3trPd4RbnscfZPm+uuRlWXr/rVHrvB4ijec652XOYJvPa6qdmC1PidlnF1/qnc+wbnte4JKVSssDZZpv4j9S85DRE6pweaYZl6uimIm/rq8rLa63OJXte4mMm7RaYhue/0vqTxYtWXeFHmT66c9Acx60IjYjfaNB22fETcpHqXrrH2y1jKf/6o/xLHLXi5lpKXX/IPNvtc16Rcayyr22x5E+5Eare4ZYXWzzKUPu4m2tWT3E/gV8t4YTI3/a0Wec9z0OfMQ+df9NOAx1teSilnDlqdc4U+TT/aoE28EDBcmWDTP36QYO+iLtl2ui3ZPqUYtcaWmZX/TwrO5+XFdfkcdoBTWkHVJV3NjnH2NHl/pa0F2/D5lrbWXupyvpBmpAd5cHSzh5JriNpsuZGnGsKZJ85AdEbkrcvT4kKFHDI5B3bRqsMcR/mr2TqZ80zWuTHVg10tVymfkLn0xn2xmpUTwR+UNiLvNmN+C0y+dXOTM9jhb7WF9LZqIIkpK3s7k5pMLtFx9Nzk0dW1Tg9slxznqW+cwRWlZfXpVQ0Na4XOdutlMnPUn0/Yz5qHXO/+bfzGZ1TP0u4+cPTOsg2BioHe+keb6eMpfzrn/LPHXl4pUBjPevz/LKvzW1ALayo3mGXFxPSen7yY872gzWrp7hT6cyUcMrOA+7LJ9/5pv816WLnFT23tCkLZlpt2WMFrvVPp1PJZ3CRfS1fcrZbJZMjXT+Y5+mSnM5J7bhb3OAyu+rnWdn5vIy4Jo/TDmhKO6DKvLPQOa/z0l0bnPPRfKJzcbc7t3iV9QOfel6ZHeVB0s494T8zttO3F4/E71Mc9I7kJckJogIFJAu6uBWztJFdR52KV97D66z4LzLz3Kmc+SymdUuy51gr298yfR689aYidLtF47rKa50v0+c3812YzP3kM60c+eZs0y1lpkea3TL9U8vvphNGapCXteLojiB5lNPgS9L2vuf53Hcq6dogyZqz0h3RUPbXTCckf57jpt3j7ZaxlH/9U/7Z8aHxOdSirGj1AiDEtdkNuFcV1jvs+cl95nX9T/xH7nWjnuLmy5BzNpedB/Y796LPFEhJh85Kq7Gs6Zj1ZfQh6/i+zx63s+KIxz7uaNtvOe3rpMPrbM5591Idqd+eZ2Xn807jmjxOO6Ap7YCq885Mab34d5XcL9505P3bDuKhyvpBmpAd5aWn3VznhvmacbNoBfOFVQj+Sj9h33hs0jVZNfkMUYIOJKtw25U5+831vhb72wuKXMrZzh3xdtzz/G6kVCqWBoqL9zJ1Hjf9Hf1M7I74z39bxbVud7bx/bx7RkrjIW00z2uZ/ja8G8pKj6zKpz1nrb6ATD7VXd/l9E08crbVitacnO3tT41ftqgk2xW5cXPfv5LsuRXvSLGF84p6IMUXJOzne7ydMpbyr3/Kv2OS/bm5T+dH1jy7ZV/bG6cMrareUWR+8i3iN7iom/WUu1Ldy5my88CNNu7Fa6aNKlY7ZnFO3k6mRbjrefxBmfp1wifPTgp3moexjO0uB+gw4HlW73zeaVyTx2kHNKUdUHXeGXTi6FYN+lbctWM2d3CsKusHaUJ2lJeedn85B3Q/85hjKoHjVoG7RNBPkoaePhBPm4IeaJdbMbMf4q3mrpvllEfbc7Z96Wy7yPP87jn7XQ4UD+7nwz9ZnQDzCh4r9LWebbOC5i4I8jhju60y9W24Njg2msq8PtQ2mfgZDpgvy0yPtEbJQ+f6NC8nI0tmdjl9xVRE3Mp0q4q7O9L2nGdeuGk6OHblxJfdwXiy5LR2R1/s4x5vq4yl/OuP8m9Fmw0Hd5R96GtzO1y2FLjGTuodRecnf16gHO1WPeVlhQ3hMvOA+2zwGdG6TIrNTb3TOr7v/K6H2iwj3CnAHqZss7rAtYbE86y6fB6yPkoepx3QT+2AbuQdd6DAXek+u576vsNjVVk/SBOyo7zUtJsj00fD6I05YgrZUfN3fTuon6qsEvSje+bh/0B4CYLO2Qty2BWoD9L6sy13rsGs7VfJ9M/GfAvQb07jf2GgeDjg/I5dmTld4DhVXOuNNjsoLon/4kbaWflW8uf3fRIwX5aVHmnc0ZobzL8nn1wOdjl9RaaPhrpa4H62RxhlOe1U4v7N2XZtRnyVxW24LeAeL1zGUv71T/nnNqTXeuzjfr76pYJr2y7+836XWe9w5yef1eJa3WkGBmpYT6l6xFhZecCd+mGNxz7/mHaq74umx1baDXmmh3ttvgOKfnf2O5uyjU738KwGdXeeZ9Xl85D1UfI47YB+agd0K+/Y53anBnl3m2e9o471A1fIjvJS086t8GlFQ98y6OhxfQukn/Xo26EZAgB+D20tS47K9M/4fDrD7C9cHudsd1z8P33Oa4T9FTAublu/4y4Up5UZ30VGqrjW/6T4J6UzZfJLIw1vMh7c65zr18r4IasSPsd0kOjL2QU9kB6uNZI92iLpSBvocvpuTGnM+b4U9Zl+QT0V/6kdfpew84fb85M/5x5vq4yl/OuP8m+5c21vPPdzF9m6V8G1XZDiU26UUe847nlPzDFtJHs01s2a1lPceWtDtePKzgN22f3VY/tktKbvGksrpfiXFe6L1ydtloNpozcXSOuXbFXheVZdPg9VHyWP0w7op3ZAt/JOHadeWeac048dHKuq+kGWnpl65bpzMK1kzqWvD0CbhkxZslWmLqTlO+/9Y8+Kglsx+9nz+GedB3Oo8s6du1bXdDjvnPPtNiuhIa7VXf3cZyTfr9J6NKU79++oVL+6dtnpYZstU+fUfStT1/gYldZv66tIX/dafTuh5sj0uQyz4qHIp243Jez84Q/aKHv6/R4vWsZS/vVH+ec2wM977nda8j/DD3Ft9pQmRT6z7rTeYZcXeaMKrznH13CwpvWUq85vh8h3IfKAXT61Gu2YzAes8wv7jiQ+75l2ec/PkwXypV0Ovk7ZJlm4dIF0F8+z6vJ5qPooeZx2QL+1A7qVd9wv6q7VoH/FXYDzUAfHqqJ+kKfKxTw7Srv3zsFmCQC0L5n/TT8RSkbbPRe/t5XaOWHP/7cuZ9sv4rdStm2BU0k6HjAeNsn0t/YjKee90eNYVVyrOwWXD3s0xtOMvGCPuHzUxXxZZnrYrjj7b8qo/HY7fR87v3HA8/rcz5qvZGy3zdku794dcPJF2fOHu/MNb+Qeb6uMpfzrj/LPnXZlm+d+7mf4KwJfm9vIXl1RvcMtLzbndJbpFB9HnPNcWdN6yp9SfAqTonW9svPAsPhPZTRs3YO/eR5/wEkT3ym/3Oen79RMu5390s7zunTn03eeZ93L56Hqo+Rx2gH91g7oVt5ZJO0NMAhFXxh8MHUQ37VXulk/aCVkR3mpaddO4wAAWlVEkjef+iBc6rmvvQhIq+kY3LLLZ+qGc84+uwLGgz0a75X17+5iOS88zr2Ka50o+CxwP8tP+7zu7xIq/XVMj8QOZ9+LKdt88ojPKtJ3rEAFNi8Nsxb9uSitR5skVkvY+cPtT4g7ncevn+7xomUs5V9/lH9fnfNYVjCfaPi3gmuzG+NfC+7bSb3DnZ88bWSVjlx+Zxpg9jQ9n2tyX/t0bvxccr4KkQe2e3YW6UuVZNG8IlP0uPdt2pcjMzyen77TMzzyKOteF8gbvVJH6qfnWYh8HqI+Sh6nHdCP7YBu5R33pcqOLubbZaZOoy+99jhlXhn1rRD1g1ZCdpSXmnZjbdyYiXkCAPkNnd8K7Gt/In7d+dvSFpWKVpakdIa4BXOZi3raow3tueoGZPq8ePsLVqBCXOuXgr9hz0N3KmObjx08X8pWZnqIqdR9tvZ5J1M/tXQ7qVzrrPioIn0npPjUErOcOsLDnG3tzqNW0x3sl7Dzh9sLKrnzBy9q8D1etIyl/OuP8s+NP59R1o8kf3R3iGs7KdlTbrSai7OsesfHlL8Pm3JKj+kuuGafp3aw76xRPWVYwg4MCJEHrng8G/T6n8nkQq1F2qJnW6THZvP8KKMTa734jdgbl+JfUNS9jtRPz7MQ+bzs+ih5nHZAv7YDupV33DrF0i7lWZ3a6KV1zy4W/zngu1k/aCVkR3mpafdE/FacFadA0YfTv/QJArV02FTu9AGjn3z9UOFv24tzFJ3rbdTad6/171tSKsFvC1bq/pHpi5hcsP6uc7CVtRDQPMn/hNGtXH4yD60sVVzr3QKdKbucCs5QxnZFR2na8be4xDxZdnqIef7lfWrpNj7s480wlfIq0/dLG2lhdzjnjdCcL8VGJlyXsPOH2+WI/Tmnjhy90eB7vGgZS/nXH+Xf14Ln4Y6QO1vRtd3MaLRp5/PfAesd9yV7JPtsU9Yni0GdkuypQbSTd1vN6ikPM45ThhB54H3Os2HAdK4kz7IvbXSePJTs6UbnmfRaUMI9pOdqv0z73SMeb0j38DyrLp+HqI+Sx2kH9Gs7oFt5x/7K4F0X8+0Fk9ZZz0l3+pzN4v9yLWT9oBV3yqZf6pp27lx7TyV/nvIVZpv7kv7WDEB3bUh5eOqom5GKfv+S9ZtFF6D6JNM/udURCi9Tzt9diCJvlNUvMnVutWQEgP1mXBvAh0uKA/vTqG8ZnS7uohx5FYUqrtWdryyrMjRi0jb57DyvQ+edZM9xm1eZfS7Zn/bVIT3c52ZeJ05apVEf4hcrTt9bBSvhP8jU+QO3eHYcfpPWI1btBlmI6Sjep8TlKtMoGWnwPV60jKX864/y726BxvEc6/qSKVdmVHRt9si8ZJTwj2afVu2NdusdM1I6wg6Z8nGNKTPeWveG2zGSfKGi+elyF+/rLAek+MJtvsrOA8szOlq0nNIFCV/J1ClvfmzjnN2vqE+YtNZ682vJXgzyTsHnp11HuNhiW7vz6rZ5Jg5KtXieVZfPy45r8jjtgH5uB3Qr79jpcbpL/Tk7M+o09rndctJLvwb0XW8yZP2glZNOXjxc17QblukLemrFUEeUJKNkBk3GvGoViIMCoI7cwif0avC2AZl8K97OfFd2g3WWeShr+ZS2WJa7aMjujGMusx60N83D+4G131oTxqV4x75PIZ216veilAZ61uioKq51ifMb2zN+I1mURivjrea3OyHFVp7Wirx+urcpYIWn0/RY5Wz3TvJHnYxZlZBZpuHkxl0V6btH/BfK0/N8alV4d5YQv4kVEn7+8KxyZE1N81SV5VmRMpbyrz/KvwMyfQGzNBpf9sKfD3LKthDX9s3Jm1tN3lwesN7xU0Z9ye6QXZHTCaXnqZ24zzIap92up8yx4tWn86KIsvPAQed4N1M6Kb+bYywp4dnghn9z4udX8f/c3R6sctnjnG63yIPfTN7Q7fYFan/zPKsun5cd1+Rx2gH93A7oVt55I9VOu3LL5InzJn52m/9Oe9lmj8aeMOXdYtN/u7zAb4asH+QZlulfUDwu8fdLT7vlzkGzwgupfrJ3AMXszLh/b1bw279JewtxJdyXdmMtGtb2Ct6PMio9SUPrnPUwvpISP2W9MXZXnD+Us627EMuHnIpLFddqb5v2mVuyoMsn8VsEZsjpeEmOu9o6vzmmU+qOqUQuLjlPlpkeWnF85WzzU4vfv5sS/0+7lL72vMOXcipOyajJV56Nsw+e8WuXESHLpKLlSJPuceKmWeWfmIajPXfo0YxGsT3a7HyLBmeIa3uXkjd9vjjppN5hz3E8npIf17Q4x6Tjdl6N6yn2nMVbSsxXZeeBVh0i2iGgoyRndnDO9zKOfa9FR5c7zURW5+A6q/w76nlO+zza33Z4JuUN6uB5Vm0+DxXX5HHaAf3aDuhG3rHnAb9TQd/JipTrGM/pc50t06dK8q0vVVU/SLvGrabMeJ2RdnpPHDTbraxb2umNr8PeH5jInjD/+8hE4noB0AtmmAa9O/IpdEf5oPUAf93mMXaawl8fEDr3YKs3gfNkclGn5NO3OSYOdL5Cnaf9TUrh7672/FrKm0rKXck77xqGUypc3805b+zCtc6SqSMTklGVq2RyHldtzC4oGCc/mYrcS+v5kowC0OP+JeWO9g2VHhecf7/k8fv7Uyo/K7uUl/V49px0Gu/J58rzTeX1g+kIPCLZcy/b3JG4rT5Ltucl3BcozYuWI026x4mbZpV/duPhjVUG7TaNbO103GOlg9b513bp2ty86TNquNN6x30nvd+Zc7gg6Z3fmi9fmOt8bzpuW81j2+16ygKZfAlwLUDeKiMPDMj0xezseePPSjkLMS8wdeFx83sPZOo8863S0V7X64zVIaOfvB83165pXWRamIGczs2scI0yu5LnWdn5PFRck8dpB/RrO6AbeceeVme5VOO8dc/e8/jd5Is7vR//6aBjOXT9IHG1YBqO9lDaAehhQ+I3h1yn7MLpZoXXpw3lA+bBMmYK/I/mQbxLsj/pumK2vWNVErpBKy06MuCzqQDpKIANGeddxbUOmN94bH5Dw3NTOVzdgPulSHoUqQBpPOrb8vU1yMs7zDE/mf2SNL5sOotCfn73UVpPAdHkPNXr5RnlX33pi4A/rGsbN/GuI8mPid/cu3XTSb3Dnp889GJd3b6vj8rkqOyFNUzHAdN5M2bi5aYpC36WMNNzdWJXyvPzmaljb2jzmJoXD5k6gh5PO173OGm1VCa/+hinzKbuQB6nHdCQdkCVecd++X62IeVM3esHpB2AYBZI/mrcZdBFc+zP2q4S7QAyyqLvprwAgG7VO+z5ya/0eVxpA/JFQ661n83m+QnyOGgHBMs7yct3nVJtVkPSpF/qB01MOwAd0s+qngX+DXexmzNEOwCHvVjRKNEBoIv1Dnv/3Q2ILx1xl0zJt4ns05NmiP8CigB5HE1qB3Sad3R0u45G1472ZQ1Ll16vHzQ57QC0abtkz4VWlrRFJXYQ9QAcZ6wy4jjRAaCL9Q57PvqmTAO1RSYXqJtLNqp1oz9tMd1kETzmXgV5HE1tB4TIOzoCWUdV6xzhGxuaNr1aPyDtABSmC2RMSNhVjNVhmb4IAxUcAK5Rq4zYRnQA6FK9Y1Am5yf/2LC422OuW+cEn0lWqp3jMjnPruZzHSWpnRZHTZ49RhSBPI6GtgNC5B09hs7triOqm/61Va/VD0g7AIXpgl266vW6Cn7rsdNY/UD0A0jx1ion1hAdALpU79gizV5TZZvpaLgr8YLvqA/3Swk7MGUZyONocjug7LyjHa23TR1iNcnTU/UD0g5AW+ZJ+mdJIUw4D6pTRD+AFN+scmKQ6ADQpXrHFWvfPQ2NQx2Br4te3Y/CMFmqNu5LeifQSaIG5HE0vB1QZt7R594/JjAVWW/VD0g7AD3hs/Wg+kSBBSCD3bkFAN2od8y1Guv6vyMNjkf9tFpfMvxKlqqNBRKPktNPyXVhskvCdIYgj4N2QNl550AU9pMkPVk/IO0A9IR95oH1NAqriA4AGV5aFeQRogNAF+odOoL8rgmHiEoAAGgHAAAAAFVbGoUNJswhOgAAAADaAUBd/B85FGUU+GyYLgAABTV0RVh0TWF0aE1MADxtYXRoIHhtbG5zPSJodHRwOi8vd3d3LnczLm9yZy8xOTk4L01hdGgvTWF0aE1MIj48bXN0eWxlIG1hdGhzaXplPSIxNnB4Ij48bXN1cD48bWk+ZTwvbWk+PG1mcmFjPjxtcm93Pjxtbz4tPC9tbz48bWZlbmNlZD48bXJvdz48bWk+eDwvbWk+PG1vPiYjeEEwOzwvbW8+PG1vPi08L21vPjxtbz4mI3hBMDs8L21vPjxtc3ViPjxtaT5jPC9taT48bWk+aTwvbWk+PC9tc3ViPjwvbXJvdz48L21mZW5jZWQ+PC9tcm93Pjxtc3ViPjxtc3VwPjxtaT5yPC9taT48bW4+MjwvbW4+PC9tc3VwPjxtaT5pPC9taT48L21zdWI+PC9tZnJhYz48L21zdXA+PG1vPiYjeEEwOzwvbW8+PG1vPiYjeEEwOzwvbW8+PG1vPiYjeEEwOzwvbW8+PG1vPiw8L21vPjxtbz4mI3hBMDs8L21vPjxtaT4mI3gzQjM7PC9taT48bWk+JiN4M0I5OzwvbWk+PG1pPiYjeDNCMTs8L21pPjxtbz4mI3hBMDs8L21vPjxtaT4mI3gzQkE7PC9taT48bWk+JiN4M0FDOzwvbWk+PG1pPiYjeDNCODs8L21pPjxtaT4mI3gzQjU7PC9taT48bW8+JiN4QTA7PC9tbz48bWk+JiN4M0JBOzwvbWk+PG1pPiYjeDNCQjs8L21pPjxtaT4mI3gzQUM7PC9taT48bWk+JiN4M0MzOzwvbWk+PG1pPiYjeDNCNzs8L21pPjxtbz4mI3hBMDs8L21vPjxtaT5pPC9taT48bW8+JiN4QTA7PC9tbz48bWk+JiN4M0JBOzwvbWk+PG1pPiYjeDNCMTs8L21pPjxtaT4mI3gzQjk7PC9taT48bW8+JiN4QTA7PC9tbz48bWk+JiN4M0JBOzwvbWk+PG1pPiYjeDNBQzs8L21pPjxtaT4mI3gzQjg7PC9taT48bWk+JiN4M0I1OzwvbWk+PG1vPiYjeEEwOzwvbW8+PG1pPiYjeDNCNDs8L21pPjxtaT4mI3gzQjU7PC9taT48bWk+JiN4M0FGOzwvbWk+PG1pPiYjeDNCMzs8L21pPjxtaT4mI3gzQkM7PC9taT48bWk+JiN4M0IxOzwvbWk+PG1mZW5jZWQ+PG1yb3c+PG1pPiYjeDNCNTs8L21pPjxtaT4mI3gzQkQ7PC9taT48bWk+JiN4M0M0OzwvbWk+PG1pPiYjeDNDQzs8L21pPjxtaT4mI3gzQzI7PC9taT48bW8+JiN4QTA7PC9tbz48bWk+JiN4M0JBOzwvbWk+PG1pPiYjeDNCMTs8L21pPjxtaT4mI3gzQjk7PC9taT48bW8+JiN4QTA7PC9tbz48bWk+JiN4M0I1OzwvbWk+PG1pPiYjeDNCQTs8L21pPjxtaT4mI3gzQzQ7PC9taT48bWk+JiN4M0NDOzwvbWk+PG1pPiYjeDNDMjs8L21pPjxtbz4mI3hBMDs8L21vPjxtaT4mI3gzQkE7PC9taT48bWk+JiN4M0JCOzwvbWk+PG1pPiYjeDNBQzs8L21pPjxtaT4mI3gzQzM7PC9taT48bWk+JiN4M0I3OzwvbWk+PG1pPiYjeDNDMjs8L21pPjwvbXJvdz48L21mZW5jZWQ+PG1vPiYjeEEwOzwvbW8+PG1pPng8L21pPjxtZmVuY2VkPjxtbj4xPC9tbj48L21mZW5jZWQ+PC9tc3R5bGU+PC9tYXRoPssNDEsAAAAASUVORK5CYII=\&quot;,\&quot;slideId\&quot;:259,\&quot;accessibleText\&quot;:\&quot;e to the power of fraction numerator negative open parentheses x space minus space c subscript i close parentheses over denominator r squared subscript i end fraction end exponent space space space comma space gamma iota alpha space kappa ά theta epsilon space kappa lambda ά sigma eta space i space kappa alpha iota space kappa ά theta epsilon space delta epsilon ί gamma mu alpha open parentheses epsilon nu tau ό final sigma space kappa alpha iota space epsilon kappa tau ό final sigma space kappa lambda ά sigma eta final sigma close parentheses space x open parentheses 1 close parentheses\&quot;,\&quot;imageHeight\&quot;:23.19767441860465},{\&quot;mathml\&quot;:\&quot;&lt;math style=\\\&quot;font-family:stix;font-size:16px;\\\&quot; xmlns=\\\&quot;http://www.w3.org/1998/Math/MathML\\\&quot;&gt;&lt;mstyle mathsize=\\\&quot;16px\\\&quot;&gt;&lt;msup&gt;&lt;mi mathcolor=\\\&quot;#FFFFFF\\\&quot;&gt;e&lt;/mi&gt;&lt;mfrac mathcolor=\\\&quot;#FFFFFF\\\&quot;&gt;&lt;mrow&gt;&lt;mo&gt;-&lt;/mo&gt;&lt;mfenced&gt;&lt;mrow&gt;&lt;mi&gt;x&lt;/mi&gt;&lt;mo&gt;&amp;#xA0;&lt;/mo&gt;&lt;mo&gt;-&lt;/mo&gt;&lt;mo&gt;&amp;#xA0;&lt;/mo&gt;&lt;msub&gt;&lt;mi&gt;c&lt;/mi&gt;&lt;mi&gt;i&lt;/mi&gt;&lt;/msub&gt;&lt;/mrow&gt;&lt;/mfenced&gt;&lt;/mrow&gt;&lt;msub&gt;&lt;msup&gt;&lt;mi&gt;r&lt;/mi&gt;&lt;mn&gt;2&lt;/mn&gt;&lt;/msup&gt;&lt;mi&gt;i&lt;/mi&gt;&lt;/msub&gt;&lt;/mfrac&gt;&lt;/msup&gt;&lt;mo mathcolor=\\\&quot;#FFFFFF\\\&quot;&gt;&amp;#xA0;&lt;/mo&gt;&lt;mo mathcolor=\\\&quot;#FFFFFF\\\&quot;&gt;&amp;#xA0;&lt;/mo&gt;&lt;mo mathcolor=\\\&quot;#FFFFFF\\\&quot;&gt;&amp;#xA0;&lt;/mo&gt;&lt;mo mathcolor=\\\&quot;#FFFFFF\\\&quot;&gt;,&lt;/mo&gt;&lt;mo mathcolor=\\\&quot;#FFFFFF\\\&quot;&gt;&amp;#xA0;&lt;/mo&gt;&lt;mi mathcolor=\\\&quot;#FFFFFF\\\&quot;&gt;&amp;#x3B3;&lt;/mi&gt;&lt;mi mathcolor=\\\&quot;#FFFFFF\\\&quot;&gt;&amp;#x3B9;&lt;/mi&gt;&lt;mi mathcolor=\\\&quot;#FFFFFF\\\&quot;&gt;&amp;#x3B1;&lt;/mi&gt;&lt;mo mathcolor=\\\&quot;#FFFFFF\\\&quot;&gt;&amp;#xA0;&lt;/mo&gt;&lt;mi mathcolor=\\\&quot;#FFFFFF\\\&quot;&gt;&amp;#x3BA;&lt;/mi&gt;&lt;mi mathcolor=\\\&quot;#FFFFFF\\\&quot;&gt;&amp;#x3AC;&lt;/mi&gt;&lt;mi mathcolor=\\\&quot;#FFFFFF\\\&quot;&gt;&amp;#x3B8;&lt;/mi&gt;&lt;mi mathcolor=\\\&quot;#FFFFFF\\\&quot;&gt;&amp;#x3B5;&lt;/mi&gt;&lt;mo mathcolor=\\\&quot;#FFFFFF\\\&quot;&gt;&amp;#xA0;&lt;/mo&gt;&lt;mi mathcolor=\\\&quot;#FFFFFF\\\&quot;&gt;&amp;#x3BA;&lt;/mi&gt;&lt;mi mathcolor=\\\&quot;#FFFFFF\\\&quot;&gt;&amp;#x3BB;&lt;/mi&gt;&lt;mi mathcolor=\\\&quot;#FFFFFF\\\&quot;&gt;&amp;#x3AC;&lt;/mi&gt;&lt;mi mathcolor=\\\&quot;#FFFFFF\\\&quot;&gt;&amp;#x3C3;&lt;/mi&gt;&lt;mi mathcolor=\\\&quot;#FFFFFF\\\&quot;&gt;&amp;#x3B7;&lt;/mi&gt;&lt;mo mathcolor=\\\&quot;#FFFFFF\\\&quot;&gt;&amp;#xA0;&lt;/mo&gt;&lt;mi mathcolor=\\\&quot;#FFFFFF\\\&quot;&gt;i&lt;/mi&gt;&lt;mo mathcolor=\\\&quot;#FFFFFF\\\&quot;&gt;&amp;#xA0;&lt;/mo&gt;&lt;mi mathcolor=\\\&quot;#FFFFFF\\\&quot;&gt;&amp;#x3BA;&lt;/mi&gt;&lt;mi mathcolor=\\\&quot;#FFFFFF\\\&quot;&gt;&amp;#x3B1;&lt;/mi&gt;&lt;mi mathcolor=\\\&quot;#FFFFFF\\\&quot;&gt;&amp;#x3B9;&lt;/mi&gt;&lt;mo mathcolor=\\\&quot;#FFFFFF\\\&quot;&gt;&amp;#xA0;&lt;/mo&gt;&lt;mi mathcolor=\\\&quot;#FFFFFF\\\&quot;&gt;&amp;#x3BA;&lt;/mi&gt;&lt;mi mathcolor=\\\&quot;#FFFFFF\\\&quot;&gt;&amp;#x3AC;&lt;/mi&gt;&lt;mi mathcolor=\\\&quot;#FFFFFF\\\&quot;&gt;&amp;#x3B8;&lt;/mi&gt;&lt;mi mathcolor=\\\&quot;#FFFFFF\\\&quot;&gt;&amp;#x3B5;&lt;/mi&gt;&lt;mo mathcolor=\\\&quot;#FFFFFF\\\&quot;&gt;&amp;#xA0;&lt;/mo&gt;&lt;mi mathcolor=\\\&quot;#FFFFFF\\\&quot;&gt;&amp;#x3B4;&lt;/mi&gt;&lt;mi mathcolor=\\\&quot;#FFFFFF\\\&quot;&gt;&amp;#x3B5;&lt;/mi&gt;&lt;mi mathcolor=\\\&quot;#FFFFFF\\\&quot;&gt;&amp;#x3AF;&lt;/mi&gt;&lt;mi mathcolor=\\\&quot;#FFFFFF\\\&quot;&gt;&amp;#x3B3;&lt;/mi&gt;&lt;mi mathcolor=\\\&quot;#FFFFFF\\\&quot;&gt;&amp;#x3BC;&lt;/mi&gt;&lt;mi mathcolor=\\\&quot;#FFFFFF\\\&quot;&gt;&amp;#x3B1;&lt;/mi&gt;&lt;mfenced mathcolor=\\\&quot;#FFFFFF\\\&quot;&gt;&lt;mrow&gt;&lt;mi&gt;&amp;#x3B5;&lt;/mi&gt;&lt;mi&gt;&amp;#x3BD;&lt;/mi&gt;&lt;mi&gt;&amp;#x3C4;&lt;/mi&gt;&lt;mi&gt;&amp;#x3CC;&lt;/mi&gt;&lt;mi&gt;&amp;#x3C2;&lt;/mi&gt;&lt;mo&gt;&amp;#xA0;&lt;/mo&gt;&lt;mi&gt;&amp;#x3BA;&lt;/mi&gt;&lt;mi&gt;&amp;#x3B1;&lt;/mi&gt;&lt;mi&gt;&amp;#x3B9;&lt;/mi&gt;&lt;mo&gt;&amp;#xA0;&lt;/mo&gt;&lt;mi&gt;&amp;#x3B5;&lt;/mi&gt;&lt;mi&gt;&amp;#x3BA;&lt;/mi&gt;&lt;mi&gt;&amp;#x3C4;&lt;/mi&gt;&lt;mi&gt;&amp;#x3CC;&lt;/mi&gt;&lt;mi&gt;&amp;#x3C2;&lt;/mi&gt;&lt;mo&gt;&amp;#xA0;&lt;/mo&gt;&lt;mi&gt;&amp;#x3BA;&lt;/mi&gt;&lt;mi&gt;&amp;#x3BB;&lt;/mi&gt;&lt;mi&gt;&amp;#x3AC;&lt;/mi&gt;&lt;mi&gt;&amp;#x3C3;&lt;/mi&gt;&lt;mi&gt;&amp;#x3B7;&lt;/mi&gt;&lt;mi&gt;&amp;#x3C2;&lt;/mi&gt;&lt;/mrow&gt;&lt;/mfenced&gt;&lt;mo mathcolor=\\\&quot;#FFFFFF\\\&quot;&gt;&amp;#xA0;&lt;/mo&gt;&lt;mi mathcolor=\\\&quot;#FFFFFF\\\&quot;&gt;x&lt;/mi&gt;&lt;mspace linebreak=\\\&quot;newline\\\&quot;/&gt;&lt;mfenced mathcolor=\\\&quot;#FFFFFF\\\&quot;&gt;&lt;mn&gt;1&lt;/mn&gt;&lt;/mfenced&gt;&lt;/mstyle&gt;&lt;/math&gt;\&quot;,\&quot;base64Image\&quot;:\&quot;iVBORw0KGgoAAAANSUhEUgAABdQAAADeCAYAAAA0EoI8AAAACXBIWXMAAA7EAAAOxAGVKw4bAAAABGJhU0UAAABwkCHjogAAMW9JREFUeNrt3Q/kXeX/APDMzGTGzMzMxEySSUySTMYkk8xIJpPETJIkkpnkK5JkkkhmJjMyk5mJZCaZSCaZxCQzScxkZmY8v3N+ve/3e/Z07r3n3M89997P575ePGqfe/4+z3Oec877POc599xDaymlg+kfB+WGMgQAAAAAoEZK6ZUIxL4nNxZ9Wb4fZXlAbgAAAAAAjFFKaWcEYL+UG0umTL+MMt0pNwAAAAAAxiCltL5Ifxbp9yKtkSNLplzXRJmWZbtejgAAAAAALFBK6VT0ZH5Kbiy5svXmAQAAAADAOKSUdkXA9Qu5sWTL+GSU8dNyAwAAAABgRCmlX4p0p0j3yY0lW8abo4wvyQ0AAAAAgBGklPZGz+XP5MaSL+sjUdbPyQ0AAAAAgJZSSj9EkPVBubHky/qhKOsLcgMAAAAAoIWU0sMRYP1ObsxNmX8XZf6w3AAAAAAAaCildDiCq/vlxtyU+f4o88NyAwAAAACgoZTS1fhQ5Vq5MTdlvibK/A+5AQAAAADQQErpkeipfF5uzF3Zfxtlv01uAAAAAAAMkVJ6M4Kqb8uNuSv7d6Ls35AbAAAAAABDpJROR1D1Sbkxd2W/K8r+pNwAAAAAABgipXQzxtJeLjfmruxXRED9htwAAAAAABggpbQxAqq/yo25rQOXow5skBsAAAAAAH2klHZHMPULuTG1MigfarxbpJ+KdDveGDhTpMcmtP5TUQd2KQ0AAAAAgD5SSvsjmPrRGJe5vUiHi/RzkW4V6UjNNPuK9FuR/p7nQG6x74cij8r8ejD+tjn9z7MT2IYPY10HHBEAAAAAAH2klD6LYOq+MS3v1SK9UqQ9RbpUCQxvqkzzVrrbZ3OY72uKdD56pD+V/fZoJW9+n8C27JvXcgAAAAAAaCyldDKCqU93sOy9lcDw3srfvirSqiJtK9L75ZAnc5bnq4t0MfJlf83vr1Ty7a8JbE9v2J8TjggAAAAAgD5SSmcjmLqzg2WvqgSGjxbp/iJ9V6SVc57npyNPzvX5/b6YpkzbJ7A9T8b2nHZEAAAAAAAzL4LPa8eUVrVY728RTF3f0X71emL/UqQLZVB9qeVhy218qfKQYduM1L0NsT2XHYkAAAAAwMxLKZ1J43OqxXqvxzwrO9qvjyvb9fpSzMMW27e8SH/E8i/MUN27N7bpmiMRAAAAAJh5Uwyo3ypn6HC/9lS2a9dSzMMW2/dCZflvzFDdWxbbdNORCAAAAADQxwQC6lsqQeS35zyvT1byYueMbVvpliMCAAAAAKCPlNKdjgPqX5dDiQz6COcc5fXVSkB9xYxtW+m2IwIAAAAAoI8uA+plj/QYQ/3TCNiW61o+x3l9uxdNn8FtE1AHAAAAABikqyFfikU+WaTzMT53dRz1p7PpVsxRXt+c8YC6IV8AAAAAAPqpBHmXjXGZm4r0U5HWxb9X9XrCFz6oTPfOrI0l3nFeX6w8WHhgwHRvFumxEZb/eJGuF+lAy/mWxzbdcEQAAAAAAPQRAdjSygUs48UifVGkZ4q0tUiXirQtm+ZCrOf3Iq0u0v4iHZ6zvH67ElB/p880h4r0yYjLPzlKYLyY/t6Y75ojAgAAAACgjwh+l+5bwDKupbu9WDPNoWyab+dtPPUIXF+sjCf/avQOL4fF2R4fcD20gOUfiWX/0XK++2K+S44IAAAAAIA+UkqnI5j65AKW8WqMxf5HkV7oM82aIv0QH+b8vOylPqf5vSqGurkUeVEG1n+LD7duXeCyyzzeV6T7W873VNSB044IAAAAAIA+UkonIpi6W27MbR3ofTT2uNwAAAAAAOij/EhoBFNfkRtzWwcORB04LDcAAAAAAPqIIUJKn8mNRV2OK8phe4q0d4R5e2OvPy8nAQAAAAD6SCntiGDqWbmxKMvvqcqwPaWvR1jGmZh3hxwFAAAAAOgjejaXbsiNRV2O16Mc3xhh3pvxcdTlchIAAAAAYICU0qUIxt4nNxZl+a2v9FDf2nLezTHfz3ISAAAAAGCIyhjae+XGoiy/56L8/hxh3ueNoQ8AAAAA0FBK6dkIqn4uNxZl+R2L8js2wry98df3yEkAAAAAgCFSSvcW6XaRrhVpmRxZdOX3WwTFn2s537IYe70s+5VyEgAAAACggZTSmQjK7pAbi6rcNkW5lR8VXdNy3p0x72k5CQAAAADQUGXYl6NyY1GVW28M9AsjzHt0lJ7tAAAAAABzLYb/uBrDf6yVI4um3D6PoPh/4t8rG863Lsr6imF+AAAAAABaSikdiuDsQbmxaMrspyizx+LfH5dj4jeY721lDQAAAAAwovg46V/xocrVcmRRlNntCIyvKtJHRXqwwTxrooz/aBJ8BwAAAACgRkrpQARoP5Abi6K8vokPkp5vEkyPeT6IMj4gBwEAAAAAFiCl9H0EabfKjSVXtlujbL+XGwAAAAAAC5RS2lKkv4v0c9OPXLIoynVllGlZtlvkCAAAAADAGKSUnothQY7IjSVTpseiTPfIDQAAAACAMUopvRkB2ENyY9GX5dtRlq/LDQAAAACADpTB9CLdEohd1GX4ZpThQbkBAAAAAAAAAAAAAAAAAAAAAAAAAAAAAAAAAAAAAAAAAAAAAAAAAAAAAAAAAADALEqwRDm6AQAAAICxEnZFQB0AAAAAoAFhVwTUAQAAAAAAAAAAAAAAAAAAAAAAAAAAAAAAAAAAAAAAAAAAAAAAAAAAAAAAAAAAAAAAAAAAAAAAAAAAAAAAAAAAAAAAAAAAAAAAAAAAAAAAAAAAAAAAAACYsJTSuiK9X6Rfi3S7SDeL9EORXi/ScjkEAAAAAMDcSyk9WKQ/U3/fFWmVnAIAAAAAYG6llFYU6XKRzhZpR5HuLdLGIr1YpN8rQfUjcgsAAAAAgLkVQ7qc6fNbOQzM1Qio3ymD7XIMAAAAAIC5lFL6seyRPuD31yu91J+UYwAAAAAAzJ2U0rIivTVkml2VgPpOuQYAAAAAADUqAfVyyJflcgQAAAAAAGqklPZGQP2k3AAAAAAAgD5SSp9HQP0huQEAAAAAADVSSuuKdKtIH8gNAAAAAADoI6V0tEjfGTsdAAAAAAD6SCk9V6RLZS91uQEAAAAAADVSSo9FMH293AAAAAAAgBoppYeLdLFIG+QGAAAAAABLSgTB9xfpeJF+LdKyym+vFemvIn1V/Xuf5TxUpJ+KtEmuAgAAAACwZKSUthbpVJEup/85Xfn9k3S3ZwYs6/4Ipm8ZMM26Ih2S8wAAAAAALEoppVWVoPlb8bd3inShSL9Ufnuuz/z3xXTl2Olra1L5+9NF+rHsDS/HAQAAAABYlFJKqytB8+1lT/QinYnfHijSlSKdLwPvNfNuKtLV1MwFuQ0AAAAAwKKVUtoTAe/bRdpYpJ+LtKbBfCuK9Htq7iW5DQAAAADAopVS+igC3uWHR48VabdcAQAAAACATGWc9ONFOidHAAAAAAAgk1LaUBmSpRwr/SG5AgAAAAAAmZTSi5WA+ldyBAAAAAAAaqSUTlQC6k/KEQAAAAAAqJFSuhbB9D/kBgAAAAAA1EgpPVzpnX5YjgBz0vZtK9KnRfq1SDeLdDs+zvxOkVbLoX/l18YinS3SrSJ9V6RNcgXQljKHdX6l+g3gfoaJl9+OIr0gJ5ilSvlGJaC+Y4a26/EiXS/SAaUEc99OrS7Sx0U6XaQnFristUX6Itq8C0V6pEjLivR0ke7E3y8Xab2cvyvPrqS7XSrzbTGV/ZyV2ZYi/VSkG0V6W46gLR15P8sHBu+X3xiK69Jb8dDgZjw4KIdNfKlIK6a8nSuK9EEECvao7Z3l86NR7seLtFyOTDz/X4326w25AY4L9zNzeX9TnoPPFGmdHGEWKuVX0ZjcmERj0mK7Tva2SynB3LdTZysXPu8tYDllYORqLOdE3uYV//6wsp6v5fx/8+VIqrd3sZT9HJbZuaysnpIraEtb7ePmIp0v0rdlgLpI98YDgw3ROzn3w5S397PKthxR2zvJ45fjYdHHcmMq+f9KpY5fliPguHA/M5fluCY6cpTXoVvlCNOsjMujl83/3xDNaINnXHdwoVjtRbB2xOVsL9LfsZxv+kyzM7vAelz+p02RFx9HD8hymLC/JnHeGFfZz2m53czq8qdyRVuqLW3V7v1ZPhgYMM3Bmpvy5VPa3mcr21DeYG5U48eex4c9rJhq/j8Yb4ekuHfdIVdwXDgu3M/MbXmuiqD6NffrTLMiPjXJJ3Mtt6188rSvSPcrKXChWPb+G/XVruhN2QsA/dlvOTEuatVHyiC9nV9oFv9+M/Ln91kv+zkutx+yurxfrmhLtaWN97PXqWPFgGnK3urfV/bxuylt68a4oewNsWM82O7qw1dyYyr5vzKCUCnaH0FDHBeOC/czynRdkX6L+r9NjgDA/06SK2IM6BSv3a8ecTnl6/l/VIIeu4dMX3VeOaSLZR5mf3s08ufmLJf9nJfbtgiulcMTfCZHtKXa0lb72gtQr2uQt8/HGOrrprStveGdLrpR7yR/P4j8LW/a18iRqZTBJ5WHeIIm4LhwP0Mvjx+KBxZ/+v4ZAPzvBPlRXICUHx1ZOeIylsXrYD1nG8xT9fecl8Hyug9DxwXi/79eOqtlD2hLF5BnveEQP5nx7XzTjXqn+bu3UocfkyNTKYNnIv/LDwluliPguHA/Q5bPvSH4LsgN+F/j9uSsDUMDTKwN6A1HdXyBy3m3cjNc9tR9YMj0y7Ig0C2l0TevOsmfcZU9oC1dwP5WP+r79oxu47Yoi9Nu1DvJ382V4Y2OypGplMGGGOP4Jz0PwXHhfoY+eV0+MPk98vuQHGHeb/xOVG5ivpYrMJdtQfmBtX0LXMbDWUDn8wbz5OP+3lYaAy9A/57Fsge0pQvc5+3Z9h8vP4A1Y9tYfvj1BbW8s/w9V3mApAfodMrgsSK9bKgdcFy4n2FIfr/eezjinI0DIqXrcUC8ITeAEduRH7OAyAMN5nkom+emnBx4AfqXnABt6VJsSyuvEPeUvZ+2qxFzUeefajO8EQDuZ5hqOa6JB+Ap//gszNvBsL5yEbtVjgAjtCP7skDI2YbzPZ3Nd01u1uZTb8zBP+QGaEuXaltabPd76d/+o2Ys+Xr/XaW89TAEcD/D7JfnuTadP5Z6ZpSvlx4u0g9lr5Z42nC5HMewHCNHdVnSZf9c74vVcoNFVG/L8WIfifr7cZG+Khv1lssoHya9EfP+HR9F+zvGR91dM/19sb5eeqSD/XogXlkr2+Ovi3RkwLTLY/svx+tW5Ult4zT2u/jbr1kA5ImG+5sHj843mGdVbMfRIn0b234r9qPMiw+KtLbDutd5GdUsZ2Pkz1cL3PaZq/MNtvnBIn1WpF+KdLHcjj7TrS3SO5HXt+PNqyNdjncZ7dBjkTcfFulUl70rF2v7MK42W1u6tNrSAdv1Vk1Q/ZtRX7cfx35GWe8q0itFOhb3S+emkDcPxfHTS5satFH7KunRWTtn1LxdsXEK+TqOOrIy6kiZX1/EGxYbW5Tr01O8pi63/YUYBvT3iAXcjnGjy7/tHOM5c1ec0y9W1nMl6vNG54Ppnjs7OjYmft3suHA/436m+zpWjp9eOXfPxEflyw7CZUeMeFB/M47d+wcc4+9FHl8f6XuSUbDfVMYrfKDmwvxD4bslHZg8FuV8TG7QQf1aExcdvQZtX4N5Xo55euk/8ffywd/3lY9W5d5tuE1r4+Rxu9f7rUjr4mRTnmSv1b2+FF8Mr3pkTHn0Utyc36rZp+f7zPNInJBzJye93+XJJ/v91xb7fjSb98SAaTdk21+eKF+MD5kti/Rs/HZ1nIHUSZXRgPV/GvOeGnH7J17noxfK7rh4O1e5CWviwVjGf2p+u1GzrnJs4z/7LOuHMbdpD8fFaL926L0xr2/Rtg/jarO1pUunLW2xPy/XlMnPZT63WMaC9jMelpV/v9Gn/r7T9XVPzXTVj9WW9XzZkOXuzLb5uVk7Z8TDyKm8WTGGOrK7EjzPXW4ZlHh+SPDoUCVAcKfhufT5BufpgxFIuBlBnPsq6/ys2iaO+jHeCMa9HsGbQcrz+AbnzsmeOzs6NjrPf8eF+xn3M9OtY9nbkTen2RG7WPf+uD+rawc+73OtdiGb7nrblb5RWeGLNU8x+hY2Syrg+Vubi2xoUbeWZa/x9jw2YJ4HsobwTt6jKpb7cM0JZ0eDbdpRvmbW+yBKXe+CygViqgTz78vWdbqD/NoYAYOqTTXTHRhw0Xhx0vtdU8YHW+zz+SbByDhhX69s/54+022uLOvIYiqjAevc3ebjhNOu85FHH8aF1Sh+j+Ucj54nLw4aGzpuDlLc8Kwu0uPZ9Lc6bN+2VvK2Z2dH61uU7cNC22xt6dJsS/usc1XcEH0RAZo6l5r0VB/3fkYQJQ+abp/UdU9l2m8r051pkA8fZNuxdgbPGZcr85y6Z0LGUUeiXdsTQb28ffukxbb8MKDMD7YI3tz1YeJBgb7oFd8LkpVlsKXPdNVA1Bcj5PMTWRkvKNjp3NndubOL9rOr/HdcuJ9xPzP9OhYPM6r2TDHu9GY8/FkW12xXsuN+Wda2flOTB9earmxZ9H7oebnPk5j/boDQ4JINeG6qXLz7cjXjrl+v92mwB/WcO9c0oJBdCNxs0FNrd+WJdlnnn2xwg3c7nmC+n23X1o7y7Iv8RJz93uvJVfaY+zyGmLhdmefQJPc7AgG5zQ33dVnNRdqemumeywIN2xvWub8XSxkNWNeGeLV0pNfpJl3n40H9qBeePUdjWIXTlXpS9V1lffviovrJbDsmNpZ023ZontoHeaUtbbj998YN5I3K8C674lXcTVE+VV8OWV4n+5n10Kutv11e90RPs2o5v9kgb3+qTP/TDJ4zNmXzTOrhzdjrSM3Di90t7sX+9bZB1P/TCziXfjlk/3vByCuD3kIp68Aow1DFvIdG2O7nnDuneu7s4tgYW/47LtzPuJ+ZrTqW1YmjMxSHOtivE0Scr8tj/MGoI28X6WzT8/Y9cTAMfKIWT9t7LggNLtmA5/PKmI7q1vLoUfFxPKB7rHKz/HufefLX3c8PWP7q7Mby1JDteSJr8N8aMv0n1RNMdhHwRYf5Vr1hP5b91hue6Uz1tffIi711Fxdd73ecgKp+bLGvO2tO5uuyaTZnFzSftji/3VoMZTRkXXmg5bUW806szsf+fdVniIYXImC2Iy4Wv2kQHCx7Yd4b/96WLfPT+PuOuPHZXhOEWNArqS3yOG+HTnfcri6q9mEhbba2dOm3pbGeRys9v8v6sb/PdD8O6x3e5X7W9MI6MYXrnl1Ne73H9Ouz6Q/P2nVSdr85dJ1jqnNd1ZHPs0Dkyobbc7DubYO4ub8Wv2+pCfb0AkbrW+7/89X9KXvkDpl+RdOHQ9l8R0cI6NzqDa3h3Dn5c2eHx8bY8t9x4X7G/cxs1bGsJ/jle2ZETX4fqFwzX2/aaaVuwe9Vn3L0e/Uv/TNuV98e7CyZoOfn2SsxK+UKY6pb5ZPWs9nfPqx7xSl+W5W94n0tDfjYVs1N6IEhN8J/tnlFLd39HYkfspukBzrKs9XZPu2t/PZZk4vbSe93Ns1C/Vqz/I+zaR4fsv3V8WU/mvUyGrKuN2ryaO+slH1lvjV96sG7NT3u9rUtm5oen7vjNcw/+/TC3TXqRfuI7VyaxPXSYmwfRm2ztaVLvy2NdTyX3STvHjDtC3nPrz7TdbKflVexe/ZP4brnvZZv5eWvlz89a9dJNT3Inr+nYx3WkStNHozUzFd+iPj17G/lA7YLqeabARGk+b1NEK8y745RHmBk81wdIaBzKfJxTwQztkQP395wOZ9Hesz5YKrnzrEfG+PMf8eF+xn3M7NXx+IhV9WKGYlFLUt3Dwv1eZTxlZHf+KjpwfJmn+lerUzzvdDgkg56/lTt5RIn0nvlDGOoW6fyk1b634crbtdM/0Gb146yYavSkBPk8TYXiNm2pkm9jpy9Zpl6N9aVV9UOt1xep/sdJ6XUtBz63ERWfVgzTT5m7bAAQtlD8LXyFbvFUEYD1rMt65HUe8j9zCyUfXaxUjcG3aCPq/1YeRVyWYPtOpP3+oueLu/3mf6VSQzPFOs6OWr9X+rtw0LabG3pXLalbwyZfks2/S99putkP8thArLl3jeF655v27wNk/UeLdvO5bN2nVTpBdl3qKIO6t7Y60jx2/3ZMg813Jad+fEer6CX92erGgRYd7TY7/VZT81LTYcOyfbtdovg2depz9jwE7wfce6c7rExlvx3XLifcT8zdGioqdSx7FojDRomagr1vBrs/yUeFn0x6sJWpLsHpb9e1yCluz8WcKnuCSBLKujZ6xlU9pL5KMWXiGEMdeutmr+trXstMP3zAZjU77WzPhdw1V5tvw2Y9tFs2d823P6nak6qt7t45a6yzqP5WHaVXnEft1xW5/td86r2ry22b2PNeh4d0EY1urifQL0eWxkNWMe9WYDsUiWvn5qFsq/M807NPC8PWU/1of3ZIdMuy+rA1zH/9w2D3H91WBcat0Pz2D7IK23pkBvs23XjiA5pC6puDrmuHdt+1tTfy1O67rnT4gHE+mz687N4nVTzUHL3BOpfF3Xk5TbD8VTmO5/3uEz/jA99/4B5eh+9vdJyG78c5eFF3COmhkN7PBL17uYk3jZw7lwUx8ZY8t9x4X7G/czA5U+tjtU89HvmnhlRM5zi322Hg6ouLH/F4KMhFal80uAjlUs/6PlNHHznBdOZQH3r3RBf73MRlOLEu2rIcp5u8cQ5f2r67AJOxh91nD/VV7+PVXouHR9hWZ3vdzlUVJNX8PvMe6Bhb8Ofsul2TbkOj62MBqzjSNaDYVul582Ds1D2Mf0D6d8fQjzRYD3bmvbki3ETq96JYRHuH9DG3KhMf7zDuvDMpN5eWYztw6httrZ0abelESDKe9Q/2HDeob0Bu9jPrLNR6ZMW83Z13fPokOnz3u9vz+J1Uvr3xwV3TaAOdlFHqnl4o2VwNh/uZduAeR6urOe9Ftv3WD4MQIt582EHfh+Stze6GKLCuXMi584ujo2x5L/jwv2M+5mhx+5U6ljNWwTPzVA9z9vQgwtZWP4Kz7b4+4p4GnWp8uRo9z0A3TRsd/VGy8YlvdPk9aTK2G4DezTFuGvVE+SNFq/xPV/zZHtjh/nyQD5+X5xoSxdaLmsi+13Ts2xvi2081+R1/xjn7VY2xuz+OHeVFxuPR7DjsQnU3bGV0YB1PJuP2xd/7732t3IWyr5P+ff9LktNQG1oADCmfTtrH8qHwO8MmH77pMbjrWmH9mgfFtZma0uXfltaM2Z20w+5rWjYQ33s+5kFBVrX3zFd97w/bN8r027I8qD0xCxeJ2WvwE8qoD7WOhLz3ByhTn8X27G6xbZ/WlnPIy3m+6pNz8ts3v3ZvF/0mW7vDAZTnDune2x0ft3suHA/M+/3M9OuYzVDt81SXV+R1aNXR11Q/qGFqzFu0vGonLejq/6T9wB027D992Yjxo39q+1Tw2K6P7KTUr/x9F4c5cY95s1fX3qv43x5NVvfjVFPTpPa76yHXWlnw3VsqtnX1UMuWq+k4XYsljLqs/yNlQva3gPuFdnNwooZKftNNfn/Zst2YOi4kzXBwiuDLsJrXu3b0GF9yNuh1dqHhbXZ2tKl3ZbGzeef2boeaThv3pPw4qT2M7tOuZNafnBrTNc9F6pvEQ+Z9vOs3vf9gOm0r5NqeiBOpFPXOOtITc/D/Q3m2dt2nOIYPqEX7LzaYr5NNcGlVQso5wN9pvsxtfgY64TK2blzusdGp9fNjgv3M+5npl/HanqoPztj9f3igt9cjrGx73olJS5g3olXIpYL8wETatT++9pV+dp0k/E9s/nz8dTOt2jgDzRcx7LsQuBGkyfVC8yX6hh+v6V/f6X7t6Y38ZPa7/TPtziq1jRcz9t1vRb63KReynoM/CdesVsWwZnyVa59XQfTx11GDS+2HsvLdIbK/rV87MimNyItepour3kFc/+QZVc/2vdzh3VhpHEd56l9GKXN1pYu7bY0/fsjaG1er39t2JjjXexnTbD0/Aj7vdDrnryH1WsDpn0sbh6r3806PavXSRH8n9iNeEd1JB97d9OQ6XsfQWzVoz/rEXtsAcGzMy3z7FoW1F1fM83DMxpIce6c7rHR6XWz48L9zLzfz8xCHZvxMdRXZyO1XBl1Qef7VWqACTZqK6MN2peNd3dt2A1IZRnvthgX9OKIvf7yV8Xe6Thf8g+VHIlXtm+MMu7XpPa75pXyZQ33tdrz5XrdhU5N4OWrrh9qTLKMapb/VracD7LfTze8AJ1U2eevRx5vsa+PNwlG141POaiORS+lO6OO5duyvN5r2g7Na/swSputLV3abWnNTVeb3rnfDBoWp6v9rBmL/NAUrnueadKrP27uf0n/Hlf/tVm9Tkr//n5Al8N0dVVHqm8P/NrguD03Sp5lQao2w0KdbDIs1IAga5NhLQ61eRi4GK/blvi5c+zHRtfXzY4L9zPuZ2ajjtW8afb4DNX34zUPMzaOsqAbbS/UATpo1Db0xsiM15NGeeXyUtMHhNmYlkPHa6vM93M23+qO82Vn3SvP5StnNa/kbWiwvInsd36CariOF4a9Vhdj+1UDTBeb7sNiKaNs2duyvPw1399eT4UZKvsrC3ht+lCTAFU2ZnDplSHL3TOpHhJt2qF5bR/klba0Znt+ybZ5T8P5NtaMpbpiEvtZs82Ptpx/HNc9HwzrARfTHa6kqodm9TqpZpzdtzuqe53UkbInY1Y3Pxky/ZFKD9CVLdazJlvPthbz5ufrXS3mzcfGfXhQQGXG7jmcO6d7bHR23ey4cD/jfmZ26lix+rPZ9q6Ykbq+N9q2pxc8pNEoF+oAHTRsT/aeeo/4et6W/GTfQZBiXz6Q2gTy5YPstcGV8ffl2WvbpU+7aPNH2e+8V2WD6ZdlwYmLfabLXz18agbq7ljLKLsZvzzspqn3+uIMlf3tbJatLfb5UjZm5fo+0/3QZmzLdPfHu+50dUHXth2a1/ZBXmlLh+1nWT8azjdwaJuu9rNYzv0Lrb8Lve6JZVR7QJ/sM83TERhYlY27/NcsXycVs27OFnW0o7rXVR3Z03QM+HT3hxO3t1zPc8M6x6X+H57Nj7t1Dde5KasfRwdM2/s2wswMI+vcOfVjo5PrZseF+xn3M7NVx9I/3+f8b+/7Gannm+LNzQM123hklAXmT3iWN5zvCSFAYIyN257Kq869J9dtPgDzUtaWnch+f6a6vLzta7D8Fdk4W/9qM+OC4/Ex50v1tbZzNfuUe7BNm9/VfudP9RusZ392gdCvR8dfs/ZW1bjLaMCNzIeDyrRPEOWhKZT97VHKqKZnzH8GXJjfGfY6bTbP5X5lNOa60Kodmtf2QV5pSxvcuDYZ2mZVth9/5q82d7WfWT7X1d+9DXq/LfS6Z8WwHtBlPY4bx501QxGcqEy3rOb1+6lfJ2U3uqc6qntd1ZEjwwIf5dAZWQ++10ZYz+eDyqkcBqjfWPk1r7s3PV9/lh13axsc21PvAOHcOTPHRifXzY4L9zPuZ2arjmX7d3xG6vm31bzOhhz8uWb6lcMWeL7Nk8eobOVB8aUQICz6IPbeeLX0dpxEn5nitryU3Xi0fXU6H3/1pezEdiGb/lKbk2S6+8NSN+te5Uv/fHX8wzHmyfoGr+2fy6Y5P2SZE9nvmjHT7h2wjjVZr7k3Gp6YU8v83NlBvR17GcU8ec+aX/ud0Ct5si77+4/Vi/kJlv3VUcoou5D/acD+7hk0XnLN9PcvZJzjLtuheW0f5JW2tGaZ10bocfbusFd1u9rP8mYsW/e+rP42aecXet2zO9uGY9nvW6I+HI5/Hx6wzZ/k9WUWrpPK8WEry7k2gRv+cdaRywOCU8ui/KvH68cjbv8PWTmtqfy2Lq4fnu4z7/URjrtHsnq7o2FQ54dpD9Hn3Dn9Y6Or62bHhfsZ9zOzVccqw9o12r8JbdOhiH2tzsq+tq2I348PHPapvHjKFnBxQKFvjgL5dhYOfGBBDcrWVG/3lLan+lT/4Ajz/5btx4b4+0NxU3NfNv3Rpq9xpX8+FnanMrZl9avfByo3Rz+3GaNvhIuQbTXTPFjTk2LQeGoT2e/i369n69nZcJtODsmTq8PyZMDF1Nfjfu2tozLalAeXBvXoqzt2I9Dyw5TK/kTb8fLS3R8qKst444BpP85uWob1At0/wXG6W7VD89o+yCttac1yT7ZpN+Iaplpehye5nzW93dZVyros400N1rHQ654Pa8a1fTzq0r44j3zf24dseJjS5kpg/9w024MBy328rp0Yc90bex3pF/iIcYQP1dSf9xew/fnb5p9EXm+L4Z8utjjulg9Z16oIiPU832D7/s6CS883HUKjo/O0c+d0j42x57/jwv2M+5nZq2PZQ//bk44f5w9ayuHU6jovpH++FVHbOaP4/5eL9M2wFd1bc1L/MZ5wLqus5N0YT+rMoN4xwKIJqD/fJ6D+25S25+yovRBi/vy1rLKn3q545e6pmunzV59f7rPcNZVeRlfi4qD6AYtLcSFVflTkxzHnyYkmY51mPbh6J/A1faadyH7HU+nbDdZTfSr8dYMgynvZ9p8eMv26uDA+2cWJvKMy+jab9uOGF0w/RLk9HPX+lSmV/VPZep4csv3V6X8ZFohKd39UqEnvmOqN0c2O27FW7dC8tg/ySltas/z8dfJdA6ZdkwUvPp30fg6pvzsb7vNCr3t+SIP9Vr15rgkwrYqbxd/qbrJn5TopAgGd9XDroo6UgZpsmX+mf4/L3Ost+eICt//OkHrwWIsg2qAHdmXQ6avKtC803L7Tabhb0d5+0XUvRufOqR8bY89/x4X7Gfczs1fH0t0fXP30ngmJY/J8tAFnI669O948ebPPPNUHP//foz/agRu9zgfDVnp/n3GFqsqVvCoMCUsmoP7kgON91YS35f7K09lNIy7jtz4niT0D5vk6O/EtrzkR93p0lf9dH3/f2Cffxn0h+2e/V7mz6TbW3Ch/168n16T2O3sd/7ua36tPro83fPK/Mrtw7QWPdlQeAq+I+v1R1Iv9HdbdsZZR+vdX4X8b9hC7Jj9SvEa+coplf6bJRWI82OvdHB5r0DsjfyX1jQYXVTfbjE+4wPrQuh2a4/ZBXmlL8236JruhqevduLaSp2Xb8do09jP9+wNrvfq7u+G+Lui6JzpE3ankQx48+rnm/HK1ZpuvDLpZnIXrpDJA1WUb3kUdqenhWqdcx5YxbP+VAes42GD+6jAOX/eZZlUlONP4oVHMuze1d6FN8NS5s7NzZxfHRif577hwP+N+ZrbqWPYw/IEJxpWe6LNv5xo+UKp6sc2KV0XF/yEK63ZE8U/GU3a90mHpBdXfrXkVK40a1F7AdvQ+HHN9gY3nz3FTeT1OZsM+IrQ2XofuORW9AZfFE+zL8bT8rZrXhi5meXZkzHnycL/Xj/pMv6+mHO/EyeyRaex3LK/6dPyt+NvmymtuV5u8Glmz7KcicHQxzll3It2Ivx2PC4nlHdbbsZZR+Qpaze9PNNiOAzXzPT3NOh/XFF9WezWl+KBQ+udbLLsqF85lL4LtDfM87zX0YIN2IeWvd3Z8EdeqHZrj9kFeaUvvqbkBrt5Qn+vleQSQ91eCwmfa3KCNez8XWn8Xet2TPUQp8+lgpafZu3X3bRH0uhTb/EcEwNbN+nVSrOuXysODVR3Vv7HUkdjeW31uzu/EuXH7GLf7gz7rervFcVcNHp7sHVsRUH0hyvlOtDdrR9jGL0cI7HzmfDC9c2dHx0Zn+e+4cD/jfmZ26lgMD9RzdMJxpU3D3tjrc32U+0i0EGjbAJ2JE+KyCa7zoUrDdXEK+7wsTuBfx4n3Vvz3VLwKvbrPfI/Emz3lA4l3Z6T8nogefjdj6K5Dqc9Hzia53zEUwbexXb0b/hNxQbZ8zo6xxmXUcrmfxjJ/TkPGmZxw2T8RN1q/x3puRS+YU7Hv93ec3+9nF0cP3DOnZrV9kFfa0j7BmxNZu3E98vTgOHr1Tnn/Fnzdk+7+wOjbHW/v1NuD7FX6NxdBGZ+r1Nsy2PJZBFBWd7CuMrj3SZTJzVjf9hGWsyuOuyvZ+boMJL7a6+G5gO18OQJON6NeHI7A14pKPdtRGQbhhvMBo143Oy7cz7ifmV4di3LsjXKyfgr1s9znv2KfTzbZhuiMcDOurV/T+gKjND7laz7fTHidXzcdmw+gZftSfd3whhwBZqBdWvB1TzZ++s45ybdjlRv0tWrSki3nBybxzRNwXOB+Zvx1LN398dq9Sg+Yl4b6kSYf3BjzOvPXlz5XEsCY2pcNWftySq4AU26XFnzdE6+gV8dPXzYneVf9wNxRtWlJl3XpezkBjgvlPrn7mYXWsejt/n2Tj9ACLKWGel2MLXViwuu9kJ0gvOYIjKt9yccnPCxXgCm3Swu+7ik/PtjkI1tLNP+2xjAqpWfVqCVZxluifA/JDXBcKPvJ3M+Mo44V835o1AFg3hrpjTFm1oWuPvTUZ73baz7+4OYIGFcb82mbjywBLIbrnviYaM9/5jAfn4iPIZZpm5q1KMtwZ/kR5fKtg5rfjkfZrpdTOC4cF+rF+O5nuqxj8eH40tl5+0YaML8N9KOVD6usmvC6T9XcWG5RKsCY2pjzWfuyU64AU2yTxnLdU8zza2X+J+c0L7fHWOp/unZcdGX3cqX+XomP4ZXDBGyL+5HSATmF48JxwfjuZ7qsY+VY6TH/kXkZhg6gbPzuL7/yPIX1Lo9xP6t+VyLAGNuZG1kbs1KuAFNqj8Zy3RMf+0rzNn56n7zYHB9q+6PMF7Vs0ZTbl2mwD+QSjgvHBeO9n+mqjkXP9Fvlf5UWwGRODE/UNOLvyxlgjO3MXeQIsNive8obXh9avis/ygcV7xbpr/J7QGraoiizd/sEc24IyOC4cFzQzf1MF3WsmO/FeLC9VUkBTO7E8HDWkJev7W6QM8AY25lrWTvjFURg0V73xAfkqz3VHpez/80b15CLp6xWlg+TYrieW/Edp3eMDY3jwnFBd/czXdSxuC5xfwUwhZNDbzywq+UYXnIEGHMbU/aaOFZJ98sVYLFe98RH5HdG2i5HAcD9DADzeYJY5akmAOC6BwAAAAAAAAAAAAAAAAAAAAAAAAAAAAAAAAAAAAAAAAAAAAAAAAAAAAAAAAAAAAAAAAAAAAAAAAAAAAAAAAAAAAAAAAAAAAAAAAAAAAAAAAAAAAAAAAAAAAAAAAAAAAAAAAAAAAAAAAAAAAAAAAAAAAAAAAAAAAAAAAAAAAAAAAAAAAAAAAAAAAAAAAAAAAAAAAAAAAAAAAAAAAAAAAAAAAAAAAAAAAAAAAAAAAAAAAAAAAAAAAAAAAAAAAAAAAAAAAAAAAAAAAAAAAAAAOAfKaXdcgEAAAAAgEUnpbSySO8UaXXH69lbpF+LlEaYd0eRXlBaAAAAAABMRUrp0SL9UqTjRVre0Tp2F+mnVDHCMrbEdp4p0jolBwAAAADAxKSUXi7SnSJ93NHynyzS96nGiMtbU6QLRbpapK1KEAAAAACAzqWUDkds+0gHyy57vZ8r0ukifZj3Th81oB7LXhVB9WtFelxJAgAAAADQmTKIHnHtrzpa/s7qsCzF/98/roB6LG9dkX4r0t9F2qZEAQAAAAAYu5TSBxHTLgPSaya43jvjCqjH8h4q0q0i/Vmk9UoWAAAAAICxSSntrcS0H5vwum+NM6AeyzwYi7ugdAEAAAAAGIuU0uYYIqV0dArr7yKgvrxIv8ciDyllAAAAAAAWLD4SmmLolc1TWP/YA+qx3NdjkbemsV8AAAAAACwhKaWnKrHss1Pahq4C6msq47OfUNoAAAAAAIwspfRdJZa9b0rb0ElAPZZ9rrLoB5Q4AAAAAACtpZQeSnfbOKXt6DKgfqiy6E+UOgAAAAAAraWUPqwEm69NcTu6DKg/XVn0zfJjpUoeAAAAAIBWUkqXK8HmU1Pcji4D6uuyXvh7lDwAAAAAAI2llDZlgeYjU9yWzgLqsfzblcUfVfoAAAAAADRW9tTOAupvTXFbug6oX6ks/rLSBwAAAACgsZTSwSyg/vwUt6XrgPrZbF9XqAEAAAAAADSSUjo2K2OLTyCgfirb1+1qAAAAAAAAjaSUTmZB5t1T3JauA+onsn19Rg0AAAAAAKCRlNLpLMi8a4rb0nVA/Xi2r8+pAQAAAAAANJJSOjNHAfVjAuoAAAAAAIykZlzxpTzkS95D/Vk1AAAAAACARlJKn89KkNkY6gAAAAAAzKyU0n+yIPPzU9yWrgPqeW/8x9UAAAAAAAAaKXukZ0Hmt6e4LV0H1M9m+7pCDQAAAAAAoJGU0uYsyHx0itvSdUD9amXxvyt9AAAAAABayQLNp6a4HV0H1O9UFn9cyQMAAAAA0EpK6aNKoPnaFLcjdRVQLxa3IVv8XiUPAAAAAEAr5cc5s2Dzhilsw5b0b2vHuPzdleXeLtJKJQ8AAAAAQGsppZ+m2Xu7WOexmoD622Nc/vuV5X6qxAEAAAAAGElK6YVKwPmLCazvviI9W6S3ivR96u/rIr0W0z60gPVVHxg8oMQBAAAAABhJSmlZkX6pDImyquP1vZTa+3jEdT1YWcZRpQ0AAAAAwIKklJ6qBJ7fXEL79Wnvg6tFWq+kAQAAAABYsMpY5tfG+VHQKe5P2Tv9zrTGhgcAAAAAYIlKKa0p0uWlMDxKDGPz/UKGiwEAAAAAgL5SSluLdD0C0c8u4v34MPbhtFIFAAAAAKATKaUninQj0rZFuP37I5h+tkjLlSgAAAAAAJ1JKW2PsdT/LNKWRbTdeyOYfqQc9kVJAgAAAADQuZTS5iL9VKQ/yg98LoLtLXum3yr/q/QAAAAAAJiocsiUIr1bpL+KtG6Gt/PFCP5vVWoAAAAAAExNSmnDjG/fOkO8AAAAAAAwDv8H8BgCtHwoRRYAAAiudEVYdE1hdGhNTAA8bWF0aCB4bWxucz0iaHR0cDovL3d3dy53My5vcmcvMTk5OC9NYXRoL01hdGhNTCI+PG1zdHlsZSBtYXRoc2l6ZT0iMTZweCI+PG1zdXA+PG1pIG1hdGhjb2xvcj0iI0ZGRkZGRiI+ZTwvbWk+PG1mcmFjIG1hdGhjb2xvcj0iI0ZGRkZGRiI+PG1yb3c+PG1vPi08L21vPjxtZmVuY2VkPjxtcm93PjxtaT54PC9taT48bW8+JiN4QTA7PC9tbz48bW8+LTwvbW8+PG1vPiYjeEEwOzwvbW8+PG1zdWI+PG1pPmM8L21pPjxtaT5pPC9taT48L21zdWI+PC9tcm93PjwvbWZlbmNlZD48L21yb3c+PG1zdWI+PG1zdXA+PG1pPnI8L21pPjxtbj4yPC9tbj48L21zdXA+PG1pPmk8L21pPjwvbXN1Yj48L21mcmFjPjwvbXN1cD48bW8gbWF0aGNvbG9yPSIjRkZGRkZGIj4mI3hBMDs8L21vPjxtbyBtYXRoY29sb3I9IiNGRkZGRkYiPiYjeEEwOzwvbW8+PG1vIG1hdGhjb2xvcj0iI0ZGRkZGRiI+JiN4QTA7PC9tbz48bW8gbWF0aGNvbG9yPSIjRkZGRkZGIj4sPC9tbz48bW8gbWF0aGNvbG9yPSIjRkZGRkZGIj4mI3hBMDs8L21vPjxtaSBtYXRoY29sb3I9IiNGRkZGRkYiPiYjeDNCMzs8L21pPjxtaSBtYXRoY29sb3I9IiNGRkZGRkYiPiYjeDNCOTs8L21pPjxtaSBtYXRoY29sb3I9IiNGRkZGRkYiPiYjeDNCMTs8L21pPjxtbyBtYXRoY29sb3I9IiNGRkZGRkYiPiYjeEEwOzwvbW8+PG1pIG1hdGhjb2xvcj0iI0ZGRkZGRiI+JiN4M0JBOzwvbWk+PG1pIG1hdGhjb2xvcj0iI0ZGRkZGRiI+JiN4M0FDOzwvbWk+PG1pIG1hdGhjb2xvcj0iI0ZGRkZGRiI+JiN4M0I4OzwvbWk+PG1pIG1hdGhjb2xvcj0iI0ZGRkZGRiI+JiN4M0I1OzwvbWk+PG1vIG1hdGhjb2xvcj0iI0ZGRkZGRiI+JiN4QTA7PC9tbz48bWkgbWF0aGNvbG9yPSIjRkZGRkZGIj4mI3gzQkE7PC9taT48bWkgbWF0aGNvbG9yPSIjRkZGRkZGIj4mI3gzQkI7PC9taT48bWkgbWF0aGNvbG9yPSIjRkZGRkZGIj4mI3gzQUM7PC9taT48bWkgbWF0aGNvbG9yPSIjRkZGRkZGIj4mI3gzQzM7PC9taT48bWkgbWF0aGNvbG9yPSIjRkZGRkZGIj4mI3gzQjc7PC9taT48bW8gbWF0aGNvbG9yPSIjRkZGRkZGIj4mI3hBMDs8L21vPjxtaSBtYXRoY29sb3I9IiNGRkZGRkYiPmk8L21pPjxtbyBtYXRoY29sb3I9IiNGRkZGRkYiPiYjeEEwOzwvbW8+PG1pIG1hdGhjb2xvcj0iI0ZGRkZGRiI+JiN4M0JBOzwvbWk+PG1pIG1hdGhjb2xvcj0iI0ZGRkZGRiI+JiN4M0IxOzwvbWk+PG1pIG1hdGhjb2xvcj0iI0ZGRkZGRiI+JiN4M0I5OzwvbWk+PG1vIG1hdGhjb2xvcj0iI0ZGRkZGRiI+JiN4QTA7PC9tbz48bWkgbWF0aGNvbG9yPSIjRkZGRkZGIj4mI3gzQkE7PC9taT48bWkgbWF0aGNvbG9yPSIjRkZGRkZGIj4mI3gzQUM7PC9taT48bWkgbWF0aGNvbG9yPSIjRkZGRkZGIj4mI3gzQjg7PC9taT48bWkgbWF0aGNvbG9yPSIjRkZGRkZGIj4mI3gzQjU7PC9taT48bW8gbWF0aGNvbG9yPSIjRkZGRkZGIj4mI3hBMDs8L21vPjxtaSBtYXRoY29sb3I9IiNGRkZGRkYiPiYjeDNCNDs8L21pPjxtaSBtYXRoY29sb3I9IiNGRkZGRkYiPiYjeDNCNTs8L21pPjxtaSBtYXRoY29sb3I9IiNGRkZGRkYiPiYjeDNBRjs8L21pPjxtaSBtYXRoY29sb3I9IiNGRkZGRkYiPiYjeDNCMzs8L21pPjxtaSBtYXRoY29sb3I9IiNGRkZGRkYiPiYjeDNCQzs8L21pPjxtaSBtYXRoY29sb3I9IiNGRkZGRkYiPiYjeDNCMTs8L21pPjxtZmVuY2VkIG1hdGhjb2xvcj0iI0ZGRkZGRiI+PG1yb3c+PG1pPiYjeDNCNTs8L21pPjxtaT4mI3gzQkQ7PC9taT48bWk+JiN4M0M0OzwvbWk+PG1pPiYjeDNDQzs8L21pPjxtaT4mI3gzQzI7PC9taT48bW8+JiN4QTA7PC9tbz48bWk+JiN4M0JBOzwvbWk+PG1pPiYjeDNCMTs8L21pPjxtaT4mI3gzQjk7PC9taT48bW8+JiN4QTA7PC9tbz48bWk+JiN4M0I1OzwvbWk+PG1pPiYjeDNCQTs8L21pPjxtaT4mI3gzQzQ7PC9taT48bWk+JiN4M0NDOzwvbWk+PG1pPiYjeDNDMjs8L21pPjxtbz4mI3hBMDs8L21vPjxtaT4mI3gzQkE7PC9taT48bWk+JiN4M0JCOzwvbWk+PG1pPiYjeDNBQzs8L21pPjxtaT4mI3gzQzM7PC9taT48bWk+JiN4M0I3OzwvbWk+PG1pPiYjeDNDMjs8L21pPjwvbXJvdz48L21mZW5jZWQ+PG1vIG1hdGhjb2xvcj0iI0ZGRkZGRiI+JiN4QTA7PC9tbz48bWkgbWF0aGNvbG9yPSIjRkZGRkZGIj54PC9taT48bXNwYWNlIGxpbmVicmVhaz0ibmV3bGluZSIvPjxtZmVuY2VkIG1hdGhjb2xvcj0iI0ZGRkZGRiI+PG1uPjE8L21uPjwvbWZlbmNlZD48L21zdHlsZT48L21hdGg+o+08uAAAAABJRU5ErkJggg==\&quot;,\&quot;slideId\&quot;:259,\&quot;accessibleText\&quot;:\&quot;e to the power of fraction numerator negative open parentheses x space minus space c subscript i close parentheses over denominator r squared subscript i end fraction end exponent space space space comma space gamma iota alpha space kappa ά theta epsilon space kappa lambda ά sigma eta space i space kappa alpha iota space kappa ά theta epsilon space delta epsilon ί gamma mu alpha open parentheses epsilon nu tau ό final sigma space kappa alpha iota space epsilon kappa tau ό final sigma space kappa lambda ά sigma eta final sigma close parentheses space x\\nopen parentheses 1 close parentheses\&quot;,\&quot;imageHeight\&quot;:37.220675944334},{\&quot;mathml\&quot;:\&quot;&lt;math style=\\\&quot;font-family:stix;font-size:16px;\\\&quot; xmlns=\\\&quot;http://www.w3.org/1998/Math/MathML\\\&quot;&gt;&lt;mstyle mathsize=\\\&quot;16px\\\&quot;&gt;&lt;msup&gt;&lt;mi mathcolor=\\\&quot;#FFFFFF\\\&quot;&gt;e&lt;/mi&gt;&lt;mfrac mathcolor=\\\&quot;#FFFFFF\\\&quot;&gt;&lt;mrow&gt;&lt;mo&gt;-&lt;/mo&gt;&lt;msup&gt;&lt;mfenced&gt;&lt;mrow&gt;&lt;mi&gt;x&lt;/mi&gt;&lt;mo&gt;&amp;#xA0;&lt;/mo&gt;&lt;mo&gt;-&lt;/mo&gt;&lt;mo&gt;&amp;#xA0;&lt;/mo&gt;&lt;msub&gt;&lt;mi&gt;c&lt;/mi&gt;&lt;mi&gt;i&lt;/mi&gt;&lt;/msub&gt;&lt;/mrow&gt;&lt;/mfenced&gt;&lt;mn&gt;2&lt;/mn&gt;&lt;/msup&gt;&lt;/mrow&gt;&lt;msub&gt;&lt;msup&gt;&lt;mi&gt;r&lt;/mi&gt;&lt;mn&gt;2&lt;/mn&gt;&lt;/msup&gt;&lt;mi&gt;i&lt;/mi&gt;&lt;/msub&gt;&lt;/mfrac&gt;&lt;/msup&gt;&lt;mo mathcolor=\\\&quot;#FFFFFF\\\&quot;&gt;&amp;#xA0;&lt;/mo&gt;&lt;mo mathcolor=\\\&quot;#FFFFFF\\\&quot;&gt;&amp;#xA0;&lt;/mo&gt;&lt;mo mathcolor=\\\&quot;#FFFFFF\\\&quot;&gt;&amp;#xA0;&lt;/mo&gt;&lt;mo mathcolor=\\\&quot;#FFFFFF\\\&quot;&gt;,&lt;/mo&gt;&lt;mo mathcolor=\\\&quot;#FFFFFF\\\&quot;&gt;&amp;#xA0;&lt;/mo&gt;&lt;mi mathcolor=\\\&quot;#FFFFFF\\\&quot;&gt;&amp;#x3B3;&lt;/mi&gt;&lt;mi mathcolor=\\\&quot;#FFFFFF\\\&quot;&gt;&amp;#x3B9;&lt;/mi&gt;&lt;mi mathcolor=\\\&quot;#FFFFFF\\\&quot;&gt;&amp;#x3B1;&lt;/mi&gt;&lt;mo mathcolor=\\\&quot;#FFFFFF\\\&quot;&gt;&amp;#xA0;&lt;/mo&gt;&lt;mi mathcolor=\\\&quot;#FFFFFF\\\&quot;&gt;&amp;#x3BA;&lt;/mi&gt;&lt;mi mathcolor=\\\&quot;#FFFFFF\\\&quot;&gt;&amp;#x3AC;&lt;/mi&gt;&lt;mi mathcolor=\\\&quot;#FFFFFF\\\&quot;&gt;&amp;#x3B8;&lt;/mi&gt;&lt;mi mathcolor=\\\&quot;#FFFFFF\\\&quot;&gt;&amp;#x3B5;&lt;/mi&gt;&lt;mo mathcolor=\\\&quot;#FFFFFF\\\&quot;&gt;&amp;#xA0;&lt;/mo&gt;&lt;mi mathcolor=\\\&quot;#FFFFFF\\\&quot;&gt;&amp;#x3BA;&lt;/mi&gt;&lt;mi mathcolor=\\\&quot;#FFFFFF\\\&quot;&gt;&amp;#x3BB;&lt;/mi&gt;&lt;mi mathcolor=\\\&quot;#FFFFFF\\\&quot;&gt;&amp;#x3AC;&lt;/mi&gt;&lt;mi mathcolor=\\\&quot;#FFFFFF\\\&quot;&gt;&amp;#x3C3;&lt;/mi&gt;&lt;mi mathcolor=\\\&quot;#FFFFFF\\\&quot;&gt;&amp;#x3B7;&lt;/mi&gt;&lt;mo mathcolor=\\\&quot;#FFFFFF\\\&quot;&gt;&amp;#xA0;&lt;/mo&gt;&lt;mi mathcolor=\\\&quot;#FFFFFF\\\&quot;&gt;i&lt;/mi&gt;&lt;mo mathcolor=\\\&quot;#FFFFFF\\\&quot;&gt;&amp;#xA0;&lt;/mo&gt;&lt;mi mathcolor=\\\&quot;#FFFFFF\\\&quot;&gt;&amp;#x3BA;&lt;/mi&gt;&lt;mi mathcolor=\\\&quot;#FFFFFF\\\&quot;&gt;&amp;#x3B1;&lt;/mi&gt;&lt;mi mathcolor=\\\&quot;#FFFFFF\\\&quot;&gt;&amp;#x3B9;&lt;/mi&gt;&lt;mo mathcolor=\\\&quot;#FFFFFF\\\&quot;&gt;&amp;#xA0;&lt;/mo&gt;&lt;mi mathcolor=\\\&quot;#FFFFFF\\\&quot;&gt;&amp;#x3BA;&lt;/mi&gt;&lt;mi mathcolor=\\\&quot;#FFFFFF\\\&quot;&gt;&amp;#x3AC;&lt;/mi&gt;&lt;mi mathcolor=\\\&quot;#FFFFFF\\\&quot;&gt;&amp;#x3B8;&lt;/mi&gt;&lt;mi mathcolor=\\\&quot;#FFFFFF\\\&quot;&gt;&amp;#x3B5;&lt;/mi&gt;&lt;mo mathcolor=\\\&quot;#FFFFFF\\\&quot;&gt;&amp;#xA0;&lt;/mo&gt;&lt;mi mathcolor=\\\&quot;#FFFFFF\\\&quot;&gt;&amp;#x3B4;&lt;/mi&gt;&lt;mi mathcolor=\\\&quot;#FFFFFF\\\&quot;&gt;&amp;#x3B5;&lt;/mi&gt;&lt;mi mathcolor=\\\&quot;#FFFFFF\\\&quot;&gt;&amp;#x3AF;&lt;/mi&gt;&lt;mi mathcolor=\\\&quot;#FFFFFF\\\&quot;&gt;&amp;#x3B3;&lt;/mi&gt;&lt;mi mathcolor=\\\&quot;#FFFFFF\\\&quot;&gt;&amp;#x3BC;&lt;/mi&gt;&lt;mi mathcolor=\\\&quot;#FFFFFF\\\&quot;&gt;&amp;#x3B1;&lt;/mi&gt;&lt;mfenced mathcolor=\\\&quot;#FFFFFF\\\&quot;&gt;&lt;mrow&gt;&lt;mi&gt;&amp;#x3B5;&lt;/mi&gt;&lt;mi&gt;&amp;#x3BD;&lt;/mi&gt;&lt;mi&gt;&amp;#x3C4;&lt;/mi&gt;&lt;mi&gt;&amp;#x3CC;&lt;/mi&gt;&lt;mi&gt;&amp;#x3C2;&lt;/mi&gt;&lt;mo&gt;&amp;#xA0;&lt;/mo&gt;&lt;mi&gt;&amp;#x3BA;&lt;/mi&gt;&lt;mi&gt;&amp;#x3B1;&lt;/mi&gt;&lt;mi&gt;&amp;#x3B9;&lt;/mi&gt;&lt;mo&gt;&amp;#xA0;&lt;/mo&gt;&lt;mi&gt;&amp;#x3B5;&lt;/mi&gt;&lt;mi&gt;&amp;#x3BA;&lt;/mi&gt;&lt;mi&gt;&amp;#x3C4;&lt;/mi&gt;&lt;mi&gt;&amp;#x3CC;&lt;/mi&gt;&lt;mi&gt;&amp;#x3C2;&lt;/mi&gt;&lt;mo&gt;&amp;#xA0;&lt;/mo&gt;&lt;mi&gt;&amp;#x3BA;&lt;/mi&gt;&lt;mi&gt;&amp;#x3BB;&lt;/mi&gt;&lt;mi&gt;&amp;#x3AC;&lt;/mi&gt;&lt;mi&gt;&amp;#x3C3;&lt;/mi&gt;&lt;mi&gt;&amp;#x3B7;&lt;/mi&gt;&lt;mi&gt;&amp;#x3C2;&lt;/mi&gt;&lt;/mrow&gt;&lt;/mfenced&gt;&lt;mo mathcolor=\\\&quot;#FFFFFF\\\&quot;&gt;&amp;#xA0;&lt;/mo&gt;&lt;mi mathcolor=\\\&quot;#FFFFFF\\\&quot;&gt;x&lt;/mi&gt;&lt;mspace linebreak=\\\&quot;newline\\\&quot;/&gt;&lt;mfenced mathcolor=\\\&quot;#FFFFFF\\\&quot;&gt;&lt;mn&gt;1&lt;/mn&gt;&lt;/mfenced&gt;&lt;/mstyle&gt;&lt;/math&gt;\&quot;,\&quot;base64Image\&quot;:\&quot;iVBORw0KGgoAAAANSUhEUgAABb0AAADbCAYAAABJLTw1AAAACXBIWXMAAA7EAAAOxAGVKw4bAAAABGJhU0UAAABshCC/7QAAMVZJREFUeNrt3Q/kXtX/APCvmZlMzMxMJr4ySRJJJpOYJJOMr5kkM2aSZCLJJImvJMlXZJJJRjKZSSQzyURmMpNIJpOJyczMjPO799v7+X3vzu7zPPd5Ps+9z7/Xi6P2ee7fc84995xzzz33H/9gZCml19PfXhcb0hAAAAAAYG6llF6MztJ/i425T8t3Ii0PiA0AAAAAYOmklHZEJ+mXYmNh0vTLSNMdYgMAAAAAWBoppU1FuFSEC0VYL0YWJl3XR5qWabtpgtvdGCPJfynCjSJcK8KPRThYhNViHgAAAACYqpTSsRgR/KTYWLi0negI/mI790Unej/fF2GdmAcAAAAApiKl9FR0Vn4uNhY2jb+INN65wu2sKcKvRfiqCI8X4Y4i3FWEvTGivOdjsQ4AAAAATEVK6eci3CzC3WJjYdP4n5HG51e4nXL6khN9fiunPLkYnd7lvu4Q8wAAAABAp1JKe6KT8rDYWPi0/jjSevcKtnGmHNk94PeDldHeT4h1AAAAAKBT8fHB0n1iY+HT+oFI69Njrr+qCK8NWeapSqf3DrEOAAAAAHQmpfRg78ODYmNp0vz7SPMHW9r+U5XpTVaLcQAAAACgMyml96ODcr/YWJo03x9p/n5L2+9Nl/OF2AYAAAAAOhUfHSxH5G4QG0uT5usjzf9oafufRqf3A2IbAAAAAOhMSunh6Jw8JTaWLu2/i7R/aMLb3ViE60V4VywDAAAAAJ1KKb0aHZ9viI2lS/s3I+1fmfB2P4k5w83lDQAAAAB0K6V0PDo+nxAbS5f2T0163u1iW7uLcL4c7S2GAQAAAIDOpZSuxdzORuUuX9qviU7vqxPa3rbo8N4kdgEAAACAzqWU7opOz1/ExtLmgV8jD2xe4XYeLMLZlW4HAAAAAGBsKaVnosPzc7GxtHngWOSBp1awjQeK8FMRtohRAAAAAGBqUkr7o8PzA7ExtTQoR9u/HZ3GN2K6mRPlVCEd7f+9yAMHxlx/axz7PQOW2ViEQ1IbAAAAAGhVSulwdHg+N8Ftbi/C+0U4V4TrRfi4ZpnnivBbEa6sZITxAsT/oYijMr7ui7/9M/3Pvzo4hudiX4fHWPfuIvwcc3lvqAnl7zuLcKac/sQVBwAAAAC0KqX0RXR47pzQ9l4qwotF2BUfNOzZUlnmtXSrw0sY7+uLcCpGdj+Z/fZIJW4udHAsvSlujo643pYiXEzNnHa1AQAAAACtSyl9FZ2SO1rY9p5Kp+eeyt++LsK6IjxUhHfK6T2WLM7vjA8+lvbX/P5iJd7+7OB4noh9HR9hnTVlh3xqbp+rDQAAAABoXUwxUtrUwrbXVTo9P4m5n78vwtolj/PjEScn+/x+dyxThu0dHM/mOJ5fXREAAAAAwEREB/GGCYV1I+z3r+jwXNvSefVGNJfzPp8uO74XLQ5HPMZ9lQcBD81I3rsjjueyKxEAAAAAmIiU0ok0OcdG2G/5EcXU4nn9p3JcBxcxDkc4vtVF+GPW5rgujmVVHNM1VyIAAAAAMBEL3Om9q3JcTy1iHI5wfM9Xtv/KjOW/0nVXIgAAAAAw11JKN1vu9L6n0tH7xpLH9ReVuNgxY8dWuuGKAAAAAADmWged3t+Uc0UP+nDjEsX1xUqn95oZOzad3gAAAADA/GtzepNyZHfM6f1RdKqWHeyrlziub/R6vGfw2ExvAgAAAADMv/LjhdHhuWrC232iCKfiI4nVeb13ZsutWcK4bushw6NF+KsIB0Zcb3Uc1lVXBAAAAAAw16KTtLR2gtvcUoSfirAx/r2uN41K4d3Kcm/O2tzWLcf12Urn/70Dlnu1CNvG2P4X43ReF8vfEetddkUAAAAAAHMtpXQ+OjzvXsE29hbh8yI8XYT7Y5sPZcucjv1cKMKdRdhfhPeXLK7fqHR6v9lnmUNF+HDM7X8c2/5jxPXujvXOuyIAAAAAgLmWUjoeHZ5PrGAbl9Ot9tYscyhb5rtlm987RlSfrcxv/lJMLVJOAbM9Pvp5aAXbX1+E54qwdcT1noxjOu6KAAAAAADmWkrpaHR4PrOCbbwUH8T8owjP91mm7JD9MT7m+Gk52ntJ43tdTOtyPuKi7Pz+LT72ef+Ujqk35/pnrggAAAAAYK6Vc2xHh+eLYmNp88CByAPviw0AAAAAYK7FdBilw2JjrtNxTTlFTRH2jLFuby7wZ8UkAAAAADDXUkqPR4fnV2JjLtPvycoUNaVvxtjGiVj3cTEKAAAAAMy1GCFcuio25jod/4p0fGWMda/F3OKrxSQAAAAAMPfio4qlu8XGXKbfpspI7/tHXPefsd45MQkAAAAALITKnM57xMZcpt/uSL9LY6z7rDndAQAAAICFklL6V3R8fio25jL9jkT6HRlj3d584LvEJAAAAACwEFJKdxThRhEuF2GVGJm79PstOq53j7jeqpgLvEz7tWISAAAAAFgYKaUT0XH6uNiYq3TbEulWfohy/Yjr7oh1j4tJAAAAAGChVKY4+URszFW69ebkPj3Gup+MM0IcAAAAAGDmxVQXF2Oqiw1iZG7S7dPouH4r/r224XobI61/N6UNAAAAALCQUkqHogP1dbExN2n2U6TZtvj3f8o52hus94a0BgAAAAAWWnzQ8s/4uOGdYmQu0uxGdF6vK8IHRbivwTrrI43/aNJBDgAAAAAwt1JKB6IT9V2xMRfp9W18xPJUkw7vWOfdSOMDYhAAAAAAWHgppR+iI/V+sbFwaXt/pO0PYgMAAAAAWAoppXuKcKUI55p+GJG5SNe1kaZl2t4jRgAAAACApZFS2h1TYHwsNhYmTY9Emu4SGwAAAADA0kkpvRqdpIfExtyn5RuRlgfFBgAAAACwtMoO7yJc11k612n4aqTh62IDAAAAAAAAAAAAAAAAAAAAAAAAAAAAAAAAAAAAAAAAAAAAAAAAAABYMgkYSkkBAAAAAHNCdybo9AYAAACAhaE7E3R6AwAAAAAAAAAAAAAAAAAAAAAAAAAAAAAAAAAAAAAAAAAAAAAAAAAAAAAAAAAAAAAAAAAAAAAAAAAAAAAAAAAAAAAAAAAAAAAAAAAAAAAAAAAAAAAAACuSUtpYhHeK8EsRbhThWhF+LMLBIqwWQwAAAAAAzIWU0n1FuJT6+74I68QUAAAAAAAzLaW0pgi/FuGrIjxehDuKcFcR9hbhQqXj+2OxBQAAAADATIvpS070+a2c8uRidHrfLDvExRgAAAAAADMrpXSmHNk94PeDldHeT4gxAAAAAABmUkppVRFeG7LMU5VO7x1iDQAAAACAuVXp9C6nN1ktRgAAAAAAmFsppT3R6f2F2AAAAAAAYK6llD6NTu8HxAYAAAAAAHMrpbSxCNeL8K7YAAAAAABgrqWUPinC9+byBgAAAABgrqWUdhfhfDnaW2wAAAAAADC3UkrbosN7k9gAAAAAAGBupZQeLMLZImwWGwAAAAAAzK2U0gNF+KkIW8QGAAAAAABTEaOz9xfhsyL8UoRVld9eLsKfRfi6+veabWyNDu97BiyzsQiHxDgAAAAAABOXUrq/CMeK8Gv6n+OV3z9Mt3q6z3buLsLPMZf3hppQ/r6zCGfKDnYxDwAAAABAa1JK6yod26/F394swunozO7ZXbPuliJcTM2cFtsAAAAAALQqpXRnpWN6ezmiuwgn4rd7i/B7EU6VnePZemuKcCE1t09sAwAAAADQqpTSruiUvlGEu4pwrgjrxQwAAAAAAHMnpfRBdHqXH6s8UoRnxAoAAAAAAHOpMm/3Z0U4KUYAAAAAAJhLKaXNlTm3y7m7HxArAAAAAADMpZTS3kqn99diBAAAAACAuZVSOlrp9H5CjAAAAAAAMLdSSpejw/sPsQEscVn4UBE+KsIvRbhWhBvxvYM3i3CnGPr/eNpUhC8jjn4owhaxAspIMdR6/N9ZhIfFRGvx+4I3XgG0MWiUVi9FWm0SG8x6Zn2wMsr7/Rk6rkeL8FcRDkgloE85saEIbxThtQls5/MoB0+XnQpFWFWEnUW4GX//1U39v3F1RxHOpVudL+NrXtJ7CdLooeiILB9o7xMjykhl5NDzK89lT7z5+Fs0tm/Gf3+Lc99XhDVTPMYni3A14vqg3D3RuN1YdnZHWt8tRjqJ80eK8GGZr8UG8j7aGHObZoeLcKkIj4sNZjmjvlIpVB6foeP6Io7pqlQCasqINUX4qVJ+PTLmdsoOwouxjaN5xar493uVfXwj3tPbqd7eeUjvJUmjM1na3CtWlJHKyL7nVw6yuBCdEA9U4m5/dHpX/TClYyw/OP/nLNbXF+A6KfP37/H2gtFq3cT5k5W8fFGMIO+jjTHX6fZWxJuBNsxsJv2617ncxVO0EY7rY1OuAAPKiP9UKicnxtzG9iJciW1822eZHVnF69EljvN10Qn0cYzGuC+e7pc+n/X0XqJ0upnl2WfFijJSGVl77A9EmXawz+/PZ+d2cxp15TLuK8fwgtw9sXh9LPJ3+VDnLjHSSZxvyh7g7BUryPtoY8x9+vUGQLwkNpi1zLk65mP87+idGTu29UV4rghbpRSQlQ/VkRJfFWHtGNt4qNKZU1aqNvZZbm3W6fHBEsf7gSIcz/72csTL77Oc3kuWTmezPPuQWFFGKiNrj/3LOOZVA5b5pnJux6dwjAcrHe575O6Jxeu26GApw4NipLN4P1m5nowKRN5HG2Nx0vB4xONzYoNZbRSpSAPzUG5trDz5/2ycUXfxqvilSvn3zJDlq04tcdx/nc93Wvz7/oiX67Oa3kuYTuXo1VMxD6KRRMpIZWT/4+5NX7J5yHJPFGFX143hKF9vxHGa/3Vy8XpPfPNA51O38f5GxHmZn3eKEeR9tDEWKg3Xx5tTN0wRAwArqxSN/eHd+GDZ6epT/QbrVF1Z4rjfUfO31REvN2YxvUEZqYwccNzX45gPz+Cxra18kHabnD2xeF1TeRvmlBjpLN4fq7w1Ij8j76ONsZjpuCfitPww9DoxAoMrpE8YfQ5kZcOLcSM9tIJt/Dubn/XeIcuvyjp0rkuJ2+Lov6NXZjG9QRmpjBxw7F9WjvvVGTu2d+IDm6bemGy8Vj+Udr8Y6STON5TfaIpOkH+KEeR9tDEWOs3OepgA/S+QcrqVo5XK6DdiBYjyYU18aOS5FWzj4axz5tMG6+Tz1d6QGrUV0iuzlt6gjFRGDjn2+yqjvVPEn9ebF/ca2Vr50K82RnfxvrsIH/b7LgDI+2hjLFSa7a/Uq+4TI1B/ofwVF8krYgOYYNlyLuucubfBOg9k61wTk7UV0j/FBCgj562MLI732ez4y6ldNskNC5m/P62ks84OAG0MJp9m6ysPmI+LEbj9ItnktUOghbJlX9ax8VXD9XZm610Wm7fET2+U5y9iY6bSpRzF8pCYQBnZ6Bz2Z+cwE3OvxnX8eBEOlK9id7zvci7V7ZWwYc7z95ZKI7y03lUPoI1BK2n33SgDKFo+lm3lVCsx7cr1GNywts+y5RuA31aW2zjODtcV4fn4OuqF+IJt+XXPX+OrtqtlkaW/QHb3Ghxigynkv7KM+iTKpt+LsLfBOm/HtDy9sGdAIbo7Xqc6WYQjIx5b+Vrum+WHl4pwNcrOyzFy6aGa5R+L/fXCHROMp3IO1wfjYxUfF+GHQaOmit/uieXK475ShNe7PN843gtZp8ZjDc/1uWy9Uw3WeSjuacfimK/H8ZcdKR/lXyefp3Tpc64rfpI/S/m7wbGW1/Lh+MhcWYHa3We5Mi2+iXP5K8qWTRM+lg0xNdjumAP4WMwfWfpwXvNZW/lhpeWwMnK+y8ghx3QgH7FeXltjbmus8yv+/kiULeV6F7PjOdRlvaX421PZ/u8Zss17s+V3z9I9oIy/yrGd6zhvrSi/x4CgZ4rwVmzj1xH2vW/KdernI49V2/3l/fDzMo9NYB/lw5ldZVlehJ8q+7gQ5fymZS7bp3H/m/Q1MI26rbyvjbFMbYw28lKxzgeVe+4HU7gGy/x6sAjnswfePS/XrLM98mrV66PsdEM0xq5F4fZi7wl7FAj/P5eebrel73Q8EnnhiNhgCvnveE2huG3A8k9ny5Y3hzuzm+avfQrb5xoe05Z4UJjiBv1SPPleHYX5bR/hKp9Kxs2q5/sJxU85EvBMtu2BT3GjoVm3/PauzrdmBOMvI5zzJ9m6RwcsuyPip3fsb8XT5dXx+xOV3+6bYL5tPV36bGNNVI5Kn4957J3m75izuEyXE5WGVxMbYv23aq7nqzX7eaXPdf/jhMusbXHf/KZmX89MeF/zev2vuBxWRs53GTlCo/jbfH7yUa6jlZ5f8be7orN5X03ZtK2LektlueoHTS82OPeDdWXmrNwDKulS+qyjPDV2foj28bHKlI9VRxruf9WgQUSR3w5F59W1PmVknX826PB7MzqX/op9bKl04P+n+kZJufwYcbshHt5cHnKsF+vyt/tfN1P8rPAaaC3O5X1tDG2MdvNSZSBrL+47/15Kma69mSPiwXw1Pb6teUhTFw+vj3LCvQ18WzdE3FypVPLCb+OMEIEJ5L09fQr6owNuxr9myz7aZ9mNMQKranPD8rP3xPH3upFWUbnq2Rl/eyPb10MTjqvN2ajAP/qc88kBN9BdXZ1v1tgd6altjAqoervPch9Xlvm6rsGfjYQ72UIebiVdBuyv+hT/kzGOt7P8Hdf32TSeM7GNj6KDac+gOYwjXi7FqIlN2bLXWyzDfqjsp6wMr2lpP3N1/a+0HFZGLk4Z2ScN3qqk1akYhXc5u5Yeb7CtiZ5fdj1fnUK95bsRP2hafWDw0yzdA2rK4Tc6yFsryg8xV345ddDLNQ3x3Q2PoZwa59iInVLDnG3QydkrZ38sOxf7LHe0X+dDg/Pa26CTpupp97/u7n+TLhMnHefyvjaGNkb7eSkeuFXtmIG+nup3Pa73OuIrD1i+LEf1xyj6zyJsaLLhD7PCbnXNMnd20RhkLjodt1QaGObao+v8dz4qIr3CrnejvNBn+fym+OaQ7V9oWnGK5V+uLP9nv9EF2ccifoyRPdWK7ectxdfpfg3i8lgrD7C+jbd7Pq4c5y/5E+O2zrfyalzjkRqVdVfVPEl/ZkgF9ucBr5a+3vb9btLpMmA/+Ty+74x4nJ3k77ivnEwr8++Y+uCLSr5IdQ21eKvtl2pjMh8t0WIZdrWrDsN5uf5XWg4rIxevjKzs65XKNVOm1dascf9ntXE/aETepM8v4vVGg07sVuotMQruZtMRoTXLfzAr94DYxjMrmXpljLw16fzwWfYQZn3D4zicT4sTI1G/WcH98NCA/b1WHXE4qD5RPmzJtrunwfmsi4dSo3rI/a/z+9+kr4EVx7m8r42hjdFdXop6SeN+ko76enZnx9QbBf5+POhfPc5Gj1U2eK5fZTF7teCrf7DMnY7P9hofYoOO815ZAfkh+9vb/d5AiRt79RWZH4Zs/878Bjdk+b3Z8k8OWb460m5v1ji6p4X4WtWvQVzeQOIJ9OW88yOeSD+Z31TaPN/i3+/WPVFveJ47am7667Nl/pX9vnfA9o5UGwGzni4D9rMp6xAqPT/CcXaSv9Pfc7PloxiuxsiOLRHKRuD3g167i3gt025t/DsfvfBu/P1AVPg3ZZ1BjaZ+WGHab83282qL5eXcXP8rKYeVkYtXRsY+NmSN1C/qrv+sM6Z0sM/2Jn5+NZ0i+7qst6Tb5/Me9kr/M6OMCOu6jlPT2b+zxWu/jfxQPf/TDY9jddzvtmfl0tfxqnr50OfuPnn+6qjTLqRbp8O5lIbMAVvTsfPlkOU31ryRcibi8JXIF6+n/0339VfUU153/+v8/jfRa2AScS7va2NoY3Sfl7L8cmwG+nu25A+c0t/TLV3u92bGsA1WR3iXIxXua5ipH9X9ttQdj71XDt6Kf68VK3SU995Pt8/31mv03ahZ/qtKuXUlDf8I0a6mr/jEK63VEV6HGxz/kex4et5vKb7yjo7efHX3RqWnrFTe23BbrZ5vPBGflDNDKktpyOiOe+MhcPkK3MOznC5D9nMyGwFZ+tcspHdlnbLSeC1/NTXvvKmMcj02QoU870Ap56R8pG40SU0Fa39L1+TeNkf3zOv1P245rIxc2DJyY4yO7vlmwLKPZMf9dYMG80TOL90+P/ZdXdZbsk6c3xvE6+Gso2DNLNVxslea2772J5ofYlTezVFHy8U94Uq1syUecH1dN1I8Xu++FPt4b8RzfmnY2x591qu6MmC59el/c/v+GdNTtDo1h/vfTF0DK45zeV8bY9nbGNPIS9kbqJdmpM+n2vf8WdQJ946zofwr7m8NiPjqfHWv/4Nl73jsXYjb4t//SR1+LZelzntP92lo3Pa6Xbr9I1DPNdh+9cMl14Y88T2XLdtk7u8PajofrqaGH5IaI77eruznt8qN9494LWzLCNtq7XxjZFtu6wjHlncGvVGzzC3zAk45H08sXQbs49Wscngg/v+paad3Zfm6j5H80K/hlf73IbhTTa6ZrEF3NeozF+pGD9aMmLynpbT/rKuK5bxc/ysph5WRi1dGxj39x2xE3sYBy69p0jHRxvnF6POeX7qut6QR5vOOeKp2FJyalWu+sv6X2brbW8xnE80PNZ2V2xqud6ba4RPT35zq1/GSTQcwShmwLTu+Ew3Xy0e73hiwbG9Kio/SGB/+c//r/P436WtgRXEu72tjaGNMJy9l8XRzRvp8vsji7LtxNrIpO7mrqf6L4FsrIy3KgvEF3W5UbpLrogC6T6wwxfzYq5Rcrvztjmyur6MNt3W2yTo1ozXfa7j9/aPMPTeBuKl2HByJG/L5MSr8rZ5vuv1jIGdHOLatTTqDKvPX9TwwxTw7kXQZsP2HsxFn+yrzoz0+7fSuLP9DtuzvQzq3/pXNPblhSAdPNQ4+ibh+t8/yL1aWvdBi2lfn6jwyD/ms6/KuaTmsjFzMMjKu1apnG6wztGOijfPLOpE/GGG9Fddb0u3zcz87ZPmXmwx2mmYdp+yMGjZyfoL5bKL5Id36McCrDdd5Ku/cj4b+pgH55sKoHQCRV37JRvk3HeWcP3C71me53lzJB2akbeD+1/01sKI4l/e1MZa9jTGtvFQzTc2aGcjH+Zt0D46zkQ/q5qCp/N77SnpvTrlvJvEaBAvTyfhtXOindHgzI3myVP2ARPUp94XU4GNClZFXTV49+nmcEXfZCI7e62BrW4qTTTXzYX07yutnXZ1vNtXWqJ0H+Xyup/ostyuroFyIBueqqBSXr8DtTA0/DDcL6TIgH/+WTwtQqWTeMe30jmX31VReHx+y/buy5T8csGw+d+37Uelf02f5z9vujK45/t3zkM+6LO9GKYeVkYtXRpZlQHasP43QgZzqRk+3dX5l/Xcl80+vtN6Sbv+A2JYh19UfTcvbadVxajq9724xr006P1wcc6DFLyMc855xysaaBx6fj7Bufi89XbPMlugzeGNG2gTufx1fAx3UbeV9bYyFbmNMMy/V1A9modP78RU9lIsO7RvZRsonWeUHY56NuWxuxKsGn7QxVx9AC53eR+P/780qcdsbbmNXkxFG8YR74NyoA/bxdbbugRbjJB8ZeGLMY279fGtead41wj7OZes+PWDZA9lIujo30zhfhe44XQZs/7PslcMtWWVxzbTTO5bNRxgdHeFaT/koyQaV44uDXjevzBPZWmd0uvVr5DebPIxbhut/nHJYGbmYZWQ2yrHptGSb82u9i/PLRqvdGDVOVlpvyebzvjBk2beztt/1ftMmTLOOU9Pp3dr0JpPMD5F+o+bbXqfMiyMc74+j3j+yEbI9j46wz7eGPXCLh3I//WNGuP9N5Rpou24r72tjLHQbY5p5KTu+Wen0Hulttn6FW8rm0fk5KkCn4knF0202+gEmXDCW3on/P9nk9d2abXzQZHRZNhqr9O+G21+dNTrPtxwnR7NXuq5kx72v4XZaP9+a+WYfbriP7dl65/ss91i69aNol2L0431RKV4Xr7WVD37vn4d06bPt/FsdL1R+630gbNUMpPcTNY2qe0e41geO6Izl8pEknw5YNn+FdVNLaX940IihZb3+xymHlZGLV0aWnRF5g7PJfLY1HUVfdHF+WeP/267rLcVy3zd5OyWmt/k5KxOPz2Idp2YOz8dbymsTzQ81o0k3D1l+c+TvxiPh0/8+tDZSfiuWfTI7tt9GjKvT2fqPZb9viHTf+48Z4f43lWugzbqtvK+NsdBtjGnnpZrpTVbNQF6+N0vzI6NuIK9QvNFWAw+gg0Jxbe/JafaE+8dRCu1sDrR3Byz31TivNNe8arWz5XipVnTKp8ev1LwWdmeD7bR+vun2L2s3bQQezdZ7pmaZ3TWjHtZPMb9OJF1qtntPtu2T2e//HSk6I+n9UZPpFmrW25jPzzegQyFlozDvHrDdarlxrsW0PzfOA7lFv/7HKYeVkYtXRtZMvXik4XrvZ+u92sX5ZSPJXu2y3lIzn+ieAct+V5O3D85iHSd7MFh6soV8NvH8kI1APNtg+ZNjTNPw0Tj5rWZqpP+MsO6WbN1fBqT75n/MCPe/qVwDrdRt5X1tjGVoY0w7LxX7/atyjFdnIB+vijf/rg+6BodtJJ+zZd0/AOZUZQ6unZU5Fa+OMu9oTQNyR8MKRaPXD6Pwrj4V/rHlOMlHzD0dx3Bu0PccpnW+aYwvyMeT85uDKjXxlLh6wzwzzbeYJpkuNfF9plphyStgvUb2jKT3j9k+Xm54nvmIzs/6LPdsttxHQ7b7SZM5/FaY9ndmx7TN9T9+OayMXLwyMt3+0ak9DdfLR1z9s+3zq5k39aEu6y2RX5tMx3YwHny83fR4p1nHqenY2DXhPDbx/FAzAvGdhh14P4x4j6+myxMjrPvjCqZGen3YHNO9uWpnqE3g/tf9NdBK3Vbe18ZYljbGtPNSdg87MwN5+a14UyGfoWT9uCc1MxcqwJgFY+/1tfcqRdvzI27j6WzKp1VNy9CGo7LyhtyxluPkzbq5RuN1xnyevq2j3DPaON+sot+0Q+eTbH7Se4YsM1JledbTJdvuu9n6L9Ysc7lhhbSL9L426JXRhmne99X3mtGtw/L4uUEjYSeU9ru6GkUxb9f/OOWwMnLxysiacuGBBuvk84N+1cX5Zdfzn13XW8qO1Qaj0R6OKQs2ZPPaXp6Va75Bp82+CeexieeHmgcQTzRIt6sj3uN3DptvNfX/gFp+Xd03QifsxWEj2Iu//zorr8O7/03tGmilbivva2MsSxtjmnkpHtw2mqqlo+Pp1eserRlVv2uUDV0bd86WWXp9A6DS+LxZ6RT4fIxtvN3vZprPZTfqg8OYF+9iVu4ez5b55yTfuslGzJ3IfvtsUCfBsApKG+ebP/lvsI/7mzzFn7U5yiaZLpX18rnrTg669/fpZNjccXrfHNaI6bOfa03mxE63fpDlZIPtVhsCd7aU9tVOqqPZb9tmNZ91Wd6NUg4rIxevjKwpF5o0hj8d1FHe1vllU6rk1/OuBuuvqN6SzTVbN4f55nizd3dNR/LRrHPn4KzUcWJEX3X/hyecxyaeH7JpeWo7K4u/3ZGVK8+OuI//DEqTmPP4yKQ6mWK9V7J740N9lrve5vzr7n+Tvf+1dA1MvG4r72tjLFMbY5p5Kf393Y+qvVPMw3fEA4A3K3+rTiX3fs06a/tt7Ex2YjsaHMCqKIy/18UGRLlwIBpV5Q2s/KDSI1M8jupHO9aPsY1jlW0cqPx9e/5KeLr9K+fDPtrxbs0HNS5my3wzqUptef79PjQSv98Vo4xueQVuwPZaP9/4d+MKStbgP960E2WEOCzvedsnnE8nmi6xzsas8tX39fhKRXN99vdz1TTtKL2vjJou2QiW6/1G7JSdXtmxHGjQ+TS0kjuB9D9eV6GMBsU3s5rPuizvRimHlZELWUaO2rGfT9/yQVfnF3Pg3taBmf7+8NuXbdZbaqZByOsom+JV8E/j3+9leef5yrIf56Opp13HSbd+e+r4hPPYxPND9tr9sZrfy1H91Q/RHhrjuE/3m5o06gFlJ8GDfda9Osb9dkt2Pb7QIE6/n+b0ce5/07kG2qjbyvvaGMvWxphmXipHn2fntGWK+bic/uu77G/VwQ3f11yvP/Xb2KHsxM4OevpeFiSxzKm2RkABc9fh/UjNTehav4pHy8dyeNRXmGq2cTmfXyxubL/mhX/Na02DPl6xvfrxiqyhvLlSxp6fYHzsHnZ8xd9ey5b5dcDrga2fb8zdVfXwgH28ku3jzgHL5qMDHmwQf2ujg/LQhPPpRNMllv962CuHlWV7dlb+9nzNaJAu0vvEiJXee7I5KJ8ZsOzBUeYLzCrU77RYTv3VJ27KzpBNy3z9j1MOKyMXsow8NmK58GVl2R/qRvu0dX5Zo3pj/G1bTCOyoc16S810Gv9fJhb/fSrO+ede2y4a0bflz+K/L/XppJ1qHSceHPx/vXLCeWyi+SH9b272WzpAogNqb02H3etjHnf+lvZ70Qn5SPUBR8N6wrDralX634c2m8xRfiXrU9jTuyam0B5w/+v+Gph43Vbe18ZYtjbGNPNSunX++tMd5tlVNff+y3mcFv9+Lhstv65yvZb1mz39drA+3f4xy/MRuWtjmTUx+qiXMT9uWjgBS9HpvTfV+3IKx9J7nevtFWyjOvLhzphD7s+6N2GyBlnfeTjjCXmvrP05Rl99mFXc1sfN7eUJxke1QvHLgIrdr3lFskEDtJXzTX9/WKfquT772FFZ5udhnYXF7//OtvvFkOXvS39/AOW1FvLppNMlr3h917DhcCpet9sWlYs9U0jvvPx4ZMBxr4tt9OYofHbIeVYru2capMupyvJPtVhOVV/pXBdlzKVJv8o4j9f/OOWwMnIhy8hnR5gbeU81Dfs1Dts6v+x6Xh+jucq8+mjb9ZY+I9+qLlU7Emo6jcry5+WItztnrY4T1151dOEkp3aYaH4o/r4/29732ajunitpBR/lrHldP2/DD3qw9ULT+20s/3Fl2X83OLav0nDXI698Edd5W/NVu/91fw1MNM7lfW2MZWxjTDMvZW9X7e+o7+ZkXNvH4+HGs3F+u2qWzadfeScexB0dOk1PPDm80CByz1ef2ABEGfJMnzLjSsfH8VjlRrBqBdvJHwTeGNRASbd+GfpMn5t17yb6Te91r5pGfYpRF2snGCd/Dpr7akAHQxpQqW39fLORb9/U/P545Un4t02egMdNMR+p8FXMMbcqlrkjGhefxj1vR0t5dWLpEiMbbjR55bCyztc12/2tz/yjXaR3de7BIwMqvd9XRqQMa7Dk88EeGrL86kqD6kabrxTWlDHXUwsfzZzX63+cclgZuVhlZOzrdL/XWCvLbK+8pn1y0Hm2dX41oyWvN31lf6X1liyO8vl5y7bdvUOOtVf23zWrdZzsreRDE8xfE80PWWdBP1+udKRuXM91Tg+7zuO+eHbQFCyV++HHlU76PQ2P7fk0ujNtjGJ0/5vKNTDxOJf3tTGWrY0xrbwUx9gb5f5HF4Oc+8wWUDo6Qhuq94B/U5Mdlk82Xi2f3MTTmZvx3zKT/CfNyKT8wMx2fL9XMz/YtY6Podf4u7zC7Twb53I9njo+MGT58iNRP1VvqHHzXBWvmP0eT7hfrlnvZtPRbGOcx8OjbLv4/fOam8jVdPtHdFo/36iIV18rfDm2/894qnuzbh8N46V85fuzOIfe/e5GnOsPUdl9ssV8OrF0icZIPpLs5QbHcKBmmzumlb9je9XOmw8qr/SWr4y/GBWay9EBsrbBOe7I9n3/CMt/23JZVS1jvkwT/jDjvF//45TDysjFKSOzcqF6jt/0pnKJUV2vRf4oG/gHp3V+K7meV1JvSbfO530tRs1djfj4INXMDR5v7p6P9f6IkeLrZ7mOE23UXifOTy3ksxXnh4iL630a7zdi+49M6Hi3RJl4PbZ9Ou7pTT/Mtym735admVsr5cqeSh75ZNgr+zXb/2qMDpujyvZu738tXAOtxLm8r42xjG2MaeSldOuc4y901HezqSYdh023/U7e35TGnNIWYKWF2IXU4cdus4L62ymcb/l09KUYhXAlKmRXYuTP/gGjOfZF5eLnNqdTGOE8XokK37WoCD1b9+S4q/ONitPpOJ7qq1z7Jjkifg6up0bpMuI2P4rt/dSgMdNVeu+JbV6OfVyLufs+jcpvm6Ovq9MEHF7Scnumrn9xpIysdMgcjXpFr1z4PeL/+XmdcnGl9ZZ063zeXyxyHSe2M/HBAROMn1UxcOx63L++invsrlm9DiP/HI1r6XqES9HZ9cpKRqRHJ9KpuFbLEZ5vR6fPmkp8PVIZuXtd2a7OMYm6rbyvjbEobYyu81JlpPvZjvPf/niwfS0evm0Ysvy6uMdejzcFHlGaAtOq/F9LE/6w1ZD9/dxV4w9YyHKrWoa8KEaAWa63ZI3ol5Ygzk5Oo0FOq2m6YRrTIYK8z6K0MSaRlyoP0a/23n4AYHDB+Uo8Rd3Q0f7yjwd9LBWAEcqQu7Iy5F9iBZjleks2F+rDS1JO9z5qeVAuWog0Xd2bZkJsIO+jjdF9Xorp4nrf+9gtxQCGF5yPxesmezra36qaD/G+JCWAEcqRPVkZ8qRYAWa13pLP571Ecbe9Mh3BA3LTXKTZ+n4fvot5+ZO0RN5HG2M6ealY70Ss/7rUAhheaD4T05q81uE+677ebK48YJRy5JOsDHlYrACzWm+J+tZSTukWr2HfiJFpm+SomW8X9B7OnKl8iPa+Irwff39TTCHvo43RfV4q1nsv1j8kpQCGF5r74iMEuzre78nsRnKzzQ9RAAtZfv2QlSNrxQowq/WW+EhYz8tLGIdPxIfOznfx4TvGTqcv02CHxRLyPtoY3eel+DBmWf/YJ5UAmhWcm4twZ8f7XFV58tnzrdQARixLrmXlyCqxAsxqvaUy/2bpwSWNy61FOBdhs9w1k2n0dp9OmqumIkTeRxtjOnmp7CiPesQ2KQQw2zeRdTU3gKfFDDBiWXILMQLMar0lpvfo+W3J43NtEf5djp6Xu2Y2fd6JD5BejwcUb3pIgbyPNsZ08lKx3qtFOFLOEy51AObjRvJ75T5yTIwAY5QjF4z0Buah3lKsc7ay/otiFAC0MRoejzYOwJzdSLbGRxyeFxvAmOXII0V4rhJ8FwBQbwEAtD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BZBSeqEIX7e8j11FeG3EdV4qwpdF2CSVAAAAAAAYKKW0sezsLsJvRbi7pX08VoQf0t9OjLH+4SJcKsLjUgwAAAAAgFoppYeK8HsRfmljJHWxzQeLcCrd6sSY23or1t8n5QAAAAAAuEWMvr5ShItFuGvC2763CMdSvRMr2O57sY2XpCAAAAAAAP+VUtpWhGsRHpzwtsuO6XeL8EARVsXUJBPp9I7tH4/tPCclAQAAAACWXErpniJcbmuqkGKba7J/PzXhTu/1MTr9RhEekaIAAAAAAEuq7JAuwtnofD7V0T53TLLTO7a5J7ZVfnxznZQFAAAAAFhCKaW3K53P93e0z4l3esd2e53370tZAAAAAIAlk1LaWoSb0VH8TYf7bavTe39lm/dJYQAAAACAJZJS+rTSSfxch/ttq9N7faUT/7gUBgAAAABYEimlLZUO4tL6DvfdSqd3bPu7ynbvldIAAAAAAEsgpXSo0jl8ruN9t9np/UFlux9IaQAAAACAJZBSOlPpHP6s43232em9u7Ldy0VYJbUBAAAAABZYSmlT1un8Rsf7b7PT+7Fs2zukOAAAAADAAkspPZN1DO/ueP9tdnrfkW37TSkOAAAAALDAypHdWcfwzo7331qnd2y/+oHOY1IcAAAAAGCBpZQ+neYUIB10el+tbPuSFAcAAAAAWGAppS+zTuftHe+/7U7vy5Vt35TiAAAAAAALrOxkzjqd7+p4/213ev+ZbX+NVAcAAAAAWFA1nd53d7z/tju9/9DpDQAAAACwJGo6vRdtepNLOr0BAAAAAJZESumLrFP48Y733/X0JqukOgAAAADAgkopHc46hZ/seP9td3r/Vdn2VSkOAAAAALDAUkr7sk7nXR3vv+1O7xuVbZ+R4gAAAAAACyyl9GjW6byv4/231uldbGt1tu1PpTgAAAAAwAIr57jORkMf7nj/bXZ6b822vVeKAwAAAAAsuOxjlsc73nebnd7PZNveIrUBAAAAABZcSulflY7hax3ve1fWMX1ygtt+vbLd01IaAAAAAGAJxBQnlyodxPd3uO9vs07vcqqVeya07eoI9v1SGgAAAABgSaSUDlU6iA+1uJ/7Y9qRg0U4m+r9WYR3i7C7CDvLD1KOsZ/yI5bXY3t/FGGNVAYAAAAAWBIppXXR2Vz6qcX9HE6jWzfGfqrTprwghQEAAAAAlkxKaV+lo/iJOT+X7+M8zkpZAAAAAIAlVX5Ict47i4tjfzrO4WoRtkpVAAAAAIAllVK6q/JRy4NzePzri3Axjn+3FAUAAAAAWHIppe3xEcgyPDBnx34iOrxfl5IAAAAAAPxXTBFyI0ZNb5qTY34vOrwPSUEAAAAAAG5RfsyyCFeKcL4IG2f8WN8uws3yY5xSDgAAAACAWuWHIItwLsLmGT3GwzEifZsUAwAAAABgoJTS2iL8uwgnZ/DYXi3CkfIDllIKAAAAAIC5llJaJRYAAAAAAJbT/wHmq+MPD6Kt7gAACMV0RVh0TWF0aE1MADxtYXRoIHhtbG5zPSJodHRwOi8vd3d3LnczLm9yZy8xOTk4L01hdGgvTWF0aE1MIj48bXN0eWxlIG1hdGhzaXplPSIxNnB4Ij48bXN1cD48bWkgbWF0aGNvbG9yPSIjRkZGRkZGIj5lPC9taT48bWZyYWMgbWF0aGNvbG9yPSIjRkZGRkZGIj48bXJvdz48bW8+LTwvbW8+PG1zdXA+PG1mZW5jZWQ+PG1yb3c+PG1pPng8L21pPjxtbz4mI3hBMDs8L21vPjxtbz4tPC9tbz48bW8+JiN4QTA7PC9tbz48bXN1Yj48bWk+YzwvbWk+PG1pPmk8L21pPjwvbXN1Yj48L21yb3c+PC9tZmVuY2VkPjxtbj4yPC9tbj48L21zdXA+PC9tcm93Pjxtc3ViPjxtc3VwPjxtaT5yPC9taT48bW4+MjwvbW4+PC9tc3VwPjxtaT5pPC9taT48L21zdWI+PC9tZnJhYz48L21zdXA+PG1vIG1hdGhjb2xvcj0iI0ZGRkZGRiI+JiN4QTA7PC9tbz48bW8gbWF0aGNvbG9yPSIjRkZGRkZGIj4mI3hBMDs8L21vPjxtbyBtYXRoY29sb3I9IiNGRkZGRkYiPiYjeEEwOzwvbW8+PG1vIG1hdGhjb2xvcj0iI0ZGRkZGRiI+LDwvbW8+PG1vIG1hdGhjb2xvcj0iI0ZGRkZGRiI+JiN4QTA7PC9tbz48bWkgbWF0aGNvbG9yPSIjRkZGRkZGIj4mI3gzQjM7PC9taT48bWkgbWF0aGNvbG9yPSIjRkZGRkZGIj4mI3gzQjk7PC9taT48bWkgbWF0aGNvbG9yPSIjRkZGRkZGIj4mI3gzQjE7PC9taT48bW8gbWF0aGNvbG9yPSIjRkZGRkZGIj4mI3hBMDs8L21vPjxtaSBtYXRoY29sb3I9IiNGRkZGRkYiPiYjeDNCQTs8L21pPjxtaSBtYXRoY29sb3I9IiNGRkZGRkYiPiYjeDNBQzs8L21pPjxtaSBtYXRoY29sb3I9IiNGRkZGRkYiPiYjeDNCODs8L21pPjxtaSBtYXRoY29sb3I9IiNGRkZGRkYiPiYjeDNCNTs8L21pPjxtbyBtYXRoY29sb3I9IiNGRkZGRkYiPiYjeEEwOzwvbW8+PG1pIG1hdGhjb2xvcj0iI0ZGRkZGRiI+JiN4M0JBOzwvbWk+PG1pIG1hdGhjb2xvcj0iI0ZGRkZGRiI+JiN4M0JCOzwvbWk+PG1pIG1hdGhjb2xvcj0iI0ZGRkZGRiI+JiN4M0FDOzwvbWk+PG1pIG1hdGhjb2xvcj0iI0ZGRkZGRiI+JiN4M0MzOzwvbWk+PG1pIG1hdGhjb2xvcj0iI0ZGRkZGRiI+JiN4M0I3OzwvbWk+PG1vIG1hdGhjb2xvcj0iI0ZGRkZGRiI+JiN4QTA7PC9tbz48bWkgbWF0aGNvbG9yPSIjRkZGRkZGIj5pPC9taT48bW8gbWF0aGNvbG9yPSIjRkZGRkZGIj4mI3hBMDs8L21vPjxtaSBtYXRoY29sb3I9IiNGRkZGRkYiPiYjeDNCQTs8L21pPjxtaSBtYXRoY29sb3I9IiNGRkZGRkYiPiYjeDNCMTs8L21pPjxtaSBtYXRoY29sb3I9IiNGRkZGRkYiPiYjeDNCOTs8L21pPjxtbyBtYXRoY29sb3I9IiNGRkZGRkYiPiYjeEEwOzwvbW8+PG1pIG1hdGhjb2xvcj0iI0ZGRkZGRiI+JiN4M0JBOzwvbWk+PG1pIG1hdGhjb2xvcj0iI0ZGRkZGRiI+JiN4M0FDOzwvbWk+PG1pIG1hdGhjb2xvcj0iI0ZGRkZGRiI+JiN4M0I4OzwvbWk+PG1pIG1hdGhjb2xvcj0iI0ZGRkZGRiI+JiN4M0I1OzwvbWk+PG1vIG1hdGhjb2xvcj0iI0ZGRkZGRiI+JiN4QTA7PC9tbz48bWkgbWF0aGNvbG9yPSIjRkZGRkZGIj4mI3gzQjQ7PC9taT48bWkgbWF0aGNvbG9yPSIjRkZGRkZGIj4mI3gzQjU7PC9taT48bWkgbWF0aGNvbG9yPSIjRkZGRkZGIj4mI3gzQUY7PC9taT48bWkgbWF0aGNvbG9yPSIjRkZGRkZGIj4mI3gzQjM7PC9taT48bWkgbWF0aGNvbG9yPSIjRkZGRkZGIj4mI3gzQkM7PC9taT48bWkgbWF0aGNvbG9yPSIjRkZGRkZGIj4mI3gzQjE7PC9taT48bWZlbmNlZCBtYXRoY29sb3I9IiNGRkZGRkYiPjxtcm93PjxtaT4mI3gzQjU7PC9taT48bWk+JiN4M0JEOzwvbWk+PG1pPiYjeDNDNDs8L21pPjxtaT4mI3gzQ0M7PC9taT48bWk+JiN4M0MyOzwvbWk+PG1vPiYjeEEwOzwvbW8+PG1pPiYjeDNCQTs8L21pPjxtaT4mI3gzQjE7PC9taT48bWk+JiN4M0I5OzwvbWk+PG1vPiYjeEEwOzwvbW8+PG1pPiYjeDNCNTs8L21pPjxtaT4mI3gzQkE7PC9taT48bWk+JiN4M0M0OzwvbWk+PG1pPiYjeDNDQzs8L21pPjxtaT4mI3gzQzI7PC9taT48bW8+JiN4QTA7PC9tbz48bWk+JiN4M0JBOzwvbWk+PG1pPiYjeDNCQjs8L21pPjxtaT4mI3gzQUM7PC9taT48bWk+JiN4M0MzOzwvbWk+PG1pPiYjeDNCNzs8L21pPjxtaT4mI3gzQzI7PC9taT48L21yb3c+PC9tZmVuY2VkPjxtbyBtYXRoY29sb3I9IiNGRkZGRkYiPiYjeEEwOzwvbW8+PG1pIG1hdGhjb2xvcj0iI0ZGRkZGRiI+eDwvbWk+PG1zcGFjZSBsaW5lYnJlYWs9Im5ld2xpbmUiLz48bWZlbmNlZCBtYXRoY29sb3I9IiNGRkZGRkYiPjxtbj4xPC9tbj48L21mZW5jZWQ+PC9tc3R5bGU+PC9tYXRoPg61wH4AAAAASUVORK5CYII=\&quot;,\&quot;slideId\&quot;:259,\&quot;accessibleText\&quot;:\&quot;e to the power of fraction numerator negative open parentheses x space minus space c subscript i close parentheses squared over denominator r squared subscript i end fraction end exponent space space space comma space gamma iota alpha space kappa ά theta epsilon space kappa lambda ά sigma eta space i space kappa alpha iota space kappa ά theta epsilon space delta epsilon ί gamma mu alpha open parentheses epsilon nu tau ό final sigma space kappa alpha iota space epsilon kappa tau ό final sigma space kappa lambda ά sigma eta final sigma close parentheses space x\\nopen parentheses 1 close parentheses\&quot;,\&quot;imageHeight\&quot;:36.93280632411067},{\&quot;mathml\&quot;:\&quot;&lt;math style=\\\&quot;font-family:stix;font-size:16px;\\\&quot; xmlns=\\\&quot;http://www.w3.org/1998/Math/MathML\\\&quot;&gt;&lt;mstyle mathsize=\\\&quot;16px\\\&quot;&gt;&lt;msqrt mathcolor=\\\&quot;#FFFFFF\\\&quot;&gt;&lt;mfrac&gt;&lt;mrow&gt;&lt;msub&gt;&lt;msup&gt;&lt;mi&gt;r&lt;/mi&gt;&lt;mn&gt;2&lt;/mn&gt;&lt;/msup&gt;&lt;mi&gt;i&lt;/mi&gt;&lt;/msub&gt;&lt;mo&gt;&amp;#xA0;&lt;/mo&gt;&lt;mo&gt;-&lt;/mo&gt;&lt;mo&gt;&amp;#xA0;&lt;/mo&gt;&lt;msup&gt;&lt;mfenced&gt;&lt;mrow&gt;&lt;mi&gt;x&lt;/mi&gt;&lt;mo&gt;&amp;#xA0;&lt;/mo&gt;&lt;mo&gt;-&lt;/mo&gt;&lt;mo&gt;&amp;#xA0;&lt;/mo&gt;&lt;msub&gt;&lt;mi&gt;c&lt;/mi&gt;&lt;mi&gt;i&lt;/mi&gt;&lt;/msub&gt;&lt;/mrow&gt;&lt;/mfenced&gt;&lt;mn&gt;2&lt;/mn&gt;&lt;/msup&gt;&lt;/mrow&gt;&lt;msub&gt;&lt;mi&gt;r&lt;/mi&gt;&lt;mi&gt;i&lt;/mi&gt;&lt;/msub&gt;&lt;/mfrac&gt;&lt;/msqrt&gt;&lt;mo mathcolor=\\\&quot;#FFFFFF\\\&quot;&gt;&amp;#xA0;&lt;/mo&gt;&lt;mo mathcolor=\\\&quot;#FFFFFF\\\&quot;&gt;&amp;#xA0;&lt;/mo&gt;&lt;mi mathcolor=\\\&quot;#FFFFFF\\\&quot;&gt;&amp;#x3B3;&lt;/mi&gt;&lt;mi mathcolor=\\\&quot;#FFFFFF\\\&quot;&gt;&amp;#x3B9;&lt;/mi&gt;&lt;mi mathcolor=\\\&quot;#FFFFFF\\\&quot;&gt;&amp;#x3B1;&lt;/mi&gt;&lt;mo mathcolor=\\\&quot;#FFFFFF\\\&quot;&gt;&amp;#xA0;&lt;/mo&gt;&lt;mi mathcolor=\\\&quot;#FFFFFF\\\&quot;&gt;&amp;#x3BA;&lt;/mi&gt;&lt;mi mathcolor=\\\&quot;#FFFFFF\\\&quot;&gt;&amp;#x3AC;&lt;/mi&gt;&lt;mi mathcolor=\\\&quot;#FFFFFF\\\&quot;&gt;&amp;#x3B8;&lt;/mi&gt;&lt;mi mathcolor=\\\&quot;#FFFFFF\\\&quot;&gt;&amp;#x3B5;&lt;/mi&gt;&lt;mo mathcolor=\\\&quot;#FFFFFF\\\&quot;&gt;&amp;#xA0;&lt;/mo&gt;&lt;mi mathcolor=\\\&quot;#FFFFFF\\\&quot;&gt;&amp;#x3BA;&lt;/mi&gt;&lt;mi mathcolor=\\\&quot;#FFFFFF\\\&quot;&gt;&amp;#x3BB;&lt;/mi&gt;&lt;mi mathcolor=\\\&quot;#FFFFFF\\\&quot;&gt;&amp;#x3AC;&lt;/mi&gt;&lt;mi mathcolor=\\\&quot;#FFFFFF\\\&quot;&gt;&amp;#x3C3;&lt;/mi&gt;&lt;mi mathcolor=\\\&quot;#FFFFFF\\\&quot;&gt;&amp;#x3B7;&lt;/mi&gt;&lt;mo mathcolor=\\\&quot;#FFFFFF\\\&quot;&gt;&amp;#xA0;&lt;/mo&gt;&lt;mi mathcolor=\\\&quot;#FFFFFF\\\&quot;&gt;i&lt;/mi&gt;&lt;mo mathcolor=\\\&quot;#FFFFFF\\\&quot;&gt;&amp;#xA0;&lt;/mo&gt;&lt;mi mathcolor=\\\&quot;#FFFFFF\\\&quot;&gt;&amp;#x3BA;&lt;/mi&gt;&lt;mi mathcolor=\\\&quot;#FFFFFF\\\&quot;&gt;&amp;#x3B1;&lt;/mi&gt;&lt;mi mathcolor=\\\&quot;#FFFFFF\\\&quot;&gt;&amp;#x3B9;&lt;/mi&gt;&lt;mo mathcolor=\\\&quot;#FFFFFF\\\&quot;&gt;&amp;#xA0;&lt;/mo&gt;&lt;mi mathcolor=\\\&quot;#FFFFFF\\\&quot;&gt;&amp;#x3BA;&lt;/mi&gt;&lt;mi mathcolor=\\\&quot;#FFFFFF\\\&quot;&gt;&amp;#x3AC;&lt;/mi&gt;&lt;mi mathcolor=\\\&quot;#FFFFFF\\\&quot;&gt;&amp;#x3B8;&lt;/mi&gt;&lt;mi mathcolor=\\\&quot;#FFFFFF\\\&quot;&gt;&amp;#x3B5;&lt;/mi&gt;&lt;mo mathcolor=\\\&quot;#FFFFFF\\\&quot;&gt;&amp;#xA0;&lt;/mo&gt;&lt;mi mathcolor=\\\&quot;#FFFFFF\\\&quot;&gt;&amp;#x3B4;&lt;/mi&gt;&lt;mi mathcolor=\\\&quot;#FFFFFF\\\&quot;&gt;&amp;#x3B5;&lt;/mi&gt;&lt;mi mathcolor=\\\&quot;#FFFFFF\\\&quot;&gt;&amp;#x3AF;&lt;/mi&gt;&lt;mi mathcolor=\\\&quot;#FFFFFF\\\&quot;&gt;&amp;#x3B3;&lt;/mi&gt;&lt;mi mathcolor=\\\&quot;#FFFFFF\\\&quot;&gt;&amp;#x3BC;&lt;/mi&gt;&lt;mi mathcolor=\\\&quot;#FFFFFF\\\&quot;&gt;&amp;#x3B1;&lt;/mi&gt;&lt;mo mathcolor=\\\&quot;#FFFFFF\\\&quot;&gt;&amp;#xA0;&lt;/mo&gt;&lt;mi mathcolor=\\\&quot;#FFFFFF\\\&quot;&gt;x&lt;/mi&gt;&lt;mspace linebreak=\\\&quot;newline\\\&quot;/&gt;&lt;mfenced mathcolor=\\\&quot;#FFFFFF\\\&quot;&gt;&lt;mn&gt;2&lt;/mn&gt;&lt;/mfenced&gt;&lt;/mstyle&gt;&lt;/math&gt;\&quot;,\&quot;base64Image\&quot;:\&quot;iVBORw0KGgoAAAANSUhEUgAABdIAAAE8CAYAAADE90NGAAAACXBIWXMAAA7EAAAOxAGVKw4bAAAABGJhU0UAAACcOZ1N8QAARohJREFUeNrt3Q/IVVW+OPx4EBF5kBEnLLrREBIiEYETJt1oAhEJEZEJjUac8H19JSIigoxuOCFD4Y0mulGE9EpECI14w4kMQiQkJG50oxsVDSERISI/JxxR8fqy3r1rPbFnzdrPc/6ffc75fGBRPufsf9/1Z++9ztprX3XVmAkhLCvSH2rSb64CAAAAAIBJFkL4fQAAxo6rHAAAAOhdR/q/6WoAAB3pAAAAQH1H+n5dDQCgIx0AAACo70g/pqsBAHSkAwAAAPUd6aeS++7logIAAAAAAFf92Ik+nRnAtkBkAAAAAADgqh870n+VdKKfEhUAAAAAAIhCCP+adKT/t6gAAAAAAEAUQvhd0pH+Z1EBAAAAAIAohPCHpCP930UFAAAAAACiEMIbSUf6TlEBAAAAAIAohHAs6UhfJyoAAAAAABCFEL5MOtJvFRUAAAAAAIhCCBeTjvRpUYGe1rGnkzr2iKjAj3Xj0aRu7BYVAAAAoHFCCP+SdGKcERXoaR17PqljO0QF/qGO7EjqyHOiAgAAADRKCOFfkw6ME6ICPatfRqJDa3XFyHQAAACguUIIv006L/4iKtCTumWULbRXZ9KnN7aLCgAAANAIIYRdScfFn0QFuq5Xdyf16h1RgZbqzjtJ3blbVAAAAIChCyG8YuoJ6Gmduq5810ClTn1TpEUiAy3Vn8Wxzsw4XdYpkQEAAACGKoRwJOlIXy8qP8blpiJtLqcWKNLDRdpapDVFmhId5ig7xyv16UqRVooKtFWHbo11Z8aHzhUAAADAsDsB/pp0pC+f8HhsKtKnod4PRXrWCGNqys8TSXl5SlSgo7r0VFKXHneuAAAAAIbZGfC35Ob/lxMah6kivRFa9+2k/+jAP5Wh5UW6VCkjnxqVCl21yZ9X6lNZt5Y5VwAAAADD6BD4ZXLD//cJjsVboX2nirRUSSKWoWNJ+bhNVKCrOnVbUqeOOVcAAAAAw+gQ+HVys//fExqHHZUYXC7SwSK9HB/L31ekD2bpIHlXSaIoBxuTcvGGqEBP6lY6+nujcwUAAAAw6E6BLcmN/p8nMAbTRToTj/9AkZbUfO/GIr1X00Fi5PFk16Nyqoevkg62G0QGelK/boh1asZXw5gyybkCAAAAJlhxU78rucl/ZgJj8Fg7I4hjB0rqRaVpouvRjqQ8vCAq0NM69mJSxx5wrgAAAAAG2THw78lN/mMTGINydOPJcrRhi9+fjvPdemSfahmaccVodOh5Hbs+1q0ZXztXAAAAAIPsGPjP5Cb/txN2/DfF497W5nLPJnE7rTRNbB26NykLr4sK9KWuvZnUtQ3OFQAAAMCgOgf+O7nJv3XCjv/+TkY2lh04SdxOKk0TW4c+MAcyDKSurUzq2nHnCgAAAGBQnQN/T27ypyfs+NeVI4o7WO62JG6HlKaJrD/Lk3LwiahAX+vcJ0mdW+5cAQAAAPS7Y+CXyQ3+GVFpOXbXJ7HbIyoTWQ6eT8rBTlGBvta5h5I6t9e5AgAAAOj3DX46mvZLUWk5dmuT2K0UlYksB6eSl4wuFhXoa51bnLx09JRzBQAAANDvG/x1yQ3+EVFpOXabK3H7VEQmsgzcldSfd0UFBlL33knq3t3OFQAAAEA/b/B3Jp0Rr4hKy7F7qRK3zSIy8WWgtF1UYCB1b0dS915wrgAAAAD6eYP/TNIZsUtUWo7dyRizj0VjYsvAt0n9WSoqMJC6tzSpeyedKwAAAIB+3uAfSDojtohKS3FbU5kTe4WITGQZSN8v8ImowEDr4CdJHVzuXAEAAAD06yb/RNIRcbuotBS3D2O8HhONiS0DDyV1Z6+owEDr4HNJHXzQuQIAAADo103+qaQj4hpRmTNmG2Os3haNiS4HB5O6s15UYKB1cH1SBw86VwAAAAD9uMlfkHRCXBSVOWO2JP74UE4pMC0iE10WfqjUnXLahgWiAgOtgwuTc9hZ5woAAACgHzf66RzPX4rKnDF7O744zkslJ7sc3JjUnc9FBYZSF79I6uINzhUAAABAr2/01yUdEEdEZdZ4PV2k00W6XjQmvizcm9SdN0QFhlIX30zq4ibnCgAAAKDXN/s7kw6IV0SlNlbbymkDinSzaFC+WDSpOw+JCgylLj7cpJf+OlcAAADAGCpu9J9JOiB2iUo2TvcU6XyRVosGsUwcSurOPaICQ2ufqw45VwAAAAC9vuk/kHRAbBGVf4rR3UU6V6S1okGlXHyb1J2rRQWGUhevTurit84VAAAAQK9v/E8kHRC3N3AfbyrShvj4/v4iHY6dFasy350Xv/dpkS7Fzs5tXWx7VdzWJqWFSrmYKtKVSr251NB9vDvO1VyOnj9VpMvxvxtaLPvlyxIvxLp02I8FY1N+by7S40V6K76o80IsG5fiyzFfK9KtI3ZMlyr1saybUwPevnMFAAAAjLPYqVZ1TQP26a7Y8fdN0llZdSGz3IoifVXz/VUd7MfyIp0p0o4Oln2/SDcoYWNbb5Yn5evTBu3b1vikyUznaE7Z4bdolnXsrVlun9wf2TJb/rDyYJE+q5SBF+JUJPPjdxYW6clKfj89Qsf3SVJWlw+4PXCuAAAAgHGW9pI1ZJ/KEeibi7Qxvgz1m0yH3sFkmdVF+iHU29PmPtwQf2R4vIP9L0d6nlC6xrrerJ+tPA5533bHurMk/ntxkY5m6sSDNcu/Pks9ek3uj2R5XZu0oy+V5aLmu4uSPL9/RI4xfWfB+gFt17kCAAAAxl05+jzpeDjV0P1cn+nQe7jy+U1xNGCI0xR01ZFefPfaOCXMc23u57IiPR+3t0MJG+u6s3WURmrHpzVShzPfey6OYt8WRzCX01W8F58MKevWjXJ/5MrqC5U8vzzX1CNlx3lSTj4ekeN8bdA/ADhXAAAAwIQo50NPOh5ONHQ/12Y6AW+Jny2OIy1Pz0zfUvz3zcz372hxW0uK9HnoTtlZNa2EjXXd2Z3k+eMjsM/pj0yXks+3xb9vlMNjUUbnxTnuqza2sFw6svvyiBzv48l+P93n7TlXAAAAwKQobuC3JDf1Bxq6nxuT/Txb+ezt+JK52yp/WxJfmDfj+Ra3M12kj0L33lS6xr7u7E/y/L4R2OeXMmV1ZfxsRZxT/Wm5OzZlNO1Ef6rF5c6NwpNKmf2+f1DTEDlXAAAAwIQpbuJ3JTf1zzR0P/fkOvzj/OmlnZllFsaX6N3c4jYWFOmD0BtrlK6xrztvJXm+YQT2+d5MWd0Wy345Wv0DOTs25TN9WewHbSx7MFl294gc84Zkv9/q03acKwAAAGDSFDfxryQ39Tsbup/Hkv3cUaTr48jJ93q0jed71DHynZI1EXXncJLva0dgn5dmymv5YtEX42h085+PR9lcn5k+ZFkby18dy8X7RXpyhI573VzvAHCuAAAAADrtEDiS3Niva+A+zosvOqxaHufxPV+k6+QkQyiX6YjU20Zkv79Lp+0YlTneaSl/F8f3RVTtnZBjvy057uNKBAAAANATIYQv0w7qBu5jOj/690VaHf//CbnY19g3xUsNjM2ZZB+nRyRPD2TiW07rMqU8jm55rMToucxo9KUT0l4tSo79tFYcAAAA6IkQwsWk42FBA/cxfUHiG+VIw/gy0Xlysa+x13FZH5v0hYzzRyRPd2biu1V5HP2O9DjdVfr0zqsT1F4tSI79B604AAAA0LUQwjXpFA8N3c+vk/18Mf73PrnY99jruKyPzYVkH6dGJE9XZuK7XXkci470vZl9vXOC2qt5ybGf14oDAAAAXQsh3J50Opxo4D4uy3QMfVSkT+XgQOKv47I+NpeqOzhCeTqV7nv5lIfyOPLlcaoy3/2MMxPeZl3SigMAAABdCyFsSTodDjRwH3ck+zgzbcEGOciQy2YYxY70uO/Hk93/So6OfHm8K9Ph/+aE10sd6QAAAED3Qgi7kk6HZxq4j4cynUOfyz0aUDbDiI5IX18zynqxXB3p8vh0Jk93Tni9vKxkAAAAAF0LIbzS5E6XOFXB5Uzn0INyjwaUz5HrSC928+oina7pSN8kV0e6POZ+dLxnwuuljnQAAACgeyGEI0mnw7qG7d+aTMdQ+YLHBXKPBpTPUexIf2+m03xUXqBJy3n7bSZPr57wemlqFwAAAKB7IYQvk06H5Q3bv72ZjqF9co6GlM+RetlosYsPx139Y/z3Z0nd+liujnR5vJBpL6cmMA460gEAAIDeCiFcTDodFjRs/z7JdAzdKedoSPm8MCqdlsW+rYgd/x9W/vZy5kW+nvYY3fJ4ZZRfgNujGMxLQnBeyQAAAAC6UnaYJR0OFxu2f0sznejfyTkaVEbPJeVzfkP3c34cfX62SNdX/p6b3mV9XXshxxtfHi/pSP+n89oPSgYAAADQlXIal6TD4cuG7d99mU6+Z+UcDSqjZ5LyOd3Q/Xwx7t+G5O9LMnVsb8063lT/Gl8ev8/k55IO17VgRGMwnRz/GSUDAAAA6Er5YtGkw+FIw/bvQKZTaJWco0Fl9ERSPm9p4D6uj/v2Qs3nXyTHcDzzne1FOj2JL64csfJ4qNUnDOZYz6JYth8ZwRjckhz/CSUDAAAA6EoIYWfS4fBKw/bvh0me1qU43mVxOo7zRdqtxDYyj95JyujaIe1H+XTJ5rLMJH+/Odajj8u5o2uW3ZeZJ31p5fPb4lzwa+V448vjE5mO9BfbXMeS2IlelpmFo9auleU0Of53lAwAAACgKyGEZ5IOh10N2rdVmQ6hFyYsf44lx79OqW1cHh3sdvRvD/bhzuQlk+U+3ROnRjod0/WzLL85U9fKdUwVaU2cvmaP3B6J8nhD5oWjZYf1tS0uf1ORvi7SV/16+qDf7Vo5fVGy/reUDAAAAKArmalTtjRo33ZnOvfWTFj+XEiO/1WltnF59HqSR5sbsA9V5ctQb5tj+QWZslZ1WE6PVJl8OZOHx+aav7/4/KHY6f5pP6fw6Xe7lnm3xn6lAgAAAOhKZn7n2xu0b8czHYJTE5Y/Hycx2KHUNi6Pnkvy6KEh7MPumg7wciT56hbXsadmHW8Xab6cHqkyOZ1pO0rfFOmBIi2O35uK84k/Gkehh/hC2ek+719f27XMlGUvKBUAAABAV0IIp5IOh2sasl/TmekJ3pzA/FkZO7/KWOxTYhuZR9uG/dRAOfd57NA/U+lAf7nV6TziOspO1b3xB6srcQ7r7XJ4ZMvl4iK9EVpXvnB24zi0a5k5/7cqEQAAAEDH4nQOVRdFBdquRxuTenRAVGhQ+VwRfyA5Fn8kuRRT+QLa94v0fDnH/pgdczpl2UYlAQAAAOhYCGF50tnwpahA2/VodToXtajAUOvk0aROrhYVAAAAoGMhhHVJZ8MRUYG269H8dC5/UYGh1slzSZ00xz8AAADQucwL2V4RFeioLum4g2bURT9sAQAAAL0VQngm6XDYJSrQUV16L6lLd4oKDKUu3pHUxfdFBQAAAOhK5oVsW0SlEfkyFefd3hxfBHioSO+KTKPzbH9Sl+4TFRh8u1bWvaQu7hd9AAAAoCshhBNJh8PtojK0vLi1SJ9mpgiZ8awoNTr/Hkjy62VRQb0YfLtWrPOlZBsPyAkAAACgKyGEk0mHw69EZeh5Uo7avLlIp5K8WSM6jc63O5P8ek9UYPDtmmmWAAAAgJ4LIVxMOhwWiEpj8ubzSr5cKDuiRKXR+TWvSFeqeSYqMPh2rVjnpco2rmg7AQAAgK6EEK5JOtFPiUpj8mZR0il7WFRGIt/SqZJuERUYXLtW1rmkDp4QeQAAAKAr5XzoOhwamzdbk7x5UFRGIt9eSPJth6jA4Nq1Yp07k208L/IAAABAV0IIW5IOhwOi0pi8OZjkzXJRGYl826hOwfDatWKdbyXb2CDyAAAAQFdCCLuSDodnRKUR+VLOtX25ki8nRWWk8q46dcV5UYHBtWvFes8l86PPF30AAACgKyGEV5KO9J2i0oh82ZDky2uiMlL5dyzJv9WignrR/3atrGvJNo6JPAAAANC1EMKRpNNhnag0Il/2JfmySVRGKv8eTfJvj6igXvS/XSvW+WyyjYdFHgAAAOhaCOFL83A3Ml9OJVMTLBKVkcq/65N69bWooF70v10r1vlVUveuF3kAAACgayGEi0mnwwJRGXqerEry5LiojGQ+fpjk462ignatf+1aWceSbXwo8gAAAEDXQgjXJJ0Op0SlEfmSTk2wW1RGMh8fSvJxr6igXetfu1as83nv/AAAAAB6LoRwe9LpcEJUGpEvX3hR5Vjk43SRLlfy8UyRpkQG7Vrv27WybhXpdGX9l02JBQAAAPRECGFL0rFxQFSGnifLkjw5LyojnZ/pyxW3igratd63a8U670+28arIAwAAAD0RQtiVdDw8IypDz5Pts/24Ufx7QznSWaRGJj/N2Yx6MIB2rVj+o2QbN4s8AAAA0BMhhFfMJ9u4PDmQ5Mn2ymdrTL8zknl6NMnTO0QF7Vrv2rVymphk/cdEHQAAAOiZEMKRpPNhnagMPU9OJnlybfz7LUX6pkg3iNLI5ekdSZ6+Lypo13rXrpV1ynslAAAAgL4JIXyZdD4sF5Wh58nlJE8WF+me+BI9P3SMbr4e1dGHdq337VpmNPpREQeY+PPOgiI9G88zl4r0VpGWigwAAN1cZP496YC4RlSGnifpyM0QbwA2ic5I56u50tGu9aFdK6eFSdZ7i4gDQ2jnbizSY0U6VKRTsY0rf0S8UKTjRXq8SItEaiB5sbC8zsqcd74r0tUiBOD8B9BJg/eL5OLyoqg0Il/uKtLnRbpSpB+K9HqRVojMWOTtvqTO3ScqaNe6Wu99SZ3aJ9pApY1YH19E/G2RHujTNm6KnQczXovTVk3Fz45XPis7GFbJmb7n+2uh3oFJKp+0lR8ri/Rx7AD83JPAOP85//U4XuUTuZuLtL98n1O8J5r50eFcjFcZww1lDEfouMqngz+Lx/HeKO07dFLglycXll+KCvS1zi0p0plKnfver/PQcX1aFOvQjLJuLREZILYR9yTXuSf7sI0n4g+EId4Qr625ca6e+8+Wo/fkUN/yfVWY27JJKJ+0lR/z4jRAwVNuOP85//U4VsuK9GZmqsvZlD+A3D0ix3Yu2fdptZBxrtBrkgJ/RFSg7/Vua1LvXhYV6KguvZrUpftFBYjtw9WZTrEnerj+cv7tt5POgZWzfP+Pyb68K5f6lvfvxBi/HsvBdHmtlcT/yXEun3SUJ/fUdGZ50g3nP+e/buL1aOUHh/JdHRtnBtLFWJZ9ch/UtD+Xm/wOw/jkwUfJPh9UCxn3Sv27pNC/IiowkLp3MKl7Hh2F7m543xIVoNJGvJe0Ea/1cN2Lkvm3yxvku9pss0o3yame5/v1dfld/O3TSuwPjWv5pOM8WV/TkfWm6OD85/zXYbxmfkQof9i4bY7vHqhpg+5v8PHtSfa1/EFgoVrIuFfstODvEhUYSN1bHB/XCpWT61KRgZbqz9JkpE1ZlxaLDBDbiIeT69sXerju6cwLjh9tsfMh9bjc6nnely+7+6Yc5Zf57JHqXL3jWD7p+to8N+2C9xnh/Of810m8qtOMrWmxDcpNL3VPQ4/vzmQ/38mde2EcK/cbSeHfIiowsPq3Mr7JfEb5cpF5IgOz1pt5yYuLLsz2OCkwcW3EivjirhlP9XDdU5mRfu+1sXzqkBzref6XL2/b1sJN/4VxK5/0JH+2V6ZgKL0kKjj/Of91GLOfR5i3sUw5zcv5Spw+aeKLOzODAt9QA5mkxvb9pEG7XVRgoHVws0d7oa06sz+pM/eKChDbh/lF+qzSPuzs8frTebbLm93ruuhI8HLJ3peBl+s6HeJctD/POztu5ZOe5dN1RdrQ5HmJwflvJPLkbCdT2cQ2aHNMCxt6bG9Wju05NZBJa3D/mjRo14gKDLwePprUw92iAtm6srvdx0mBiWojXqi8nGtzj9d9X6Yj4LE215G6INcGXkZmXBqn8gk4/zn/NS5PqlNF7R+j47rfU1VMcmNbPh5/sVIJLooKDK0+Pp1cXDwiKvAPdeSRpI48LSpApY1YWxklt7bH676xSOeSNuiLdh63jtfdqctybuDlZCidOP0sn4Dzn/NfI/Pl0+SYHxqDY7qhUh62q31MYoP7L0nF/lJUYKh18qk4r91MMtoWrvr5qY1q3TD6AUjbifKx80NFWt2HdR/PdAKsb3Md0zrSG1FOZpwbl/IJOP85/zUyX3ZmjnvviB/TjiLta7cMwDhV7F8nlfqIqAAAwM/Xy9szN8InOljPXZn1XBLhgefnjNOiAeD81+cYHs0c+7F25pcHmlWpf5dU6FdEBQAAfh5FdyZzE7ymg3VtzKznB1EeaH5WXzZ6TEQAnP/6HMfFmSleQnwR6f1KGoxepX4sqcy7RAUAAH68Vt6Tufn9pMN1PZRZ11eiPND8vK4S+8MiAuD8N4BYlp3pH4a8A+XnY3CM89QaJqVC70sq8RZRAQAacp1S/uD/XTmPZhzN81Cby5cvRHopk3bUfH+qSMvLeR/j48z74pyjp8vRVD04npviMR2Mx3UhHlv50qb3i/R4kZbULDu/SJszadGA8qKMza1xVNnueOP3SfnfFpdfVqQXK/lZxnRvJzdeg4pjvPE9n7np3dphDF/PrOvtDtZTdgbfV6T9RXovjmorY3Al/vfrIr1apFuGVG8bU1Yy6763Evs3+3T8jarnsU17JObDZ7FMXw7t2V+zrzvicb4by+O1LezP1iJ9FMtrGZPDRbp7yOeassyujOXj+djul/Vq06TXoUGX536fh+WH898Q25kFsSznfFuk23q8vb7EKj6pcE+c/73M14/j+6s2trDsQK/rK3GfrqY2t7k61v2fk/uBcHeRno7l+VTc9/K/G1pYflVZ9+MxX4rXAFeP2g3qfyYV+Ddu2wGABlyjvFpzs/FcG+s4nFm+vDG8qfKdt+OLtM7N0ol0pZvRQvGGozoSqZwv8454MTodR2rNbP+H3KO+xd8ezOzXR33Og4cqF8lXamLzWAs3XM/NsvyzTY1j7DBJfV9ur8N45kajvd7G8vcmL337It5slTGYX4n3U5XvPDmg+tqosjLL+r+prO+1HsegMfU8bnN7zXQCnbgvWf+aIp3MfO/oHJ06H86yja0DPL+8HDuA3o6dGFdq2v1FA9yniW1vB3Eelh/Ofw26vn2+pjxcaKUjctCxih3xB2OH+YVZ6ueCJlzXZ5ZJ56g/2WY8T/fqSYpRvR+I290af0S8MMuP8efm+KF0b81y+0btJvWvyQEsd+sOAAz5+mTbHJ06N7ewjg01y25Lvrcx3nSUF4hv1ixzosPjuDFzAb+z5rt3J9/bnnz+RWa/7uhzPqyK8dlc87Ks0upZlr+1prOt6r0mxjHe1JzOfPfpDmM5VXPj8WgLy96cdIieSTs2k+8vSraxaQB1thFlZY59fC1Z354eHXuj6nnMh7li2a7qj48Pz/K9yzX7dFtNfar6ZoDnmEfjKMbXYudQz9p97W1H7W3fzsPyw/mvode5u3v9o2K/YhWvybfHpyrq6sIHTbmuT5aZlyl77fyAc2tmey9P2v1ApcxunBkpH59ayZWHB2uWf32W/H/tqlFS7PD/JgewwO07ADDEa5OFNS+3ankUV1zHd7l5KFvY/geZ5fZ0cBz3ZEbXbZxjmepF5uWZzqvMRXVHj0R3mS/z4yOY/zB6apbvb818P+dgE+MYH4fOuaHD+N1Rs771cyy3OYnjt3PtQ4x91fFJKCtz7NOmfoyAblI9j50iB0Lvna9sY0f8Wzmy8MnciMrMfq2OMboUR0DOTAvQUif8gMrsx71o97W3vSnPvToPyw/nv0Gf/+bYt7tjZ/QnLZSPzW2ue2Cxqnm64KkmXtfHp6c6jm3mnZJz1sFxvx9I9nNFZn8OZ773XDyObfGHtVVxuqEr8YeBG0fpRvWXyQGfcvsOAAz5+uSxysuXro6dQ28l1yzvz7GOZ2vmn1zcwvZzHSp3dXBDE1oZeTLHzeZL8e/vZh6hXT7gfJnKPJ5+sOa7T1e+czpeQN8fR4BeSm4O7mhiHOMFflsjrubYpydqbh6vnuPmK93fW1rYVlpfLo17WZljf66tuYnf1OVxNqaex2lTvgr9cTBu4670B4jMdz9J9uuWOC9vOSXErUkZqe2wH8J553i37b72tqfl+WP54fw3iue/mn3akUwr9nl8KmZ9HGX9WiY2l1oZpT2MWJVPh7T5dMbQruuT+jjjujby7r1MbKfbWH7s7gcy+/rFbOWo8jTCxqvGQXEg/zrMx6UAADLXJyfT0RVxNNipyjXLD7Msv6JmPtI7Wtj2vMyyF9qZEzR2NnXzGOmF5CZ8WS8eK+1BvuQeb30k872Xqo9qpjccscPvkXhzs6KJcYyPq15p9XHVFvfnWGZ9383y/cWZR+v3tbitH5LlTo9zWWlhf+oeRV/XxTobU8/DTy9f+36WjvCyg718KdySIi2tPPr/Qhv7Ox1HAz5a+du1mW29kXx+KnZ2XJvpmEx9OMRO0svdtPva256W567Pw/LD+W9Y579kX1YmnYzn0mk6Kt99tJPpjAYdq5r6eb7B1/VHO51CrGZamBNtLD+W9wNztHszVlby7kKn00I19Ub1t+0+7gwA0Mdrk7vijcaSzGcvtDJqpuaR06db3P7GbqaTiJ1U6Q3NyTZHr6SjTV7MdChcO4S82V53oVz5TnVfH+5iW0ONYxw9OAhvzrL/T7X7GHxl2f3Jck+Ma1lpYV8emSX+K0exfCbruXqOeZh3px2QcZnT7YzKj6PjXkr+lhtp90Clk+SjuJ3rMutbkln2xSGdd9b0choh7W13561uz8Pyw/lvmOe/yn48lHT+nprrB+Hi888yx33nHMsMNFZxFH3L06sM87q+B/Ojr293CppJuB/I7Oe9mTiVo9AXxB+SPrhqnBQHtCs52GcGuG0AoMfG4NrkpbqL4/CPcxxfaeNm98M2tr+vk0cwK8u/nVm+3bkUX89cKLf9o0Af8iade/lc8nn1sdvNXW5rqHEM/ZlnOme2l4DlpjZY0OKxlyPUXi7S4SLtGOeyMsd+lCOhcvPQnm0nnk2u5zUjPWdGPq6dZbltle2u7TAO+zPbXRY/K8vf+bofK0J+jvSNQ2rbXuim3dfe9va81e15WH44/w3z/Bf3YW/mnLOiheVyP/y+NMcyA41VpjM3zLbsMK/ry3NbZtnNXZ4b1o5iu9rn8r40c6yvx7JS7vPozH/e4gH/aVgnKF0dAKAjPXN98FzdBVfx95srh3qp5oYgnQe5fGz1+ja2/31dx1CHF+wnOojBy7NkcTmiaXpIeZM+Anyg5uav23mnhx7H8M+jiEr7uzim3EsZy5FqS2ZZ5vKo1u9BlZU59qEcEZ0b3bd/pp0Y1fJZWUfdvMNlB/ZcoxjL6Uy+rZTF+zs4hlPJdr+Jf58ZUXzvLMtuzdSHhUMqr19nYnjTJNShJp63ujkPyw/nvwac/57qovM191LWD+ZYZqCxCv841/uM65t4XV98b09mX69t41jT946UsZ4axXZ1AOX+u8z+lR6/atwUB/WX5GDXDXDbAICO9HauHRZUDvVsixec7Yw8uSWzfDtzKX6SWf6eHt10znh4SLG/LbMvO+NnGzqJd1PjWN7w1SyzvotjOtbBzXFuJPXVI1BPB1ZWWvhRLlXe6C2Ksb00iuUzKaeXuimrxfeeT5Z7oI39vzmz3XL02dLY8fHCHMu/2m0nQ4/KyU3dtPva296et7o9D8sP578hl5X7cu1ih9e5P3ccNyVWxXqXZ7b1dYOv6z/o4po+1xa9P+n3A7Psa+5Jli/CEN9t0c+D/a/kQJcPcNsAgI70Tq8fPkj+nnsR2GttrvvxzDpebXHZO3t1c1Es91hN9n49rAvS8NM8y6kVsYPhQrudcE2OY/jHR41nXO409uGn+ahzL8naMcdyhzLLvDwCdXQgZWWOfVhTk/d3h5/mTC2dG8XyOUf5KD3bxj6kc1GX5fSWFpfNTUFQjsJ7p0ifF2n+HMt/miy7d0jlNXcc+yahDjXxvNXNeVh+OP8NuZxcH36aUquq7VHDmeO+1JRYhfwLUV/ucp19ua4P+ZeitrN87gWaj49iuzqg8r8zs59bx/Vm9O/JgS64CgCgudcuMw7M0SnzdQc3L7lRUxtbXPaNzLJPdHiM+2ounDcNMe7Hk305E2+QT3U7IqlpcSw+fzqzzLs9vrkoOyYWzbHcisxNeemt8NPj31MxlZ055Usfy6ky7m5AHR1IWZll+4vDP085Unqp0tnx436NYvmMyy6vWbZ8DH1em51cqddbXPZwslxZVu+PHRe3zrHsdC9HvHZZXo522u5rb3t/3urmPCw/nP+GXE7e7sWo4Vy8mhKrfrSX/bquL767LrOv97ZxbsyN9L9t0u8HZtnXlZn93D6ON6LpYyOn3J4DAA2/fvmHTrH4t0c7HVVZWceizMiVK60MMoijXi5nLiBv6PAYP8qs68QQYz6dic1bmc6FnV1upxFxrHk89Y9dHNeHXTzpUE6f8V5NXOo8Pu5lZY59OFgzemtBcnP9/SiWz7hs3byp69rch6nMOk61uFwai7IT6XQrI+Izo14vt/MDQA/LyvxO233tbe/PW92ch+WH898wz3/Fdldn9uXMXE/m1LRJqfNNiFXx/YU19XN+l7Hr13V9bn70q7tY9vwotqsDrANTmR8f3hjHG9GbRyFDAAAyF9z3x39fmxmJ82gH692cuVj9oMVlN2SW/bzD41tac8Ozeogxzz3qnRv91NWLj5oSx3L0XaejmDLrWlGzHze32IHzeJwmox1Pj3tZmWX72+bK9zIvO+xIb0r5LG9Wz/fq5rrd0Y9xmdzUOeUNdPmSyIUtLP9isuyxBpXXD64aoklrb3t1HpYfzn/DPP/FKa26/gGiZhT1p02IVU39PNaD2PXruj6dH/2rFpe7tmY0+oFJvx9oYZ+PdxLzUbsR3dJuwQAAGOK1y7zqXMfxb28m1zNHO1x3bhTWUy0u+2y387NX1rU1s663hxz31zL7tL/mAn9PF9tpRBxrpgVZ0+F+vJBZ19EWlttUsx/ltAcPlKObYofqvHjj/VwcpXzvJJSVmm3fWNPB9WzyvQc67EhvSvlcVxPPzR3sR25E+oUWlvtjzT480OJ200f2dzeovD6lvR3Oeaub87D8cP4b1vkvdnjm5oFf3sG6cnOQv9GEWJXTfmW282QTr+u7mR89TqfyeWb5naPYrg6wHqyvaRcXj9vN6EPJAT7jFh0AaPC1y8LKdcv8+GK7qnJagaUdrvtsp6M+al70dF+H+/FB5nHW5UOO+/fJPp2MN2Zf18x9emOH22lEHCsvj6ta2ME+TNd07K6aY7kna+a+vmME6uhAykrNtk/kRoKlU4ZUXiB2ekTLZ+5G/XwnLx4rH5XvZPRc8Z2PM8t90Ua9SN09pPJ6qmmj/Satve3VeVh+OP8NsYxsz00n1uG6jrb6wsZBxypeY7eVn8O6rq/5wbmV94/MvOD0+U5+GBn3+4FZ9vXqmvIxuPnc468nvx3Adv5jUHMVAgD04NplZeXCurzg/qYXL6srbwQ6mQuxsvy3vRjBVTPH5qtDjnnupYYvx8/qRp8c7HBbjYhjzSO9nXRSPtbuaKL4ssZ/mtqgH9OgjHJZyWz7qcy6s3OqVka7nRvR8vlOJ4+c16zrgdxo2zmWWVSTl/e3uM3c/OhTQyivt3XT7mtve3ve6vY8LD+c/4ZYTt7M7Pe+DtazpGYO8iXDjlVNe/lDg6/rc3OcL5ljman4tFQ5Ij19mfZ3k34/MMf+vjfTaZ7Z75cGtRPlSPE/D2A7f+7m5TQAAAO+ULsnXrOUIz52J9cxL3Sx3qe76ZiqGcE13cF+fJBZz/Yhxzz3mPHGyufv1nQm3NHBthoRx9zBdLAP8zOjXcsOw2Vz3ESfy8y7u2RE6ufAykoLN/i1U0KEn16K2dJc4A0tn6c7nVIls67cVBpr51gmN0/uyTa2mc6P/u6QyuvuXv0gob3t/rzV7XlYfjj/DbGcfNqLUcjFMo9k1vNOE2LVr/ayj9f1H3TwpNUT8amY68I/vzD09Um/H5hlXx+uvhOg+O9nyX5/PIid+EX5a0eR/jqAbZ1o96UPAABDvFib6cB5Lxk1VU7fsKCH10RtdUzl5sbsYB/W1NyQPzHkmL+XuRmeV/l8ec3coJ90sK1GxDE3Iq+D/Xis3Rd71Tym/dgI1c+BlZXKOqczI9hmvXGLc8e2na9NLp+dTI0SH6m/3O50BDXzQz/eRafT40Mqr8czx7FDezuc81a352H54fw3xHKS6zy9q4P1fNHKjzLDiFVNe7mtidf1NfOjvzrHMjfH+r2z/BGk03eQjPP9QM2+roj59mHlby9nnqpY0O8deaOywV/2eVvpr4S/vAoAoLk3KzPvd6netJQXcCu6WOd0zY3wdW2s43IPLpw/r7lwfjXz3ZWDmDc23oxcbmF01HM1+76tze01Io7l48rd7Ef5YqXMXL/lDfL8Dm5Ul41I3RxoWamsL/ciwLJNuGmWZc7ONmVBPJY3G1w+c+3Vgg725eFOpmfJzBl9pdU5bGvmR189hPK6sCaO109KHWrSeasX52H54fw3xLLSdZtcPumQWce7TYhVP+tnn67rc/Oj3zvH8ZVzyx+P/87Nc371JN8P1Ozn/Dj6/Gz13Fkzvcv6mnUs6MWO3F6k/+1mLp02trUgObD/dXsOADT8ZmVf5uJsZ5fr3NTKy/bixerDNevo9sbz4VDvQOb7B2YeoexzvDdk9ufBmhvnM5nvft/ORXJT4lj87f3M8vPa2I+XW5mrO7PchW5vwIZYNwdaVmbpeCg92kacr858vrU6uqqB5fNCD27U52Xmcj3awnK5OaOPdtHeXhhSed3YyssB42i7B8exDjXpvNWL87D8cP4b4vnvQh86T8sXSN/YhFi1UT9vbbd+9um6/o/tTLcUO87LzvtlNT+g5Y71+dwTTON6P1CzrzPTtG1I/r4ks+97a9ZRvl/g2W535H+SjT3Sx4NOL4L+x+05ANDwm5V0lMjhHqzzhcwF3wvJd66OnU4P1azjcKejkcpRHJm5Lr+r/P+3yfdvjDemKwd4kVx1U813H6y58N/dxvYaEcdy1E9mP5a3uB93djpdRM2Ir6kO8+7aQU5TMYSysrSm8+qDFpa9PNsoqTjCaneDy+dHPei0eTxZxelWRpVXRg921OmRKScHh3Quea6Fdn9xnDbo4TGtQ405b/XiPCw/nP+GeP77qsvO04famdZo0LGKncattJdt188+Xdd/0OqTT5W255H479yPrC8my2yOHebXTsr9QGZf1882j31mmqLjme9sj9ceV3ezI/9PJuDH+njg6eMOR9yeAwBNlsyt+30vXqxU87KwtZXP58WL8vdnWUfuJWnrWtz+0XTEW5HeqnuPTRy98dmQbg6/nuP7n9dMs3Fdi9trRBxrbqQ2trAPizOjfJ9vI95nM9u9rYN8K1+UdXKQnZRDKCu5UZPlCL4b2uywSTsDZl72tqLB5TPX6Ti/jbxaFmM142yrN+I1j7xf12EbHgbVSd1iu78uafeP9vN+XHvb2/Ow/HD+G+L5b3+nHdvlOSvTefpck2KVeVdAz+pnr6/ra+ZHz/7gWzmXvlv520uzlf/4VEz5RMDWcb8fiIOvN6fTBsX55MsfEj6ue1ol86TBP0wBF356SfyFMMfLzefawfIFo/8nE/Dv+hiUncm2/sPtOQDQVPFRwcu9ngIvcwPz82PM8YL87blGa9ZMd/BEC9venXtZVOYC9P04F+EjdY+X9yHey+YagZRZ5q6aUXmHW9xmI+IY8/1MuyMLM51Br7YZ87cyx/9Sm+u4K5bXY31/udOQykol/1LbW9zf80lH1z3x71tjG/Nxw8vnyi5u1KeTDr/TbXSiT4V/fhHhiTbKSW5+9FuGdD45N9v0FfEHgzODmqN7ktvbXp2H5Yfz3zDOf3G769qZSqSy3ILYGdnWjw+DjlW/6mc/rutr8mLmXHdX/M6tlVHr31VHRGc6s0vT8bPyh4fyPZNvjfv9QHy6pPqDxMHyWin89CLW0zFdP8vymzNxOBivI9bENmZPtzv577PMg/OrPgXmmWQ7u9yiAwBNlYzyeK6H6825Pt5Iz1xo393Ceg4k6/hqju/fV50nOFRe8lf+/yzXhic7fYS3zbjs6KSzLt5QhU6nf2hKHDNTX3w6x368kXz/qQ5iXtcRc2+LN6Qzo6veKdLCAdbNgZWVOGf1pcwy77Wxv0fD7O4dgfKZxu61Fo57Ojn2E22OJr87s5+Pt7F8Os/u2SGeT+ra/Rtjx1LoaqSc9rbd8tyT87D8cP4b9Pmvsg+fJPv97Bzfnxf3dcblVjtFBx2rmm3d0G397Md1fc386HXKHwhuTZa/kPleOf3NqvjExddFWjTu9wPFel+fI263zbH8gppY9mYKn1j4/neWDfy2T4FJM/f3btEBgCaKjwxXR8Tc18N1n53jQvuBFtdzdeax5odbuEn/OJ1/tGZEy4x7BhTzg8l2L7dywR5H7Jyp2fcn55qCoklxrHSo1XaklDdUyc3wyZlRTx3GfV/N/h6II63mx+9NxRvZTfGx8ktx9NBTQ6ifAykrsePhs8x3z7YzEq747qOzlItjo1A+436kU0+smeX7Kyoj0cu29LF2b8BrHllf3sby6ZzTB4Z4TulJu6+97Vl5lh/OfyN5/kv69c4mU40tr/nu0iS+H1en7GharOLo457Wz35d19fMj17XGXxnZvkrsyxTxuHGSbgfyIyQn3Gmbr75zDr21Kzj7Xamo6tb+ZE5MvhPfQrMiWQ7t7tNBwCaqLhO2Ztct6zv4bpfrLkGO18dFdLiuspRKx+mj0THG4apOKJl5kVEX4XZXyaVmwN694DiPZUZSXK4jeVXzXLjdTnOiXl30+MYR/C+ndxE3V3Zx4fjY74zjwc/0fXNwU/rfrJm1HWdK/HmefkQ6ubAykqmHejoBjyOlPq6ZnTX0lGp5/Fm/WAyTc3umXni4w8P5SjyV2MZOR07w5d0mNfp/eMXbS6fzo++Y4jnlJ61+9rb7suz/HD+G8XzX2bfl2emznognnOm4udPxfmlS8eLtKHpsepH/ezHdX1mfvQrmScFZs71dS8+PlhzrN+0+cPxSN8PxFg+V/lhsPzvyyHzgtU52tK98UeLK3EgxPZe7Nz6Fgr7iT4F5lSynX9xmw4ANE18vPtyqyMvO1j/wvDTy4XOxRuSk/Hf13exzrXxsciTcZ2X4vrLaRWez42Cyaxjafz+pXjxee+I5duSOBrl09gpcS6OXHs2zo84NSpxjI9Rlzef31f242ycE/b5XpbHJH4zL5r6KsZwZtszL3l6M45mWjridbzrstLBNpfG2F6Iefliux3MDSqft8Yb3mOVduxS7MR5O97I3j2IKaHm6FRIrRri/vS83dfedl6e5Yfz3zid/+Lo7wNxVHI17z6J+72zV2V7ELGq1M8felE/+3VdH+fwrip/qLgl/rhxKf73ydnmhI9PWVTbos9jB/i0+4FmVK6yh/+vSUZ/nLnAuNjrFyXEX8Sq/hZq3rYKADDka6bcPH1LRAZgZNrxrZmRkVMiA+C6vhfX9Zn50feI9vgVnl2ZwnN7ZqR46Tc93nY6z85f5QgA0MDrpVtyj6aKDMBIteXp+7lOigqA6/peXdfHEehtvSCY0So818RR4FX742e5+W8e6fH21yXr/4tcAQAaeM10OHNddEpkAEaqLU9fwHhIVABc1/fiur5mfnSzboxZ4dmfmVrlmvjZnzIF68893v7OZP375AoA0LDrpZU174/RAQMwOm35TZl23P0ngOv6nlzX5+ZHF/HxKjy/iBPNVz1W+fy3mYL1XS9/TSnW9Uyy/l1yBgBo2DXTwZoL7hdFB2Bk2vL7M+34NpEBcF3fi+v6zPzoz4r4+BWg8mWf/xZfJPrXaid58f//UqT/zRSuf+nh9tMR8b+XKwBAg66Vrg/1NokQwMi05/sz7fhGkQFwXd+L6/rM/OjrRX18C1PZaf7rzN+/yxSuLT3c7pH0JadyAwBo0DXSk7NccC8RIYCRac/fzbTja0QGwHV9t9f1xfKLzI9O7q3mpWd6uP4vk3X/StQBgAZdCx2tudg+IToAI9Wen8u05QtFBsB1fQ/WfW+yzg9FfDIL2b9lCtiRHq7/YmW9F/1aAwA07FroXM0F9w7RARip9vxK2pCLCoDr+l5c1xfreCtZ59MiPpmFbF2mgP2tFx3exTquSdZ7UsQBgIZdC32buRb6ukhTogMwUu35ZR3pAK7re31dH6d1Sc8xq0R8MgvZL2p+rbm1B+u+PVnncREHABp2LfRicr1SjmRZKTIAI9eef5G5r50vMgCu67tc7xPJer8R7ckuaF9mLjj+rx6sd0uyzv8UbQCgYddB00V6Ob6k7tUi3SgqACPZnm8u0qEk3SwyAK7ru1jnkiKdTfo3t4n2ZBe0/ZmO9P09WO+uZJ17RBsAAAAAaLpy6uvYQf9zEhWF4veZjvQve7DeV5J1PiLaAAAAAACMnHI+9Jp50n/R5XqPJOtbJ9oAAAAAAIykEMLfMx3p67tc55e9foEpAAAAAAAMRQjhvzId6Xu6XOfFZH0LRBompk25qUgbivRwfA/D4fjG7FWZ786L3/u0SJeK9K2XdwAAAADQOCGEP2U60o91sb5rknX9XZRhrNuQu4p0qEjfFOlKzXRRFzLLrSjSVzXfXyWyAAAAADRGCOF3mU6sv5UjRTtc3+3Juv5LlGGs25ByBPrmIm0s0s7YoZ46mCyzukg/hHp7RBYAAACAxggh/KqmI+vWDte3JVnPX0QZJqpNWZ9pTx6ufF52vJ+Jf/9CRzoAAAAAIyGEcCrTkfX7Dte1K1nPv4swTFR7sjbTntwSP1scR6yfnpm+pfjvm5nv3yGSAAAAADRKCOE/Mx1Zr3S4rleS9ewSYZio9mRj0gacrXz2dnyp6G2Vvy0p0snK958XRQAAAAAaJ4Twh169cLRY7kCyni0iDBPVnuxJ2oAD8e874793ZpZZWKR7inSzCAIAAADQSCGEdZmO9ItFWtDBuk4k67ldhGGi2pNjSRuwo0jXF+lckd4TIQAAAABG0iwvHL29g3Wl861fI8IwMW3JvCJdSdqA5UU6VKTzRbpOlAAAAAAYWckcxR29cLQcwZ6OahdZmKh2JJ0f/fsirY7//4QIAQAAADDSQgj7Mx3p+9tcx/Jk+S9FFiaqHXkpaQPeKNLx+EPdPBECAAAAYKSFEHZlOtJPtrmOdK71IyILE9WOfJ20AS/G/94nOgAAAACMvBDCb2rmSV/Qxjp2Jsu+IrIwMW3Iskz78VGRPhUdAAAAAMZCnN/8YqYj7DdtrOOZZNldIgsT04bsSOr/zEtHN4gOAAAAAGMjhHAi05H+hzaWP5Asu0VUYWLaj0OZ9uNzkQEAAABgrNS8cPRAG8unHfG3iypMRNsxVaTLmfbjQdEBAAAAYKyEEH7fzQtHi++eSpa9RlRhItqONZm240I771gAAAAAgJEQQvhVzQtHf9XCsguSZS6KKExM27E3027sExkAAAAAxlLNC0fXtbDc8mSZL0UTJqbd+CTTbtwpMgAAAACMpRDCsU5eOFp2tifLHBFNmIg2Y2mmzfhOZAAAAAAYW2WneaZT7FgLy+1MlnlFNGEi2oz7Mm3GsyIDAAAAwNgKIfwm0yl2sYXl/tDuKHZgLNqMA5k2Y5XIAAAAADC2QgjXdPLC0XIEevL9naIJE9Fm/NCkaV2K7S8r0mdFOl+k3XIIAAAAgL4IIZzMdKT/fo5ljrT7glJg5NuKVZm24oUh79MxbREAAAAAfRdC2J/pHHtljmW+TL6/XCRh7NuK3Zm2Ys2Q9+lCsj+vyikAAAAAei7z4tA5XzhazqOefH+BSMLYtxXHk3p/rkhTQ96nj5N92iGnAAAAAOi5uheO1nWOZ+ZVPyWKMPbtxHSRriR1/80G7NfKIn0T922fnAIAAACgL8oO88wI89Jvar5/e/K9E6IIAAAAAMBYy7ywr7Sz5rtbku8dEEEAAAAAAMZa+XLRTEf6/prv7kq+94wIAgAAAAAw1kIIv890pJ+s+e4rrYxcBwAAAACAsRFC+FXIW5D57pHkO+tEEAAAAACAsRdCONXKC0eLv32ZfGe56AEDbKumirS6SJuL9HyRDhXpXZEBAAAAoO9qXjj6h8z3Ls41ah2gx+3TrUX6tEjnap6eeVaUAAAAAOi7stM80zl1IPnONcnnp0QOGGA7VY5GvznzBM0a0QEAAACg78ppXOZ64Wjx79uTz0+IHDCE9urzSjt0oexgFxUAAAAA+i4z2nzGNZXvbJltxDrAANqqRUW6UmmHDosKAAAAAANTjkDPdKRvqXy+K/nsGVEDBtxObU3aoQdFBQAAAICBKUeYZzrS/73y+X8knz0kasCA26mDSTu0XFQAAAAAGJgQwu8zHenHK5+/kXz2O1EDBthGzSvS5br3OAAAAABA34UQfp3pSL9Ydl7Fz08kn/2rqAEDbKM2JG3Qa6ICAAAAwECFEBYU6W+ZzvTl8fO/J3//pagBA2yj9iVt0CZRAQAAAGDgyqlcMh3pD8UpFf6BaAEDbp9OVZqgK0VaJCoAAAAADFwI4ZVMR3r5ktFlyd/MTQwMsm1aVff+BgAAAAAYqBDCbzMd6f9TpPXJ346IFjDAtunZpA3aLSoAAAAADEU5H3rI+7+Tf+8XLWCAbdMXSRu0WlQAAAAAGJpy2pZMR/r/m/x7j0gBA2qT0qmlzosKAAAAAEMVQvhLzfQuVVtEChhQm7Q9aX8OJJ9vKNK0SAEAAAAwMCGEf8t0pP+f5N+/ESlgQG3SgaT92V75bE2RTogSAAAAAANVdpJnOtL/v+TfN4sUMKA2KZ1u6tr491uK9E2RbhAlAAAAAAYqhLCgSBdDvfKzeSIFDKhNupy0QYuLdE+RThdpnQgBAAAAMBSZOdGrvhMhYIDtUe4FyJeKtEl0AAAAABiaEMJ/zNKR/l8iBAywPbqrSJ8X6UqRfijS60VaITIAAAAADFUI4XezdKS/IUIAAAAAAEy08mWis3Sk7xEhAAAAAAAmXgjhTE1H+kOiAwAAAADAxAshHKvpSF8nOgAAAAAATLwQwr/VdKQvEx0AAAAAACZeCOG3NR3pvxAdAAAAAAAmXgjhmpqO9GnRAQAAAACAq37sTDdHOgAAAAAA1Ml0ol8p0i9FBgAAAAAArvqxI/1PSUf6flEBAAAAAIAohPDrpCP9EVEBAAAAAICofLFokS5WOtLXiwoAAAAAAFSEEE5UOtKXiwgAAAAAAFSEEF6pdKR70SgAAAAAAFSFEH4fO9H/JhoAAAAAAJAIISyLHen/LRoAAAAAAJARXzj6Z5EAAAAAAICMEMKxIj0jEgAAAAAAkFF2ohfpIZEAAAAAAICMEMLvirRRJAAAAAAAICOEcHP50lGRAAAAAACAjBDCvCItEAkAAAAAAAAAAAAAAAAAAAAAAAAAAAAAAAAAAAAAAAAAAAAAAAAAAAAAAAAAAAAAAAAAAAAAAAAAAAAAAAAAAAAAAAAAAAAAAAAAAAAAAAAAAAAAAAAAAAAAAAAAAAAAAAAAAAAAAAAAAAAAAAAAAAAAAAAAAAAAAAAAAAAAAAAAAAAAAAAAAAAAAAAAAAAAAAAAAAAAAAAAAAAAAAAAAAAAAAAAAAAAAAAAAAAAAAAAAAAAAAAAAAAAAAAAAAAAAAAAAACAcRRCmFekzUV6vUifFulCka4U6VKRzhbp7SI9VaSbRAsAAAAAgKELIews0iMD2tYjRTodWne4SDd2sJ2yk/4euQsAAAAAQMdCCNcX6ViRLpcjxPu8rcVxW50oR6xvamNb5Yj3/XHZ8r/TchsAAAAAgLaEEDbEaVTKTuq1fd7WdJzCpVv3tbndJ+NyXxdpmVwHAAAAAKAlIYRnYwfz+SLdOYDtvR16oxw5f2ub294Zly1/NLhL7gMAAAAAUCtOeXKg0im9dgDb3J50hn9YpG3lCPEiTcXvzC/SyiI9WqQv5uhM/7SDfZjpTC9fZrpOSQAAAAAA4J/ETvR3Kx3SmwewzYVFOlPpuN/W4nIPxk7vOus72Jc9g/wBAQAAAACAEZNMr7J3QNt8orLNTW0ue3fs9M450GUMzhXpFqUCAAAAAIAfhRCer3RCHx/gdr+N23yxw+WfqOlIv9Dh+hYX6fu4ju+KtETpAAAAAACYcCGE+6od0EW6YUDbvSNu81SRpjtcx1RcPmdRh+vcUFnHO0oIAAAAAMAECyHcGKcxmfHUALe9N27z4S7X80JNR/rdXazzg8p6digpAAAAAAATKoRwtNJhXI7sXjDAbZ8o0ukize9yPZv60JF+Z2U9PxRpqdICAAAAADBhQgj3Jh3Puwe47XJKlitFeroH67qlpiP92i7X+1llXa8qMQAAAAAAEyR2ZH+TdDzfMOB9WFOk63qwnulMJ/rlHqz38WSdy5UcAAAAAIAJEUK4P+kk/miEjyXXkX68B+tdnqzzgJIDAAAAADAhQgifJJ3Ee0b4WG7NdKQ/3aN1n6qs88qgR+0DAAAAADAENXOKrx/h49mYOZ6berTut5L1/lEJAgAAAAAYcyGEvZmO5wUjfDyP93pal8q6H03W/b0SBAAAAAAw5kIIXyWdwz+M+PEcSo5nbQ/XnRvtfqdSBAAAAAAwpkIISzMdw4dH+HjmFely5Vg+7PH6l2XitVdJAgAAAAAYUyGEezMdw6+P8PFsS47llh6vfyoTr0+UJAAAAACAMVW+LDPTMfzyCB/Px5XjeK5P2zifxOtKORJeaQIAAAAAGEOZ+cRLO0b0WNZVjuHzIs3v03a+MU86AAAAAMCECCGcyHQK3z+CxzEVO89DHDF+Ux+39W4mZpuVJgAAAACAMRRC+CHTKXzvCB7Hk5X939Tnbb2didlupQkAAAAAYAyFEC5nOoU3jtgx3Fw5jqcGsL23MjF7TWkCAAAAABhDIW/jCO3/dJG+ivu9b0DbPJCJ2RtKEwAAAADAGBqDjvTDcZ8PDXCbuY70A0oTAAAAAMAYGuWO9GI//xj392iR5g1wuzrSAQAAAAAmRQjhQqZTeNMI7PeDcV8/Lqd3GfC2cx3prytNAAAAAABjKITwfaZT+L6G7/PmuJ/l3OhXD2H7BzMxe1lpAgAAAAAYQyGEdzKdwtsavL/rinQ5/gBw3ZD24XAmZjuUJgAAAACAMVROSZLpFH62ofu6Ok5Fc6ZIK4a4H++N8gtaAQAAAABoQwhhe6ZTeH8D9/PmIp0t0vkirepyXfO6XP5sJmYrlCYAAAAAgDEUQrgt0yl8qGH7eEORTsUpXdZ2ua6pIn1eHncX67iUxOuSkgQAAAAAMKZix/L5pGP4ZIP2b2mRvo37tbkH69tbpO+6WH5+5oeH95QkAAAAAIAxFkI4kHQMXyk72BuwX4uL9Fncp509WN/WuK7dXazjjkxH+uNKEQAAAADAGAsh3JfpHF455H1aWKQPe9DxPRU7v/dVju3GHsfK/OgAAAAAAOMsTldyIekc3j7E/ZlXTpcS+uNYl/v2UrK+z5QgAAAAAIAJkOkgPjDEfTkY+ueBLvftw2R9Dyk9AAAAAAATIIRwU9JBfGZI+/FqHzvRy5eqzu9i3xbF+eNnnC3StNIDAAAAADAhMi8dvXvA23869NfLXe7f1mR9Tyk1AAAAAAATJI5Kr464fn2A214d+u+2LvfxaGVdp4q0QKkBAAAAAJgwIYTnKp3Fl4t0naj8GJcVSaf8ZlEBAAAAAJhA5ZzfRfq+0mH8oqj8GJe3KzE5JCIAAAAAABMshLC20mlcTvWyQjx+9m2RliglAAAAAAATLoTwbKXz+JMiTU1oHBZXRuifL9JKpQMAAAAAgB+FEN6tdKb/cUJj8E4lBuuVCgAAAAAAfhZCWFikE5WO5E0TdvzVF6/eq0QAAAAAAPBP4tQmH8bO5AtFunNCjvvReMyXirRBSQAAAAAAoFYcmT4zzcvZIt025sf7cDzW00W6QwkAAAAAAKAl5Tzplc701WN6jE/FY/y4SNfLdQAAAAAA2hJCWFOk7+M0L+vH7Nj2xU70vUWaktsAAAAAAHQkhLCoSC+UU6CM0THNK9I7RVolhwEAAAAAJtP/DyvNwo+cROubAAAG83RFWHRNYXRoTUwAPG1hdGggeG1sbnM9Imh0dHA6Ly93d3cudzMub3JnLzE5OTgvTWF0aC9NYXRoTUwiPjxtc3R5bGUgbWF0aHNpemU9IjE2cHgiPjxtc3FydCBtYXRoY29sb3I9IiNGRkZGRkYiPjxtZnJhYz48bXJvdz48bXN1Yj48bXN1cD48bWk+cjwvbWk+PG1uPjI8L21uPjwvbXN1cD48bWk+aTwvbWk+PC9tc3ViPjxtbz4mI3hBMDs8L21vPjxtbz4tPC9tbz48bW8+JiN4QTA7PC9tbz48bXN1cD48bWZlbmNlZD48bXJvdz48bWk+eDwvbWk+PG1vPiYjeEEwOzwvbW8+PG1vPi08L21vPjxtbz4mI3hBMDs8L21vPjxtc3ViPjxtaT5jPC9taT48bWk+aTwvbWk+PC9tc3ViPjwvbXJvdz48L21mZW5jZWQ+PG1uPjI8L21uPjwvbXN1cD48L21yb3c+PG1zdWI+PG1pPnI8L21pPjxtaT5pPC9taT48L21zdWI+PC9tZnJhYz48L21zcXJ0PjxtbyBtYXRoY29sb3I9IiNGRkZGRkYiPiYjeEEwOzwvbW8+PG1vIG1hdGhjb2xvcj0iI0ZGRkZGRiI+JiN4QTA7PC9tbz48bWkgbWF0aGNvbG9yPSIjRkZGRkZGIj4mI3gzQjM7PC9taT48bWkgbWF0aGNvbG9yPSIjRkZGRkZGIj4mI3gzQjk7PC9taT48bWkgbWF0aGNvbG9yPSIjRkZGRkZGIj4mI3gzQjE7PC9taT48bW8gbWF0aGNvbG9yPSIjRkZGRkZGIj4mI3hBMDs8L21vPjxtaSBtYXRoY29sb3I9IiNGRkZGRkYiPiYjeDNCQTs8L21pPjxtaSBtYXRoY29sb3I9IiNGRkZGRkYiPiYjeDNBQzs8L21pPjxtaSBtYXRoY29sb3I9IiNGRkZGRkYiPiYjeDNCODs8L21pPjxtaSBtYXRoY29sb3I9IiNGRkZGRkYiPiYjeDNCNTs8L21pPjxtbyBtYXRoY29sb3I9IiNGRkZGRkYiPiYjeEEwOzwvbW8+PG1pIG1hdGhjb2xvcj0iI0ZGRkZGRiI+JiN4M0JBOzwvbWk+PG1pIG1hdGhjb2xvcj0iI0ZGRkZGRiI+JiN4M0JCOzwvbWk+PG1pIG1hdGhjb2xvcj0iI0ZGRkZGRiI+JiN4M0FDOzwvbWk+PG1pIG1hdGhjb2xvcj0iI0ZGRkZGRiI+JiN4M0MzOzwvbWk+PG1pIG1hdGhjb2xvcj0iI0ZGRkZGRiI+JiN4M0I3OzwvbWk+PG1vIG1hdGhjb2xvcj0iI0ZGRkZGRiI+JiN4QTA7PC9tbz48bWkgbWF0aGNvbG9yPSIjRkZGRkZGIj5pPC9taT48bW8gbWF0aGNvbG9yPSIjRkZGRkZGIj4mI3hBMDs8L21vPjxtaSBtYXRoY29sb3I9IiNGRkZGRkYiPiYjeDNCQTs8L21pPjxtaSBtYXRoY29sb3I9IiNGRkZGRkYiPiYjeDNCMTs8L21pPjxtaSBtYXRoY29sb3I9IiNGRkZGRkYiPiYjeDNCOTs8L21pPjxtbyBtYXRoY29sb3I9IiNGRkZGRkYiPiYjeEEwOzwvbW8+PG1pIG1hdGhjb2xvcj0iI0ZGRkZGRiI+JiN4M0JBOzwvbWk+PG1pIG1hdGhjb2xvcj0iI0ZGRkZGRiI+JiN4M0FDOzwvbWk+PG1pIG1hdGhjb2xvcj0iI0ZGRkZGRiI+JiN4M0I4OzwvbWk+PG1pIG1hdGhjb2xvcj0iI0ZGRkZGRiI+JiN4M0I1OzwvbWk+PG1vIG1hdGhjb2xvcj0iI0ZGRkZGRiI+JiN4QTA7PC9tbz48bWkgbWF0aGNvbG9yPSIjRkZGRkZGIj4mI3gzQjQ7PC9taT48bWkgbWF0aGNvbG9yPSIjRkZGRkZGIj4mI3gzQjU7PC9taT48bWkgbWF0aGNvbG9yPSIjRkZGRkZGIj4mI3gzQUY7PC9taT48bWkgbWF0aGNvbG9yPSIjRkZGRkZGIj4mI3gzQjM7PC9taT48bWkgbWF0aGNvbG9yPSIjRkZGRkZGIj4mI3gzQkM7PC9taT48bWkgbWF0aGNvbG9yPSIjRkZGRkZGIj4mI3gzQjE7PC9taT48bW8gbWF0aGNvbG9yPSIjRkZGRkZGIj4mI3hBMDs8L21vPjxtaSBtYXRoY29sb3I9IiNGRkZGRkYiPng8L21pPjxtc3BhY2UgbGluZWJyZWFrPSJuZXdsaW5lIi8+PG1mZW5jZWQgbWF0aGNvbG9yPSIjRkZGRkZGIj48bW4+MjwvbW4+PC9tZmVuY2VkPjwvbXN0eWxlPjwvbWF0aD7VtofkAAAAAElFTkSuQmCC\&quot;,\&quot;slideId\&quot;:259,\&quot;accessibleText\&quot;:\&quot;square root of fraction numerator r squared subscript i space minus space open parentheses x space minus space c subscript i close parentheses squared over denominator r subscript i end fraction end root space space gamma iota alpha space kappa ά theta epsilon space kappa lambda ά sigma eta space i space kappa alpha iota space kappa ά theta epsilon space delta epsilon ί gamma mu alpha space x\\nopen parentheses 2 close parentheses\&quot;,\&quot;imageHeight\&quot;:45.620559334845055}]&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TM04033919[[fn=Κύκλωμα]]</Template>
  <TotalTime>280</TotalTime>
  <Words>1564</Words>
  <Application>Microsoft Office PowerPoint</Application>
  <PresentationFormat>Ευρεία οθόνη</PresentationFormat>
  <Paragraphs>178</Paragraphs>
  <Slides>18</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18</vt:i4>
      </vt:variant>
    </vt:vector>
  </HeadingPairs>
  <TitlesOfParts>
    <vt:vector size="22" baseType="lpstr">
      <vt:lpstr>Arial</vt:lpstr>
      <vt:lpstr>Calibri</vt:lpstr>
      <vt:lpstr>Tw Cen MT</vt:lpstr>
      <vt:lpstr>Κύκλωμα</vt:lpstr>
      <vt:lpstr>Neural Networks 3ο Παραδοτέο (Rbfnn)</vt:lpstr>
      <vt:lpstr>Εισαγωγή</vt:lpstr>
      <vt:lpstr>RBF – layer εισόδου</vt:lpstr>
      <vt:lpstr>Συνάρτηση μετασχηματισμού</vt:lpstr>
      <vt:lpstr>Περιγραφή Κώδικα</vt:lpstr>
      <vt:lpstr>Πορεία Κώδικα - Παραδείγματα</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Αρχικά Συμπεράσματα</vt:lpstr>
      <vt:lpstr>Συνέχεια Πορείας Κώδικα</vt:lpstr>
      <vt:lpstr>Παρουσίαση του PowerPoint</vt:lpstr>
      <vt:lpstr>Επιλογή Υπερπαραμέτρων</vt:lpstr>
      <vt:lpstr>Επιλογή optimizer και συνάρτησης ενεργοποίησης</vt:lpstr>
      <vt:lpstr>Τετραπλό MLP</vt:lpstr>
      <vt:lpstr>Ενισχυμένο Μοντέλο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3ο Παραδοτέο (Rbfnn)</dc:title>
  <dc:creator>Ioannis Kallimanis</dc:creator>
  <cp:lastModifiedBy>Ioannis Kallimanis</cp:lastModifiedBy>
  <cp:revision>1</cp:revision>
  <dcterms:created xsi:type="dcterms:W3CDTF">2024-01-11T13:47:56Z</dcterms:created>
  <dcterms:modified xsi:type="dcterms:W3CDTF">2024-01-11T18:27:58Z</dcterms:modified>
</cp:coreProperties>
</file>