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83" r:id="rId3"/>
    <p:sldId id="284" r:id="rId4"/>
    <p:sldId id="285" r:id="rId5"/>
    <p:sldId id="286" r:id="rId6"/>
    <p:sldId id="287" r:id="rId7"/>
    <p:sldId id="288" r:id="rId8"/>
    <p:sldId id="289" r:id="rId9"/>
    <p:sldId id="296" r:id="rId10"/>
    <p:sldId id="290" r:id="rId11"/>
    <p:sldId id="291" r:id="rId12"/>
    <p:sldId id="297" r:id="rId13"/>
    <p:sldId id="292" r:id="rId14"/>
    <p:sldId id="294" r:id="rId15"/>
    <p:sldId id="295" r:id="rId16"/>
    <p:sldId id="298" r:id="rId17"/>
  </p:sldIdLst>
  <p:sldSz cx="12192000" cy="6858000"/>
  <p:notesSz cx="6858000" cy="9144000"/>
  <p:defaultTextStyle>
    <a:defPPr rtl="0">
      <a:defRPr lang="el-G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29C22-D545-40AC-48E7-E9759AAD8959}" v="1360" dt="2024-01-05T20:01:58.487"/>
    <p1510:client id="{BAE16A60-72D0-B48F-F699-5F0564C0BB62}" v="328" dt="2024-01-05T15:28:42.398"/>
  </p1510:revLst>
</p1510:revInfo>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notesViewPr>
    <p:cSldViewPr snapToGrid="0">
      <p:cViewPr varScale="1">
        <p:scale>
          <a:sx n="86" d="100"/>
          <a:sy n="86" d="100"/>
        </p:scale>
        <p:origin x="386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58B24F66-0077-499B-97B4-0AD63F43F4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id="{67D04379-F7CF-41B1-B07F-16CD1ABA3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EEA4BF5-3085-45CC-8871-C84862D898BD}" type="datetime1">
              <a:rPr lang="el-GR" smtClean="0"/>
              <a:t>8/1/2024</a:t>
            </a:fld>
            <a:endParaRPr lang="el-GR" dirty="0"/>
          </a:p>
        </p:txBody>
      </p:sp>
      <p:sp>
        <p:nvSpPr>
          <p:cNvPr id="4" name="Θέση υποσέλιδου 3">
            <a:extLst>
              <a:ext uri="{FF2B5EF4-FFF2-40B4-BE49-F238E27FC236}">
                <a16:creationId xmlns:a16="http://schemas.microsoft.com/office/drawing/2014/main" id="{7B4ED083-CE00-4BE3-934A-FFC839A8BF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id="{9EE8E09A-E130-407B-A615-5EB6C9FF3D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180D39-F339-4FC1-ACB4-87CF0FEC8734}" type="slidenum">
              <a:rPr lang="el-GR" smtClean="0"/>
              <a:t>‹#›</a:t>
            </a:fld>
            <a:endParaRPr lang="el-GR"/>
          </a:p>
        </p:txBody>
      </p:sp>
    </p:spTree>
    <p:extLst>
      <p:ext uri="{BB962C8B-B14F-4D97-AF65-F5344CB8AC3E}">
        <p14:creationId xmlns:p14="http://schemas.microsoft.com/office/powerpoint/2010/main" val="625470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noProof="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6FCA1D-35D0-4A7F-9E1E-E05CCA0851CA}" type="datetime1">
              <a:rPr lang="el-GR" smtClean="0"/>
              <a:pPr/>
              <a:t>8/1/2024</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noProof="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noProof="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8E45B-B5EE-471B-9F52-CD1ABF659E7E}" type="slidenum">
              <a:rPr lang="el-GR" noProof="0" smtClean="0"/>
              <a:t>‹#›</a:t>
            </a:fld>
            <a:endParaRPr lang="el-GR" noProof="0"/>
          </a:p>
        </p:txBody>
      </p:sp>
    </p:spTree>
    <p:extLst>
      <p:ext uri="{BB962C8B-B14F-4D97-AF65-F5344CB8AC3E}">
        <p14:creationId xmlns:p14="http://schemas.microsoft.com/office/powerpoint/2010/main" val="19166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6AA8E45B-B5EE-471B-9F52-CD1ABF659E7E}" type="slidenum">
              <a:rPr lang="el-GR" smtClean="0"/>
              <a:t>1</a:t>
            </a:fld>
            <a:endParaRPr lang="el-GR"/>
          </a:p>
        </p:txBody>
      </p:sp>
    </p:spTree>
    <p:extLst>
      <p:ext uri="{BB962C8B-B14F-4D97-AF65-F5344CB8AC3E}">
        <p14:creationId xmlns:p14="http://schemas.microsoft.com/office/powerpoint/2010/main" val="1152339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2589213" y="2514600"/>
            <a:ext cx="8915399" cy="2262781"/>
          </a:xfrm>
        </p:spPr>
        <p:txBody>
          <a:bodyPr rtlCol="0" anchor="b">
            <a:normAutofit/>
          </a:bodyPr>
          <a:lstStyle>
            <a:lvl1pPr>
              <a:defRPr sz="5400"/>
            </a:lvl1pPr>
          </a:lstStyle>
          <a:p>
            <a:pPr rtl="0"/>
            <a:r>
              <a:rPr lang="el-GR" dirty="0"/>
              <a:t>Κάντε κλικ για να επεξεργαστείτε τον τίτλο υποδείγματος</a:t>
            </a:r>
            <a:endParaRPr lang="el-GR" noProof="0" dirty="0"/>
          </a:p>
        </p:txBody>
      </p:sp>
      <p:sp>
        <p:nvSpPr>
          <p:cNvPr id="3" name="Υπότιτλος 2"/>
          <p:cNvSpPr>
            <a:spLocks noGrp="1"/>
          </p:cNvSpPr>
          <p:nvPr>
            <p:ph type="subTitle" idx="1"/>
          </p:nvPr>
        </p:nvSpPr>
        <p:spPr>
          <a:xfrm>
            <a:off x="2589213" y="4777379"/>
            <a:ext cx="8915399" cy="1126283"/>
          </a:xfrm>
        </p:spPr>
        <p:txBody>
          <a:bodyPr rtlCol="0"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l-GR" noProof="0"/>
              <a:t>Κάντε κλικ για να επεξεργαστείτε τον υπότιτλο του υποδείγματος</a:t>
            </a:r>
          </a:p>
        </p:txBody>
      </p:sp>
      <p:sp>
        <p:nvSpPr>
          <p:cNvPr id="4" name="Θέση ημερομηνίας 3"/>
          <p:cNvSpPr>
            <a:spLocks noGrp="1"/>
          </p:cNvSpPr>
          <p:nvPr>
            <p:ph type="dt" sz="half" idx="10"/>
          </p:nvPr>
        </p:nvSpPr>
        <p:spPr/>
        <p:txBody>
          <a:bodyPr rtlCol="0"/>
          <a:lstStyle/>
          <a:p>
            <a:pPr rtl="0"/>
            <a:fld id="{226E71CD-6382-4BFE-9A43-8CDDD9898E8E}"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7" name="Ελεύθερη σχεδίαση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Θέση αριθμού διαφάνειας 5"/>
          <p:cNvSpPr>
            <a:spLocks noGrp="1"/>
          </p:cNvSpPr>
          <p:nvPr>
            <p:ph type="sldNum" sz="quarter" idx="12"/>
          </p:nvPr>
        </p:nvSpPr>
        <p:spPr>
          <a:xfrm>
            <a:off x="531812" y="4529540"/>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2589212" y="609600"/>
            <a:ext cx="8915399" cy="3117040"/>
          </a:xfrm>
        </p:spPr>
        <p:txBody>
          <a:bodyPr rtlCol="0" anchor="ctr">
            <a:normAutofit/>
          </a:bodyPr>
          <a:lstStyle>
            <a:lvl1pPr algn="l">
              <a:defRPr sz="4800" b="0" cap="none"/>
            </a:lvl1pPr>
          </a:lstStyle>
          <a:p>
            <a:pPr rtl="0"/>
            <a:r>
              <a:rPr lang="el-GR" dirty="0"/>
              <a:t>Κάντε κλικ για να επεξεργαστείτε τον τίτλο υποδείγματος</a:t>
            </a:r>
            <a:endParaRPr lang="el-GR" noProof="0" dirty="0"/>
          </a:p>
        </p:txBody>
      </p:sp>
      <p:sp>
        <p:nvSpPr>
          <p:cNvPr id="3" name="Θέση κειμένου 2"/>
          <p:cNvSpPr>
            <a:spLocks noGrp="1"/>
          </p:cNvSpPr>
          <p:nvPr>
            <p:ph type="body" idx="1" hasCustomPrompt="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υποδείγματος κειμένου</a:t>
            </a:r>
          </a:p>
        </p:txBody>
      </p:sp>
      <p:sp>
        <p:nvSpPr>
          <p:cNvPr id="4" name="Θέση ημερομηνίας 3"/>
          <p:cNvSpPr>
            <a:spLocks noGrp="1"/>
          </p:cNvSpPr>
          <p:nvPr>
            <p:ph type="dt" sz="half" idx="10"/>
          </p:nvPr>
        </p:nvSpPr>
        <p:spPr/>
        <p:txBody>
          <a:bodyPr rtlCol="0"/>
          <a:lstStyle/>
          <a:p>
            <a:pPr rtl="0"/>
            <a:fld id="{A4514392-AA7F-4BC9-870B-0FB401CEC680}"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9" name="Ελεύθερη σχεδίαση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Θέση αριθμού διαφάνειας 5"/>
          <p:cNvSpPr>
            <a:spLocks noGrp="1"/>
          </p:cNvSpPr>
          <p:nvPr>
            <p:ph type="sldNum" sz="quarter" idx="12"/>
          </p:nvPr>
        </p:nvSpPr>
        <p:spPr>
          <a:xfrm>
            <a:off x="531812" y="3244139"/>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Απόσπασμ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l-GR" dirty="0"/>
              <a:t>Κάντε κλικ για να επεξεργαστείτε τον τίτλο υποδείγματος</a:t>
            </a:r>
            <a:endParaRPr lang="el-GR" noProof="0" dirty="0"/>
          </a:p>
        </p:txBody>
      </p:sp>
      <p:sp>
        <p:nvSpPr>
          <p:cNvPr id="13" name="Θέση κειμένου 9"/>
          <p:cNvSpPr>
            <a:spLocks noGrp="1"/>
          </p:cNvSpPr>
          <p:nvPr>
            <p:ph type="body" sz="quarter" idx="13" hasCustomPrompt="1"/>
          </p:nvPr>
        </p:nvSpPr>
        <p:spPr>
          <a:xfrm>
            <a:off x="3275012" y="3505200"/>
            <a:ext cx="7536554" cy="381000"/>
          </a:xfrm>
        </p:spPr>
        <p:txBody>
          <a:bodyPr rtlCol="0"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l-GR" noProof="0"/>
              <a:t>Στυλ υποδείγματος κειμένου</a:t>
            </a:r>
          </a:p>
        </p:txBody>
      </p:sp>
      <p:sp>
        <p:nvSpPr>
          <p:cNvPr id="3" name="Θέση κειμένου 2"/>
          <p:cNvSpPr>
            <a:spLocks noGrp="1"/>
          </p:cNvSpPr>
          <p:nvPr>
            <p:ph type="body" idx="1" hasCustomPrompt="1"/>
          </p:nvPr>
        </p:nvSpPr>
        <p:spPr>
          <a:xfrm>
            <a:off x="2589212" y="4354046"/>
            <a:ext cx="8915399" cy="1555864"/>
          </a:xfrm>
        </p:spPr>
        <p:txBody>
          <a:bodyPr rtlCol="0"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υποδείγματος κειμένου</a:t>
            </a:r>
          </a:p>
        </p:txBody>
      </p:sp>
      <p:sp>
        <p:nvSpPr>
          <p:cNvPr id="4" name="Θέση ημερομηνίας 3"/>
          <p:cNvSpPr>
            <a:spLocks noGrp="1"/>
          </p:cNvSpPr>
          <p:nvPr>
            <p:ph type="dt" sz="half" idx="10"/>
          </p:nvPr>
        </p:nvSpPr>
        <p:spPr/>
        <p:txBody>
          <a:bodyPr rtlCol="0"/>
          <a:lstStyle/>
          <a:p>
            <a:pPr rtl="0"/>
            <a:fld id="{30246804-950D-48D3-A704-2D8B7E54DB49}"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11" name="Ελεύθερη σχεδίαση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Θέση αριθμού διαφάνειας 5"/>
          <p:cNvSpPr>
            <a:spLocks noGrp="1"/>
          </p:cNvSpPr>
          <p:nvPr>
            <p:ph type="sldNum" sz="quarter" idx="12"/>
          </p:nvPr>
        </p:nvSpPr>
        <p:spPr>
          <a:xfrm>
            <a:off x="531812" y="3244139"/>
            <a:ext cx="779767" cy="365125"/>
          </a:xfrm>
        </p:spPr>
        <p:txBody>
          <a:bodyPr rtlCol="0"/>
          <a:lstStyle/>
          <a:p>
            <a:pPr rtl="0"/>
            <a:fld id="{D57F1E4F-1CFF-5643-939E-217C01CDF565}" type="slidenum">
              <a:rPr lang="el-GR" noProof="0" smtClean="0"/>
              <a:pPr/>
              <a:t>‹#›</a:t>
            </a:fld>
            <a:endParaRPr lang="el-GR" noProof="0"/>
          </a:p>
        </p:txBody>
      </p:sp>
      <p:sp>
        <p:nvSpPr>
          <p:cNvPr id="14" name="Πλαίσιο κειμένου 13"/>
          <p:cNvSpPr txBox="1"/>
          <p:nvPr/>
        </p:nvSpPr>
        <p:spPr>
          <a:xfrm>
            <a:off x="2467652" y="648005"/>
            <a:ext cx="609600" cy="584776"/>
          </a:xfrm>
          <a:prstGeom prst="rect">
            <a:avLst/>
          </a:prstGeom>
        </p:spPr>
        <p:txBody>
          <a:bodyPr vert="horz" lIns="91440" tIns="45720" rIns="91440" bIns="45720" rtlCol="0" anchor="ctr">
            <a:noAutofit/>
          </a:bodyPr>
          <a:lstStyle/>
          <a:p>
            <a:pPr lvl="0" rtl="0"/>
            <a:r>
              <a:rPr lang="el-GR" sz="8000" noProof="0">
                <a:ln w="3175" cmpd="sng">
                  <a:noFill/>
                </a:ln>
                <a:solidFill>
                  <a:schemeClr val="accent1"/>
                </a:solidFill>
                <a:effectLst/>
                <a:latin typeface="Arial"/>
              </a:rPr>
              <a:t>“</a:t>
            </a:r>
          </a:p>
        </p:txBody>
      </p:sp>
      <p:sp>
        <p:nvSpPr>
          <p:cNvPr id="15" name="Πλαίσιο κειμένου 14"/>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l-GR" sz="8000" noProof="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Τίτλος 1"/>
          <p:cNvSpPr>
            <a:spLocks noGrp="1"/>
          </p:cNvSpPr>
          <p:nvPr>
            <p:ph type="title"/>
          </p:nvPr>
        </p:nvSpPr>
        <p:spPr>
          <a:xfrm>
            <a:off x="2589213" y="2438400"/>
            <a:ext cx="8915400" cy="2724845"/>
          </a:xfrm>
        </p:spPr>
        <p:txBody>
          <a:bodyPr rtlCol="0" anchor="b">
            <a:normAutofit/>
          </a:bodyPr>
          <a:lstStyle>
            <a:lvl1pPr algn="l">
              <a:defRPr sz="4800" b="0"/>
            </a:lvl1pPr>
          </a:lstStyle>
          <a:p>
            <a:pPr rtl="0"/>
            <a:r>
              <a:rPr lang="el-GR" dirty="0"/>
              <a:t>Κάντε κλικ για να επεξεργαστείτε τον τίτλο υποδείγματος</a:t>
            </a:r>
            <a:endParaRPr lang="el-GR" noProof="0" dirty="0"/>
          </a:p>
        </p:txBody>
      </p:sp>
      <p:sp>
        <p:nvSpPr>
          <p:cNvPr id="4" name="Θέση κειμένου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l-GR" noProof="0"/>
              <a:t>Στυλ υποδείγματος κειμένου</a:t>
            </a:r>
          </a:p>
        </p:txBody>
      </p:sp>
      <p:sp>
        <p:nvSpPr>
          <p:cNvPr id="5" name="Θέση ημερομηνίας 4"/>
          <p:cNvSpPr>
            <a:spLocks noGrp="1"/>
          </p:cNvSpPr>
          <p:nvPr>
            <p:ph type="dt" sz="half" idx="10"/>
          </p:nvPr>
        </p:nvSpPr>
        <p:spPr/>
        <p:txBody>
          <a:bodyPr rtlCol="0"/>
          <a:lstStyle/>
          <a:p>
            <a:pPr rtl="0"/>
            <a:fld id="{C5A17AC4-418E-4A05-BA0E-7B67ADE2F516}" type="datetime1">
              <a:rPr lang="el-GR" noProof="0" smtClean="0"/>
              <a:t>8/1/2024</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9" name="Ελεύθερη σχεδίαση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Θέση αριθμού διαφάνειας 6"/>
          <p:cNvSpPr>
            <a:spLocks noGrp="1"/>
          </p:cNvSpPr>
          <p:nvPr>
            <p:ph type="sldNum" sz="quarter" idx="12"/>
          </p:nvPr>
        </p:nvSpPr>
        <p:spPr>
          <a:xfrm>
            <a:off x="531812" y="4983087"/>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αποσπάσματος">
    <p:spTree>
      <p:nvGrpSpPr>
        <p:cNvPr id="1" name=""/>
        <p:cNvGrpSpPr/>
        <p:nvPr/>
      </p:nvGrpSpPr>
      <p:grpSpPr>
        <a:xfrm>
          <a:off x="0" y="0"/>
          <a:ext cx="0" cy="0"/>
          <a:chOff x="0" y="0"/>
          <a:chExt cx="0" cy="0"/>
        </a:xfrm>
      </p:grpSpPr>
      <p:sp>
        <p:nvSpPr>
          <p:cNvPr id="12" name="Τίτλος 1"/>
          <p:cNvSpPr>
            <a:spLocks noGrp="1"/>
          </p:cNvSpPr>
          <p:nvPr>
            <p:ph type="title"/>
          </p:nvPr>
        </p:nvSpPr>
        <p:spPr>
          <a:xfrm>
            <a:off x="2849949" y="609600"/>
            <a:ext cx="8393926" cy="2895600"/>
          </a:xfrm>
        </p:spPr>
        <p:txBody>
          <a:bodyPr rtlCol="0" anchor="ctr">
            <a:normAutofit/>
          </a:bodyPr>
          <a:lstStyle>
            <a:lvl1pPr algn="l">
              <a:defRPr sz="4800" b="0" cap="none"/>
            </a:lvl1pPr>
          </a:lstStyle>
          <a:p>
            <a:pPr rtl="0"/>
            <a:r>
              <a:rPr lang="el-GR" dirty="0"/>
              <a:t>Κάντε κλικ για να επεξεργαστείτε τον τίτλο υποδείγματος</a:t>
            </a:r>
            <a:endParaRPr lang="el-GR" noProof="0" dirty="0"/>
          </a:p>
        </p:txBody>
      </p:sp>
      <p:sp>
        <p:nvSpPr>
          <p:cNvPr id="21" name="Θέση κειμένου 9"/>
          <p:cNvSpPr>
            <a:spLocks noGrp="1"/>
          </p:cNvSpPr>
          <p:nvPr>
            <p:ph type="body" sz="quarter" idx="13" hasCustomPrompt="1"/>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l-GR" noProof="0"/>
              <a:t>Στυλ υποδείγματος κειμένου</a:t>
            </a:r>
          </a:p>
        </p:txBody>
      </p:sp>
      <p:sp>
        <p:nvSpPr>
          <p:cNvPr id="4" name="Θέση κειμένου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l-GR" noProof="0"/>
              <a:t>Στυλ υποδείγματος κειμένου</a:t>
            </a:r>
          </a:p>
        </p:txBody>
      </p:sp>
      <p:sp>
        <p:nvSpPr>
          <p:cNvPr id="5" name="Θέση ημερομηνίας 4"/>
          <p:cNvSpPr>
            <a:spLocks noGrp="1"/>
          </p:cNvSpPr>
          <p:nvPr>
            <p:ph type="dt" sz="half" idx="10"/>
          </p:nvPr>
        </p:nvSpPr>
        <p:spPr/>
        <p:txBody>
          <a:bodyPr rtlCol="0"/>
          <a:lstStyle/>
          <a:p>
            <a:pPr rtl="0"/>
            <a:fld id="{48BC195D-B92A-4899-B82F-CDE77F9E4211}" type="datetime1">
              <a:rPr lang="el-GR" noProof="0" smtClean="0"/>
              <a:t>8/1/2024</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11" name="Ελεύθερη σχεδίαση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Θέση αριθμού διαφάνειας 6"/>
          <p:cNvSpPr>
            <a:spLocks noGrp="1"/>
          </p:cNvSpPr>
          <p:nvPr>
            <p:ph type="sldNum" sz="quarter" idx="12"/>
          </p:nvPr>
        </p:nvSpPr>
        <p:spPr>
          <a:xfrm>
            <a:off x="531812" y="4983087"/>
            <a:ext cx="779767" cy="365125"/>
          </a:xfrm>
        </p:spPr>
        <p:txBody>
          <a:bodyPr rtlCol="0"/>
          <a:lstStyle/>
          <a:p>
            <a:pPr rtl="0"/>
            <a:fld id="{D57F1E4F-1CFF-5643-939E-217C01CDF565}" type="slidenum">
              <a:rPr lang="el-GR" noProof="0" smtClean="0"/>
              <a:pPr/>
              <a:t>‹#›</a:t>
            </a:fld>
            <a:endParaRPr lang="el-GR" noProof="0"/>
          </a:p>
        </p:txBody>
      </p:sp>
      <p:sp>
        <p:nvSpPr>
          <p:cNvPr id="17" name="Πλαίσιο κειμένου 16"/>
          <p:cNvSpPr txBox="1"/>
          <p:nvPr/>
        </p:nvSpPr>
        <p:spPr>
          <a:xfrm>
            <a:off x="2467652" y="648005"/>
            <a:ext cx="609600" cy="584776"/>
          </a:xfrm>
          <a:prstGeom prst="rect">
            <a:avLst/>
          </a:prstGeom>
        </p:spPr>
        <p:txBody>
          <a:bodyPr vert="horz" lIns="91440" tIns="45720" rIns="91440" bIns="45720" rtlCol="0" anchor="ctr">
            <a:noAutofit/>
          </a:bodyPr>
          <a:lstStyle/>
          <a:p>
            <a:pPr lvl="0" rtl="0"/>
            <a:r>
              <a:rPr lang="el-GR" sz="8000" noProof="0">
                <a:ln w="3175" cmpd="sng">
                  <a:noFill/>
                </a:ln>
                <a:solidFill>
                  <a:schemeClr val="accent1"/>
                </a:solidFill>
                <a:effectLst/>
                <a:latin typeface="Arial"/>
              </a:rPr>
              <a:t>“</a:t>
            </a:r>
          </a:p>
        </p:txBody>
      </p:sp>
      <p:sp>
        <p:nvSpPr>
          <p:cNvPr id="18" name="Πλαίσιο κειμένου 17"/>
          <p:cNvSpPr txBox="1"/>
          <p:nvPr/>
        </p:nvSpPr>
        <p:spPr>
          <a:xfrm>
            <a:off x="11114852" y="2905306"/>
            <a:ext cx="609600" cy="584776"/>
          </a:xfrm>
          <a:prstGeom prst="rect">
            <a:avLst/>
          </a:prstGeom>
        </p:spPr>
        <p:txBody>
          <a:bodyPr vert="horz" lIns="91440" tIns="45720" rIns="91440" bIns="45720" rtlCol="0" anchor="ctr">
            <a:noAutofit/>
          </a:bodyPr>
          <a:lstStyle/>
          <a:p>
            <a:pPr lvl="0" rtl="0"/>
            <a:r>
              <a:rPr lang="el-GR" sz="8000" noProof="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Σωστό ή λάθος">
    <p:spTree>
      <p:nvGrpSpPr>
        <p:cNvPr id="1" name=""/>
        <p:cNvGrpSpPr/>
        <p:nvPr/>
      </p:nvGrpSpPr>
      <p:grpSpPr>
        <a:xfrm>
          <a:off x="0" y="0"/>
          <a:ext cx="0" cy="0"/>
          <a:chOff x="0" y="0"/>
          <a:chExt cx="0" cy="0"/>
        </a:xfrm>
      </p:grpSpPr>
      <p:sp>
        <p:nvSpPr>
          <p:cNvPr id="2" name="Τίτλος 1"/>
          <p:cNvSpPr>
            <a:spLocks noGrp="1"/>
          </p:cNvSpPr>
          <p:nvPr>
            <p:ph type="title"/>
          </p:nvPr>
        </p:nvSpPr>
        <p:spPr>
          <a:xfrm>
            <a:off x="2589212" y="627407"/>
            <a:ext cx="8915399" cy="2880020"/>
          </a:xfrm>
        </p:spPr>
        <p:txBody>
          <a:bodyPr rtlCol="0" anchor="ctr">
            <a:normAutofit/>
          </a:bodyPr>
          <a:lstStyle>
            <a:lvl1pPr algn="l">
              <a:defRPr sz="4800" b="0"/>
            </a:lvl1pPr>
          </a:lstStyle>
          <a:p>
            <a:pPr rtl="0"/>
            <a:r>
              <a:rPr lang="el-GR" dirty="0"/>
              <a:t>Κάντε κλικ για να επεξεργαστείτε τον τίτλο υποδείγματος</a:t>
            </a:r>
            <a:endParaRPr lang="el-GR" noProof="0" dirty="0"/>
          </a:p>
        </p:txBody>
      </p:sp>
      <p:sp>
        <p:nvSpPr>
          <p:cNvPr id="21" name="Θέση κειμένου 9"/>
          <p:cNvSpPr>
            <a:spLocks noGrp="1"/>
          </p:cNvSpPr>
          <p:nvPr>
            <p:ph type="body" sz="quarter" idx="13" hasCustomPrompt="1"/>
          </p:nvPr>
        </p:nvSpPr>
        <p:spPr>
          <a:xfrm>
            <a:off x="2589212" y="4343400"/>
            <a:ext cx="8915400" cy="838200"/>
          </a:xfrm>
        </p:spPr>
        <p:txBody>
          <a:bodyPr rtlCol="0"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rtl="0"/>
            <a:r>
              <a:rPr lang="el-GR" noProof="0"/>
              <a:t>Στυλ υποδείγματος κειμένου</a:t>
            </a:r>
          </a:p>
        </p:txBody>
      </p:sp>
      <p:sp>
        <p:nvSpPr>
          <p:cNvPr id="4" name="Θέση κειμένου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rtl="0">
              <a:buNone/>
            </a:pPr>
            <a:r>
              <a:rPr lang="el-GR" noProof="0"/>
              <a:t>Στυλ υποδείγματος κειμένου</a:t>
            </a:r>
          </a:p>
        </p:txBody>
      </p:sp>
      <p:sp>
        <p:nvSpPr>
          <p:cNvPr id="5" name="Θέση ημερομηνίας 4"/>
          <p:cNvSpPr>
            <a:spLocks noGrp="1"/>
          </p:cNvSpPr>
          <p:nvPr>
            <p:ph type="dt" sz="half" idx="10"/>
          </p:nvPr>
        </p:nvSpPr>
        <p:spPr/>
        <p:txBody>
          <a:bodyPr rtlCol="0"/>
          <a:lstStyle/>
          <a:p>
            <a:pPr rtl="0"/>
            <a:fld id="{5BB0F26D-31FE-4576-B180-777D6ABD1E28}" type="datetime1">
              <a:rPr lang="el-GR" noProof="0" smtClean="0"/>
              <a:t>8/1/2024</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9" name="Ελεύθερη σχεδίαση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Θέση αριθμού διαφάνειας 6"/>
          <p:cNvSpPr>
            <a:spLocks noGrp="1"/>
          </p:cNvSpPr>
          <p:nvPr>
            <p:ph type="sldNum" sz="quarter" idx="12"/>
          </p:nvPr>
        </p:nvSpPr>
        <p:spPr>
          <a:xfrm>
            <a:off x="531812" y="4983087"/>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dirty="0"/>
              <a:t>Κάντε κλικ για να επεξεργαστείτε τον τίτλο υποδείγματος</a:t>
            </a:r>
            <a:endParaRPr lang="el-GR" noProof="0" dirty="0"/>
          </a:p>
        </p:txBody>
      </p:sp>
      <p:sp>
        <p:nvSpPr>
          <p:cNvPr id="3" name="Σύμβολο κράτησης θέσης κατακόρυφου κειμένου 2"/>
          <p:cNvSpPr>
            <a:spLocks noGrp="1"/>
          </p:cNvSpPr>
          <p:nvPr>
            <p:ph type="body" orient="vert" idx="1" hasCustomPrompt="1"/>
          </p:nvPr>
        </p:nvSpPr>
        <p:spPr/>
        <p:txBody>
          <a:bodyPr vert="eaVert" rtlCol="0" anchor="t"/>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659B02C8-A063-4968-8FF4-2E3E72AD694D}"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8"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9294812" y="627405"/>
            <a:ext cx="2207601" cy="5283817"/>
          </a:xfrm>
        </p:spPr>
        <p:txBody>
          <a:bodyPr vert="eaVert" rtlCol="0" anchor="ctr"/>
          <a:lstStyle/>
          <a:p>
            <a:pPr rtl="0"/>
            <a:r>
              <a:rPr lang="el-GR" dirty="0"/>
              <a:t>Κάντε κλικ για να επεξεργαστείτε τον τίτλο υποδείγματος</a:t>
            </a:r>
            <a:endParaRPr lang="el-GR" noProof="0" dirty="0"/>
          </a:p>
        </p:txBody>
      </p:sp>
      <p:sp>
        <p:nvSpPr>
          <p:cNvPr id="3" name="Σύμβολο κράτησης θέσης κατακόρυφου κειμένου 2"/>
          <p:cNvSpPr>
            <a:spLocks noGrp="1"/>
          </p:cNvSpPr>
          <p:nvPr>
            <p:ph type="body" orient="vert" idx="1" hasCustomPrompt="1"/>
          </p:nvPr>
        </p:nvSpPr>
        <p:spPr>
          <a:xfrm>
            <a:off x="2589212" y="627405"/>
            <a:ext cx="6477000" cy="5283817"/>
          </a:xfrm>
        </p:spPr>
        <p:txBody>
          <a:bodyPr vert="eaVert" rtlCol="0"/>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B0C74B0E-F43E-4990-A191-6AB634D9FCA9}"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8"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a:xfrm>
            <a:off x="2592925" y="624110"/>
            <a:ext cx="8911687" cy="1280890"/>
          </a:xfrm>
        </p:spPr>
        <p:txBody>
          <a:bodyPr rtlCol="0"/>
          <a:lstStyle/>
          <a:p>
            <a:pPr rtl="0"/>
            <a:r>
              <a:rPr lang="el-GR" dirty="0"/>
              <a:t>Κάντε κλικ για να επεξεργαστείτε τον τίτλο υποδείγματος</a:t>
            </a:r>
            <a:endParaRPr lang="el-GR" noProof="0" dirty="0"/>
          </a:p>
        </p:txBody>
      </p:sp>
      <p:sp>
        <p:nvSpPr>
          <p:cNvPr id="3" name="Θέση περιεχομένου 2"/>
          <p:cNvSpPr>
            <a:spLocks noGrp="1"/>
          </p:cNvSpPr>
          <p:nvPr>
            <p:ph idx="1" hasCustomPrompt="1"/>
          </p:nvPr>
        </p:nvSpPr>
        <p:spPr>
          <a:xfrm>
            <a:off x="2589212" y="2133600"/>
            <a:ext cx="8915400" cy="3777622"/>
          </a:xfrm>
        </p:spPr>
        <p:txBody>
          <a:bodyPr rtlCol="0"/>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E0FDC3F7-AF5C-4B8D-AFA0-06A25FA3AA09}"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8"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Θέση αριθμού διαφάνειας 5"/>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2589212" y="2058750"/>
            <a:ext cx="8915399" cy="1468800"/>
          </a:xfrm>
        </p:spPr>
        <p:txBody>
          <a:bodyPr rtlCol="0" anchor="b"/>
          <a:lstStyle>
            <a:lvl1pPr algn="l">
              <a:defRPr sz="4000" b="0" cap="none"/>
            </a:lvl1pPr>
          </a:lstStyle>
          <a:p>
            <a:pPr rtl="0"/>
            <a:r>
              <a:rPr lang="el-GR" dirty="0"/>
              <a:t>Κάντε κλικ για να επεξεργαστείτε τον τίτλο υποδείγματος</a:t>
            </a:r>
            <a:endParaRPr lang="el-GR" noProof="0" dirty="0"/>
          </a:p>
        </p:txBody>
      </p:sp>
      <p:sp>
        <p:nvSpPr>
          <p:cNvPr id="3" name="Θέση κειμένου 2"/>
          <p:cNvSpPr>
            <a:spLocks noGrp="1"/>
          </p:cNvSpPr>
          <p:nvPr>
            <p:ph type="body" idx="1" hasCustomPrompt="1"/>
          </p:nvPr>
        </p:nvSpPr>
        <p:spPr>
          <a:xfrm>
            <a:off x="2589212" y="3530129"/>
            <a:ext cx="8915399" cy="860400"/>
          </a:xfrm>
        </p:spPr>
        <p:txBody>
          <a:bodyPr rtlCol="0"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l-GR" noProof="0"/>
              <a:t>Στυλ υποδείγματος κειμένου</a:t>
            </a:r>
          </a:p>
        </p:txBody>
      </p:sp>
      <p:sp>
        <p:nvSpPr>
          <p:cNvPr id="4" name="Θέση ημερομηνίας 3"/>
          <p:cNvSpPr>
            <a:spLocks noGrp="1"/>
          </p:cNvSpPr>
          <p:nvPr>
            <p:ph type="dt" sz="half" idx="10"/>
          </p:nvPr>
        </p:nvSpPr>
        <p:spPr/>
        <p:txBody>
          <a:bodyPr rtlCol="0"/>
          <a:lstStyle/>
          <a:p>
            <a:pPr rtl="0"/>
            <a:fld id="{D826731E-8569-42B8-A496-C6EF36CFBFFF}" type="datetime1">
              <a:rPr lang="el-GR" noProof="0" smtClean="0"/>
              <a:t>8/1/2024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9" name="Ελεύθερη σχεδίαση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Θέση αριθμού διαφάνειας 5"/>
          <p:cNvSpPr>
            <a:spLocks noGrp="1"/>
          </p:cNvSpPr>
          <p:nvPr>
            <p:ph type="sldNum" sz="quarter" idx="12"/>
          </p:nvPr>
        </p:nvSpPr>
        <p:spPr>
          <a:xfrm>
            <a:off x="531812" y="3244139"/>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8" name="Τίτλος 7"/>
          <p:cNvSpPr>
            <a:spLocks noGrp="1"/>
          </p:cNvSpPr>
          <p:nvPr>
            <p:ph type="title"/>
          </p:nvPr>
        </p:nvSpPr>
        <p:spPr/>
        <p:txBody>
          <a:bodyPr rtlCol="0"/>
          <a:lstStyle/>
          <a:p>
            <a:pPr rtl="0"/>
            <a:r>
              <a:rPr lang="el-GR" dirty="0"/>
              <a:t>Κάντε κλικ για να επεξεργαστείτε τον τίτλο υποδείγματος</a:t>
            </a:r>
            <a:endParaRPr lang="el-GR" noProof="0" dirty="0"/>
          </a:p>
        </p:txBody>
      </p:sp>
      <p:sp>
        <p:nvSpPr>
          <p:cNvPr id="3" name="Θέση περιεχομένου 2"/>
          <p:cNvSpPr>
            <a:spLocks noGrp="1"/>
          </p:cNvSpPr>
          <p:nvPr>
            <p:ph sz="half" idx="1" hasCustomPrompt="1"/>
          </p:nvPr>
        </p:nvSpPr>
        <p:spPr>
          <a:xfrm>
            <a:off x="2589212" y="2133600"/>
            <a:ext cx="4313864" cy="3777622"/>
          </a:xfrm>
        </p:spPr>
        <p:txBody>
          <a:bodyPr rtlCol="0">
            <a:normAutofit/>
          </a:bodyPr>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περιεχομένου 3"/>
          <p:cNvSpPr>
            <a:spLocks noGrp="1"/>
          </p:cNvSpPr>
          <p:nvPr>
            <p:ph sz="half" idx="2" hasCustomPrompt="1"/>
          </p:nvPr>
        </p:nvSpPr>
        <p:spPr>
          <a:xfrm>
            <a:off x="7190747" y="2126222"/>
            <a:ext cx="4313864" cy="3777622"/>
          </a:xfrm>
        </p:spPr>
        <p:txBody>
          <a:bodyPr rtlCol="0">
            <a:normAutofit/>
          </a:bodyPr>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5" name="Θέση ημερομηνίας 4"/>
          <p:cNvSpPr>
            <a:spLocks noGrp="1"/>
          </p:cNvSpPr>
          <p:nvPr>
            <p:ph type="dt" sz="half" idx="10"/>
          </p:nvPr>
        </p:nvSpPr>
        <p:spPr/>
        <p:txBody>
          <a:bodyPr rtlCol="0"/>
          <a:lstStyle/>
          <a:p>
            <a:pPr rtl="0"/>
            <a:fld id="{60461948-E716-4E8E-A740-96DB7C969F9D}" type="datetime1">
              <a:rPr lang="el-GR" noProof="0" smtClean="0"/>
              <a:t>8/1/2024</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10"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Θέση αριθμού διαφάνειας 5"/>
          <p:cNvSpPr>
            <a:spLocks noGrp="1"/>
          </p:cNvSpPr>
          <p:nvPr>
            <p:ph type="sldNum" sz="quarter" idx="12"/>
          </p:nvPr>
        </p:nvSpPr>
        <p:spPr>
          <a:xfrm>
            <a:off x="531812" y="787782"/>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10" name="Τίτλος 9"/>
          <p:cNvSpPr>
            <a:spLocks noGrp="1"/>
          </p:cNvSpPr>
          <p:nvPr>
            <p:ph type="title"/>
          </p:nvPr>
        </p:nvSpPr>
        <p:spPr/>
        <p:txBody>
          <a:bodyPr rtlCol="0"/>
          <a:lstStyle/>
          <a:p>
            <a:pPr rtl="0"/>
            <a:r>
              <a:rPr lang="el-GR" dirty="0"/>
              <a:t>Κάντε κλικ για να επεξεργαστείτε τον τίτλο υποδείγματος</a:t>
            </a:r>
            <a:endParaRPr lang="el-GR" noProof="0" dirty="0"/>
          </a:p>
        </p:txBody>
      </p:sp>
      <p:sp>
        <p:nvSpPr>
          <p:cNvPr id="3" name="Θέση κειμένου 2"/>
          <p:cNvSpPr>
            <a:spLocks noGrp="1"/>
          </p:cNvSpPr>
          <p:nvPr>
            <p:ph type="body" idx="1" hasCustomPrompt="1"/>
          </p:nvPr>
        </p:nvSpPr>
        <p:spPr>
          <a:xfrm>
            <a:off x="2939373" y="1972703"/>
            <a:ext cx="3992732"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υποδείγματος κειμένου</a:t>
            </a:r>
          </a:p>
        </p:txBody>
      </p:sp>
      <p:sp>
        <p:nvSpPr>
          <p:cNvPr id="4" name="Θέση περιεχομένου 3"/>
          <p:cNvSpPr>
            <a:spLocks noGrp="1"/>
          </p:cNvSpPr>
          <p:nvPr>
            <p:ph sz="half" idx="2" hasCustomPrompt="1"/>
          </p:nvPr>
        </p:nvSpPr>
        <p:spPr>
          <a:xfrm>
            <a:off x="2589212" y="2548966"/>
            <a:ext cx="4342893" cy="3354060"/>
          </a:xfrm>
        </p:spPr>
        <p:txBody>
          <a:bodyPr rtlCol="0">
            <a:normAutofit/>
          </a:bodyPr>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5" name="Θέση κειμένου 4"/>
          <p:cNvSpPr>
            <a:spLocks noGrp="1"/>
          </p:cNvSpPr>
          <p:nvPr>
            <p:ph type="body" sz="quarter" idx="3" hasCustomPrompt="1"/>
          </p:nvPr>
        </p:nvSpPr>
        <p:spPr>
          <a:xfrm>
            <a:off x="7506629" y="1969475"/>
            <a:ext cx="3999001" cy="576262"/>
          </a:xfrm>
        </p:spPr>
        <p:txBody>
          <a:bodyPr rtlCol="0"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υποδείγματος κειμένου</a:t>
            </a:r>
          </a:p>
        </p:txBody>
      </p:sp>
      <p:sp>
        <p:nvSpPr>
          <p:cNvPr id="6" name="Θέση περιεχομένου 5"/>
          <p:cNvSpPr>
            <a:spLocks noGrp="1"/>
          </p:cNvSpPr>
          <p:nvPr>
            <p:ph sz="quarter" idx="4" hasCustomPrompt="1"/>
          </p:nvPr>
        </p:nvSpPr>
        <p:spPr>
          <a:xfrm>
            <a:off x="7166957" y="2545738"/>
            <a:ext cx="4338674" cy="3354060"/>
          </a:xfrm>
        </p:spPr>
        <p:txBody>
          <a:bodyPr rtlCol="0">
            <a:normAutofit/>
          </a:bodyPr>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7" name="Θέση ημερομηνίας 6"/>
          <p:cNvSpPr>
            <a:spLocks noGrp="1"/>
          </p:cNvSpPr>
          <p:nvPr>
            <p:ph type="dt" sz="half" idx="10"/>
          </p:nvPr>
        </p:nvSpPr>
        <p:spPr/>
        <p:txBody>
          <a:bodyPr rtlCol="0"/>
          <a:lstStyle/>
          <a:p>
            <a:pPr rtl="0"/>
            <a:fld id="{F300ECED-F17E-4510-8E20-B055FB9EF0D5}" type="datetime1">
              <a:rPr lang="el-GR" noProof="0" smtClean="0"/>
              <a:t>8/1/2024</a:t>
            </a:fld>
            <a:endParaRPr lang="el-GR" noProof="0"/>
          </a:p>
        </p:txBody>
      </p:sp>
      <p:sp>
        <p:nvSpPr>
          <p:cNvPr id="8" name="Θέση υποσέλιδου 7"/>
          <p:cNvSpPr>
            <a:spLocks noGrp="1"/>
          </p:cNvSpPr>
          <p:nvPr>
            <p:ph type="ftr" sz="quarter" idx="11"/>
          </p:nvPr>
        </p:nvSpPr>
        <p:spPr/>
        <p:txBody>
          <a:bodyPr rtlCol="0"/>
          <a:lstStyle/>
          <a:p>
            <a:pPr rtl="0"/>
            <a:endParaRPr lang="el-GR" noProof="0"/>
          </a:p>
        </p:txBody>
      </p:sp>
      <p:sp>
        <p:nvSpPr>
          <p:cNvPr id="12"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Θέση αριθμού διαφάνειας 5"/>
          <p:cNvSpPr>
            <a:spLocks noGrp="1"/>
          </p:cNvSpPr>
          <p:nvPr>
            <p:ph type="sldNum" sz="quarter" idx="12"/>
          </p:nvPr>
        </p:nvSpPr>
        <p:spPr>
          <a:xfrm>
            <a:off x="531812" y="787782"/>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dirty="0"/>
              <a:t>Κάντε κλικ για να επεξεργαστείτε τον τίτλο υποδείγματος</a:t>
            </a:r>
            <a:endParaRPr lang="el-GR" noProof="0" dirty="0"/>
          </a:p>
        </p:txBody>
      </p:sp>
      <p:sp>
        <p:nvSpPr>
          <p:cNvPr id="3" name="Θέση ημερομηνίας 2"/>
          <p:cNvSpPr>
            <a:spLocks noGrp="1"/>
          </p:cNvSpPr>
          <p:nvPr>
            <p:ph type="dt" sz="half" idx="10"/>
          </p:nvPr>
        </p:nvSpPr>
        <p:spPr/>
        <p:txBody>
          <a:bodyPr rtlCol="0"/>
          <a:lstStyle/>
          <a:p>
            <a:pPr rtl="0"/>
            <a:fld id="{46B8D52B-FD13-40B2-BC97-A1E30DDFBF4A}" type="datetime1">
              <a:rPr lang="el-GR" noProof="0" smtClean="0"/>
              <a:t>8/1/2024</a:t>
            </a:fld>
            <a:endParaRPr lang="el-GR" noProof="0"/>
          </a:p>
        </p:txBody>
      </p:sp>
      <p:sp>
        <p:nvSpPr>
          <p:cNvPr id="4" name="Θέση υποσέλιδου 3"/>
          <p:cNvSpPr>
            <a:spLocks noGrp="1"/>
          </p:cNvSpPr>
          <p:nvPr>
            <p:ph type="ftr" sz="quarter" idx="11"/>
          </p:nvPr>
        </p:nvSpPr>
        <p:spPr/>
        <p:txBody>
          <a:bodyPr rtlCol="0"/>
          <a:lstStyle/>
          <a:p>
            <a:pPr rtl="0"/>
            <a:endParaRPr lang="el-GR" noProof="0"/>
          </a:p>
        </p:txBody>
      </p:sp>
      <p:sp>
        <p:nvSpPr>
          <p:cNvPr id="7"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Θέση αριθμού διαφάνειας 4"/>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0CA9CA55-118B-44C9-91C1-BE5A88E5DB71}" type="datetime1">
              <a:rPr lang="el-GR" noProof="0" smtClean="0"/>
              <a:t>8/1/2024</a:t>
            </a:fld>
            <a:endParaRPr lang="el-GR" noProof="0"/>
          </a:p>
        </p:txBody>
      </p:sp>
      <p:sp>
        <p:nvSpPr>
          <p:cNvPr id="3" name="Θέση υποσέλιδου 2"/>
          <p:cNvSpPr>
            <a:spLocks noGrp="1"/>
          </p:cNvSpPr>
          <p:nvPr>
            <p:ph type="ftr" sz="quarter" idx="11"/>
          </p:nvPr>
        </p:nvSpPr>
        <p:spPr/>
        <p:txBody>
          <a:bodyPr rtlCol="0"/>
          <a:lstStyle/>
          <a:p>
            <a:pPr rtl="0"/>
            <a:endParaRPr lang="el-GR" noProof="0"/>
          </a:p>
        </p:txBody>
      </p:sp>
      <p:sp>
        <p:nvSpPr>
          <p:cNvPr id="6"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Θέση αριθμού διαφάνειας 3"/>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2589212" y="446088"/>
            <a:ext cx="3505199" cy="976312"/>
          </a:xfrm>
        </p:spPr>
        <p:txBody>
          <a:bodyPr rtlCol="0" anchor="b"/>
          <a:lstStyle>
            <a:lvl1pPr algn="l">
              <a:defRPr sz="2000" b="0"/>
            </a:lvl1pPr>
          </a:lstStyle>
          <a:p>
            <a:pPr rtl="0"/>
            <a:r>
              <a:rPr lang="el-GR" dirty="0"/>
              <a:t>Κάντε κλικ για να επεξεργαστείτε τον τίτλο υποδείγματος</a:t>
            </a:r>
            <a:endParaRPr lang="el-GR" noProof="0" dirty="0"/>
          </a:p>
        </p:txBody>
      </p:sp>
      <p:sp>
        <p:nvSpPr>
          <p:cNvPr id="3" name="Θέση περιεχομένου 2"/>
          <p:cNvSpPr>
            <a:spLocks noGrp="1"/>
          </p:cNvSpPr>
          <p:nvPr>
            <p:ph idx="1" hasCustomPrompt="1"/>
          </p:nvPr>
        </p:nvSpPr>
        <p:spPr>
          <a:xfrm>
            <a:off x="6323012" y="446088"/>
            <a:ext cx="5181600" cy="5414963"/>
          </a:xfrm>
        </p:spPr>
        <p:txBody>
          <a:bodyPr rtlCol="0" anchor="ctr">
            <a:normAutofit/>
          </a:bodyPr>
          <a:lstStyle/>
          <a:p>
            <a:pPr lvl="0" rtl="0"/>
            <a:r>
              <a:rPr lang="el-GR" noProof="0"/>
              <a:t>Στυλ υποδείγματος κειμένου</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κειμένου 3"/>
          <p:cNvSpPr>
            <a:spLocks noGrp="1"/>
          </p:cNvSpPr>
          <p:nvPr>
            <p:ph type="body" sz="half" idx="2" hasCustomPrompt="1"/>
          </p:nvPr>
        </p:nvSpPr>
        <p:spPr>
          <a:xfrm>
            <a:off x="2589212" y="1598613"/>
            <a:ext cx="3505199" cy="4262436"/>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Στυλ υποδείγματος κειμένου</a:t>
            </a:r>
          </a:p>
        </p:txBody>
      </p:sp>
      <p:sp>
        <p:nvSpPr>
          <p:cNvPr id="5" name="Θέση ημερομηνίας 4"/>
          <p:cNvSpPr>
            <a:spLocks noGrp="1"/>
          </p:cNvSpPr>
          <p:nvPr>
            <p:ph type="dt" sz="half" idx="10"/>
          </p:nvPr>
        </p:nvSpPr>
        <p:spPr/>
        <p:txBody>
          <a:bodyPr rtlCol="0"/>
          <a:lstStyle/>
          <a:p>
            <a:pPr rtl="0"/>
            <a:fld id="{D636466A-1881-4902-A341-3432DB3D9D4C}" type="datetime1">
              <a:rPr lang="el-GR" noProof="0" smtClean="0"/>
              <a:t>8/1/2024</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9" name="Ελεύθερη σχεδίαση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Θέση αριθμού διαφάνειας 6"/>
          <p:cNvSpPr>
            <a:spLocks noGrp="1"/>
          </p:cNvSpPr>
          <p:nvPr>
            <p:ph type="sldNum" sz="quarter" idx="12"/>
          </p:nvPr>
        </p:nvSpPr>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2589213" y="4800600"/>
            <a:ext cx="8915400" cy="566738"/>
          </a:xfrm>
        </p:spPr>
        <p:txBody>
          <a:bodyPr rtlCol="0" anchor="b">
            <a:normAutofit/>
          </a:bodyPr>
          <a:lstStyle>
            <a:lvl1pPr algn="l">
              <a:defRPr sz="2400" b="0"/>
            </a:lvl1pPr>
          </a:lstStyle>
          <a:p>
            <a:pPr rtl="0"/>
            <a:r>
              <a:rPr lang="el-GR" dirty="0"/>
              <a:t>Κάντε κλικ για να επεξεργαστείτε τον τίτλο υποδείγματος</a:t>
            </a:r>
            <a:endParaRPr lang="el-GR" noProof="0" dirty="0"/>
          </a:p>
        </p:txBody>
      </p:sp>
      <p:sp>
        <p:nvSpPr>
          <p:cNvPr id="3" name="Θέση εικόνας 2"/>
          <p:cNvSpPr>
            <a:spLocks noGrp="1" noChangeAspect="1"/>
          </p:cNvSpPr>
          <p:nvPr>
            <p:ph type="pic" idx="1" hasCustomPrompt="1"/>
          </p:nvPr>
        </p:nvSpPr>
        <p:spPr>
          <a:xfrm>
            <a:off x="2589212" y="634965"/>
            <a:ext cx="8915400" cy="3854970"/>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l-GR" noProof="0"/>
              <a:t>Κάντε κλικ στο εικονίδιο για να προσθέσετε μια εικόνα</a:t>
            </a:r>
          </a:p>
        </p:txBody>
      </p:sp>
      <p:sp>
        <p:nvSpPr>
          <p:cNvPr id="4" name="Θέση κειμένου 3"/>
          <p:cNvSpPr>
            <a:spLocks noGrp="1"/>
          </p:cNvSpPr>
          <p:nvPr>
            <p:ph type="body" sz="half" idx="2" hasCustomPrompt="1"/>
          </p:nvPr>
        </p:nvSpPr>
        <p:spPr>
          <a:xfrm>
            <a:off x="2589213" y="5367338"/>
            <a:ext cx="8915400"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l-GR" noProof="0"/>
              <a:t>Στυλ υποδείγματος κειμένου</a:t>
            </a:r>
          </a:p>
        </p:txBody>
      </p:sp>
      <p:sp>
        <p:nvSpPr>
          <p:cNvPr id="5" name="Θέση ημερομηνίας 4"/>
          <p:cNvSpPr>
            <a:spLocks noGrp="1"/>
          </p:cNvSpPr>
          <p:nvPr>
            <p:ph type="dt" sz="half" idx="10"/>
          </p:nvPr>
        </p:nvSpPr>
        <p:spPr/>
        <p:txBody>
          <a:bodyPr rtlCol="0"/>
          <a:lstStyle/>
          <a:p>
            <a:pPr rtl="0"/>
            <a:fld id="{8A764D65-5BD4-422D-A00B-9EF05EA6A9F6}" type="datetime1">
              <a:rPr lang="el-GR" noProof="0" smtClean="0"/>
              <a:t>8/1/2024</a:t>
            </a:fld>
            <a:endParaRPr lang="el-GR" noProof="0"/>
          </a:p>
        </p:txBody>
      </p:sp>
      <p:sp>
        <p:nvSpPr>
          <p:cNvPr id="6" name="Θέση υποσέλιδου 5"/>
          <p:cNvSpPr>
            <a:spLocks noGrp="1"/>
          </p:cNvSpPr>
          <p:nvPr>
            <p:ph type="ftr" sz="quarter" idx="11"/>
          </p:nvPr>
        </p:nvSpPr>
        <p:spPr/>
        <p:txBody>
          <a:bodyPr rtlCol="0"/>
          <a:lstStyle/>
          <a:p>
            <a:pPr rtl="0"/>
            <a:endParaRPr lang="el-GR" noProof="0"/>
          </a:p>
        </p:txBody>
      </p:sp>
      <p:sp>
        <p:nvSpPr>
          <p:cNvPr id="9" name="Ελεύθερη σχεδίαση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Θέση αριθμού διαφάνειας 6"/>
          <p:cNvSpPr>
            <a:spLocks noGrp="1"/>
          </p:cNvSpPr>
          <p:nvPr>
            <p:ph type="sldNum" sz="quarter" idx="12"/>
          </p:nvPr>
        </p:nvSpPr>
        <p:spPr>
          <a:xfrm>
            <a:off x="531812" y="4983087"/>
            <a:ext cx="779767" cy="365125"/>
          </a:xfrm>
        </p:spPr>
        <p:txBody>
          <a:bodyPr rtlCol="0"/>
          <a:lstStyle/>
          <a:p>
            <a:pPr rtl="0"/>
            <a:fld id="{D57F1E4F-1CFF-5643-939E-217C01CDF565}" type="slidenum">
              <a:rPr lang="el-GR" noProof="0" smtClean="0"/>
              <a:pPr/>
              <a:t>‹#›</a:t>
            </a:fld>
            <a:endParaRPr lang="el-G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Ομάδα 22"/>
          <p:cNvGrpSpPr/>
          <p:nvPr/>
        </p:nvGrpSpPr>
        <p:grpSpPr>
          <a:xfrm>
            <a:off x="1" y="228600"/>
            <a:ext cx="2851516" cy="6638628"/>
            <a:chOff x="2487613" y="285750"/>
            <a:chExt cx="2428875" cy="5654676"/>
          </a:xfrm>
        </p:grpSpPr>
        <p:sp>
          <p:nvSpPr>
            <p:cNvPr id="24" name="Ελεύθερη σχεδίαση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Ελεύθερη σχεδίαση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Ελεύθερη σχεδίαση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Ελεύθερη σχεδίαση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Ελεύθερη σχεδίαση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Ελεύθερη σχεδίαση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Ελεύθερη σχεδίαση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Ελεύθερη σχεδίαση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Ελεύθερη σχεδίαση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Ελεύθερη σχεδίαση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Ελεύθερη σχεδίαση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Ελεύθερη σχεδίαση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Ομάδα 9"/>
          <p:cNvGrpSpPr/>
          <p:nvPr/>
        </p:nvGrpSpPr>
        <p:grpSpPr>
          <a:xfrm>
            <a:off x="27221" y="-786"/>
            <a:ext cx="2356674" cy="6854039"/>
            <a:chOff x="6627813" y="194833"/>
            <a:chExt cx="1952625" cy="5678918"/>
          </a:xfrm>
        </p:grpSpPr>
        <p:sp>
          <p:nvSpPr>
            <p:cNvPr id="11" name="Ελεύθερη σχεδίαση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Ελεύθερη σχεδίαση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Ελεύθερη σχεδίαση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Ελεύθερη σχεδίαση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Ελεύθερη σχεδίαση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Ελεύθερη σχεδίαση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Ελεύθερη σχεδίαση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Ελεύθερη σχεδίαση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Ελεύθερη σχεδίαση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Ελεύθερη σχεδίαση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Ελεύθερη σχεδίαση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Ελεύθερη σχεδίαση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Ορθογώνιο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Θέση τίτλου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pPr rtl="0"/>
            <a:r>
              <a:rPr lang="el-GR" dirty="0"/>
              <a:t>Κάντε κλικ για να επεξεργαστείτε τον τίτλο υποδείγματος</a:t>
            </a:r>
            <a:endParaRPr lang="el-GR" noProof="0" dirty="0"/>
          </a:p>
        </p:txBody>
      </p:sp>
      <p:sp>
        <p:nvSpPr>
          <p:cNvPr id="3" name="Θέση κειμένου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rtl="0"/>
            <a:r>
              <a:rPr lang="el-GR" noProof="0" dirty="0"/>
              <a:t>Στυλ υποδείγματος κειμένου</a:t>
            </a:r>
          </a:p>
          <a:p>
            <a:pPr lvl="1" rtl="0"/>
            <a:r>
              <a:rPr lang="el-GR" noProof="0" dirty="0"/>
              <a:t>Δεύτερου επιπέδου</a:t>
            </a:r>
          </a:p>
          <a:p>
            <a:pPr lvl="2" rtl="0"/>
            <a:r>
              <a:rPr lang="el-GR" noProof="0" dirty="0"/>
              <a:t>Τρίτου επιπέδου</a:t>
            </a:r>
          </a:p>
          <a:p>
            <a:pPr lvl="3" rtl="0"/>
            <a:r>
              <a:rPr lang="el-GR" noProof="0" dirty="0"/>
              <a:t>Τέταρτου επιπέδου</a:t>
            </a:r>
          </a:p>
          <a:p>
            <a:pPr lvl="4" rtl="0"/>
            <a:r>
              <a:rPr lang="el-GR" noProof="0" dirty="0"/>
              <a:t>Πέμπτου επιπέδου</a:t>
            </a:r>
          </a:p>
        </p:txBody>
      </p:sp>
      <p:sp>
        <p:nvSpPr>
          <p:cNvPr id="4" name="Θέση ημερομηνίας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FAC46507-3208-4F75-B955-43881D67E22B}" type="datetime1">
              <a:rPr lang="el-GR" noProof="0" smtClean="0"/>
              <a:t>8/1/2024</a:t>
            </a:fld>
            <a:endParaRPr lang="el-GR" noProof="0"/>
          </a:p>
        </p:txBody>
      </p:sp>
      <p:sp>
        <p:nvSpPr>
          <p:cNvPr id="5" name="Θέση υποσέλιδου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endParaRPr lang="el-GR" noProof="0"/>
          </a:p>
        </p:txBody>
      </p:sp>
      <p:sp>
        <p:nvSpPr>
          <p:cNvPr id="6" name="Θέση αριθμού διαφάνειας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rtl="0"/>
            <a:fld id="{D57F1E4F-1CFF-5643-939E-217C01CDF565}" type="slidenum">
              <a:rPr lang="el-GR" noProof="0" smtClean="0"/>
              <a:pPr/>
              <a:t>‹#›</a:t>
            </a:fld>
            <a:endParaRPr lang="el-G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notaras@ece.auth.g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795735"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6F1E992-B14A-4FD5-8E41-E19C83492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bg2"/>
          </a:solidFill>
        </p:grpSpPr>
        <p:sp>
          <p:nvSpPr>
            <p:cNvPr id="11" name="Freeform 27">
              <a:extLst>
                <a:ext uri="{FF2B5EF4-FFF2-40B4-BE49-F238E27FC236}">
                  <a16:creationId xmlns:a16="http://schemas.microsoft.com/office/drawing/2014/main" id="{69C544B6-3EB8-40C0-BBA0-D6825A339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l-GR"/>
            </a:p>
          </p:txBody>
        </p:sp>
        <p:sp>
          <p:nvSpPr>
            <p:cNvPr id="12" name="Freeform 28">
              <a:extLst>
                <a:ext uri="{FF2B5EF4-FFF2-40B4-BE49-F238E27FC236}">
                  <a16:creationId xmlns:a16="http://schemas.microsoft.com/office/drawing/2014/main" id="{008ED5F3-C2B0-4C4B-864A-381723C87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l-GR"/>
            </a:p>
          </p:txBody>
        </p:sp>
        <p:sp>
          <p:nvSpPr>
            <p:cNvPr id="13" name="Freeform 29">
              <a:extLst>
                <a:ext uri="{FF2B5EF4-FFF2-40B4-BE49-F238E27FC236}">
                  <a16:creationId xmlns:a16="http://schemas.microsoft.com/office/drawing/2014/main" id="{23CC4B0B-BFBC-4B5D-87E1-9E6415263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l-GR"/>
            </a:p>
          </p:txBody>
        </p:sp>
        <p:sp>
          <p:nvSpPr>
            <p:cNvPr id="14" name="Freeform 30">
              <a:extLst>
                <a:ext uri="{FF2B5EF4-FFF2-40B4-BE49-F238E27FC236}">
                  <a16:creationId xmlns:a16="http://schemas.microsoft.com/office/drawing/2014/main" id="{C346C5BB-C560-432B-B712-CC4188B6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l-GR"/>
            </a:p>
          </p:txBody>
        </p:sp>
        <p:sp>
          <p:nvSpPr>
            <p:cNvPr id="15" name="Freeform 31">
              <a:extLst>
                <a:ext uri="{FF2B5EF4-FFF2-40B4-BE49-F238E27FC236}">
                  <a16:creationId xmlns:a16="http://schemas.microsoft.com/office/drawing/2014/main" id="{A5D527C1-B6DA-42CF-8499-7561AF3C1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l-GR"/>
            </a:p>
          </p:txBody>
        </p:sp>
        <p:sp>
          <p:nvSpPr>
            <p:cNvPr id="16" name="Freeform 32">
              <a:extLst>
                <a:ext uri="{FF2B5EF4-FFF2-40B4-BE49-F238E27FC236}">
                  <a16:creationId xmlns:a16="http://schemas.microsoft.com/office/drawing/2014/main" id="{79811171-A408-48D1-B498-29EEB218D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l-GR"/>
            </a:p>
          </p:txBody>
        </p:sp>
        <p:sp>
          <p:nvSpPr>
            <p:cNvPr id="17" name="Freeform 33">
              <a:extLst>
                <a:ext uri="{FF2B5EF4-FFF2-40B4-BE49-F238E27FC236}">
                  <a16:creationId xmlns:a16="http://schemas.microsoft.com/office/drawing/2014/main" id="{CAB35AA3-C384-40C1-972D-E9CF2ECEB0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l-GR"/>
            </a:p>
          </p:txBody>
        </p:sp>
        <p:sp>
          <p:nvSpPr>
            <p:cNvPr id="18" name="Freeform 34">
              <a:extLst>
                <a:ext uri="{FF2B5EF4-FFF2-40B4-BE49-F238E27FC236}">
                  <a16:creationId xmlns:a16="http://schemas.microsoft.com/office/drawing/2014/main" id="{F1FB2FB4-BDB4-49C0-B229-C44C3A652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l-GR"/>
            </a:p>
          </p:txBody>
        </p:sp>
        <p:sp>
          <p:nvSpPr>
            <p:cNvPr id="19" name="Freeform 35">
              <a:extLst>
                <a:ext uri="{FF2B5EF4-FFF2-40B4-BE49-F238E27FC236}">
                  <a16:creationId xmlns:a16="http://schemas.microsoft.com/office/drawing/2014/main" id="{911B13BF-C299-4EDA-AC49-B43C6E01B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l-GR"/>
            </a:p>
          </p:txBody>
        </p:sp>
        <p:sp>
          <p:nvSpPr>
            <p:cNvPr id="20" name="Freeform 36">
              <a:extLst>
                <a:ext uri="{FF2B5EF4-FFF2-40B4-BE49-F238E27FC236}">
                  <a16:creationId xmlns:a16="http://schemas.microsoft.com/office/drawing/2014/main" id="{46744126-7C1B-4B5B-BBB2-8F25CE557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l-GR"/>
            </a:p>
          </p:txBody>
        </p:sp>
        <p:sp>
          <p:nvSpPr>
            <p:cNvPr id="21" name="Freeform 37">
              <a:extLst>
                <a:ext uri="{FF2B5EF4-FFF2-40B4-BE49-F238E27FC236}">
                  <a16:creationId xmlns:a16="http://schemas.microsoft.com/office/drawing/2014/main" id="{5DCDFB75-55EC-4221-A026-2DF2C8ACB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l-GR"/>
            </a:p>
          </p:txBody>
        </p:sp>
        <p:sp>
          <p:nvSpPr>
            <p:cNvPr id="22" name="Freeform 38">
              <a:extLst>
                <a:ext uri="{FF2B5EF4-FFF2-40B4-BE49-F238E27FC236}">
                  <a16:creationId xmlns:a16="http://schemas.microsoft.com/office/drawing/2014/main" id="{F9DB045F-5C45-45BF-AFCB-2EA8DE14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l-GR"/>
            </a:p>
          </p:txBody>
        </p:sp>
      </p:grpSp>
      <p:sp>
        <p:nvSpPr>
          <p:cNvPr id="24" name="Freeform 11">
            <a:extLst>
              <a:ext uri="{FF2B5EF4-FFF2-40B4-BE49-F238E27FC236}">
                <a16:creationId xmlns:a16="http://schemas.microsoft.com/office/drawing/2014/main" id="{1E86F813-D67B-409D-AA77-FA8878C2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l-GR"/>
          </a:p>
        </p:txBody>
      </p:sp>
      <p:sp>
        <p:nvSpPr>
          <p:cNvPr id="26" name="Rectangle 25">
            <a:extLst>
              <a:ext uri="{FF2B5EF4-FFF2-40B4-BE49-F238E27FC236}">
                <a16:creationId xmlns:a16="http://schemas.microsoft.com/office/drawing/2014/main" id="{1F0BB6E0-44F4-4938-8070-5992040BD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p:cNvSpPr>
            <a:spLocks noGrp="1"/>
          </p:cNvSpPr>
          <p:nvPr>
            <p:ph type="ctrTitle"/>
          </p:nvPr>
        </p:nvSpPr>
        <p:spPr>
          <a:xfrm>
            <a:off x="5618969" y="804335"/>
            <a:ext cx="5768697" cy="5249332"/>
          </a:xfrm>
        </p:spPr>
        <p:txBody>
          <a:bodyPr rtlCol="0" anchor="ctr">
            <a:normAutofit/>
          </a:bodyPr>
          <a:lstStyle/>
          <a:p>
            <a:r>
              <a:rPr lang="el-GR" sz="2800" dirty="0">
                <a:solidFill>
                  <a:schemeClr val="tx1"/>
                </a:solidFill>
                <a:ea typeface="+mj-lt"/>
                <a:cs typeface="+mj-lt"/>
              </a:rPr>
              <a:t>Εργασία - Αναγνώριση Προτύπων &amp; Μηχανική Μάθηση</a:t>
            </a:r>
            <a:endParaRPr lang="el-GR" sz="2800" dirty="0">
              <a:solidFill>
                <a:schemeClr val="tx1"/>
              </a:solidFill>
            </a:endParaRPr>
          </a:p>
        </p:txBody>
      </p:sp>
      <p:sp>
        <p:nvSpPr>
          <p:cNvPr id="3" name="Υπότιτλος 2"/>
          <p:cNvSpPr>
            <a:spLocks noGrp="1"/>
          </p:cNvSpPr>
          <p:nvPr>
            <p:ph type="subTitle" idx="1"/>
          </p:nvPr>
        </p:nvSpPr>
        <p:spPr>
          <a:xfrm>
            <a:off x="1098035" y="804334"/>
            <a:ext cx="3348069" cy="5249332"/>
          </a:xfrm>
        </p:spPr>
        <p:txBody>
          <a:bodyPr rtlCol="0" anchor="ctr">
            <a:normAutofit/>
          </a:bodyPr>
          <a:lstStyle/>
          <a:p>
            <a:pPr algn="r"/>
            <a:r>
              <a:rPr lang="el-GR" sz="2000" b="1" dirty="0">
                <a:solidFill>
                  <a:schemeClr val="tx1"/>
                </a:solidFill>
              </a:rPr>
              <a:t>Ομάδα 23</a:t>
            </a:r>
            <a:endParaRPr lang="el-GR" sz="2000" dirty="0">
              <a:solidFill>
                <a:schemeClr val="tx1"/>
              </a:solidFill>
            </a:endParaRPr>
          </a:p>
          <a:p>
            <a:pPr algn="r"/>
            <a:r>
              <a:rPr lang="el-GR" sz="1500" dirty="0">
                <a:solidFill>
                  <a:schemeClr val="tx1"/>
                </a:solidFill>
              </a:rPr>
              <a:t>Νοταράς Ευάγγελος</a:t>
            </a:r>
          </a:p>
          <a:p>
            <a:pPr algn="r">
              <a:spcBef>
                <a:spcPts val="0"/>
              </a:spcBef>
            </a:pPr>
            <a:r>
              <a:rPr lang="el-GR" sz="1500" dirty="0">
                <a:solidFill>
                  <a:schemeClr val="tx1"/>
                </a:solidFill>
              </a:rPr>
              <a:t>10084</a:t>
            </a:r>
          </a:p>
          <a:p>
            <a:pPr algn="r">
              <a:spcBef>
                <a:spcPts val="0"/>
              </a:spcBef>
            </a:pPr>
            <a:r>
              <a:rPr lang="el-GR" sz="1500" dirty="0">
                <a:solidFill>
                  <a:schemeClr val="tx1"/>
                </a:solidFill>
                <a:hlinkClick r:id="rId3">
                  <a:extLst>
                    <a:ext uri="{A12FA001-AC4F-418D-AE19-62706E023703}">
                      <ahyp:hlinkClr xmlns:ahyp="http://schemas.microsoft.com/office/drawing/2018/hyperlinkcolor" val="tx"/>
                    </a:ext>
                  </a:extLst>
                </a:hlinkClick>
              </a:rPr>
              <a:t>enotaras@ece.auth.gr</a:t>
            </a:r>
            <a:endParaRPr lang="el-GR" sz="1500" dirty="0">
              <a:solidFill>
                <a:schemeClr val="tx1"/>
              </a:solidFill>
            </a:endParaRPr>
          </a:p>
          <a:p>
            <a:pPr algn="r">
              <a:spcBef>
                <a:spcPts val="0"/>
              </a:spcBef>
            </a:pPr>
            <a:endParaRPr lang="el-GR" sz="1500" dirty="0">
              <a:solidFill>
                <a:schemeClr val="tx1"/>
              </a:solidFill>
            </a:endParaRPr>
          </a:p>
          <a:p>
            <a:pPr algn="r">
              <a:spcBef>
                <a:spcPts val="0"/>
              </a:spcBef>
            </a:pPr>
            <a:r>
              <a:rPr lang="el-GR" sz="1500" dirty="0">
                <a:solidFill>
                  <a:schemeClr val="tx1"/>
                </a:solidFill>
              </a:rPr>
              <a:t>Καλλιμάνης Ιωάννης</a:t>
            </a:r>
          </a:p>
          <a:p>
            <a:pPr algn="r">
              <a:spcBef>
                <a:spcPts val="0"/>
              </a:spcBef>
            </a:pPr>
            <a:r>
              <a:rPr lang="el-GR" sz="1500" dirty="0">
                <a:solidFill>
                  <a:schemeClr val="tx1"/>
                </a:solidFill>
              </a:rPr>
              <a:t>1000</a:t>
            </a:r>
            <a:r>
              <a:rPr lang="en-US" sz="1500" dirty="0">
                <a:solidFill>
                  <a:schemeClr val="tx1"/>
                </a:solidFill>
              </a:rPr>
              <a:t>7</a:t>
            </a:r>
            <a:endParaRPr lang="el-GR" sz="1500" dirty="0">
              <a:solidFill>
                <a:schemeClr val="tx1"/>
              </a:solidFill>
            </a:endParaRPr>
          </a:p>
          <a:p>
            <a:pPr algn="r">
              <a:spcBef>
                <a:spcPts val="0"/>
              </a:spcBef>
            </a:pPr>
            <a:r>
              <a:rPr lang="en-US" sz="1500" u="sng" dirty="0" err="1">
                <a:solidFill>
                  <a:schemeClr val="tx1"/>
                </a:solidFill>
              </a:rPr>
              <a:t>ikallima</a:t>
            </a:r>
            <a:r>
              <a:rPr lang="el-GR" sz="1500" u="sng" dirty="0">
                <a:solidFill>
                  <a:schemeClr val="tx1"/>
                </a:solidFill>
              </a:rPr>
              <a:t>@ece.auth.gr</a:t>
            </a:r>
          </a:p>
        </p:txBody>
      </p:sp>
      <p:sp>
        <p:nvSpPr>
          <p:cNvPr id="4" name="TextBox 3">
            <a:extLst>
              <a:ext uri="{FF2B5EF4-FFF2-40B4-BE49-F238E27FC236}">
                <a16:creationId xmlns:a16="http://schemas.microsoft.com/office/drawing/2014/main" id="{666A928B-5621-3C77-9D9D-E2D80C73C19B}"/>
              </a:ext>
            </a:extLst>
          </p:cNvPr>
          <p:cNvSpPr txBox="1"/>
          <p:nvPr/>
        </p:nvSpPr>
        <p:spPr>
          <a:xfrm>
            <a:off x="8922590" y="6277155"/>
            <a:ext cx="32032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latin typeface="Arial"/>
                <a:cs typeface="Arial"/>
              </a:rPr>
              <a:t>Χειμερινό</a:t>
            </a:r>
            <a:r>
              <a:rPr lang="en-US" dirty="0">
                <a:latin typeface="Arial"/>
                <a:cs typeface="Arial"/>
              </a:rPr>
              <a:t> </a:t>
            </a:r>
            <a:r>
              <a:rPr lang="en-US" dirty="0" err="1">
                <a:latin typeface="Arial"/>
                <a:cs typeface="Arial"/>
              </a:rPr>
              <a:t>Εξάμηνο</a:t>
            </a:r>
            <a:r>
              <a:rPr lang="en-US" dirty="0">
                <a:latin typeface="Arial"/>
                <a:cs typeface="Arial"/>
              </a:rPr>
              <a:t> 2023-2024</a:t>
            </a:r>
          </a:p>
        </p:txBody>
      </p:sp>
    </p:spTree>
    <p:extLst>
      <p:ext uri="{BB962C8B-B14F-4D97-AF65-F5344CB8AC3E}">
        <p14:creationId xmlns:p14="http://schemas.microsoft.com/office/powerpoint/2010/main" val="36226251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20F3001-AE73-995F-A1D0-5298A141F2BE}"/>
              </a:ext>
            </a:extLst>
          </p:cNvPr>
          <p:cNvSpPr>
            <a:spLocks noGrp="1"/>
          </p:cNvSpPr>
          <p:nvPr>
            <p:ph type="title"/>
          </p:nvPr>
        </p:nvSpPr>
        <p:spPr/>
        <p:txBody>
          <a:bodyPr/>
          <a:lstStyle/>
          <a:p>
            <a:r>
              <a:rPr lang="el-GR" dirty="0"/>
              <a:t>Μέρος Δ: Επιλογή </a:t>
            </a:r>
            <a:r>
              <a:rPr lang="el-GR" dirty="0" err="1"/>
              <a:t>Υπερπαραμέτρων</a:t>
            </a:r>
            <a:endParaRPr lang="el-GR" dirty="0"/>
          </a:p>
        </p:txBody>
      </p:sp>
      <p:sp>
        <p:nvSpPr>
          <p:cNvPr id="3" name="Θέση περιεχομένου 2">
            <a:extLst>
              <a:ext uri="{FF2B5EF4-FFF2-40B4-BE49-F238E27FC236}">
                <a16:creationId xmlns:a16="http://schemas.microsoft.com/office/drawing/2014/main" id="{0995852D-F75E-DB86-81AC-10DBA60860AA}"/>
              </a:ext>
            </a:extLst>
          </p:cNvPr>
          <p:cNvSpPr>
            <a:spLocks noGrp="1"/>
          </p:cNvSpPr>
          <p:nvPr>
            <p:ph idx="1"/>
          </p:nvPr>
        </p:nvSpPr>
        <p:spPr/>
        <p:txBody>
          <a:bodyPr>
            <a:normAutofit fontScale="77500" lnSpcReduction="20000"/>
          </a:bodyPr>
          <a:lstStyle/>
          <a:p>
            <a:r>
              <a:rPr lang="el-GR" dirty="0"/>
              <a:t>Εφόσον επιλέχθηκε η αρχιτεκτονική του μοντέλου, το επόμενο στάδιο είναι η επιλογή των </a:t>
            </a:r>
            <a:r>
              <a:rPr lang="el-GR" dirty="0" err="1"/>
              <a:t>υπερπαραμέτρων</a:t>
            </a:r>
            <a:r>
              <a:rPr lang="el-GR" dirty="0"/>
              <a:t> του</a:t>
            </a:r>
            <a:r>
              <a:rPr lang="en-US" dirty="0"/>
              <a:t> </a:t>
            </a:r>
            <a:r>
              <a:rPr lang="el-GR" dirty="0"/>
              <a:t>μέσω ενός </a:t>
            </a:r>
            <a:r>
              <a:rPr lang="en-US" dirty="0"/>
              <a:t>fine tuning.</a:t>
            </a:r>
          </a:p>
          <a:p>
            <a:r>
              <a:rPr lang="el-GR" dirty="0"/>
              <a:t>Επιλέχθηκαν οι  βέλτιστες τιμές για τα μεγέθη </a:t>
            </a:r>
            <a:r>
              <a:rPr lang="en-US" dirty="0"/>
              <a:t>hidden_size1, hidden_size2 </a:t>
            </a:r>
            <a:r>
              <a:rPr lang="el-GR" dirty="0"/>
              <a:t>και </a:t>
            </a:r>
            <a:r>
              <a:rPr lang="en-US" dirty="0"/>
              <a:t> hidden_size3, </a:t>
            </a:r>
            <a:r>
              <a:rPr lang="el-GR" dirty="0"/>
              <a:t>τα οποία αποτελούν των αριθμών των νευρώνων σε κάθε ένα από τα κρυφά στρώματα του </a:t>
            </a:r>
            <a:r>
              <a:rPr lang="en-US" dirty="0"/>
              <a:t>dense layer.</a:t>
            </a:r>
          </a:p>
          <a:p>
            <a:r>
              <a:rPr lang="el-GR" dirty="0"/>
              <a:t>Έγινε διερεύνηση και για τις τιμές </a:t>
            </a:r>
            <a:r>
              <a:rPr lang="en-US" dirty="0"/>
              <a:t>dropout1</a:t>
            </a:r>
            <a:r>
              <a:rPr lang="el-GR" dirty="0"/>
              <a:t> και </a:t>
            </a:r>
            <a:r>
              <a:rPr lang="en-US" dirty="0"/>
              <a:t>dropout</a:t>
            </a:r>
            <a:r>
              <a:rPr lang="el-GR" dirty="0"/>
              <a:t>2 που συμβολίζουν το </a:t>
            </a:r>
            <a:r>
              <a:rPr lang="en-US" dirty="0"/>
              <a:t>dropout rate </a:t>
            </a:r>
            <a:r>
              <a:rPr lang="el-GR" dirty="0"/>
              <a:t>του κάθε </a:t>
            </a:r>
            <a:r>
              <a:rPr lang="en-US" dirty="0"/>
              <a:t>dense layer.</a:t>
            </a:r>
          </a:p>
          <a:p>
            <a:r>
              <a:rPr lang="el-GR" dirty="0"/>
              <a:t>Το </a:t>
            </a:r>
            <a:r>
              <a:rPr lang="en-US" dirty="0"/>
              <a:t>fine tuning </a:t>
            </a:r>
            <a:r>
              <a:rPr lang="el-GR" dirty="0"/>
              <a:t>έγινε με την χρήση </a:t>
            </a:r>
            <a:r>
              <a:rPr lang="en-US" dirty="0"/>
              <a:t>cross validation </a:t>
            </a:r>
            <a:r>
              <a:rPr lang="el-GR" dirty="0"/>
              <a:t>και εξετάστηκαν οι παρακάτω τιμές:</a:t>
            </a:r>
          </a:p>
          <a:p>
            <a:pPr marL="0" indent="0" algn="ctr">
              <a:buNone/>
            </a:pPr>
            <a:r>
              <a:rPr lang="da-DK" dirty="0"/>
              <a:t>hidden1=[128,256, 512, 1024]</a:t>
            </a:r>
          </a:p>
          <a:p>
            <a:pPr marL="0" indent="0" algn="ctr">
              <a:buNone/>
            </a:pPr>
            <a:r>
              <a:rPr lang="da-DK" dirty="0"/>
              <a:t>hidden2=[128,256, 512, 1024]</a:t>
            </a:r>
          </a:p>
          <a:p>
            <a:pPr marL="0" indent="0" algn="ctr">
              <a:buNone/>
            </a:pPr>
            <a:r>
              <a:rPr lang="da-DK" dirty="0"/>
              <a:t>hidden3=[128, 256, 512, 1024]</a:t>
            </a:r>
          </a:p>
          <a:p>
            <a:pPr marL="0" indent="0" algn="ctr">
              <a:buNone/>
            </a:pPr>
            <a:r>
              <a:rPr lang="da-DK" dirty="0"/>
              <a:t>dropout1=[0.2, 0.3, 0.4]</a:t>
            </a:r>
            <a:endParaRPr lang="el-GR" dirty="0"/>
          </a:p>
          <a:p>
            <a:pPr marL="0" indent="0" algn="ctr">
              <a:buNone/>
            </a:pPr>
            <a:r>
              <a:rPr lang="el-GR" dirty="0"/>
              <a:t> </a:t>
            </a:r>
            <a:r>
              <a:rPr lang="da-DK" dirty="0"/>
              <a:t>dropout2=[0.0, 0.1, 0.2, 0.3]</a:t>
            </a:r>
            <a:endParaRPr lang="el-GR" dirty="0"/>
          </a:p>
          <a:p>
            <a:r>
              <a:rPr lang="el-GR" dirty="0"/>
              <a:t>Οι </a:t>
            </a:r>
            <a:r>
              <a:rPr lang="el-GR" dirty="0" err="1"/>
              <a:t>υπερπαράμετροι</a:t>
            </a:r>
            <a:r>
              <a:rPr lang="el-GR" dirty="0"/>
              <a:t> που επιλέχθηκαν είναι: </a:t>
            </a:r>
            <a:r>
              <a:rPr lang="en-US" dirty="0"/>
              <a:t>hidden_size1=256, hidden_size2=512, hidden_size3=128, drop1=0.2, drop2=0.2</a:t>
            </a:r>
            <a:r>
              <a:rPr lang="el-GR" dirty="0"/>
              <a:t>.</a:t>
            </a:r>
          </a:p>
        </p:txBody>
      </p:sp>
    </p:spTree>
    <p:extLst>
      <p:ext uri="{BB962C8B-B14F-4D97-AF65-F5344CB8AC3E}">
        <p14:creationId xmlns:p14="http://schemas.microsoft.com/office/powerpoint/2010/main" val="1454436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5E75C71-C8BA-A28E-24DA-CE5F393EE8B9}"/>
              </a:ext>
            </a:extLst>
          </p:cNvPr>
          <p:cNvSpPr>
            <a:spLocks noGrp="1"/>
          </p:cNvSpPr>
          <p:nvPr>
            <p:ph type="title"/>
          </p:nvPr>
        </p:nvSpPr>
        <p:spPr/>
        <p:txBody>
          <a:bodyPr/>
          <a:lstStyle/>
          <a:p>
            <a:r>
              <a:rPr lang="el-GR" dirty="0"/>
              <a:t>Μέρος Δ: Τελικό Μοντέλο</a:t>
            </a:r>
          </a:p>
        </p:txBody>
      </p:sp>
      <p:sp>
        <p:nvSpPr>
          <p:cNvPr id="3" name="Θέση περιεχομένου 2">
            <a:extLst>
              <a:ext uri="{FF2B5EF4-FFF2-40B4-BE49-F238E27FC236}">
                <a16:creationId xmlns:a16="http://schemas.microsoft.com/office/drawing/2014/main" id="{2F110F48-F5DB-5527-ED1F-7B6DC9B1A8FB}"/>
              </a:ext>
            </a:extLst>
          </p:cNvPr>
          <p:cNvSpPr>
            <a:spLocks noGrp="1"/>
          </p:cNvSpPr>
          <p:nvPr>
            <p:ph idx="1"/>
          </p:nvPr>
        </p:nvSpPr>
        <p:spPr>
          <a:xfrm>
            <a:off x="2042872" y="2133600"/>
            <a:ext cx="8915400" cy="3777622"/>
          </a:xfrm>
        </p:spPr>
        <p:txBody>
          <a:bodyPr vert="horz" lIns="91440" tIns="45720" rIns="91440" bIns="45720" rtlCol="0" anchor="t">
            <a:normAutofit/>
          </a:bodyPr>
          <a:lstStyle/>
          <a:p>
            <a:r>
              <a:rPr lang="el-GR" dirty="0"/>
              <a:t>Το τελικό μοντέλο </a:t>
            </a:r>
            <a:r>
              <a:rPr lang="el-GR" dirty="0" err="1"/>
              <a:t>συνελικτικού</a:t>
            </a:r>
            <a:r>
              <a:rPr lang="el-GR" dirty="0"/>
              <a:t> </a:t>
            </a:r>
            <a:r>
              <a:rPr lang="el-GR" dirty="0" err="1"/>
              <a:t>νευρωνικού</a:t>
            </a:r>
            <a:r>
              <a:rPr lang="el-GR" dirty="0"/>
              <a:t> δικτύου που επιλέχτηκε φαίνεται </a:t>
            </a:r>
            <a:r>
              <a:rPr lang="el-GR"/>
              <a:t>παρακάτω:</a:t>
            </a:r>
            <a:endParaRPr lang="el-GR" dirty="0"/>
          </a:p>
        </p:txBody>
      </p:sp>
      <p:pic>
        <p:nvPicPr>
          <p:cNvPr id="5" name="Εικόνα 4" descr="Εικόνα που περιέχει κείμενο, στιγμιότυπο οθόνης, πολυχρωμία, αναψυκτικό&#10;&#10;Περιγραφή που δημιουργήθηκε αυτόματα">
            <a:extLst>
              <a:ext uri="{FF2B5EF4-FFF2-40B4-BE49-F238E27FC236}">
                <a16:creationId xmlns:a16="http://schemas.microsoft.com/office/drawing/2014/main" id="{1D01C406-CF38-1311-3DF8-66414DFEB20E}"/>
              </a:ext>
            </a:extLst>
          </p:cNvPr>
          <p:cNvPicPr>
            <a:picLocks noChangeAspect="1"/>
          </p:cNvPicPr>
          <p:nvPr/>
        </p:nvPicPr>
        <p:blipFill rotWithShape="1">
          <a:blip r:embed="rId2"/>
          <a:srcRect l="-3356" t="32895" r="335" b="42857"/>
          <a:stretch/>
        </p:blipFill>
        <p:spPr>
          <a:xfrm>
            <a:off x="1233728" y="2356578"/>
            <a:ext cx="10473803" cy="4400174"/>
          </a:xfrm>
          <a:prstGeom prst="rect">
            <a:avLst/>
          </a:prstGeom>
        </p:spPr>
      </p:pic>
    </p:spTree>
    <p:extLst>
      <p:ext uri="{BB962C8B-B14F-4D97-AF65-F5344CB8AC3E}">
        <p14:creationId xmlns:p14="http://schemas.microsoft.com/office/powerpoint/2010/main" val="412261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5DDF43D-FB6E-01A6-9CC7-45F4978CADAA}"/>
              </a:ext>
            </a:extLst>
          </p:cNvPr>
          <p:cNvSpPr>
            <a:spLocks noGrp="1"/>
          </p:cNvSpPr>
          <p:nvPr>
            <p:ph type="title"/>
          </p:nvPr>
        </p:nvSpPr>
        <p:spPr/>
        <p:txBody>
          <a:bodyPr/>
          <a:lstStyle/>
          <a:p>
            <a:r>
              <a:rPr lang="el-GR" dirty="0">
                <a:ea typeface="+mj-lt"/>
                <a:cs typeface="+mj-lt"/>
              </a:rPr>
              <a:t>Μέρος Δ: Επιλογή </a:t>
            </a:r>
            <a:r>
              <a:rPr lang="el-GR" dirty="0" err="1">
                <a:ea typeface="+mj-lt"/>
                <a:cs typeface="+mj-lt"/>
              </a:rPr>
              <a:t>Βελτιστοποιητή</a:t>
            </a:r>
            <a:r>
              <a:rPr lang="el-GR" dirty="0">
                <a:ea typeface="+mj-lt"/>
                <a:cs typeface="+mj-lt"/>
              </a:rPr>
              <a:t> </a:t>
            </a:r>
            <a:endParaRPr lang="en-US" dirty="0">
              <a:ea typeface="+mj-lt"/>
              <a:cs typeface="+mj-lt"/>
            </a:endParaRPr>
          </a:p>
          <a:p>
            <a:endParaRPr lang="el-GR" dirty="0"/>
          </a:p>
        </p:txBody>
      </p:sp>
      <p:sp>
        <p:nvSpPr>
          <p:cNvPr id="3" name="Θέση περιεχομένου 2">
            <a:extLst>
              <a:ext uri="{FF2B5EF4-FFF2-40B4-BE49-F238E27FC236}">
                <a16:creationId xmlns:a16="http://schemas.microsoft.com/office/drawing/2014/main" id="{7E4AE0B7-85A1-180D-0796-B5521605BD5D}"/>
              </a:ext>
            </a:extLst>
          </p:cNvPr>
          <p:cNvSpPr>
            <a:spLocks noGrp="1"/>
          </p:cNvSpPr>
          <p:nvPr>
            <p:ph idx="1"/>
          </p:nvPr>
        </p:nvSpPr>
        <p:spPr>
          <a:xfrm>
            <a:off x="978948" y="1917940"/>
            <a:ext cx="6500006" cy="4208941"/>
          </a:xfrm>
        </p:spPr>
        <p:txBody>
          <a:bodyPr vert="horz" lIns="91440" tIns="45720" rIns="91440" bIns="45720" rtlCol="0" anchor="t">
            <a:normAutofit fontScale="92500" lnSpcReduction="10000"/>
          </a:bodyPr>
          <a:lstStyle/>
          <a:p>
            <a:r>
              <a:rPr lang="el-GR" dirty="0">
                <a:latin typeface="Arial"/>
                <a:cs typeface="Arial"/>
              </a:rPr>
              <a:t>Χρησιμοποιώντας το μοντέλο με την αρχιτεκτονική και τις </a:t>
            </a:r>
            <a:r>
              <a:rPr lang="el-GR" dirty="0" err="1">
                <a:latin typeface="Arial"/>
                <a:cs typeface="Arial"/>
              </a:rPr>
              <a:t>υπερπαραμέτρους</a:t>
            </a:r>
            <a:r>
              <a:rPr lang="el-GR" dirty="0">
                <a:latin typeface="Arial"/>
                <a:cs typeface="Arial"/>
              </a:rPr>
              <a:t> που βρέθηκε παραπάνω, δοκιμάστηκε ένας αριθμός από </a:t>
            </a:r>
            <a:r>
              <a:rPr lang="el-GR" dirty="0" err="1">
                <a:latin typeface="Arial"/>
                <a:cs typeface="Arial"/>
              </a:rPr>
              <a:t>βελτιστοποιητές</a:t>
            </a:r>
            <a:r>
              <a:rPr lang="el-GR" dirty="0">
                <a:latin typeface="Arial"/>
                <a:cs typeface="Arial"/>
              </a:rPr>
              <a:t> έτσι ώστε να βρεθεί εκείνος που ταιριάζει καλύτερα στις ανάγκες του συγκεκριμένου προβλήματος</a:t>
            </a:r>
            <a:r>
              <a:rPr lang="en-US" dirty="0">
                <a:latin typeface="Arial"/>
                <a:cs typeface="Arial"/>
              </a:rPr>
              <a:t>. </a:t>
            </a:r>
            <a:r>
              <a:rPr lang="el-GR" dirty="0">
                <a:latin typeface="Arial"/>
                <a:cs typeface="Arial"/>
              </a:rPr>
              <a:t>Οι </a:t>
            </a:r>
            <a:r>
              <a:rPr lang="el-GR" dirty="0" err="1">
                <a:latin typeface="Arial"/>
                <a:cs typeface="Arial"/>
              </a:rPr>
              <a:t>βελτιστοποιητές</a:t>
            </a:r>
            <a:r>
              <a:rPr lang="el-GR" dirty="0">
                <a:latin typeface="Arial"/>
                <a:cs typeface="Arial"/>
              </a:rPr>
              <a:t> που δοκιμάστηκαν δημιουργήθηκαν μέσω της βιβλιοθήκης </a:t>
            </a:r>
            <a:r>
              <a:rPr lang="en-US" dirty="0" err="1">
                <a:latin typeface="Arial"/>
                <a:cs typeface="Arial"/>
              </a:rPr>
              <a:t>torch.optim</a:t>
            </a:r>
            <a:r>
              <a:rPr lang="el-GR" dirty="0">
                <a:latin typeface="Arial"/>
                <a:cs typeface="Arial"/>
              </a:rPr>
              <a:t>.</a:t>
            </a:r>
          </a:p>
          <a:p>
            <a:r>
              <a:rPr lang="el-GR" dirty="0">
                <a:latin typeface="Arial"/>
                <a:cs typeface="Arial"/>
              </a:rPr>
              <a:t>Πιο συγκεκριμένα, εξετάστηκαν οι </a:t>
            </a:r>
            <a:r>
              <a:rPr lang="en-US" dirty="0">
                <a:latin typeface="Arial"/>
                <a:cs typeface="Arial"/>
              </a:rPr>
              <a:t>Adam, SGD, </a:t>
            </a:r>
            <a:r>
              <a:rPr lang="en-US" dirty="0" err="1">
                <a:latin typeface="Arial"/>
                <a:cs typeface="Arial"/>
              </a:rPr>
              <a:t>Adagrad</a:t>
            </a:r>
            <a:r>
              <a:rPr lang="en-US" dirty="0">
                <a:latin typeface="Arial"/>
                <a:cs typeface="Arial"/>
              </a:rPr>
              <a:t>, </a:t>
            </a:r>
            <a:r>
              <a:rPr lang="en-US" dirty="0" err="1">
                <a:latin typeface="Arial"/>
                <a:cs typeface="Arial"/>
              </a:rPr>
              <a:t>Adadelta</a:t>
            </a:r>
            <a:r>
              <a:rPr lang="en-US" dirty="0">
                <a:latin typeface="Arial"/>
                <a:cs typeface="Arial"/>
              </a:rPr>
              <a:t>, π</a:t>
            </a:r>
            <a:r>
              <a:rPr lang="en-US" dirty="0" err="1">
                <a:latin typeface="Arial"/>
                <a:cs typeface="Arial"/>
              </a:rPr>
              <a:t>ου</a:t>
            </a:r>
            <a:r>
              <a:rPr lang="en-US" dirty="0">
                <a:latin typeface="Arial"/>
                <a:cs typeface="Arial"/>
              </a:rPr>
              <a:t> απ</a:t>
            </a:r>
            <a:r>
              <a:rPr lang="en-US" dirty="0" err="1">
                <a:latin typeface="Arial"/>
                <a:cs typeface="Arial"/>
              </a:rPr>
              <a:t>οτελούν</a:t>
            </a:r>
            <a:r>
              <a:rPr lang="en-US" dirty="0">
                <a:latin typeface="Arial"/>
                <a:cs typeface="Arial"/>
              </a:rPr>
              <a:t> </a:t>
            </a:r>
            <a:r>
              <a:rPr lang="en-US" dirty="0" err="1">
                <a:latin typeface="Arial"/>
                <a:cs typeface="Arial"/>
              </a:rPr>
              <a:t>μερικές</a:t>
            </a:r>
            <a:r>
              <a:rPr lang="en-US" dirty="0">
                <a:latin typeface="Arial"/>
                <a:cs typeface="Arial"/>
              </a:rPr>
              <a:t> από </a:t>
            </a:r>
            <a:r>
              <a:rPr lang="en-US" dirty="0" err="1">
                <a:latin typeface="Arial"/>
                <a:cs typeface="Arial"/>
              </a:rPr>
              <a:t>τις</a:t>
            </a:r>
            <a:r>
              <a:rPr lang="en-US" dirty="0">
                <a:latin typeface="Arial"/>
                <a:cs typeface="Arial"/>
              </a:rPr>
              <a:t> π</a:t>
            </a:r>
            <a:r>
              <a:rPr lang="en-US" dirty="0" err="1">
                <a:latin typeface="Arial"/>
                <a:cs typeface="Arial"/>
              </a:rPr>
              <a:t>ιο</a:t>
            </a:r>
            <a:r>
              <a:rPr lang="en-US" dirty="0">
                <a:latin typeface="Arial"/>
                <a:cs typeface="Arial"/>
              </a:rPr>
              <a:t> </a:t>
            </a:r>
            <a:r>
              <a:rPr lang="en-US" dirty="0" err="1">
                <a:latin typeface="Arial"/>
                <a:cs typeface="Arial"/>
              </a:rPr>
              <a:t>δημοφιλή</a:t>
            </a:r>
            <a:r>
              <a:rPr lang="en-US" dirty="0">
                <a:latin typeface="Arial"/>
                <a:cs typeface="Arial"/>
              </a:rPr>
              <a:t> επ</a:t>
            </a:r>
            <a:r>
              <a:rPr lang="en-US" dirty="0" err="1">
                <a:latin typeface="Arial"/>
                <a:cs typeface="Arial"/>
              </a:rPr>
              <a:t>ιλογές</a:t>
            </a:r>
            <a:r>
              <a:rPr lang="en-US" dirty="0">
                <a:latin typeface="Arial"/>
                <a:cs typeface="Arial"/>
              </a:rPr>
              <a:t>. Η επ</a:t>
            </a:r>
            <a:r>
              <a:rPr lang="en-US" dirty="0" err="1">
                <a:latin typeface="Arial"/>
                <a:cs typeface="Arial"/>
              </a:rPr>
              <a:t>ίδρ</a:t>
            </a:r>
            <a:r>
              <a:rPr lang="en-US" dirty="0">
                <a:latin typeface="Arial"/>
                <a:cs typeface="Arial"/>
              </a:rPr>
              <a:t>α</a:t>
            </a:r>
            <a:r>
              <a:rPr lang="en-US" dirty="0" err="1">
                <a:latin typeface="Arial"/>
                <a:cs typeface="Arial"/>
              </a:rPr>
              <a:t>ση</a:t>
            </a:r>
            <a:r>
              <a:rPr lang="en-US" dirty="0">
                <a:latin typeface="Arial"/>
                <a:cs typeface="Arial"/>
              </a:rPr>
              <a:t> </a:t>
            </a:r>
            <a:r>
              <a:rPr lang="en-US" dirty="0" err="1">
                <a:latin typeface="Arial"/>
                <a:cs typeface="Arial"/>
              </a:rPr>
              <a:t>τους</a:t>
            </a:r>
            <a:r>
              <a:rPr lang="en-US" dirty="0">
                <a:latin typeface="Arial"/>
                <a:cs typeface="Arial"/>
              </a:rPr>
              <a:t> φα</a:t>
            </a:r>
            <a:r>
              <a:rPr lang="en-US" dirty="0" err="1">
                <a:latin typeface="Arial"/>
                <a:cs typeface="Arial"/>
              </a:rPr>
              <a:t>ίνετ</a:t>
            </a:r>
            <a:r>
              <a:rPr lang="en-US" dirty="0">
                <a:latin typeface="Arial"/>
                <a:cs typeface="Arial"/>
              </a:rPr>
              <a:t>αι </a:t>
            </a:r>
            <a:r>
              <a:rPr lang="en-US" dirty="0" err="1">
                <a:latin typeface="Arial"/>
                <a:cs typeface="Arial"/>
              </a:rPr>
              <a:t>δί</a:t>
            </a:r>
            <a:r>
              <a:rPr lang="en-US" dirty="0">
                <a:latin typeface="Arial"/>
                <a:cs typeface="Arial"/>
              </a:rPr>
              <a:t>πλα:</a:t>
            </a:r>
          </a:p>
          <a:p>
            <a:r>
              <a:rPr lang="en-US" dirty="0">
                <a:latin typeface="Arial"/>
                <a:cs typeface="Arial"/>
              </a:rPr>
              <a:t>Από τα </a:t>
            </a:r>
            <a:r>
              <a:rPr lang="en-US" dirty="0" err="1">
                <a:latin typeface="Arial"/>
                <a:cs typeface="Arial"/>
              </a:rPr>
              <a:t>δι</a:t>
            </a:r>
            <a:r>
              <a:rPr lang="en-US" dirty="0">
                <a:latin typeface="Arial"/>
                <a:cs typeface="Arial"/>
              </a:rPr>
              <a:t>α</a:t>
            </a:r>
            <a:r>
              <a:rPr lang="en-US" dirty="0" err="1">
                <a:latin typeface="Arial"/>
                <a:cs typeface="Arial"/>
              </a:rPr>
              <a:t>γράμμ</a:t>
            </a:r>
            <a:r>
              <a:rPr lang="en-US" dirty="0">
                <a:latin typeface="Arial"/>
                <a:cs typeface="Arial"/>
              </a:rPr>
              <a:t>ατα, β</a:t>
            </a:r>
            <a:r>
              <a:rPr lang="en-US" dirty="0" err="1">
                <a:latin typeface="Arial"/>
                <a:cs typeface="Arial"/>
              </a:rPr>
              <a:t>λέ</a:t>
            </a:r>
            <a:r>
              <a:rPr lang="en-US" dirty="0">
                <a:latin typeface="Arial"/>
                <a:cs typeface="Arial"/>
              </a:rPr>
              <a:t>π</a:t>
            </a:r>
            <a:r>
              <a:rPr lang="en-US" dirty="0" err="1">
                <a:latin typeface="Arial"/>
                <a:cs typeface="Arial"/>
              </a:rPr>
              <a:t>ουμε</a:t>
            </a:r>
            <a:r>
              <a:rPr lang="en-US" dirty="0">
                <a:latin typeface="Arial"/>
                <a:cs typeface="Arial"/>
              </a:rPr>
              <a:t> </a:t>
            </a:r>
            <a:r>
              <a:rPr lang="en-US" dirty="0" err="1">
                <a:latin typeface="Arial"/>
                <a:cs typeface="Arial"/>
              </a:rPr>
              <a:t>ότι</a:t>
            </a:r>
            <a:r>
              <a:rPr lang="en-US" dirty="0">
                <a:latin typeface="Arial"/>
                <a:cs typeface="Arial"/>
              </a:rPr>
              <a:t> </a:t>
            </a:r>
            <a:r>
              <a:rPr lang="en-US" dirty="0" err="1">
                <a:latin typeface="Arial"/>
                <a:cs typeface="Arial"/>
              </a:rPr>
              <a:t>με</a:t>
            </a:r>
            <a:r>
              <a:rPr lang="en-US" dirty="0">
                <a:latin typeface="Arial"/>
                <a:cs typeface="Arial"/>
              </a:rPr>
              <a:t> </a:t>
            </a:r>
            <a:r>
              <a:rPr lang="en-US" dirty="0" err="1">
                <a:latin typeface="Arial"/>
                <a:cs typeface="Arial"/>
              </a:rPr>
              <a:t>εξ</a:t>
            </a:r>
            <a:r>
              <a:rPr lang="en-US" dirty="0">
                <a:latin typeface="Arial"/>
                <a:cs typeface="Arial"/>
              </a:rPr>
              <a:t>α</a:t>
            </a:r>
            <a:r>
              <a:rPr lang="en-US" dirty="0" err="1">
                <a:latin typeface="Arial"/>
                <a:cs typeface="Arial"/>
              </a:rPr>
              <a:t>ίρεση</a:t>
            </a:r>
            <a:r>
              <a:rPr lang="en-US" dirty="0">
                <a:latin typeface="Arial"/>
                <a:cs typeface="Arial"/>
              </a:rPr>
              <a:t> </a:t>
            </a:r>
            <a:r>
              <a:rPr lang="en-US" dirty="0" err="1">
                <a:latin typeface="Arial"/>
                <a:cs typeface="Arial"/>
              </a:rPr>
              <a:t>τον</a:t>
            </a:r>
            <a:r>
              <a:rPr lang="en-US" dirty="0">
                <a:latin typeface="Arial"/>
                <a:cs typeface="Arial"/>
              </a:rPr>
              <a:t> </a:t>
            </a:r>
            <a:r>
              <a:rPr lang="en-US" dirty="0" err="1">
                <a:latin typeface="Arial"/>
                <a:cs typeface="Arial"/>
              </a:rPr>
              <a:t>Adagrad</a:t>
            </a:r>
            <a:r>
              <a:rPr lang="en-US" dirty="0">
                <a:latin typeface="Arial"/>
                <a:cs typeface="Arial"/>
              </a:rPr>
              <a:t>, π</a:t>
            </a:r>
            <a:r>
              <a:rPr lang="en-US" dirty="0" err="1">
                <a:latin typeface="Arial"/>
                <a:cs typeface="Arial"/>
              </a:rPr>
              <a:t>ου</a:t>
            </a:r>
            <a:r>
              <a:rPr lang="en-US" dirty="0">
                <a:latin typeface="Arial"/>
                <a:cs typeface="Arial"/>
              </a:rPr>
              <a:t> </a:t>
            </a:r>
            <a:r>
              <a:rPr lang="en-US" dirty="0" err="1">
                <a:latin typeface="Arial"/>
                <a:cs typeface="Arial"/>
              </a:rPr>
              <a:t>έχει</a:t>
            </a:r>
            <a:r>
              <a:rPr lang="en-US" dirty="0">
                <a:latin typeface="Arial"/>
                <a:cs typeface="Arial"/>
              </a:rPr>
              <a:t> </a:t>
            </a:r>
            <a:r>
              <a:rPr lang="en-US" dirty="0" err="1">
                <a:latin typeface="Arial"/>
                <a:cs typeface="Arial"/>
              </a:rPr>
              <a:t>την</a:t>
            </a:r>
            <a:r>
              <a:rPr lang="en-US" dirty="0">
                <a:latin typeface="Arial"/>
                <a:cs typeface="Arial"/>
              </a:rPr>
              <a:t> </a:t>
            </a:r>
            <a:r>
              <a:rPr lang="en-US" dirty="0" err="1">
                <a:latin typeface="Arial"/>
                <a:cs typeface="Arial"/>
              </a:rPr>
              <a:t>χειρότερη</a:t>
            </a:r>
            <a:r>
              <a:rPr lang="en-US" dirty="0">
                <a:latin typeface="Arial"/>
                <a:cs typeface="Arial"/>
              </a:rPr>
              <a:t> απ</a:t>
            </a:r>
            <a:r>
              <a:rPr lang="en-US" dirty="0" err="1">
                <a:latin typeface="Arial"/>
                <a:cs typeface="Arial"/>
              </a:rPr>
              <a:t>όδοση</a:t>
            </a:r>
            <a:r>
              <a:rPr lang="en-US" dirty="0">
                <a:latin typeface="Arial"/>
                <a:cs typeface="Arial"/>
              </a:rPr>
              <a:t>, </a:t>
            </a:r>
            <a:r>
              <a:rPr lang="en-US" dirty="0" err="1">
                <a:latin typeface="Arial"/>
                <a:cs typeface="Arial"/>
              </a:rPr>
              <a:t>όλοι</a:t>
            </a:r>
            <a:r>
              <a:rPr lang="en-US" dirty="0">
                <a:latin typeface="Arial"/>
                <a:cs typeface="Arial"/>
              </a:rPr>
              <a:t> </a:t>
            </a:r>
            <a:r>
              <a:rPr lang="en-US" dirty="0" err="1">
                <a:latin typeface="Arial"/>
                <a:cs typeface="Arial"/>
              </a:rPr>
              <a:t>οι</a:t>
            </a:r>
            <a:r>
              <a:rPr lang="en-US" dirty="0">
                <a:latin typeface="Arial"/>
                <a:cs typeface="Arial"/>
              </a:rPr>
              <a:t> υπ</a:t>
            </a:r>
            <a:r>
              <a:rPr lang="en-US" dirty="0" err="1">
                <a:latin typeface="Arial"/>
                <a:cs typeface="Arial"/>
              </a:rPr>
              <a:t>όλοι</a:t>
            </a:r>
            <a:r>
              <a:rPr lang="en-US" dirty="0">
                <a:latin typeface="Arial"/>
                <a:cs typeface="Arial"/>
              </a:rPr>
              <a:t>π</a:t>
            </a:r>
            <a:r>
              <a:rPr lang="en-US" dirty="0" err="1">
                <a:latin typeface="Arial"/>
                <a:cs typeface="Arial"/>
              </a:rPr>
              <a:t>οι</a:t>
            </a:r>
            <a:r>
              <a:rPr lang="en-US" dirty="0">
                <a:latin typeface="Arial"/>
                <a:cs typeface="Arial"/>
              </a:rPr>
              <a:t> β</a:t>
            </a:r>
            <a:r>
              <a:rPr lang="en-US" dirty="0" err="1">
                <a:latin typeface="Arial"/>
                <a:cs typeface="Arial"/>
              </a:rPr>
              <a:t>ελτιστο</a:t>
            </a:r>
            <a:r>
              <a:rPr lang="en-US" dirty="0">
                <a:latin typeface="Arial"/>
                <a:cs typeface="Arial"/>
              </a:rPr>
              <a:t>π</a:t>
            </a:r>
            <a:r>
              <a:rPr lang="en-US" dirty="0" err="1">
                <a:latin typeface="Arial"/>
                <a:cs typeface="Arial"/>
              </a:rPr>
              <a:t>οιητές</a:t>
            </a:r>
            <a:r>
              <a:rPr lang="en-US" dirty="0">
                <a:latin typeface="Arial"/>
                <a:cs typeface="Arial"/>
              </a:rPr>
              <a:t> </a:t>
            </a:r>
            <a:r>
              <a:rPr lang="en-US" dirty="0" err="1">
                <a:latin typeface="Arial"/>
                <a:cs typeface="Arial"/>
              </a:rPr>
              <a:t>έχουν</a:t>
            </a:r>
            <a:r>
              <a:rPr lang="en-US" dirty="0">
                <a:latin typeface="Arial"/>
                <a:cs typeface="Arial"/>
              </a:rPr>
              <a:t> πα</a:t>
            </a:r>
            <a:r>
              <a:rPr lang="en-US" dirty="0" err="1">
                <a:latin typeface="Arial"/>
                <a:cs typeface="Arial"/>
              </a:rPr>
              <a:t>ρόμοι</a:t>
            </a:r>
            <a:r>
              <a:rPr lang="en-US" dirty="0">
                <a:latin typeface="Arial"/>
                <a:cs typeface="Arial"/>
              </a:rPr>
              <a:t>α απ</a:t>
            </a:r>
            <a:r>
              <a:rPr lang="en-US" dirty="0" err="1">
                <a:latin typeface="Arial"/>
                <a:cs typeface="Arial"/>
              </a:rPr>
              <a:t>οτελέσμ</a:t>
            </a:r>
            <a:r>
              <a:rPr lang="en-US" dirty="0">
                <a:latin typeface="Arial"/>
                <a:cs typeface="Arial"/>
              </a:rPr>
              <a:t>ατα. </a:t>
            </a:r>
            <a:endParaRPr lang="el-GR" dirty="0">
              <a:latin typeface="Century Gothic" panose="020B0502020202020204"/>
              <a:cs typeface="Arial"/>
            </a:endParaRPr>
          </a:p>
          <a:p>
            <a:r>
              <a:rPr lang="en-US" dirty="0">
                <a:latin typeface="Arial"/>
                <a:cs typeface="Arial"/>
              </a:rPr>
              <a:t>Επ</a:t>
            </a:r>
            <a:r>
              <a:rPr lang="en-US" dirty="0" err="1">
                <a:latin typeface="Arial"/>
                <a:cs typeface="Arial"/>
              </a:rPr>
              <a:t>ιλέγετ</a:t>
            </a:r>
            <a:r>
              <a:rPr lang="en-US" dirty="0">
                <a:latin typeface="Arial"/>
                <a:cs typeface="Arial"/>
              </a:rPr>
              <a:t>αι ο </a:t>
            </a:r>
            <a:r>
              <a:rPr lang="en-US" dirty="0" err="1">
                <a:latin typeface="Arial"/>
                <a:cs typeface="Arial"/>
              </a:rPr>
              <a:t>Adam,μι</a:t>
            </a:r>
            <a:r>
              <a:rPr lang="en-US" dirty="0">
                <a:latin typeface="Arial"/>
                <a:cs typeface="Arial"/>
              </a:rPr>
              <a:t>ας και φα</a:t>
            </a:r>
            <a:r>
              <a:rPr lang="en-US" dirty="0" err="1">
                <a:latin typeface="Arial"/>
                <a:cs typeface="Arial"/>
              </a:rPr>
              <a:t>ίνετ</a:t>
            </a:r>
            <a:r>
              <a:rPr lang="en-US" dirty="0">
                <a:latin typeface="Arial"/>
                <a:cs typeface="Arial"/>
              </a:rPr>
              <a:t>αι να </a:t>
            </a:r>
            <a:r>
              <a:rPr lang="en-US" dirty="0" err="1">
                <a:latin typeface="Arial"/>
                <a:cs typeface="Arial"/>
              </a:rPr>
              <a:t>έχει</a:t>
            </a:r>
            <a:r>
              <a:rPr lang="en-US" dirty="0">
                <a:latin typeface="Arial"/>
                <a:cs typeface="Arial"/>
              </a:rPr>
              <a:t> </a:t>
            </a:r>
            <a:r>
              <a:rPr lang="en-US" dirty="0" err="1">
                <a:latin typeface="Arial"/>
                <a:cs typeface="Arial"/>
              </a:rPr>
              <a:t>την</a:t>
            </a:r>
            <a:r>
              <a:rPr lang="en-US" dirty="0">
                <a:latin typeface="Arial"/>
                <a:cs typeface="Arial"/>
              </a:rPr>
              <a:t> κα</a:t>
            </a:r>
            <a:r>
              <a:rPr lang="en-US" dirty="0" err="1">
                <a:latin typeface="Arial"/>
                <a:cs typeface="Arial"/>
              </a:rPr>
              <a:t>λύτερη</a:t>
            </a:r>
            <a:r>
              <a:rPr lang="en-US" dirty="0">
                <a:latin typeface="Arial"/>
                <a:cs typeface="Arial"/>
              </a:rPr>
              <a:t> επ</a:t>
            </a:r>
            <a:r>
              <a:rPr lang="en-US" dirty="0" err="1">
                <a:latin typeface="Arial"/>
                <a:cs typeface="Arial"/>
              </a:rPr>
              <a:t>ίδοση</a:t>
            </a:r>
            <a:r>
              <a:rPr lang="en-US" dirty="0">
                <a:latin typeface="Arial"/>
                <a:cs typeface="Arial"/>
              </a:rPr>
              <a:t> και απ</a:t>
            </a:r>
            <a:r>
              <a:rPr lang="en-US" dirty="0" err="1">
                <a:latin typeface="Arial"/>
                <a:cs typeface="Arial"/>
              </a:rPr>
              <a:t>οτελεί</a:t>
            </a:r>
            <a:r>
              <a:rPr lang="en-US" dirty="0">
                <a:latin typeface="Arial"/>
                <a:cs typeface="Arial"/>
              </a:rPr>
              <a:t> </a:t>
            </a:r>
            <a:r>
              <a:rPr lang="en-US" dirty="0" err="1">
                <a:latin typeface="Arial"/>
                <a:cs typeface="Arial"/>
              </a:rPr>
              <a:t>μι</a:t>
            </a:r>
            <a:r>
              <a:rPr lang="en-US" dirty="0">
                <a:latin typeface="Arial"/>
                <a:cs typeface="Arial"/>
              </a:rPr>
              <a:t>α </a:t>
            </a:r>
            <a:r>
              <a:rPr lang="en-US" dirty="0" err="1">
                <a:latin typeface="Arial"/>
                <a:cs typeface="Arial"/>
              </a:rPr>
              <a:t>δημοφιλή</a:t>
            </a:r>
            <a:r>
              <a:rPr lang="en-US" dirty="0">
                <a:latin typeface="Arial"/>
                <a:cs typeface="Arial"/>
              </a:rPr>
              <a:t> επ</a:t>
            </a:r>
            <a:r>
              <a:rPr lang="en-US" dirty="0" err="1">
                <a:latin typeface="Arial"/>
                <a:cs typeface="Arial"/>
              </a:rPr>
              <a:t>ιλογή</a:t>
            </a:r>
            <a:r>
              <a:rPr lang="en-US" dirty="0">
                <a:latin typeface="Arial"/>
                <a:cs typeface="Arial"/>
              </a:rPr>
              <a:t> </a:t>
            </a:r>
            <a:r>
              <a:rPr lang="en-US" dirty="0" err="1">
                <a:latin typeface="Arial"/>
                <a:cs typeface="Arial"/>
              </a:rPr>
              <a:t>γι</a:t>
            </a:r>
            <a:r>
              <a:rPr lang="en-US" dirty="0">
                <a:latin typeface="Arial"/>
                <a:cs typeface="Arial"/>
              </a:rPr>
              <a:t>α π</a:t>
            </a:r>
            <a:r>
              <a:rPr lang="en-US" dirty="0" err="1">
                <a:latin typeface="Arial"/>
                <a:cs typeface="Arial"/>
              </a:rPr>
              <a:t>ρο</a:t>
            </a:r>
            <a:r>
              <a:rPr lang="en-US" dirty="0">
                <a:latin typeface="Arial"/>
                <a:cs typeface="Arial"/>
              </a:rPr>
              <a:t>β</a:t>
            </a:r>
            <a:r>
              <a:rPr lang="en-US" dirty="0" err="1">
                <a:latin typeface="Arial"/>
                <a:cs typeface="Arial"/>
              </a:rPr>
              <a:t>λήμ</a:t>
            </a:r>
            <a:r>
              <a:rPr lang="en-US" dirty="0">
                <a:latin typeface="Arial"/>
                <a:cs typeface="Arial"/>
              </a:rPr>
              <a:t>ατα κα</a:t>
            </a:r>
            <a:r>
              <a:rPr lang="en-US" dirty="0" err="1">
                <a:latin typeface="Arial"/>
                <a:cs typeface="Arial"/>
              </a:rPr>
              <a:t>τηγοριο</a:t>
            </a:r>
            <a:r>
              <a:rPr lang="en-US" dirty="0">
                <a:latin typeface="Arial"/>
                <a:cs typeface="Arial"/>
              </a:rPr>
              <a:t>π</a:t>
            </a:r>
            <a:r>
              <a:rPr lang="en-US" dirty="0" err="1">
                <a:latin typeface="Arial"/>
                <a:cs typeface="Arial"/>
              </a:rPr>
              <a:t>οίησης</a:t>
            </a:r>
            <a:endParaRPr lang="en-US" dirty="0">
              <a:latin typeface="Arial"/>
              <a:cs typeface="Arial"/>
            </a:endParaRPr>
          </a:p>
        </p:txBody>
      </p:sp>
      <p:pic>
        <p:nvPicPr>
          <p:cNvPr id="6" name="Εικόνα 5" descr="Εικόνα που περιέχει κείμενο, διάγραμμα, γράφημα, γραμμή&#10;&#10;Περιγραφή που δημιουργήθηκε αυτόματα">
            <a:extLst>
              <a:ext uri="{FF2B5EF4-FFF2-40B4-BE49-F238E27FC236}">
                <a16:creationId xmlns:a16="http://schemas.microsoft.com/office/drawing/2014/main" id="{ABE24DCC-311D-7530-5EFB-FFE52CB60468}"/>
              </a:ext>
            </a:extLst>
          </p:cNvPr>
          <p:cNvPicPr>
            <a:picLocks noChangeAspect="1"/>
          </p:cNvPicPr>
          <p:nvPr/>
        </p:nvPicPr>
        <p:blipFill>
          <a:blip r:embed="rId2"/>
          <a:stretch>
            <a:fillRect/>
          </a:stretch>
        </p:blipFill>
        <p:spPr>
          <a:xfrm>
            <a:off x="7313096" y="1921065"/>
            <a:ext cx="4725109" cy="3841631"/>
          </a:xfrm>
          <a:prstGeom prst="rect">
            <a:avLst/>
          </a:prstGeom>
        </p:spPr>
      </p:pic>
    </p:spTree>
    <p:extLst>
      <p:ext uri="{BB962C8B-B14F-4D97-AF65-F5344CB8AC3E}">
        <p14:creationId xmlns:p14="http://schemas.microsoft.com/office/powerpoint/2010/main" val="2535909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FF5DE94-32B2-1934-7E64-A82A2E35A5EE}"/>
              </a:ext>
            </a:extLst>
          </p:cNvPr>
          <p:cNvSpPr>
            <a:spLocks noGrp="1"/>
          </p:cNvSpPr>
          <p:nvPr>
            <p:ph type="title"/>
          </p:nvPr>
        </p:nvSpPr>
        <p:spPr/>
        <p:txBody>
          <a:bodyPr/>
          <a:lstStyle/>
          <a:p>
            <a:r>
              <a:rPr lang="el-GR" dirty="0"/>
              <a:t>Μέρος Δ: Αποτελέσματα</a:t>
            </a:r>
          </a:p>
        </p:txBody>
      </p:sp>
      <p:sp>
        <p:nvSpPr>
          <p:cNvPr id="3" name="Θέση περιεχομένου 2">
            <a:extLst>
              <a:ext uri="{FF2B5EF4-FFF2-40B4-BE49-F238E27FC236}">
                <a16:creationId xmlns:a16="http://schemas.microsoft.com/office/drawing/2014/main" id="{A4F765AF-5AA8-F6EE-F467-5BF2594FFEAF}"/>
              </a:ext>
            </a:extLst>
          </p:cNvPr>
          <p:cNvSpPr>
            <a:spLocks noGrp="1"/>
          </p:cNvSpPr>
          <p:nvPr>
            <p:ph idx="1"/>
          </p:nvPr>
        </p:nvSpPr>
        <p:spPr>
          <a:xfrm>
            <a:off x="1999740" y="1544128"/>
            <a:ext cx="8915400" cy="3777622"/>
          </a:xfrm>
        </p:spPr>
        <p:txBody>
          <a:bodyPr vert="horz" lIns="91440" tIns="45720" rIns="91440" bIns="45720" rtlCol="0" anchor="t">
            <a:normAutofit/>
          </a:bodyPr>
          <a:lstStyle/>
          <a:p>
            <a:r>
              <a:rPr lang="el-GR" dirty="0" err="1">
                <a:ea typeface="+mn-lt"/>
                <a:cs typeface="+mn-lt"/>
              </a:rPr>
              <a:t>Προκειμενου</a:t>
            </a:r>
            <a:r>
              <a:rPr lang="el-GR" dirty="0">
                <a:ea typeface="+mn-lt"/>
                <a:cs typeface="+mn-lt"/>
              </a:rPr>
              <a:t> να ελεγχθεί η απόδοση του μοντέλου, χωρίστηκε το </a:t>
            </a:r>
            <a:r>
              <a:rPr lang="el-GR" dirty="0" err="1">
                <a:ea typeface="+mn-lt"/>
                <a:cs typeface="+mn-lt"/>
              </a:rPr>
              <a:t>datasetC</a:t>
            </a:r>
            <a:r>
              <a:rPr lang="el-GR" dirty="0">
                <a:ea typeface="+mn-lt"/>
                <a:cs typeface="+mn-lt"/>
              </a:rPr>
              <a:t> σε </a:t>
            </a:r>
            <a:r>
              <a:rPr lang="el-GR" dirty="0" err="1">
                <a:ea typeface="+mn-lt"/>
                <a:cs typeface="+mn-lt"/>
              </a:rPr>
              <a:t>train</a:t>
            </a:r>
            <a:r>
              <a:rPr lang="el-GR" dirty="0">
                <a:ea typeface="+mn-lt"/>
                <a:cs typeface="+mn-lt"/>
              </a:rPr>
              <a:t> και </a:t>
            </a:r>
            <a:r>
              <a:rPr lang="el-GR" dirty="0" err="1">
                <a:ea typeface="+mn-lt"/>
                <a:cs typeface="+mn-lt"/>
              </a:rPr>
              <a:t>test</a:t>
            </a:r>
            <a:r>
              <a:rPr lang="el-GR" dirty="0">
                <a:ea typeface="+mn-lt"/>
                <a:cs typeface="+mn-lt"/>
              </a:rPr>
              <a:t> </a:t>
            </a:r>
            <a:r>
              <a:rPr lang="el-GR" dirty="0" err="1">
                <a:ea typeface="+mn-lt"/>
                <a:cs typeface="+mn-lt"/>
              </a:rPr>
              <a:t>set</a:t>
            </a:r>
            <a:r>
              <a:rPr lang="el-GR" dirty="0">
                <a:ea typeface="+mn-lt"/>
                <a:cs typeface="+mn-lt"/>
              </a:rPr>
              <a:t> με αναλογία 70-30.</a:t>
            </a:r>
            <a:endParaRPr lang="el-GR" dirty="0"/>
          </a:p>
          <a:p>
            <a:r>
              <a:rPr lang="el-GR" dirty="0" err="1">
                <a:ea typeface="+mn-lt"/>
                <a:cs typeface="+mn-lt"/>
              </a:rPr>
              <a:t>Accuracy</a:t>
            </a:r>
            <a:r>
              <a:rPr lang="el-GR" dirty="0">
                <a:ea typeface="+mn-lt"/>
                <a:cs typeface="+mn-lt"/>
              </a:rPr>
              <a:t> στο συγκεκριμένο </a:t>
            </a:r>
            <a:r>
              <a:rPr lang="el-GR" dirty="0" err="1">
                <a:ea typeface="+mn-lt"/>
                <a:cs typeface="+mn-lt"/>
              </a:rPr>
              <a:t>split</a:t>
            </a:r>
            <a:r>
              <a:rPr lang="el-GR" dirty="0">
                <a:ea typeface="+mn-lt"/>
                <a:cs typeface="+mn-lt"/>
              </a:rPr>
              <a:t>: 94.47%</a:t>
            </a:r>
            <a:endParaRPr lang="el-GR" dirty="0"/>
          </a:p>
          <a:p>
            <a:r>
              <a:rPr lang="el-GR" dirty="0">
                <a:ea typeface="+mn-lt"/>
                <a:cs typeface="+mn-lt"/>
              </a:rPr>
              <a:t>20 </a:t>
            </a:r>
            <a:r>
              <a:rPr lang="el-GR" dirty="0" err="1">
                <a:ea typeface="+mn-lt"/>
                <a:cs typeface="+mn-lt"/>
              </a:rPr>
              <a:t>fold</a:t>
            </a:r>
            <a:r>
              <a:rPr lang="el-GR" dirty="0">
                <a:ea typeface="+mn-lt"/>
                <a:cs typeface="+mn-lt"/>
              </a:rPr>
              <a:t> Cross-</a:t>
            </a:r>
            <a:r>
              <a:rPr lang="el-GR" dirty="0" err="1">
                <a:ea typeface="+mn-lt"/>
                <a:cs typeface="+mn-lt"/>
              </a:rPr>
              <a:t>Validation</a:t>
            </a:r>
            <a:r>
              <a:rPr lang="el-GR" dirty="0">
                <a:ea typeface="+mn-lt"/>
                <a:cs typeface="+mn-lt"/>
              </a:rPr>
              <a:t> </a:t>
            </a:r>
            <a:r>
              <a:rPr lang="el-GR" dirty="0" err="1">
                <a:ea typeface="+mn-lt"/>
                <a:cs typeface="+mn-lt"/>
              </a:rPr>
              <a:t>Accuracy</a:t>
            </a:r>
            <a:r>
              <a:rPr lang="el-GR" dirty="0">
                <a:ea typeface="+mn-lt"/>
                <a:cs typeface="+mn-lt"/>
              </a:rPr>
              <a:t>: 94.22%</a:t>
            </a:r>
          </a:p>
          <a:p>
            <a:r>
              <a:rPr lang="el-GR" dirty="0" err="1">
                <a:ea typeface="+mn-lt"/>
                <a:cs typeface="+mn-lt"/>
              </a:rPr>
              <a:t>Elapsed</a:t>
            </a:r>
            <a:r>
              <a:rPr lang="el-GR" dirty="0">
                <a:ea typeface="+mn-lt"/>
                <a:cs typeface="+mn-lt"/>
              </a:rPr>
              <a:t> </a:t>
            </a:r>
            <a:r>
              <a:rPr lang="el-GR" dirty="0" err="1">
                <a:ea typeface="+mn-lt"/>
                <a:cs typeface="+mn-lt"/>
              </a:rPr>
              <a:t>Time</a:t>
            </a:r>
            <a:r>
              <a:rPr lang="el-GR" dirty="0">
                <a:ea typeface="+mn-lt"/>
                <a:cs typeface="+mn-lt"/>
              </a:rPr>
              <a:t>: 30.033 </a:t>
            </a:r>
            <a:r>
              <a:rPr lang="el-GR" dirty="0" err="1">
                <a:ea typeface="+mn-lt"/>
                <a:cs typeface="+mn-lt"/>
              </a:rPr>
              <a:t>sec</a:t>
            </a:r>
            <a:endParaRPr lang="el-GR" dirty="0" err="1">
              <a:latin typeface="Consolas"/>
            </a:endParaRPr>
          </a:p>
          <a:p>
            <a:endParaRPr lang="el-GR" dirty="0"/>
          </a:p>
        </p:txBody>
      </p:sp>
      <p:pic>
        <p:nvPicPr>
          <p:cNvPr id="4" name="Εικόνα 3" descr="Εικόνα που περιέχει κείμενο, διάγραμμα, γραμμή, γράφημα&#10;&#10;Περιγραφή που δημιουργήθηκε αυτόματα">
            <a:extLst>
              <a:ext uri="{FF2B5EF4-FFF2-40B4-BE49-F238E27FC236}">
                <a16:creationId xmlns:a16="http://schemas.microsoft.com/office/drawing/2014/main" id="{328EBF7D-71E4-6FAB-AB80-6A0399595EF8}"/>
              </a:ext>
            </a:extLst>
          </p:cNvPr>
          <p:cNvPicPr>
            <a:picLocks noChangeAspect="1"/>
          </p:cNvPicPr>
          <p:nvPr/>
        </p:nvPicPr>
        <p:blipFill>
          <a:blip r:embed="rId2"/>
          <a:stretch>
            <a:fillRect/>
          </a:stretch>
        </p:blipFill>
        <p:spPr>
          <a:xfrm>
            <a:off x="2918891" y="3439384"/>
            <a:ext cx="5952227" cy="3329157"/>
          </a:xfrm>
          <a:prstGeom prst="rect">
            <a:avLst/>
          </a:prstGeom>
        </p:spPr>
      </p:pic>
    </p:spTree>
    <p:extLst>
      <p:ext uri="{BB962C8B-B14F-4D97-AF65-F5344CB8AC3E}">
        <p14:creationId xmlns:p14="http://schemas.microsoft.com/office/powerpoint/2010/main" val="3537566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C68332-3460-52A5-E168-1A45C09691AD}"/>
              </a:ext>
            </a:extLst>
          </p:cNvPr>
          <p:cNvSpPr>
            <a:spLocks noGrp="1"/>
          </p:cNvSpPr>
          <p:nvPr>
            <p:ph type="title"/>
          </p:nvPr>
        </p:nvSpPr>
        <p:spPr/>
        <p:txBody>
          <a:bodyPr/>
          <a:lstStyle/>
          <a:p>
            <a:r>
              <a:rPr lang="el-GR" dirty="0"/>
              <a:t>Μέρος Δ: Συνένωση Μοντέλων </a:t>
            </a:r>
          </a:p>
        </p:txBody>
      </p:sp>
      <p:sp>
        <p:nvSpPr>
          <p:cNvPr id="3" name="Θέση περιεχομένου 2">
            <a:extLst>
              <a:ext uri="{FF2B5EF4-FFF2-40B4-BE49-F238E27FC236}">
                <a16:creationId xmlns:a16="http://schemas.microsoft.com/office/drawing/2014/main" id="{6A591EE1-9974-C29F-2E6A-9584BD1A3A7A}"/>
              </a:ext>
            </a:extLst>
          </p:cNvPr>
          <p:cNvSpPr>
            <a:spLocks noGrp="1"/>
          </p:cNvSpPr>
          <p:nvPr>
            <p:ph idx="1"/>
          </p:nvPr>
        </p:nvSpPr>
        <p:spPr/>
        <p:txBody>
          <a:bodyPr>
            <a:normAutofit fontScale="92500" lnSpcReduction="10000"/>
          </a:bodyPr>
          <a:lstStyle/>
          <a:p>
            <a:r>
              <a:rPr lang="el-GR" dirty="0"/>
              <a:t>Καθώς επιλέχθηκε η τελική αρχιτεκτονική ενός βέλτιστου </a:t>
            </a:r>
            <a:r>
              <a:rPr lang="el-GR" dirty="0" err="1"/>
              <a:t>συνελικτικού</a:t>
            </a:r>
            <a:r>
              <a:rPr lang="el-GR" dirty="0"/>
              <a:t> δικτύου, στην συνέχεια δημιουργήθηκαν 30 όμοια μοντέλα. Τα μοντέλα αυτά εκπαιδεύτηκαν στα ίδια δεδομένα. Το κάθε ένα από αυτά έδωσε τις προβλέψεις του στα δεδομένα εκτίμησής.</a:t>
            </a:r>
          </a:p>
          <a:p>
            <a:r>
              <a:rPr lang="el-GR" dirty="0"/>
              <a:t>Η τελική πρόβλεψη δεν λαμβάνεται επομένως από ένα μοντέλο, άλλα επιλέγεται η ετικέτα αυτή με τις περισσότερες ψήφους από τα 30 εκπαιδευμένα μοντέλα.</a:t>
            </a:r>
          </a:p>
          <a:p>
            <a:r>
              <a:rPr lang="el-GR" dirty="0"/>
              <a:t>Ο λόγος που υλοποιήθηκε αυτή η αρχιτεκτονική είναι:</a:t>
            </a:r>
          </a:p>
          <a:p>
            <a:pPr marL="400050" indent="-400050">
              <a:buFont typeface="+mj-lt"/>
              <a:buAutoNum type="romanLcPeriod"/>
            </a:pPr>
            <a:r>
              <a:rPr lang="el-GR" dirty="0"/>
              <a:t>Για την αύξηση της ευρωστίας των αποτελεσμάτων, μιας και το σύνολο των προβλέψεων είναι λιγότερο ευαίσθητο σε ακραίες τιμές ή θόρυβο.</a:t>
            </a:r>
          </a:p>
          <a:p>
            <a:pPr marL="400050" indent="-400050">
              <a:buFont typeface="+mj-lt"/>
              <a:buAutoNum type="romanLcPeriod"/>
            </a:pPr>
            <a:r>
              <a:rPr lang="el-GR" dirty="0"/>
              <a:t>Βελτίωση της ακρίβειας.</a:t>
            </a:r>
          </a:p>
          <a:p>
            <a:pPr marL="400050" indent="-400050">
              <a:buFont typeface="+mj-lt"/>
              <a:buAutoNum type="romanLcPeriod"/>
            </a:pPr>
            <a:r>
              <a:rPr lang="el-GR" dirty="0"/>
              <a:t>Καταγραφή διαφορετικών αναπαραστάσεων, αφού διαφορετικά μοντέλα μπορούν να αποκτήσουν μια πιο ολοκληρωμένη κατανόηση των δεδομένων.</a:t>
            </a:r>
          </a:p>
          <a:p>
            <a:pPr marL="400050" indent="-400050">
              <a:buFont typeface="+mj-lt"/>
              <a:buAutoNum type="romanLcPeriod"/>
            </a:pPr>
            <a:endParaRPr lang="el-GR" dirty="0"/>
          </a:p>
        </p:txBody>
      </p:sp>
    </p:spTree>
    <p:extLst>
      <p:ext uri="{BB962C8B-B14F-4D97-AF65-F5344CB8AC3E}">
        <p14:creationId xmlns:p14="http://schemas.microsoft.com/office/powerpoint/2010/main" val="21959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DF0343B-A1BF-5F8A-C6A5-5675E0818A73}"/>
              </a:ext>
            </a:extLst>
          </p:cNvPr>
          <p:cNvSpPr>
            <a:spLocks noGrp="1"/>
          </p:cNvSpPr>
          <p:nvPr>
            <p:ph type="title"/>
          </p:nvPr>
        </p:nvSpPr>
        <p:spPr/>
        <p:txBody>
          <a:bodyPr/>
          <a:lstStyle/>
          <a:p>
            <a:r>
              <a:rPr lang="el-GR" dirty="0"/>
              <a:t>Μέρος Δ: Συνένωση Μοντέλων </a:t>
            </a:r>
          </a:p>
        </p:txBody>
      </p:sp>
      <p:sp>
        <p:nvSpPr>
          <p:cNvPr id="3" name="Θέση περιεχομένου 2">
            <a:extLst>
              <a:ext uri="{FF2B5EF4-FFF2-40B4-BE49-F238E27FC236}">
                <a16:creationId xmlns:a16="http://schemas.microsoft.com/office/drawing/2014/main" id="{65728C72-4DA7-A913-04E7-BA60C374BF62}"/>
              </a:ext>
            </a:extLst>
          </p:cNvPr>
          <p:cNvSpPr>
            <a:spLocks noGrp="1"/>
          </p:cNvSpPr>
          <p:nvPr>
            <p:ph idx="1"/>
          </p:nvPr>
        </p:nvSpPr>
        <p:spPr>
          <a:xfrm>
            <a:off x="1439023" y="2363638"/>
            <a:ext cx="5033514" cy="2138604"/>
          </a:xfrm>
        </p:spPr>
        <p:txBody>
          <a:bodyPr vert="horz" lIns="91440" tIns="45720" rIns="91440" bIns="45720" rtlCol="0" anchor="t">
            <a:normAutofit/>
          </a:bodyPr>
          <a:lstStyle/>
          <a:p>
            <a:r>
              <a:rPr lang="el-GR" dirty="0"/>
              <a:t>Για τον έλεγχο των αποτελεσμάτων του συνενωμένου μοντέλου</a:t>
            </a:r>
            <a:r>
              <a:rPr lang="el-GR" dirty="0">
                <a:ea typeface="+mn-lt"/>
                <a:cs typeface="+mn-lt"/>
              </a:rPr>
              <a:t>, χωρίστηκε το </a:t>
            </a:r>
            <a:r>
              <a:rPr lang="el-GR" dirty="0" err="1">
                <a:ea typeface="+mn-lt"/>
                <a:cs typeface="+mn-lt"/>
              </a:rPr>
              <a:t>datasetC</a:t>
            </a:r>
            <a:r>
              <a:rPr lang="el-GR" dirty="0">
                <a:ea typeface="+mn-lt"/>
                <a:cs typeface="+mn-lt"/>
              </a:rPr>
              <a:t> σε </a:t>
            </a:r>
            <a:r>
              <a:rPr lang="el-GR" dirty="0" err="1">
                <a:ea typeface="+mn-lt"/>
                <a:cs typeface="+mn-lt"/>
              </a:rPr>
              <a:t>train</a:t>
            </a:r>
            <a:r>
              <a:rPr lang="el-GR" dirty="0">
                <a:ea typeface="+mn-lt"/>
                <a:cs typeface="+mn-lt"/>
              </a:rPr>
              <a:t> και </a:t>
            </a:r>
            <a:r>
              <a:rPr lang="el-GR" dirty="0" err="1">
                <a:ea typeface="+mn-lt"/>
                <a:cs typeface="+mn-lt"/>
              </a:rPr>
              <a:t>test</a:t>
            </a:r>
            <a:r>
              <a:rPr lang="el-GR" dirty="0">
                <a:ea typeface="+mn-lt"/>
                <a:cs typeface="+mn-lt"/>
              </a:rPr>
              <a:t> </a:t>
            </a:r>
            <a:r>
              <a:rPr lang="el-GR" dirty="0" err="1">
                <a:ea typeface="+mn-lt"/>
                <a:cs typeface="+mn-lt"/>
              </a:rPr>
              <a:t>set</a:t>
            </a:r>
            <a:r>
              <a:rPr lang="el-GR" dirty="0">
                <a:ea typeface="+mn-lt"/>
                <a:cs typeface="+mn-lt"/>
              </a:rPr>
              <a:t> με αναλογία 70-30.</a:t>
            </a:r>
          </a:p>
          <a:p>
            <a:r>
              <a:rPr lang="el-GR" dirty="0" err="1"/>
              <a:t>Accuracy</a:t>
            </a:r>
            <a:r>
              <a:rPr lang="el-GR" dirty="0"/>
              <a:t> στο συγκεκριμένο </a:t>
            </a:r>
            <a:r>
              <a:rPr lang="el-GR" dirty="0" err="1"/>
              <a:t>split</a:t>
            </a:r>
            <a:r>
              <a:rPr lang="el-GR" dirty="0"/>
              <a:t>: </a:t>
            </a:r>
            <a:r>
              <a:rPr lang="el-GR" dirty="0">
                <a:latin typeface="Century Gothic"/>
              </a:rPr>
              <a:t>95.40%</a:t>
            </a:r>
          </a:p>
          <a:p>
            <a:r>
              <a:rPr lang="el-GR" dirty="0" err="1"/>
              <a:t>Elapsed</a:t>
            </a:r>
            <a:r>
              <a:rPr lang="el-GR" dirty="0"/>
              <a:t> </a:t>
            </a:r>
            <a:r>
              <a:rPr lang="el-GR" dirty="0" err="1"/>
              <a:t>Time</a:t>
            </a:r>
            <a:r>
              <a:rPr lang="el-GR" dirty="0"/>
              <a:t>: 85</a:t>
            </a:r>
            <a:r>
              <a:rPr lang="el-GR" dirty="0">
                <a:latin typeface="Century Gothic"/>
              </a:rPr>
              <a:t>3.304 </a:t>
            </a:r>
            <a:r>
              <a:rPr lang="el-GR" dirty="0" err="1">
                <a:latin typeface="Century Gothic"/>
              </a:rPr>
              <a:t>seconds</a:t>
            </a:r>
            <a:r>
              <a:rPr lang="el-GR" dirty="0"/>
              <a:t> </a:t>
            </a:r>
          </a:p>
        </p:txBody>
      </p:sp>
      <p:pic>
        <p:nvPicPr>
          <p:cNvPr id="4" name="Εικόνα 3" descr="Εικόνα που περιέχει κείμενο, στιγμιότυπο οθόνης, διάγραμμα, ορθογώνιο παραλληλόγραμμο&#10;&#10;Περιγραφή που δημιουργήθηκε αυτόματα">
            <a:extLst>
              <a:ext uri="{FF2B5EF4-FFF2-40B4-BE49-F238E27FC236}">
                <a16:creationId xmlns:a16="http://schemas.microsoft.com/office/drawing/2014/main" id="{EA0C41E1-5B7E-2106-F51A-06FB2CFE7047}"/>
              </a:ext>
            </a:extLst>
          </p:cNvPr>
          <p:cNvPicPr>
            <a:picLocks noChangeAspect="1"/>
          </p:cNvPicPr>
          <p:nvPr/>
        </p:nvPicPr>
        <p:blipFill>
          <a:blip r:embed="rId2"/>
          <a:stretch>
            <a:fillRect/>
          </a:stretch>
        </p:blipFill>
        <p:spPr>
          <a:xfrm>
            <a:off x="6887831" y="1635081"/>
            <a:ext cx="4611103" cy="4143553"/>
          </a:xfrm>
          <a:prstGeom prst="rect">
            <a:avLst/>
          </a:prstGeom>
        </p:spPr>
      </p:pic>
    </p:spTree>
    <p:extLst>
      <p:ext uri="{BB962C8B-B14F-4D97-AF65-F5344CB8AC3E}">
        <p14:creationId xmlns:p14="http://schemas.microsoft.com/office/powerpoint/2010/main" val="335266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9600215-3E18-6F8F-BAC5-E7C52B82042A}"/>
              </a:ext>
            </a:extLst>
          </p:cNvPr>
          <p:cNvSpPr>
            <a:spLocks noGrp="1"/>
          </p:cNvSpPr>
          <p:nvPr>
            <p:ph type="title"/>
          </p:nvPr>
        </p:nvSpPr>
        <p:spPr/>
        <p:txBody>
          <a:bodyPr/>
          <a:lstStyle/>
          <a:p>
            <a:r>
              <a:rPr lang="el-GR" dirty="0">
                <a:ea typeface="+mj-lt"/>
                <a:cs typeface="+mj-lt"/>
              </a:rPr>
              <a:t>Μέρος Δ: Συμπεράσματα</a:t>
            </a:r>
            <a:endParaRPr lang="en-US" dirty="0">
              <a:ea typeface="+mj-lt"/>
              <a:cs typeface="+mj-lt"/>
            </a:endParaRPr>
          </a:p>
          <a:p>
            <a:endParaRPr lang="el-GR" dirty="0"/>
          </a:p>
        </p:txBody>
      </p:sp>
      <p:sp>
        <p:nvSpPr>
          <p:cNvPr id="3" name="Θέση περιεχομένου 2">
            <a:extLst>
              <a:ext uri="{FF2B5EF4-FFF2-40B4-BE49-F238E27FC236}">
                <a16:creationId xmlns:a16="http://schemas.microsoft.com/office/drawing/2014/main" id="{209B4560-8B3D-85A0-F82F-B933B20BF8E3}"/>
              </a:ext>
            </a:extLst>
          </p:cNvPr>
          <p:cNvSpPr>
            <a:spLocks noGrp="1"/>
          </p:cNvSpPr>
          <p:nvPr>
            <p:ph idx="1"/>
          </p:nvPr>
        </p:nvSpPr>
        <p:spPr/>
        <p:txBody>
          <a:bodyPr vert="horz" lIns="91440" tIns="45720" rIns="91440" bIns="45720" rtlCol="0" anchor="t">
            <a:normAutofit/>
          </a:bodyPr>
          <a:lstStyle/>
          <a:p>
            <a:r>
              <a:rPr lang="el-GR" dirty="0"/>
              <a:t>Το γεγονός ότι η ακρίβεια του CNN μοντέλου είχε μεγάλη διαφορά σε σχέση με όλα τα υπόλοιπα που δοκιμάστηκαν, υποδεικνύει ότι το πρόβλημα αφορά κατηγοριοποίηση εικόνων 20x20.</a:t>
            </a:r>
          </a:p>
          <a:p>
            <a:r>
              <a:rPr lang="el-GR" dirty="0"/>
              <a:t>Οι υποθέσεις ότι η συνένωση μοντέλων θα οδηγούσε σε αύξηση της ακρίβειας επιβεβαιώθηκαν.</a:t>
            </a:r>
          </a:p>
          <a:p>
            <a:r>
              <a:rPr lang="el-GR" dirty="0"/>
              <a:t>Η συνένωση μοντέλων επιφέρει ένα μεγάλο </a:t>
            </a:r>
            <a:r>
              <a:rPr lang="el-GR" dirty="0" err="1"/>
              <a:t>trade-off</a:t>
            </a:r>
            <a:r>
              <a:rPr lang="el-GR" dirty="0"/>
              <a:t> μεταξύ ταχύτητα εκπαίδευσης και ακρίβειας του αλγορίθμου. Όπως είναι λογικό, η εκπαίδευση 30 μοντέλων αντί ενός, 30πλασιάζει και τον χρόνο εκπαίδευσης, κάνοντας το μοντέλο μη πρακτικό από άποψη χρόνου. Επειδή όμως η παρούσα εργασία επικεντρώνεται στην επίτευξη του υψηλότερου δυνατού </a:t>
            </a:r>
            <a:r>
              <a:rPr lang="el-GR" dirty="0" err="1"/>
              <a:t>accuracy</a:t>
            </a:r>
            <a:r>
              <a:rPr lang="el-GR" dirty="0"/>
              <a:t>, το πρόβλημα αυτό αγνοήθηκε.</a:t>
            </a:r>
          </a:p>
        </p:txBody>
      </p:sp>
    </p:spTree>
    <p:extLst>
      <p:ext uri="{BB962C8B-B14F-4D97-AF65-F5344CB8AC3E}">
        <p14:creationId xmlns:p14="http://schemas.microsoft.com/office/powerpoint/2010/main" val="1519743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3C63E43-59B7-014B-8F3F-39DD54B07EC3}"/>
              </a:ext>
            </a:extLst>
          </p:cNvPr>
          <p:cNvSpPr>
            <a:spLocks noGrp="1"/>
          </p:cNvSpPr>
          <p:nvPr>
            <p:ph type="title"/>
          </p:nvPr>
        </p:nvSpPr>
        <p:spPr/>
        <p:txBody>
          <a:bodyPr/>
          <a:lstStyle/>
          <a:p>
            <a:r>
              <a:rPr lang="el-GR" dirty="0"/>
              <a:t>Μέρος Δ: Εισαγωγή 					</a:t>
            </a:r>
          </a:p>
        </p:txBody>
      </p:sp>
      <p:sp>
        <p:nvSpPr>
          <p:cNvPr id="3" name="Θέση περιεχομένου 2">
            <a:extLst>
              <a:ext uri="{FF2B5EF4-FFF2-40B4-BE49-F238E27FC236}">
                <a16:creationId xmlns:a16="http://schemas.microsoft.com/office/drawing/2014/main" id="{BFE49D52-DF57-8299-0A4F-E37966D64A79}"/>
              </a:ext>
            </a:extLst>
          </p:cNvPr>
          <p:cNvSpPr>
            <a:spLocks noGrp="1"/>
          </p:cNvSpPr>
          <p:nvPr>
            <p:ph idx="1"/>
          </p:nvPr>
        </p:nvSpPr>
        <p:spPr/>
        <p:txBody>
          <a:bodyPr/>
          <a:lstStyle/>
          <a:p>
            <a:r>
              <a:rPr lang="el-GR" dirty="0"/>
              <a:t>Στο τέταρτο κομμάτι της εργασίας μας, μας δόθηκε ένα άγνωστο</a:t>
            </a:r>
            <a:r>
              <a:rPr lang="en-US" dirty="0"/>
              <a:t> dataset</a:t>
            </a:r>
            <a:r>
              <a:rPr lang="el-GR" dirty="0"/>
              <a:t>. Σκοπός ήτανε να το μελετήσουμε, να το </a:t>
            </a:r>
            <a:r>
              <a:rPr lang="el-GR" dirty="0" err="1"/>
              <a:t>προεπεξεργαστούμε</a:t>
            </a:r>
            <a:r>
              <a:rPr lang="el-GR" dirty="0"/>
              <a:t> και να δημιουργήσουμε ένα μοντέλο, το οποίο θα έκανε την καλύτερη δυνατή πρόβλεψη ετικετών.</a:t>
            </a:r>
          </a:p>
          <a:p>
            <a:r>
              <a:rPr lang="el-GR" dirty="0"/>
              <a:t>Στην συνέχεια μας δόθηκε ένα </a:t>
            </a:r>
            <a:r>
              <a:rPr lang="en-US" dirty="0"/>
              <a:t>dataset </a:t>
            </a:r>
            <a:r>
              <a:rPr lang="el-GR" dirty="0"/>
              <a:t>με άγνωστες ετικέτες και μας ζητήθηκε η πρόβλεψη τους ώστε να γίνει η αξιολόγηση του μοντέλου μας.</a:t>
            </a:r>
          </a:p>
          <a:p>
            <a:pPr marL="0" indent="0">
              <a:buNone/>
            </a:pPr>
            <a:endParaRPr lang="el-GR" dirty="0"/>
          </a:p>
        </p:txBody>
      </p:sp>
    </p:spTree>
    <p:extLst>
      <p:ext uri="{BB962C8B-B14F-4D97-AF65-F5344CB8AC3E}">
        <p14:creationId xmlns:p14="http://schemas.microsoft.com/office/powerpoint/2010/main" val="384111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A708BC-6F07-7FA1-19F5-F8A4D2792DB0}"/>
              </a:ext>
            </a:extLst>
          </p:cNvPr>
          <p:cNvSpPr>
            <a:spLocks noGrp="1"/>
          </p:cNvSpPr>
          <p:nvPr>
            <p:ph type="title"/>
          </p:nvPr>
        </p:nvSpPr>
        <p:spPr/>
        <p:txBody>
          <a:bodyPr/>
          <a:lstStyle/>
          <a:p>
            <a:r>
              <a:rPr lang="el-GR" dirty="0"/>
              <a:t>Μέρος Δ: Διερεύνηση μοντέλων</a:t>
            </a:r>
          </a:p>
        </p:txBody>
      </p:sp>
      <p:sp>
        <p:nvSpPr>
          <p:cNvPr id="3" name="Θέση περιεχομένου 2">
            <a:extLst>
              <a:ext uri="{FF2B5EF4-FFF2-40B4-BE49-F238E27FC236}">
                <a16:creationId xmlns:a16="http://schemas.microsoft.com/office/drawing/2014/main" id="{47AD26C3-231B-8AD6-47DD-6574B3491D33}"/>
              </a:ext>
            </a:extLst>
          </p:cNvPr>
          <p:cNvSpPr>
            <a:spLocks noGrp="1"/>
          </p:cNvSpPr>
          <p:nvPr>
            <p:ph idx="1"/>
          </p:nvPr>
        </p:nvSpPr>
        <p:spPr/>
        <p:txBody>
          <a:bodyPr>
            <a:normAutofit lnSpcReduction="10000"/>
          </a:bodyPr>
          <a:lstStyle/>
          <a:p>
            <a:r>
              <a:rPr lang="el-GR" dirty="0"/>
              <a:t>Για την επιλογή του καταλληλότερου μοντέλου, εξετάσθηκαν διάφορες αρχιτεκτονικές με σκοπό την εύρεση εκείνης που ταιριάζει περισσότερο στα δεδομένα του προβλήματος μας. </a:t>
            </a:r>
          </a:p>
          <a:p>
            <a:r>
              <a:rPr lang="el-GR" dirty="0"/>
              <a:t>Αρχικά χωρίσαμε τα δεδομένα μας με αναλογία 70-30 σε δεδομένα εκπαίδευσης και εκτίμησης αντίστοιχα, ώστε να έχουμε μια μετρική ώστε να συγκρίνουμε τα διαφορετικά μοντέλα που επρόκειτο να εξετάσουμε.</a:t>
            </a:r>
          </a:p>
          <a:p>
            <a:r>
              <a:rPr lang="el-GR" dirty="0"/>
              <a:t>Δοκιμάστηκε η χρήση </a:t>
            </a:r>
            <a:r>
              <a:rPr lang="en-US" dirty="0"/>
              <a:t>SVM </a:t>
            </a:r>
            <a:r>
              <a:rPr lang="el-GR" dirty="0"/>
              <a:t>με συνάρτηση πυρήνα </a:t>
            </a:r>
            <a:r>
              <a:rPr lang="en-US" dirty="0"/>
              <a:t>RBF</a:t>
            </a:r>
            <a:r>
              <a:rPr lang="el-GR" dirty="0"/>
              <a:t>. Έγινε ένα </a:t>
            </a:r>
            <a:r>
              <a:rPr lang="en-US" dirty="0"/>
              <a:t>tuning </a:t>
            </a:r>
            <a:r>
              <a:rPr lang="el-GR" dirty="0"/>
              <a:t>για την εξαγωγή των βέλτιστων </a:t>
            </a:r>
            <a:r>
              <a:rPr lang="el-GR" dirty="0" err="1"/>
              <a:t>υπερπαραμέτρων</a:t>
            </a:r>
            <a:r>
              <a:rPr lang="el-GR" dirty="0"/>
              <a:t> για τις ανάγκες του προβλήματος μας και δοκιμάστηκε το βέλτιστο μοντέλο για την πρόβλεψη των ετικετών στα δεδομένα εκτίμησης.</a:t>
            </a:r>
          </a:p>
          <a:p>
            <a:r>
              <a:rPr lang="el-GR" dirty="0"/>
              <a:t>Στην συνέχεια, εξετάστηκε η ακρίβεια του </a:t>
            </a:r>
            <a:r>
              <a:rPr lang="en-US" dirty="0" err="1"/>
              <a:t>RandomForestClassifier</a:t>
            </a:r>
            <a:r>
              <a:rPr lang="en-US" dirty="0"/>
              <a:t>. </a:t>
            </a:r>
            <a:r>
              <a:rPr lang="el-GR" dirty="0"/>
              <a:t>Έγινα και σε αυτήν την περίπτωση ένα </a:t>
            </a:r>
            <a:r>
              <a:rPr lang="en-US" dirty="0"/>
              <a:t>tuning </a:t>
            </a:r>
            <a:r>
              <a:rPr lang="el-GR" dirty="0"/>
              <a:t>για τον υπολογισμό των ιδανικότερων </a:t>
            </a:r>
            <a:r>
              <a:rPr lang="el-GR" dirty="0" err="1"/>
              <a:t>υπερπαραμέτρων</a:t>
            </a:r>
            <a:r>
              <a:rPr lang="el-GR" dirty="0"/>
              <a:t> του.</a:t>
            </a:r>
          </a:p>
          <a:p>
            <a:endParaRPr lang="el-GR" dirty="0"/>
          </a:p>
        </p:txBody>
      </p:sp>
    </p:spTree>
    <p:extLst>
      <p:ext uri="{BB962C8B-B14F-4D97-AF65-F5344CB8AC3E}">
        <p14:creationId xmlns:p14="http://schemas.microsoft.com/office/powerpoint/2010/main" val="101098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A795852-642E-484E-6BA0-788E62690BD1}"/>
              </a:ext>
            </a:extLst>
          </p:cNvPr>
          <p:cNvSpPr>
            <a:spLocks noGrp="1"/>
          </p:cNvSpPr>
          <p:nvPr>
            <p:ph type="title"/>
          </p:nvPr>
        </p:nvSpPr>
        <p:spPr/>
        <p:txBody>
          <a:bodyPr/>
          <a:lstStyle/>
          <a:p>
            <a:r>
              <a:rPr lang="el-GR" dirty="0"/>
              <a:t>Μέρος Δ: Διερεύνηση μοντέλων</a:t>
            </a:r>
          </a:p>
        </p:txBody>
      </p:sp>
      <p:sp>
        <p:nvSpPr>
          <p:cNvPr id="3" name="Θέση περιεχομένου 2">
            <a:extLst>
              <a:ext uri="{FF2B5EF4-FFF2-40B4-BE49-F238E27FC236}">
                <a16:creationId xmlns:a16="http://schemas.microsoft.com/office/drawing/2014/main" id="{D1E28C98-7F0C-3F9A-C271-3770DBC69E35}"/>
              </a:ext>
            </a:extLst>
          </p:cNvPr>
          <p:cNvSpPr>
            <a:spLocks noGrp="1"/>
          </p:cNvSpPr>
          <p:nvPr>
            <p:ph idx="1"/>
          </p:nvPr>
        </p:nvSpPr>
        <p:spPr/>
        <p:txBody>
          <a:bodyPr/>
          <a:lstStyle/>
          <a:p>
            <a:r>
              <a:rPr lang="el-GR" dirty="0"/>
              <a:t>Στην συνέχεια δοκιμάστηκε και η απόδοση το Κ</a:t>
            </a:r>
            <a:r>
              <a:rPr lang="en-US" dirty="0" err="1"/>
              <a:t>NearestNeighbors</a:t>
            </a:r>
            <a:r>
              <a:rPr lang="en-US" dirty="0"/>
              <a:t> (KNN)</a:t>
            </a:r>
            <a:r>
              <a:rPr lang="el-GR" dirty="0"/>
              <a:t>, αφού </a:t>
            </a:r>
            <a:r>
              <a:rPr lang="el-GR" dirty="0" err="1"/>
              <a:t>υλοποίηθηκε</a:t>
            </a:r>
            <a:r>
              <a:rPr lang="el-GR" dirty="0"/>
              <a:t> σε προηγούμενο ερώτημα. Εξετάστηκε ο αλγόριθμος για τιμές του </a:t>
            </a:r>
            <a:r>
              <a:rPr lang="en-US" dirty="0"/>
              <a:t>k </a:t>
            </a:r>
            <a:r>
              <a:rPr lang="el-GR" dirty="0"/>
              <a:t>από 1 έως 30. Παρόλα αυτά, δεν παρατηρήθηκε κάποια βελτίωση στα αποτελέσματα μας.</a:t>
            </a:r>
          </a:p>
          <a:p>
            <a:r>
              <a:rPr lang="el-GR" dirty="0"/>
              <a:t>Έπειτα, δοκιμάστηκε να μειωθεί η διάσταση του προβλήματος. Για αρχή, αφαιρέθηκαν κάποια χαρακτηριστικά, με βάση την σημαντικότητα της σύμφωνα με την </a:t>
            </a:r>
            <a:r>
              <a:rPr lang="en-US" dirty="0" err="1"/>
              <a:t>RandomForest</a:t>
            </a:r>
            <a:r>
              <a:rPr lang="en-US" dirty="0"/>
              <a:t>. </a:t>
            </a:r>
            <a:r>
              <a:rPr lang="el-GR" dirty="0"/>
              <a:t>Για την σημαντικότητα τους:</a:t>
            </a:r>
          </a:p>
        </p:txBody>
      </p:sp>
      <p:pic>
        <p:nvPicPr>
          <p:cNvPr id="4" name="Εικόνα 3">
            <a:extLst>
              <a:ext uri="{FF2B5EF4-FFF2-40B4-BE49-F238E27FC236}">
                <a16:creationId xmlns:a16="http://schemas.microsoft.com/office/drawing/2014/main" id="{354BEB4D-2A1A-25B7-4BE3-FA557E23B75C}"/>
              </a:ext>
            </a:extLst>
          </p:cNvPr>
          <p:cNvPicPr>
            <a:picLocks noChangeAspect="1"/>
          </p:cNvPicPr>
          <p:nvPr/>
        </p:nvPicPr>
        <p:blipFill>
          <a:blip r:embed="rId2"/>
          <a:stretch>
            <a:fillRect/>
          </a:stretch>
        </p:blipFill>
        <p:spPr>
          <a:xfrm>
            <a:off x="4829241" y="4252485"/>
            <a:ext cx="3804719" cy="2468880"/>
          </a:xfrm>
          <a:prstGeom prst="rect">
            <a:avLst/>
          </a:prstGeom>
        </p:spPr>
      </p:pic>
    </p:spTree>
    <p:extLst>
      <p:ext uri="{BB962C8B-B14F-4D97-AF65-F5344CB8AC3E}">
        <p14:creationId xmlns:p14="http://schemas.microsoft.com/office/powerpoint/2010/main" val="252959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0A98CB-EA37-14A8-AF89-3A079C30306E}"/>
              </a:ext>
            </a:extLst>
          </p:cNvPr>
          <p:cNvSpPr>
            <a:spLocks noGrp="1"/>
          </p:cNvSpPr>
          <p:nvPr>
            <p:ph type="title"/>
          </p:nvPr>
        </p:nvSpPr>
        <p:spPr/>
        <p:txBody>
          <a:bodyPr/>
          <a:lstStyle/>
          <a:p>
            <a:r>
              <a:rPr lang="el-GR" dirty="0"/>
              <a:t>Μέρος Δ: Διερεύνηση μοντέλων</a:t>
            </a:r>
          </a:p>
        </p:txBody>
      </p:sp>
      <p:sp>
        <p:nvSpPr>
          <p:cNvPr id="3" name="Θέση περιεχομένου 2">
            <a:extLst>
              <a:ext uri="{FF2B5EF4-FFF2-40B4-BE49-F238E27FC236}">
                <a16:creationId xmlns:a16="http://schemas.microsoft.com/office/drawing/2014/main" id="{DD038BE4-CBFC-5254-5C5F-C8BB1227A009}"/>
              </a:ext>
            </a:extLst>
          </p:cNvPr>
          <p:cNvSpPr>
            <a:spLocks noGrp="1"/>
          </p:cNvSpPr>
          <p:nvPr>
            <p:ph idx="1"/>
          </p:nvPr>
        </p:nvSpPr>
        <p:spPr/>
        <p:txBody>
          <a:bodyPr>
            <a:normAutofit fontScale="92500" lnSpcReduction="10000"/>
          </a:bodyPr>
          <a:lstStyle/>
          <a:p>
            <a:r>
              <a:rPr lang="el-GR" dirty="0"/>
              <a:t>Η μείωση διάστασης δοκιμάστηκε και με χρήση </a:t>
            </a:r>
            <a:r>
              <a:rPr lang="en-US" dirty="0"/>
              <a:t>Principal Component Analysis (PCA) </a:t>
            </a:r>
            <a:r>
              <a:rPr lang="el-GR" dirty="0"/>
              <a:t>για διάφορες τιμές του αριθμού των νέων χαρακτηριστικών ώστε να δούμε ποια έχει τα καλύτερα αποτελέσματα.</a:t>
            </a:r>
          </a:p>
          <a:p>
            <a:r>
              <a:rPr lang="el-GR" dirty="0"/>
              <a:t>Τα νέα δεδομένα μετά την μείωση της διάστασης με τους παραπάνω τρόπους χρησιμοποιήθηκαν στην αρχιτεκτονική των  </a:t>
            </a:r>
            <a:r>
              <a:rPr lang="en-US" dirty="0"/>
              <a:t>Support Vector Machines. </a:t>
            </a:r>
            <a:r>
              <a:rPr lang="el-GR" dirty="0"/>
              <a:t>Αν και αύξησαν κάπως την απόδοση, δεν ήταν ακόμα σε ικανοποιητικό επίπεδο.</a:t>
            </a:r>
          </a:p>
          <a:p>
            <a:r>
              <a:rPr lang="el-GR" dirty="0"/>
              <a:t>Ακολούθως, εφαρμόστηκε η αρχιτεκτονική των πλήρως συνεκτικών </a:t>
            </a:r>
            <a:r>
              <a:rPr lang="el-GR" dirty="0" err="1"/>
              <a:t>νευρωνικών</a:t>
            </a:r>
            <a:r>
              <a:rPr lang="el-GR" dirty="0"/>
              <a:t> δικτύων (</a:t>
            </a:r>
            <a:r>
              <a:rPr lang="en-US" dirty="0"/>
              <a:t>MLP). </a:t>
            </a:r>
            <a:r>
              <a:rPr lang="el-GR" dirty="0"/>
              <a:t>Έγινε μια διερεύνηση πάνω στην αρχιτεκτονική του μοντέλου και στην επιλογή του βέλτιστων </a:t>
            </a:r>
            <a:r>
              <a:rPr lang="el-GR" dirty="0" err="1"/>
              <a:t>υπερπαραμέτρων</a:t>
            </a:r>
            <a:r>
              <a:rPr lang="el-GR" dirty="0"/>
              <a:t> του. Όπως ήταν αναμενόμενο η χρήση </a:t>
            </a:r>
            <a:r>
              <a:rPr lang="en-US" dirty="0"/>
              <a:t>MLP </a:t>
            </a:r>
            <a:r>
              <a:rPr lang="el-GR" dirty="0"/>
              <a:t>παρουσίασε αυξημένη απόδοση, σε σχέση με τις προηγούμενες υλοποιήσεις.</a:t>
            </a:r>
          </a:p>
          <a:p>
            <a:r>
              <a:rPr lang="el-GR" dirty="0"/>
              <a:t>Επιπλέον, δοκιμάστηκε και η αποθορυβοποίηση των δεδομένα μέσω </a:t>
            </a:r>
            <a:r>
              <a:rPr lang="en-US" dirty="0" err="1"/>
              <a:t>AutoEncoder</a:t>
            </a:r>
            <a:r>
              <a:rPr lang="en-US" dirty="0"/>
              <a:t>, </a:t>
            </a:r>
            <a:r>
              <a:rPr lang="el-GR" dirty="0"/>
              <a:t>χωρίς όμως να υπάρχει σημαντική βελτίωση στα αποτελέσματα μας.</a:t>
            </a:r>
          </a:p>
        </p:txBody>
      </p:sp>
    </p:spTree>
    <p:extLst>
      <p:ext uri="{BB962C8B-B14F-4D97-AF65-F5344CB8AC3E}">
        <p14:creationId xmlns:p14="http://schemas.microsoft.com/office/powerpoint/2010/main" val="46423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0B1482-0D50-04F9-9B3D-96ACAA0D59E7}"/>
              </a:ext>
            </a:extLst>
          </p:cNvPr>
          <p:cNvSpPr>
            <a:spLocks noGrp="1"/>
          </p:cNvSpPr>
          <p:nvPr>
            <p:ph type="title"/>
          </p:nvPr>
        </p:nvSpPr>
        <p:spPr/>
        <p:txBody>
          <a:bodyPr/>
          <a:lstStyle/>
          <a:p>
            <a:r>
              <a:rPr lang="el-GR" dirty="0"/>
              <a:t>Μέρος Δ: </a:t>
            </a:r>
            <a:r>
              <a:rPr lang="el-GR" dirty="0" err="1"/>
              <a:t>Συνελικτικό</a:t>
            </a:r>
            <a:r>
              <a:rPr lang="el-GR" dirty="0"/>
              <a:t> Δίκτυο </a:t>
            </a:r>
          </a:p>
        </p:txBody>
      </p:sp>
      <p:sp>
        <p:nvSpPr>
          <p:cNvPr id="3" name="Θέση περιεχομένου 2">
            <a:extLst>
              <a:ext uri="{FF2B5EF4-FFF2-40B4-BE49-F238E27FC236}">
                <a16:creationId xmlns:a16="http://schemas.microsoft.com/office/drawing/2014/main" id="{A878B6D2-1805-6BFE-3539-3B7193810760}"/>
              </a:ext>
            </a:extLst>
          </p:cNvPr>
          <p:cNvSpPr>
            <a:spLocks noGrp="1"/>
          </p:cNvSpPr>
          <p:nvPr>
            <p:ph idx="1"/>
          </p:nvPr>
        </p:nvSpPr>
        <p:spPr/>
        <p:txBody>
          <a:bodyPr>
            <a:normAutofit fontScale="92500" lnSpcReduction="20000"/>
          </a:bodyPr>
          <a:lstStyle/>
          <a:p>
            <a:r>
              <a:rPr lang="el-GR" dirty="0"/>
              <a:t>Τα </a:t>
            </a:r>
            <a:r>
              <a:rPr lang="el-GR" dirty="0" err="1"/>
              <a:t>συνελικτικά</a:t>
            </a:r>
            <a:r>
              <a:rPr lang="el-GR" dirty="0"/>
              <a:t> </a:t>
            </a:r>
            <a:r>
              <a:rPr lang="el-GR" dirty="0" err="1"/>
              <a:t>νευρωνικά</a:t>
            </a:r>
            <a:r>
              <a:rPr lang="el-GR" dirty="0"/>
              <a:t> δίκτυα, αποτελούν ένα είδος </a:t>
            </a:r>
            <a:r>
              <a:rPr lang="el-GR" dirty="0" err="1"/>
              <a:t>πολυστρωματικών</a:t>
            </a:r>
            <a:r>
              <a:rPr lang="el-GR" dirty="0"/>
              <a:t> </a:t>
            </a:r>
            <a:r>
              <a:rPr lang="el-GR" dirty="0" err="1"/>
              <a:t>νευρωνικών</a:t>
            </a:r>
            <a:r>
              <a:rPr lang="el-GR" dirty="0"/>
              <a:t> δικτύων, τα οποία περιλαμβάνουν </a:t>
            </a:r>
            <a:r>
              <a:rPr lang="el-GR" dirty="0" err="1"/>
              <a:t>συνελικτικά</a:t>
            </a:r>
            <a:r>
              <a:rPr lang="el-GR" dirty="0"/>
              <a:t> επίπεδα. Το είδος των δικτύων αυτών ενδείκνυται όταν τα δεδομένα μας είναι εικόνες και βίντεο.</a:t>
            </a:r>
          </a:p>
          <a:p>
            <a:r>
              <a:rPr lang="el-GR" dirty="0"/>
              <a:t>Η βασική ιδιότητά τους είναι ότι μπορούν να εντοπίζουν χαρακτηριστικά εικόνων όπως φωτεινά ή σκοτεινά σημεία (ή συγκεκριμένο χρώμα), τις ακμές σε διάφορους προσανατολισμούς, πρότυπα, και ούτω καθεξής.</a:t>
            </a:r>
          </a:p>
          <a:p>
            <a:r>
              <a:rPr lang="el-GR" dirty="0"/>
              <a:t>Στην πορεία της διερεύνησης για την επιλογή της καταλληλότερης αρχιτεκτονικής, δοκιμάστηκε δίκτυο και αυτού του είδους.</a:t>
            </a:r>
          </a:p>
          <a:p>
            <a:r>
              <a:rPr lang="el-GR" dirty="0"/>
              <a:t>Για να συμβεί αυτό, τα 400 χαρακτηριστικά της εισόδου έπρεπε να μετασχηματιστούν σε πίνακα 1</a:t>
            </a:r>
            <a:r>
              <a:rPr lang="en-US" dirty="0"/>
              <a:t>x20x20, </a:t>
            </a:r>
            <a:r>
              <a:rPr lang="el-GR" dirty="0"/>
              <a:t>θεωρώντας ότι έχουμε ένα κανάλι χρώματος και από 20 </a:t>
            </a:r>
            <a:r>
              <a:rPr lang="en-US" dirty="0"/>
              <a:t>pixels </a:t>
            </a:r>
            <a:r>
              <a:rPr lang="el-GR" dirty="0"/>
              <a:t>πλάτους και ύψους αντίστοιχα, έτσι ώστε να μπορεί να συμβεί συνέλιξη δύο διαστάσεων.</a:t>
            </a:r>
          </a:p>
          <a:p>
            <a:r>
              <a:rPr lang="el-GR" dirty="0"/>
              <a:t>Κατά την χρήση αυτής της αρχιτεκτονικής παρατηρήθηκε μεγάλη βελτίωση της απόδοσης του μοντέλου μας. Για αυτό και επιλέχθηκε να χρησιμοποιηθεί αυτή η αρχιτεκτονική.</a:t>
            </a:r>
          </a:p>
        </p:txBody>
      </p:sp>
    </p:spTree>
    <p:extLst>
      <p:ext uri="{BB962C8B-B14F-4D97-AF65-F5344CB8AC3E}">
        <p14:creationId xmlns:p14="http://schemas.microsoft.com/office/powerpoint/2010/main" val="2527761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B7B29E8-49A8-8375-ADBD-97B63471338D}"/>
              </a:ext>
            </a:extLst>
          </p:cNvPr>
          <p:cNvSpPr>
            <a:spLocks noGrp="1"/>
          </p:cNvSpPr>
          <p:nvPr>
            <p:ph type="title"/>
          </p:nvPr>
        </p:nvSpPr>
        <p:spPr/>
        <p:txBody>
          <a:bodyPr/>
          <a:lstStyle/>
          <a:p>
            <a:r>
              <a:rPr lang="el-GR" dirty="0"/>
              <a:t>Μέρος Δ: Αρχιτεκτονική </a:t>
            </a:r>
            <a:r>
              <a:rPr lang="el-GR" dirty="0" err="1"/>
              <a:t>Συνελκτικού</a:t>
            </a:r>
            <a:r>
              <a:rPr lang="el-GR" dirty="0"/>
              <a:t> Δικτύου</a:t>
            </a:r>
          </a:p>
        </p:txBody>
      </p:sp>
      <p:sp>
        <p:nvSpPr>
          <p:cNvPr id="3" name="Θέση περιεχομένου 2">
            <a:extLst>
              <a:ext uri="{FF2B5EF4-FFF2-40B4-BE49-F238E27FC236}">
                <a16:creationId xmlns:a16="http://schemas.microsoft.com/office/drawing/2014/main" id="{75F96C6B-0006-B90E-7403-383081796194}"/>
              </a:ext>
            </a:extLst>
          </p:cNvPr>
          <p:cNvSpPr>
            <a:spLocks noGrp="1"/>
          </p:cNvSpPr>
          <p:nvPr>
            <p:ph idx="1"/>
          </p:nvPr>
        </p:nvSpPr>
        <p:spPr>
          <a:xfrm>
            <a:off x="1461548" y="1841021"/>
            <a:ext cx="4914900" cy="4590422"/>
          </a:xfrm>
        </p:spPr>
        <p:txBody>
          <a:bodyPr vert="horz" lIns="91440" tIns="45720" rIns="91440" bIns="45720" rtlCol="0" anchor="t">
            <a:normAutofit/>
          </a:bodyPr>
          <a:lstStyle/>
          <a:p>
            <a:r>
              <a:rPr lang="el-GR" sz="1600" dirty="0"/>
              <a:t>Προκειμένου να επιλεχθεί ο καταλληλότερος αριθμός </a:t>
            </a:r>
            <a:r>
              <a:rPr lang="el-GR" sz="1600" dirty="0" err="1"/>
              <a:t>συνελικτικών</a:t>
            </a:r>
            <a:r>
              <a:rPr lang="el-GR" sz="1600" dirty="0"/>
              <a:t> στρωμάτων, έγινε διερεύνηση πάνω στον αριθμό των συνελίξεων, καθώς και των διαστάσεων τις συνέλιξης.</a:t>
            </a:r>
          </a:p>
          <a:p>
            <a:r>
              <a:rPr lang="el-GR" sz="1600" dirty="0"/>
              <a:t>Λόγω της μικρής διάστασης των εικόνων μας (20</a:t>
            </a:r>
            <a:r>
              <a:rPr lang="en-US" sz="1600" dirty="0"/>
              <a:t>x20)</a:t>
            </a:r>
            <a:r>
              <a:rPr lang="el-GR" sz="1600" dirty="0"/>
              <a:t>, δεν ήταν δυνατή η προσθήκη πολλών στρωμάτων </a:t>
            </a:r>
            <a:r>
              <a:rPr lang="en-US" sz="1600" dirty="0" err="1"/>
              <a:t>MaxPooling</a:t>
            </a:r>
            <a:r>
              <a:rPr lang="el-GR" sz="1600" dirty="0"/>
              <a:t>.</a:t>
            </a:r>
          </a:p>
          <a:p>
            <a:r>
              <a:rPr lang="el-GR" sz="1600" dirty="0"/>
              <a:t>Σαν βάση για την αρχιτεκτονική του μοντέλου χρησιμοποιήθηκε αυτή του </a:t>
            </a:r>
            <a:r>
              <a:rPr lang="en-US" sz="1600" dirty="0"/>
              <a:t>VGG. Δ</a:t>
            </a:r>
            <a:r>
              <a:rPr lang="el-GR" sz="1600" dirty="0"/>
              <a:t>ί</a:t>
            </a:r>
            <a:r>
              <a:rPr lang="en-US" sz="1600" dirty="0"/>
              <a:t>πλα, </a:t>
            </a:r>
            <a:r>
              <a:rPr lang="el-GR" sz="1600" dirty="0"/>
              <a:t>παρουσιάζονται τα αποτελέσματα του δικτύου με 1 στρώμα (2 </a:t>
            </a:r>
            <a:r>
              <a:rPr lang="el-GR" sz="1600" dirty="0" err="1"/>
              <a:t>συνελικτικά</a:t>
            </a:r>
            <a:r>
              <a:rPr lang="el-GR" sz="1600" dirty="0"/>
              <a:t>) και 2 στρωμάτων (2 </a:t>
            </a:r>
            <a:r>
              <a:rPr lang="el-GR" sz="1600" dirty="0" err="1"/>
              <a:t>συνελικτικά</a:t>
            </a:r>
            <a:r>
              <a:rPr lang="el-GR" sz="1600" dirty="0"/>
              <a:t> στο ένα και 3 στο άλλο).</a:t>
            </a:r>
          </a:p>
          <a:p>
            <a:r>
              <a:rPr lang="el-GR" sz="1600" dirty="0"/>
              <a:t>Είναι προφανές, ότι το δίκτυο με 2 </a:t>
            </a:r>
            <a:r>
              <a:rPr lang="el-GR" sz="1600" dirty="0" err="1"/>
              <a:t>συνελικτικά</a:t>
            </a:r>
            <a:r>
              <a:rPr lang="el-GR" sz="1600" dirty="0"/>
              <a:t> στρώματα έχει αρκετά καλύτερες επιδόσεις.</a:t>
            </a:r>
          </a:p>
        </p:txBody>
      </p:sp>
      <p:pic>
        <p:nvPicPr>
          <p:cNvPr id="4" name="Εικόνα 3" descr="Εικόνα που περιέχει κείμενο, γραμμή, γραμματοσειρά, γράφημα&#10;&#10;Περιγραφή που δημιουργήθηκε αυτόματα">
            <a:extLst>
              <a:ext uri="{FF2B5EF4-FFF2-40B4-BE49-F238E27FC236}">
                <a16:creationId xmlns:a16="http://schemas.microsoft.com/office/drawing/2014/main" id="{A639EC48-0EB3-E3E8-5C6F-64BB7814A5DA}"/>
              </a:ext>
            </a:extLst>
          </p:cNvPr>
          <p:cNvPicPr>
            <a:picLocks noChangeAspect="1"/>
          </p:cNvPicPr>
          <p:nvPr/>
        </p:nvPicPr>
        <p:blipFill>
          <a:blip r:embed="rId2"/>
          <a:stretch>
            <a:fillRect/>
          </a:stretch>
        </p:blipFill>
        <p:spPr>
          <a:xfrm>
            <a:off x="6381373" y="2471467"/>
            <a:ext cx="5223903" cy="3332433"/>
          </a:xfrm>
          <a:prstGeom prst="rect">
            <a:avLst/>
          </a:prstGeom>
        </p:spPr>
      </p:pic>
    </p:spTree>
    <p:extLst>
      <p:ext uri="{BB962C8B-B14F-4D97-AF65-F5344CB8AC3E}">
        <p14:creationId xmlns:p14="http://schemas.microsoft.com/office/powerpoint/2010/main" val="74909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1A8A296-AF9D-B5AD-2AFB-A6871BFDDD5E}"/>
              </a:ext>
            </a:extLst>
          </p:cNvPr>
          <p:cNvSpPr>
            <a:spLocks noGrp="1"/>
          </p:cNvSpPr>
          <p:nvPr>
            <p:ph type="title"/>
          </p:nvPr>
        </p:nvSpPr>
        <p:spPr/>
        <p:txBody>
          <a:bodyPr/>
          <a:lstStyle/>
          <a:p>
            <a:r>
              <a:rPr lang="el-GR" dirty="0"/>
              <a:t>Μέρος Δ: Αρχιτεκτονική </a:t>
            </a:r>
            <a:r>
              <a:rPr lang="el-GR" dirty="0" err="1"/>
              <a:t>Συνελκτικού</a:t>
            </a:r>
            <a:r>
              <a:rPr lang="el-GR" dirty="0"/>
              <a:t> Δικτύου</a:t>
            </a:r>
          </a:p>
        </p:txBody>
      </p:sp>
      <p:sp>
        <p:nvSpPr>
          <p:cNvPr id="3" name="Θέση περιεχομένου 2">
            <a:extLst>
              <a:ext uri="{FF2B5EF4-FFF2-40B4-BE49-F238E27FC236}">
                <a16:creationId xmlns:a16="http://schemas.microsoft.com/office/drawing/2014/main" id="{00DEB8A6-79EC-5A4A-0A16-ECA8C3336106}"/>
              </a:ext>
            </a:extLst>
          </p:cNvPr>
          <p:cNvSpPr>
            <a:spLocks noGrp="1"/>
          </p:cNvSpPr>
          <p:nvPr>
            <p:ph idx="1"/>
          </p:nvPr>
        </p:nvSpPr>
        <p:spPr>
          <a:xfrm>
            <a:off x="2306990" y="1978378"/>
            <a:ext cx="8915400" cy="4257399"/>
          </a:xfrm>
        </p:spPr>
        <p:txBody>
          <a:bodyPr vert="horz" lIns="91440" tIns="45720" rIns="91440" bIns="45720" rtlCol="0" anchor="t">
            <a:normAutofit fontScale="92500" lnSpcReduction="10000"/>
          </a:bodyPr>
          <a:lstStyle/>
          <a:p>
            <a:r>
              <a:rPr lang="el-GR" dirty="0">
                <a:ea typeface="+mn-lt"/>
                <a:cs typeface="+mn-lt"/>
              </a:rPr>
              <a:t>Έχοντας επιλέξει τον αριθμό των </a:t>
            </a:r>
            <a:r>
              <a:rPr lang="el-GR" dirty="0" err="1">
                <a:ea typeface="+mn-lt"/>
                <a:cs typeface="+mn-lt"/>
              </a:rPr>
              <a:t>νευρωνικών</a:t>
            </a:r>
            <a:r>
              <a:rPr lang="el-GR" dirty="0">
                <a:ea typeface="+mn-lt"/>
                <a:cs typeface="+mn-lt"/>
              </a:rPr>
              <a:t> στρωμάτων στο δίκτυο, έγινε στην συνέχεια μια περεταίρω διερεύνηση όσον αφορά την αρχιτεκτονική των </a:t>
            </a:r>
            <a:r>
              <a:rPr lang="el-GR" dirty="0" err="1">
                <a:ea typeface="+mn-lt"/>
                <a:cs typeface="+mn-lt"/>
              </a:rPr>
              <a:t>dense</a:t>
            </a:r>
            <a:r>
              <a:rPr lang="el-GR" dirty="0">
                <a:ea typeface="+mn-lt"/>
                <a:cs typeface="+mn-lt"/>
              </a:rPr>
              <a:t> στρωμάτων.</a:t>
            </a:r>
          </a:p>
          <a:p>
            <a:r>
              <a:rPr lang="el-GR" dirty="0">
                <a:ea typeface="+mn-lt"/>
                <a:cs typeface="+mn-lt"/>
              </a:rPr>
              <a:t>Ως συνάρτηση ενεργοποίησης επιλέχτηκε η </a:t>
            </a:r>
            <a:r>
              <a:rPr lang="el-GR" dirty="0" err="1">
                <a:ea typeface="+mn-lt"/>
                <a:cs typeface="+mn-lt"/>
              </a:rPr>
              <a:t>ReLU,η</a:t>
            </a:r>
            <a:r>
              <a:rPr lang="el-GR" dirty="0">
                <a:ea typeface="+mn-lt"/>
                <a:cs typeface="+mn-lt"/>
              </a:rPr>
              <a:t> οποία είναι ιδιαίτερα δημοφιλής σε προβλήματα κατηγοριοποίησης με την χρήση CNN καθώς βοηθά να </a:t>
            </a:r>
            <a:r>
              <a:rPr lang="el-GR" dirty="0" err="1">
                <a:ea typeface="+mn-lt"/>
                <a:cs typeface="+mn-lt"/>
              </a:rPr>
              <a:t>καταπολεμιστεί</a:t>
            </a:r>
            <a:r>
              <a:rPr lang="el-GR" dirty="0">
                <a:ea typeface="+mn-lt"/>
                <a:cs typeface="+mn-lt"/>
              </a:rPr>
              <a:t> το πρόβλημα του </a:t>
            </a:r>
            <a:r>
              <a:rPr lang="el-GR" dirty="0" err="1">
                <a:ea typeface="+mn-lt"/>
                <a:cs typeface="+mn-lt"/>
              </a:rPr>
              <a:t>Vanishing</a:t>
            </a:r>
            <a:r>
              <a:rPr lang="el-GR" dirty="0">
                <a:ea typeface="+mn-lt"/>
                <a:cs typeface="+mn-lt"/>
              </a:rPr>
              <a:t> </a:t>
            </a:r>
            <a:r>
              <a:rPr lang="el-GR" dirty="0" err="1">
                <a:ea typeface="+mn-lt"/>
                <a:cs typeface="+mn-lt"/>
              </a:rPr>
              <a:t>Gradient</a:t>
            </a:r>
            <a:r>
              <a:rPr lang="el-GR" dirty="0">
                <a:ea typeface="+mn-lt"/>
                <a:cs typeface="+mn-lt"/>
              </a:rPr>
              <a:t>.</a:t>
            </a:r>
          </a:p>
          <a:p>
            <a:r>
              <a:rPr lang="el-GR" dirty="0">
                <a:ea typeface="+mn-lt"/>
                <a:cs typeface="+mn-lt"/>
              </a:rPr>
              <a:t>Τα </a:t>
            </a:r>
            <a:r>
              <a:rPr lang="el-GR" dirty="0" err="1">
                <a:ea typeface="+mn-lt"/>
                <a:cs typeface="+mn-lt"/>
              </a:rPr>
              <a:t>dense</a:t>
            </a:r>
            <a:r>
              <a:rPr lang="el-GR" dirty="0">
                <a:ea typeface="+mn-lt"/>
                <a:cs typeface="+mn-lt"/>
              </a:rPr>
              <a:t> στρώματα αποτελούνται από </a:t>
            </a:r>
            <a:r>
              <a:rPr lang="el-GR" dirty="0" err="1">
                <a:ea typeface="+mn-lt"/>
                <a:cs typeface="+mn-lt"/>
              </a:rPr>
              <a:t>fully</a:t>
            </a:r>
            <a:r>
              <a:rPr lang="el-GR" dirty="0">
                <a:ea typeface="+mn-lt"/>
                <a:cs typeface="+mn-lt"/>
              </a:rPr>
              <a:t> </a:t>
            </a:r>
            <a:r>
              <a:rPr lang="el-GR" dirty="0" err="1">
                <a:ea typeface="+mn-lt"/>
                <a:cs typeface="+mn-lt"/>
              </a:rPr>
              <a:t>connected</a:t>
            </a:r>
            <a:r>
              <a:rPr lang="el-GR" dirty="0">
                <a:ea typeface="+mn-lt"/>
                <a:cs typeface="+mn-lt"/>
              </a:rPr>
              <a:t> κρυφά στρώματα νευρώνων, ενώ ανάμεσα τους προστίθενται στρώματα </a:t>
            </a:r>
            <a:r>
              <a:rPr lang="el-GR" dirty="0" err="1">
                <a:ea typeface="+mn-lt"/>
                <a:cs typeface="+mn-lt"/>
              </a:rPr>
              <a:t>batch</a:t>
            </a:r>
            <a:r>
              <a:rPr lang="el-GR" dirty="0">
                <a:ea typeface="+mn-lt"/>
                <a:cs typeface="+mn-lt"/>
              </a:rPr>
              <a:t> </a:t>
            </a:r>
            <a:r>
              <a:rPr lang="el-GR" dirty="0" err="1">
                <a:ea typeface="+mn-lt"/>
                <a:cs typeface="+mn-lt"/>
              </a:rPr>
              <a:t>normalization</a:t>
            </a:r>
            <a:r>
              <a:rPr lang="el-GR" dirty="0">
                <a:ea typeface="+mn-lt"/>
                <a:cs typeface="+mn-lt"/>
              </a:rPr>
              <a:t> καθώς και </a:t>
            </a:r>
            <a:r>
              <a:rPr lang="el-GR" dirty="0" err="1">
                <a:ea typeface="+mn-lt"/>
                <a:cs typeface="+mn-lt"/>
              </a:rPr>
              <a:t>dropout</a:t>
            </a:r>
            <a:r>
              <a:rPr lang="el-GR" dirty="0">
                <a:ea typeface="+mn-lt"/>
                <a:cs typeface="+mn-lt"/>
              </a:rPr>
              <a:t>.</a:t>
            </a:r>
          </a:p>
          <a:p>
            <a:r>
              <a:rPr lang="el-GR" dirty="0">
                <a:ea typeface="+mn-lt"/>
                <a:cs typeface="+mn-lt"/>
              </a:rPr>
              <a:t>Πιο συγκεκριμένα, τα στρώματα </a:t>
            </a:r>
            <a:r>
              <a:rPr lang="el-GR" dirty="0" err="1">
                <a:ea typeface="+mn-lt"/>
                <a:cs typeface="+mn-lt"/>
              </a:rPr>
              <a:t>batch</a:t>
            </a:r>
            <a:r>
              <a:rPr lang="el-GR" dirty="0">
                <a:ea typeface="+mn-lt"/>
                <a:cs typeface="+mn-lt"/>
              </a:rPr>
              <a:t> </a:t>
            </a:r>
            <a:r>
              <a:rPr lang="el-GR" dirty="0" err="1">
                <a:ea typeface="+mn-lt"/>
                <a:cs typeface="+mn-lt"/>
              </a:rPr>
              <a:t>normalization</a:t>
            </a:r>
            <a:r>
              <a:rPr lang="el-GR" dirty="0">
                <a:ea typeface="+mn-lt"/>
                <a:cs typeface="+mn-lt"/>
              </a:rPr>
              <a:t>, είναι στρώματα τα οποία </a:t>
            </a:r>
            <a:r>
              <a:rPr lang="el-GR" dirty="0" err="1">
                <a:ea typeface="+mn-lt"/>
                <a:cs typeface="+mn-lt"/>
              </a:rPr>
              <a:t>κανονικοποιούν</a:t>
            </a:r>
            <a:r>
              <a:rPr lang="el-GR" dirty="0">
                <a:ea typeface="+mn-lt"/>
                <a:cs typeface="+mn-lt"/>
              </a:rPr>
              <a:t> τα δεδομένα στην είσοδο του κάθε στρώματος. Από την άλλη, το </a:t>
            </a:r>
            <a:r>
              <a:rPr lang="el-GR" dirty="0" err="1">
                <a:ea typeface="+mn-lt"/>
                <a:cs typeface="+mn-lt"/>
              </a:rPr>
              <a:t>Dropout</a:t>
            </a:r>
            <a:r>
              <a:rPr lang="el-GR" dirty="0">
                <a:ea typeface="+mn-lt"/>
                <a:cs typeface="+mn-lt"/>
              </a:rPr>
              <a:t> είναι μια τεχνική κατά την οποία μερικοί έξοδοι ενός στρώματος αγνοούνται με τυχαίο τρόπο με αποτέλεσμα να υπάρχει περισσότερος θόρυβος κατά τη διαδικασία της εκπαίδευσης και κάποιοι κόμβοι να αναγκάζονται να λειτουργούν περισσότερο. Έτσι, το μοντέλο δεν βασίζεται τόσο πολύ σε συγκεκριμένους νευρώνες και αποφεύγεται η </a:t>
            </a:r>
            <a:r>
              <a:rPr lang="el-GR" dirty="0" err="1">
                <a:ea typeface="+mn-lt"/>
                <a:cs typeface="+mn-lt"/>
              </a:rPr>
              <a:t>υπερεκπαίδευση</a:t>
            </a:r>
            <a:r>
              <a:rPr lang="el-GR" dirty="0">
                <a:ea typeface="+mn-lt"/>
                <a:cs typeface="+mn-lt"/>
              </a:rPr>
              <a:t>.</a:t>
            </a:r>
          </a:p>
        </p:txBody>
      </p:sp>
    </p:spTree>
    <p:extLst>
      <p:ext uri="{BB962C8B-B14F-4D97-AF65-F5344CB8AC3E}">
        <p14:creationId xmlns:p14="http://schemas.microsoft.com/office/powerpoint/2010/main" val="3205972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12F29EA-CD47-1C63-FC01-4C2621103E73}"/>
              </a:ext>
            </a:extLst>
          </p:cNvPr>
          <p:cNvSpPr>
            <a:spLocks noGrp="1"/>
          </p:cNvSpPr>
          <p:nvPr>
            <p:ph type="title"/>
          </p:nvPr>
        </p:nvSpPr>
        <p:spPr/>
        <p:txBody>
          <a:bodyPr/>
          <a:lstStyle/>
          <a:p>
            <a:r>
              <a:rPr lang="el-GR" dirty="0">
                <a:ea typeface="+mj-lt"/>
                <a:cs typeface="+mj-lt"/>
              </a:rPr>
              <a:t>Μέρος Δ: Αρχιτεκτονική </a:t>
            </a:r>
            <a:r>
              <a:rPr lang="el-GR" dirty="0" err="1">
                <a:ea typeface="+mj-lt"/>
                <a:cs typeface="+mj-lt"/>
              </a:rPr>
              <a:t>Συνελκτικού</a:t>
            </a:r>
            <a:r>
              <a:rPr lang="el-GR" dirty="0">
                <a:ea typeface="+mj-lt"/>
                <a:cs typeface="+mj-lt"/>
              </a:rPr>
              <a:t> Δικτύου</a:t>
            </a:r>
            <a:endParaRPr lang="el-GR" dirty="0"/>
          </a:p>
        </p:txBody>
      </p:sp>
      <p:sp>
        <p:nvSpPr>
          <p:cNvPr id="3" name="Θέση περιεχομένου 2">
            <a:extLst>
              <a:ext uri="{FF2B5EF4-FFF2-40B4-BE49-F238E27FC236}">
                <a16:creationId xmlns:a16="http://schemas.microsoft.com/office/drawing/2014/main" id="{B76DDC87-BF84-29AD-5D51-B932970BF312}"/>
              </a:ext>
            </a:extLst>
          </p:cNvPr>
          <p:cNvSpPr>
            <a:spLocks noGrp="1"/>
          </p:cNvSpPr>
          <p:nvPr>
            <p:ph idx="1"/>
          </p:nvPr>
        </p:nvSpPr>
        <p:spPr>
          <a:xfrm>
            <a:off x="2024769" y="2133600"/>
            <a:ext cx="5020732" cy="3777622"/>
          </a:xfrm>
        </p:spPr>
        <p:txBody>
          <a:bodyPr vert="horz" lIns="91440" tIns="45720" rIns="91440" bIns="45720" rtlCol="0" anchor="t">
            <a:normAutofit lnSpcReduction="10000"/>
          </a:bodyPr>
          <a:lstStyle/>
          <a:p>
            <a:r>
              <a:rPr lang="el-GR" dirty="0">
                <a:ea typeface="+mn-lt"/>
                <a:cs typeface="+mn-lt"/>
              </a:rPr>
              <a:t>Όσον αφορά την διερεύνηση, δοκιμάστηκαν αρχιτεκτονικές CNN με ένα, δύο, τρία και τέσσερα κρυφά στρώματα νευρώνων. Τα αποτελέσματα φαίνονται δίπλα:</a:t>
            </a:r>
            <a:endParaRPr lang="el-GR" dirty="0"/>
          </a:p>
          <a:p>
            <a:r>
              <a:rPr lang="el-GR" dirty="0">
                <a:ea typeface="+mn-lt"/>
                <a:cs typeface="+mn-lt"/>
              </a:rPr>
              <a:t>Παρατηρούμε ότι και οι 4 υλοποιήσεις, έχουν πανομοιότυπα αποτελέσματα στην απόδοση του μοντέλου. Από τα τέσσερα, επιλέγεται αυτό με τα τρία κρυφά στρώματα, μιας και τα αποτελέσματα του ήταν ικανοποιητικά και το βάθος του μπορεί να επιτρέψει την αναγνώριση και πιο πολύπλοκων μοτίβων.</a:t>
            </a:r>
            <a:endParaRPr lang="el-GR" dirty="0"/>
          </a:p>
          <a:p>
            <a:endParaRPr lang="el-GR" dirty="0"/>
          </a:p>
        </p:txBody>
      </p:sp>
      <p:pic>
        <p:nvPicPr>
          <p:cNvPr id="4" name="Εικόνα 3" descr="Εικόνα που περιέχει κείμενο, διάγραμμα, γράφημα, γραμμή&#10;&#10;Περιγραφή που δημιουργήθηκε αυτόματα">
            <a:extLst>
              <a:ext uri="{FF2B5EF4-FFF2-40B4-BE49-F238E27FC236}">
                <a16:creationId xmlns:a16="http://schemas.microsoft.com/office/drawing/2014/main" id="{C18B50F9-EEE9-987B-95EA-954B81B98E22}"/>
              </a:ext>
            </a:extLst>
          </p:cNvPr>
          <p:cNvPicPr>
            <a:picLocks noChangeAspect="1"/>
          </p:cNvPicPr>
          <p:nvPr/>
        </p:nvPicPr>
        <p:blipFill>
          <a:blip r:embed="rId2"/>
          <a:stretch>
            <a:fillRect/>
          </a:stretch>
        </p:blipFill>
        <p:spPr>
          <a:xfrm>
            <a:off x="6940738" y="1851377"/>
            <a:ext cx="4350081" cy="3381022"/>
          </a:xfrm>
          <a:prstGeom prst="rect">
            <a:avLst/>
          </a:prstGeom>
        </p:spPr>
      </p:pic>
    </p:spTree>
    <p:extLst>
      <p:ext uri="{BB962C8B-B14F-4D97-AF65-F5344CB8AC3E}">
        <p14:creationId xmlns:p14="http://schemas.microsoft.com/office/powerpoint/2010/main" val="2251200871"/>
      </p:ext>
    </p:extLst>
  </p:cSld>
  <p:clrMapOvr>
    <a:masterClrMapping/>
  </p:clrMapOvr>
</p:sld>
</file>

<file path=ppt/theme/theme1.xml><?xml version="1.0" encoding="utf-8"?>
<a:theme xmlns:a="http://schemas.openxmlformats.org/drawingml/2006/main" name="Χτύπημα">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05C1F94-FFF6-4346-B131-1B98313C0655}">
  <we:reference id="4b785c87-866c-4bad-85d8-5d1ae467ac9a" version="3.12.1.0" store="EXCatalog" storeType="EXCatalog"/>
  <we:alternateReferences>
    <we:reference id="WA104381909" version="3.12.1.0" store="el-GR" storeType="OMEX"/>
  </we:alternateReferences>
  <we:properties>
    <we:property name="EQUATION_HISTORY" value="&quot;[{\&quot;mathml\&quot;:\&quot;&lt;math style=\\\&quot;font-family:stix;font-size:16px;\\\&quot; xmlns=\\\&quot;http://www.w3.org/1998/Math/MathML\\\&quot;&gt;&lt;mstyle mathsize=\\\&quot;16px\\\&quot;&gt;&lt;msub&gt;&lt;mi&gt;&amp;#x3C3;&lt;/mi&gt;&lt;msub&gt;&lt;mi&gt;i&lt;/mi&gt;&lt;mrow/&gt;&lt;/msub&gt;&lt;/msub&gt;&lt;mo&gt;&amp;#xA0;&lt;/mo&gt;&lt;mo&gt;=&lt;/mo&gt;&lt;mo&gt;&amp;#xA0;&lt;/mo&gt;&lt;munderover&gt;&lt;mo&gt;&amp;#x2211;&lt;/mo&gt;&lt;mrow&gt;&lt;mi&gt;j&lt;/mi&gt;&lt;mo&gt;=&lt;/mo&gt;&lt;mn&gt;1&lt;/mn&gt;&lt;/mrow&gt;&lt;mi&gt;N&lt;/mi&gt;&lt;/munderover&gt;&lt;mfrac&gt;&lt;msup&gt;&lt;mfenced&gt;&lt;mrow&gt;&lt;msub&gt;&lt;mi&gt;x&lt;/mi&gt;&lt;mi&gt;j&lt;/mi&gt;&lt;/msub&gt;&lt;mo&gt;&amp;#xA0;&lt;/mo&gt;&lt;mo&gt;-&lt;/mo&gt;&lt;mo&gt;&amp;#xA0;&lt;/mo&gt;&lt;msub&gt;&lt;mi&gt;&amp;#x3BC;&lt;/mi&gt;&lt;mi&gt;i&lt;/mi&gt;&lt;/msub&gt;&lt;/mrow&gt;&lt;/mfenced&gt;&lt;mn&gt;2&lt;/mn&gt;&lt;/msup&gt;&lt;mrow&gt;&lt;mi&gt;N&lt;/mi&gt;&lt;mo&gt;&amp;#xA0;&lt;/mo&gt;&lt;mo&gt;-&lt;/mo&gt;&lt;mo&gt;&amp;#xA0;&lt;/mo&gt;&lt;mn&gt;1&lt;/mn&gt;&lt;/mrow&gt;&lt;/mfrac&gt;&lt;mo&gt;&amp;#xA0;&lt;/mo&gt;&lt;mo&gt;&amp;#xA0;&lt;/mo&gt;&lt;mo&gt;&amp;#xA0;&lt;/mo&gt;&lt;mo&gt;&amp;#xA0;&lt;/mo&gt;&lt;mo&gt;&amp;#xA0;&lt;/mo&gt;&lt;mo&gt;,&lt;/mo&gt;&lt;mo&gt;&amp;#xA0;&lt;/mo&gt;&lt;mo&gt;&amp;#x2200;&lt;/mo&gt;&lt;msub&gt;&lt;mi&gt;x&lt;/mi&gt;&lt;mi&gt;j&lt;/mi&gt;&lt;/msub&gt;&lt;mo&gt;&amp;#xA0;&lt;/mo&gt;&lt;mo&gt;&amp;#x2208;&lt;/mo&gt;&lt;mi&gt;&amp;#x3C3;&lt;/mi&gt;&lt;mi&gt;&amp;#x3C4;&lt;/mi&gt;&lt;mi&gt;&amp;#x3B7;&lt;/mi&gt;&lt;mi&gt;&amp;#x3BD;&lt;/mi&gt;&lt;mo&gt;&amp;#xA0;&lt;/mo&gt;&lt;mi&gt;&amp;#x3BA;&lt;/mi&gt;&lt;mi&gt;&amp;#x3BB;&lt;/mi&gt;&lt;mi&gt;&amp;#x3AC;&lt;/mi&gt;&lt;mi&gt;&amp;#x3C3;&lt;/mi&gt;&lt;mi&gt;&amp;#x3B7;&lt;/mi&gt;&lt;mo&gt;&amp;#xA0;&lt;/mo&gt;&lt;mi&gt;i&lt;/mi&gt;&lt;/mstyle&gt;&lt;/math&gt;\&quot;,\&quot;base64Image\&quot;:\&quot;iVBORw0KGgoAAAANSUhEUgAABdcAAAD0CAYAAAB5Eh9vAAAACXBIWXMAAA7EAAAOxAGVKw4bAAAABGJhU0UAAACYPvCJ6AAARqBJREFUeNrt3Q+IFNm1+PHDIMMgMqz4xBUjhkVkEBHBiJH9iSuIiIgMkmUiRowYRERERPCJGVwRyeATIz4xiIiIyIARn/hkI4gMIiKSxYhvccUgIrKICEZmZSKzwv7qpKszNdX3Vtff7vrz/cBl15nu+nPqVk33qVvnigAAiqbfaT/52l7CAiCCPYbrSD9hAQAAAAAAQFkdkMaE2G7CAiCG3YbryQHCAgAAAAAAgLLZJY2JsIOEBUACBw3XlV2EBQAAAAAAAGXRJ40JsLOEBUAKzhquL32EBQAAAAAAAEW32GkjMj7xddtpEwgNgBR0uNcU7zXmg9MWERoAAAAAAAAU1VSnvZLxSa+XTptCaACkfK156bvWvHJ/DgAAAAAAABTOkIxPdn2U2kh2AEjbYvca473mDBEWAAAAAAAAFE2/NNZB3kdYAGRor+G6s5+wAAAAAAAAoCjmS+MI0nuEBUAL3JfGJ2bmERYAAAAAAADknU4u+FDGJ7dGnTaX0ABogR73muO9Bj10r00AAAAAAABAbu2WxrIMBwkLgBY6YLgO7S3YPnQ5bZPTLjrtudNGpDYKX//7wmmXnLbFaZM43AAAAAAAAMU33WnDMj6hpUmhLkIDoIX0mvPCdy0adq9RRaA3At5J4w0CUxuW4t04AAAAAAAAgM8ZaUz8rCcsANpgg+F6dDrn2zzZabclXFLd34bc9wMAAAAAAKBg5khjsucRYQHQRo8M16WenG5rp9PuSLzEer3dddoEDjsAAAAAAPjcaU+lcWI6b3srtYREHDo68IM0T1bo+tdxOJoaNMRuDWEB0Ea9huvSxZxu60nPNj5x2nap3bSsT8Sqf+uWOG2/NJa88bYjHHYAAAAAAFCno/B2SC2RbkokbE24fB3FeN2w3G+llphhFGC4GPrj95CwAMiBIoxeX+TZtmMyllC30UT7CcvfRJ309DMOOwAAAAAA8FostaSBP5HwIIVlT/It+6VQuzaK04bjspGwAMiBItRer5eDORvxfYfFnGAf4LADAAAAAAA/HdFnSiQsSmHZw57lbSfUoU2VxtI9enOig9AAyAG9FvnLqOg1a1pOtm++u03PnNYV4/2mkfnMdwEAAAAAABqcEXNy/XwKy67XX9ekSxehDq3fcDz2ExYAObLfcJ3qz8m21W8a98Z8/yYxl4YBAAAAAAAYR0f22SYdnZpguXM9y7pEmCPxjwjVpM40wgIgR6ZKY1mxlznZNp24O0l5s0mWv4udHHYAAAAAAFA3R8aSBq+kMZGwN8Gyd3qWs4FQh7bCcByuERYAOXTVcL1a2eZtmibpzFFhmvCb5DoAAAAAAPi3HVJLGLxx2h5pTCS8SLDsetJFRzYykWl4FwzHoZewAMihXsP16kKbt2m61MrTJJ2j4qZQFgYAAAAAAATQEdGaNBh0Wrc0TqKpbU2M5XZ4lnWXMIfWaTgGw8JEpgDyqUPGT1xdLylWhhHe/uT6Qw43AAAAAAComyBjidx62ZZT0phcvxFj2d7SJv2EOrQ+yWZiWQDIyjnDdWt9CfbrtW+fjnOoAQAAAABA3SoZSxpMd382X8yTuM2OuOzDnvcuJtShDQolYQAUy1rDdWuw4PukI/L9k7V+zqEGAAAAAAB1OgpPEwbf+n5+VxoTJUcjLvsbGavljnA0mfNeGssrTCA0AHLM+xRUvY1IsctZLRRKwgAAAAAAgABPpJY0OOH7+QZpTK6/lfA1dLuFkiZxLDfE/TphAVAA1wzXrxUF3h//BN8bOcQAAAAAAKBuhowlDdb6fqejDf21ZrVtDblsb93wLwl1aAOGmO8kLAAKYIfh+nWkwPvzQBi1DgAAAAAALLZILWmgNWVNZUcOSWOi5EHIZZ/zLLubUIf2jSHmcwkLgAKYa7h+fVPQffGXhFnE4QUAAAAAAF6XpZY0GLL8fqY0TuYWNsnwvfva24Q5tE5DvIcJC4ACeee7huk1rauA+3Hdsw8DHFYAAAAAAOClZV90sjlNHPQHvO6qNCbXm9VQ7/G8di+hDm2tIdaXCAuAArlsuI6tKdg+LPNs+31hQmkAAAAAAODjnThzScDrvEmGeht12tSA93jr7s4n1KEdNMR6D2EBUCB7DdexAwXa/olOe+Zut847MoNDCgAAAAAA/A5LLXkwEuK1T6QxWRI0Ir0+2v0VYY7kmiHOqwgLgAJZZbiOXSnQ9p/1/G1czOEEAAAAAAAmOjGpJhAGQ7x2lzQmS15YXqvlZkbd15wjzJG8N8S5k7AAKJBOw3XsfUG2fZOM1YlfzaEEAAAAAAAm02Qs6bE1xOsnyVh99mZ1dL3lZnoJdaxj0uwGBgDk2TPD9Wx6zrf5cxm7MdzHIQQAAAAAADbrZSzh8VnI95ySxmTJDcPr6uVmdORfF6EOrVeYzBRAOZgmNV2b4+3VSbjfSPgbzgAAAAAAoMK0FIwmEZ5HeM98aUyWaJvte9199+dDhDkSU+mdw4QFQAEdMlzPdud0W2c67fucbyMAAAAAAMiRd1JLJJyN+L470pgwOer5fbfn53sIcyTnDbGlNAGAIuozXM/O53A7tRzXC3f7DnHYAAAAAABAM4tlLNmxLuJ7N0hjwuStjE266U2ozCXUkXxtiO0ywgKggJZKuDJi7TTVad+623aSQwYAAAAAAMI4IGM10bsjvrdDxh6f97Z6jdqzEr3cDGqGDXHtLOi+6MSFeqPlnNSedtB904kCn0jt5k5Y2j/7pZYA0/e/d9ppp02mu6ANlrv92tviTtqsNyqvG9qSksSq03A9G87R9uk1pF7C7DxdGwAAAAAAhFUv7XIv5vvryXlve+D+rp54P0OYI+kwxPRDwfZBn1Q46PaFnwLaK6dNDLG85WK+kcNEr2jXOfrB0Bcvx1zeLUvfnlqimJni1ZGD7Zro+Tt4JcFyJkltom8AAAAAAFAROhJYR6wnqS87w7MMb9vo+f9eQh3JbEM8HxVk2yfIWGkFLRF0VWoT5t4Ve4J9e5Nl9ln6WL2N0GXQYp9b+uLOmOfMqGFZ35YsZg8N+9jT5m3SEfU33G352j0WcZ0SkusAAAAAAFSKtyb68gTLGRTzI//6X00aTSDUkaw2xPNKgbZ/vdNmGn4+IOaE5FDAstZI8Mh3bQ/pMmixvZa+uDDGstZalnWiZDG7YtjH1W3epqvudujI9a4Ey9niLmc+pwYAAAAAANVRT4rr4/pJHs83TVZXb18T5sj6DHEsQx1gHSU6Ytg3HZVuugGz0H29tg1uH9Xk1WkZG8muN3GW02XQYtckvRrixy3XzrI98XPesI99Ofj7p6WrumO8v349OuEu5y6nBQAAAAAA1aGJgfro8mspLO+xmBNEuwh1ZNsMcTxekn0btPSTNb7Xaa3pl1K78bPMsJwpUhv12k13QRuunab64XFr/38r5htOnSWLm+kmwtY2bcsZaf5ETNS2iVMDAAAAAIDq8JYeSSMBvl3MCYceQh3ZaSlv4ma9pZ8c8L3upozV7gfyxFZvfUeMZU23LKuMo6A3G/azHTXKj0n6ifU3ko/JWQEAAAAAQItclnTr3k502nsZn3B4RphjuSCNyZsvS7JvM8WcnLrsec1u92dn6ArIIVu99Tj1tjdalnWohHEz3Vg71+JtOCDpJ9a1Hea0AAAAAACgOj6TsZrV2haktFz/Y/8nCHUsl6V52ZQieyX2etXzpDYJ7lNJNsEgkJU0663byiSVcR4B08Stl1q4/uWSTWL9J/dvKgAAAAAAqIgbMj4xsDql5fZktNyquS6NyZuVJdq/S2JOUM1y2iP3/5fQDZBDaddbf2tY1qiUs8TIKsO+XqNLAQAAAACAopjjtCvSmODQUcI6aWQaCZ3bMpYgmkDIY7lhOEZLS7R/O8WcXH8g7avDDIRhq7e+PcVllTXhvMiwr3foUgAAAAAAIO+0vMZraf5ouybEn0uychzrhBGJSZmOVXeJ9m9ZQB/UfZ9MFwg0SbIrb5F2W1Gy2KdZb/2kZVm7S9pvuy3nOwAAAAAAAFw6+l0T9FsJRWzvpDEJ1VWyPjIq5sQi/aY5kuvtk1a9ddME0PW2sKT9dqJhX99yOgMAAAAAACBNmqzzJ6E6S7aPtw37+JFDHwrJ9fZIs976Lku8ypxs7pT0JoIFAAAAAAAAjEwJvLI5Lubk4nQOf1Mk19vDViN9W8TlaJL+hWVZgyXvu/79/cDpDAAAAAAAgDRVIbm+TszJxV4Of1Mk19vDVm99XsTl7AyIV9nLIpFcBwAAAAAAQKZM9cjLZqqYk4tHOPzIqeuSvIyLzp3wvdiT65+VPIYk1wEAAAAAAJApU9KtbOZKrca6fz/vcPiRQ7ZJeKOWcTngvs8058DzCl7bmGcBAAAAAAAAqSp7cl0nNnxk2U9Ntk2gCyBnlkryeusznPbeaZed9sCwrPMVvLaRXAcAAAAAAECqyl4W5qhUp043ymGfpa/OjbCMS+65vdyyrC8rEEfKwgAAAAAAACBTZZ7QdJmMjVi1TezYTxdAznwtyeqtr3Hfc9Bpuy39fkoF4khyHQAAAAAAAJkqa3J9soxN5njA/dmIYV9v0AWQI0nrrdf7vdZU1wlN7xqW9bAisSS5DgAAAAAAgEwNS2MSqrME+3XJ3Zchz8+uiDnh1kE3QE4krbd+0X39WqdNtyzreAXi2GnY72G6FwAAAAAAANL0ThqTUF0F36eN7n68dto0z8/3ijnZuJhugJyw1VufF+K9W9zXXnb/vc2yrLWW95dpct+Jkqy0DgAAAAAAANCUJqD9SajuAu/PTBkbje+frPRzMScbdzVZ5gS6CVrEVG89TDmTBVIre6QJ5PoNpSHDskYt/Xm9055J8W+s1XUb9v013QsAAAAAAABp0prj/iTU0gLvT73G9IDhd7Z61pcDlqeJyldiH+0LpMXWP5uVM9HyLy/d1250fzZJahP5+pc1ZHj/XHcdZSoXs8iw73foYgAAAAAAIKwep/0g5pG6tHjtXAn7yXXDfq4s6L70u9v/jdjrqJtuJgQlLzUZqYnLSVxSkDFbvXVNktuenpjqtMfu6656fr7Osqx+3/t1AlQdsf68ZH18lWHfr9HFAAAAAABAFLaauzSS63WXDfu5poD7sdzddq0hPyvgdf2WY7vQ8NoB93fLM9xuvQlw2GlvpFbSo5/LVmXtC7j2bDG8/jOpJcb193oDaIrndycsy1nu63u3WtDH63+L9AkQLV2jI+SzLrW01rDvl+hiAAAAAAAgqptCUpzkut0Fw35+mbNt1EScJp11ZO5RqSUVvbTe9Ft329c1WdZKy7E94ntdn/vzrEtlHDFsyz4uW5X0dcC1563bJzUhriPM9zjtvYyNbF/iW9Z1y3K8T3QMuj87lvF+LTZsx9GM17m+ItdvAAAAAACQsU+lNmKQ5DjJdZPThv3clLNtPCONZTL0ZzrCfqvURqvrz0+EWJYm6k11rfVny6SWfNwhY+Vlsh5h+86wLa+4bFWOrd56mLbZsLxhy2vnSG3S33oi/34L+vghMd8syNJmwzpP0c0AAAAAAEAcXwiJcZLrZqbSQXmb2DBM0vFmhOVdDbG811JLQmZtxLDuES5ZlbM05jXpQIJz5nupTdibtX2W8ytLxw3r3Eo3AwAAAAAAcf1JSI6TXG/UZ9jP8znbxg9Njss9iTYZ4+omy9NRv4tbtG/HDOs/xuWqcvaLeSLToH4aVJ//mTS/eTSvRfvWY9iXgxmv87xhn/voZgAAAAAAIK4up30nJMhJro9nSjRfydk2ngg4Jjoh4+QYy7xlWZ6WZFnSwn3Tkhxaf1oT+lpD+5hkX6YD+WOqt37I0kd18ttmcwtsDDhnHkvjvAWtuM7oTbAn0ppJe68Y9ns13QwAAAAAACShIwh/kHQSzX9w2lc5bP8ltST4n6WWzElrf8uaXJ9t2M9HOdxOTchpYk5HsWvZlDtO25JgeTrSXZP279xl6kjfAadN4TKBFjPVW//g/lwnLn3t/vuRex6EvZm01ml33fNF222pzSfQUYGYPjBc13roagAAAAAAIClTje047U8F2udPpDb5pSbe/y4k1706DPv5gdMEaBlTvfXrhCURUympDsICAAAAAADSoJM/ppFg7y3o/muifUhIrtcNG/a1k9MEaAlTvfU9hCW2TjHPowAAAAAAAJCKT6VWWzppcv0fUuxH7VdJrX5x1ZPrpnrPyzhNgLadf58TlthMTwLcICwAAAAAACBNX0g6o9f/T2r1q4tKbzTckWon188b9rWPUwTIXFC9dcTTZ7ienScsAAAAAAAgbVo3vWr1100mSLgyMWVNru8y7OthTg8gc6ZR1l8TlkQOGWK6m7AAAAAAAIC0dTntO0knwb6m4LHQ0ffNJjsta3J9rWFfL3N6ZG6q01ZLbZJh7VuUrqgeU731fSXZN619vtxpm93+rTcw77dgvZdL+PcJAAAAAADklNZM/0GSJ9e1dvmnBY/FF077UaqXXJ9m2NfnnBqpWuG0404blFoZog+GmN8lTJVzw9APlhf4b8lFp10X8yTJP7nnQNaeGdY7na4GAAAAAACy8ltJZ/S6Jg0nFDwWF6R6yXX13rC/nZwaqVnptC1OG3DaLUv/GiBMlaLXSn+9df13Ueut65MYvU5b77Rjlj6+OuNt6DSs8z1dDQAAAAAAZO0vkk6C/auCx0FHX9pGr5c5uX7NsL8rOS0yYxqxvJqwVMoqQx+4WaL9uymNNw4mtCGmV+hqAAAAAAAga1rS5ZUkT65rYnpVwWNhu9FQ5uT6QcP+7uG0yMxZaX3iEfly0nDO9Zdo/1749u16C9a51xDTA3Q1AAAAAADQCl9IOqPXi15/fZVUL7lumtT0EqdEZq74Yj1ESCrHdDNzcUn2bYq052Ydk5kCAAAAAIC2+oOkk2DXkgBFHYmr2/1SqpVc11rFH337O8zpkBn/hI+HCEmlrDBcX16XaP/6DPs3rw3n1Udh7ggAAAAAANBCXU77TtJJsP++wHH4b6lWcl19Y9jnuZwSqZtjiPMKwlIpppr7p0q0f/6yR624cTDXENNv6GoAAAAAAKDVdFLPHySd+uu/LGgMvpDqJdcHDPu8k9MhdRulsd56B2GpjPmW6+W8Eu3jU9++nW/BOncYYnqE7gYAAAAAANrht5Je/fX/KOD+a2mYf0q1kuumUhXXOBVSd9EX41uEpFK+dq+L3naiRPs33XAd6WvBeq8JT4QAAAAAAIAc+Yukk2D/Xylm/fV7Uq3kuo6efi+No6oncCqk6oUvxgcICUrEVG99SsbrnOBeq7zrHBGeCAEAAAAAAG30qdNeSXXrr/+nVCu5rgYNx66XUyE1plG9ywkLSuS8r38/aME61xrOq0EOBQAAAAAAaLcvJJ3kutZfL1pN4VVSveS6adTpeU6DzOJLvXWUzTNfHx9owTrPGa5b6zkUAAAAAAAgD/4g6STYn0ux6q//TKqXXO+UxvIKw0ICOC3+JOANQoISmSmtr3ve4V6j/DetOjkcAAAAAAAgD7qc9p2kk2D/c8H2/Y1UK7muLgilYbLy2BfX/YQEJbJeWl/33FQS5iKHAgAAAAAA5EmP036QdBLsuwq0319JLamu7XcVOdYrDMfsGqdAYt2GuC4lLCiRi77+faUF67xqOK9WcigAAAAAAEDe/FbSq7++gHDm2gvfMfvotGmEJZF1vph+EMrtoFxe+vr49ozXN9W9NnnX+ZLDAAAAAAAA8uovkk6C/f+kWPXXq2a/4Zj1E5ZETgpPA6C8TPXWe7hOAQAAAAAAjPnUaa8knQT7IOHMLR0R6p/YVEeEMtI6vge+eO4lJCiRPmmcwNovzWR7hzSOlB91r10AAAAAAAC59YWkk1zX9jvCmVunDMdrI2GJpVMay1csISwo8fXirO/3s6U2QfTMlNa30XB9OsVhAAAAAAAARfAnSSe5rpOk9hDOXJpjOF4PCUssa31xHCEkKJkbvj7e6/ndZKc9c9qeFNf3yHB9msNhAAAAAAAARdDltO8knQS7LucTQppLg4bjtYawRDbgi+EVQoKSGfb18U7355Ocds9pd1JcV6/hunSRQwAAAAAAAIpER5zryPM0EuznCGcu6UhQfzmTR4Qlstu+GO4iJCgZ/3VCa5/PldrTLq+dNj3FdflHrX8UnoACAABAPGvd72sfpDa/3D5CAgBoJa2Znlb99d8Qzlyi9noyE6Qx8biIsKBkhi3Xdf2SsjTF9VBrHSiu7U476Wsb2vz3+aShLeBQAUBlHLF8hj1DaAAArXRB0qu//nPCmTs64tSfOHshtdJAaG6lUG8d5WcqIfXO7f9p6XKvPd51DEu6o+IBZGe34TrxvdM62rQ9mwzbMyq1clYAgPLbJcH5iSKUQ53itKNOu+60y8LTnGWm81hpxQcdvPTSaTsICVAuk9yTO40E+9/4UlOYL8QHCUso/b64DRISlJAmuOuP02oZGB1NPjPldRw0XId2E3qgMKZJ45Nc7Uxe3DZsywUOEwBUwhz3c2tQbuJBzvdByzA+923zNQ5tad0x9FFKGAEls8ppP0o6CXYewcqnh9JY53guYWnqplBSB0iqRxqTcg8JC1A4Nwyf+9qRCJht+Qy6gkMEAJVwRcLlJvL8fdf0N/U8h7aU1ln6p34/mkV4gHL5o6RXf72XcObOPGlMbt0nLIG0nuuo749fN2EBIrtv+CA5j7AAhdNn+WI4rcXbcciwHS85PABQCT2ea/+QjCXQl0njE/m7croPOw1/x94KidayOi/23NlewgOUz98kvfrrswln7uwzHKt+wmK1SnhMD0hqv+G6s5+wAIWkN53ftfmLodZ4N5UzPMzhAYBKOOH5buaf92Oe5L+kp26jv6SN/m1dzKEtraAnLXhaASghvdC/kXQS7EPulzDky5A0jjjjD7nZMSnepDhAniyWxidmhggLUGgnDZ/5nrZw/astnzvncGgAoPQ0mf7O/bsz0fIab7mVb3K2/Z1Oe+z7+6XzHS3g0JZa0Mj1Q4QHKKffSnrlYX5POHNHJ055JY2PUk8hNA2etClxAJTlWvO971rzyv05gOJabPnMt7RF679mWPc9DgsAVMIK97q/KuA122T8iPA8OWH4Hv4Zh7Uy/dbftARtD+EByuuCpJdg/wXhzOUX4xHfcbot1XrSoEtqj5BfddqA+2+v+cJEpkBcE9xrivcc0mvOIkIDlMITw+e9sy1Yr96c+2hY9zYOCQBUwnGn3W3yGm9pzw852nZ/ydFvnTadQ1qpvuv/bvQlYQHK7RNpHN0ct+nd2E8Jae70temLcV6c9e37Ad/vjwoTvwJxnTNcX/jwCJSHaS4FHX01KeP17rWsl8nGAaAa9O/Ayiav6fb9jcgDvTn82rNdeoNgMoezcrT8z2apDdzjxgpQEVpf+kdJJ8F+k3Dm0i7DsTpYkX33j9y/6PtANuz+XP9LHVcgvIOG68ouwgKUykzL572sR5A/NazzEocDAODRIfkbuX7ds01aE34ihwkAquO/JL3yMCRX8sk0+mxfBfb7hW+fV3t+V6+FpyMdVtJFgND2GK4n/YQFKKVbhvM9y4njPrd8vuTvdHloQkzLJmjZvitSKz/0XmrJsZ8yaicJO1BKeUqu7/Bsz6B7rQMAVIjWob6T0odXHQX/S0KaS/3uBw9v21PyfV7v65/T3f5+QMbKGS2lawCh7TVcR/YTFqC0Nlk+783PaH2mclOvSFKUgj4mr+X6RiS7JDrJdaBa6uf4+zZvh05WOex+Lj7NYQGA6tI/CP9M6QPsd1Kr5w7kgU7sqqMH3rkfePRLnY7E2ymNE5wCAIAxnWJOhh7PYF36+PyoYV1HOAyFNttp16T1CXWS60D51c/xd4QCAJAXv07xQ+z/Om0CIQUAACi0M4bPeW8l/dHkWy2fKedxCApLn5DMstwLyXWgurw1118TDgBAnvxvih9kdxBOAACAQlsq7UuKfkP4C2mS065K+5PqJNeB8urynONDhAMAkLcPw89T+iD7R8IJAABQeM+kPUnRnYS+cCY77a6Eu3Gic+Csdt9DXX0AUUz3XE+uEQ4AQN7ohKRJ66//TahnDQAAUAb90vrEutZfn0LoC0Xr5jdLrF8USv1gzFynHXbaFaddctrmGMtY5rQLTnvpXjd0nog7UnuKOulNm2lOW+e0U067J+k8ma3L7MzhsVgktVJO16U2+XBUM5x2QmqTUGs5qIdO25jh9q70XFcutTBOy5121Gk3pTaJ6ai7vy+kNs/XBqnuzcK8n8+touf3KqetbcdJvNP9Q3tbajX8tHN+jPlB7CV/o4DEvkrwZegfTvs5IQQAACiFWdL65PrVFLdfRzj2Oe2c+yW9nhB5IrWJz8PqltqNhm/d97932mmpjbyGyOWA4xk11lXXrhzJAqklDofc/v0x4XlsW+8Ud99M79kbYVvvN1m/3uyZFCHuC6U2/8NFd9v9y1uYwrEdcLe7nXQQnD41sl9qiVD/xNXbIixLE4kHxDwhtbY9Ge3DQc86zmUcr/q1//sI/X5NwPL0BuN1S5tdwGtJXs/nrHW41wT9fHHE/Rv4Slp800fvaOhdrdcZfBC7yN9iIDGdjPRvMc/BXxE+AACAUrktrU2u96bwfVOTLw+arEe/CE8MsbzlAYmVS3QP2R0Q40shY1x17cyRLMjoHD9vWNdCGZ+A8rdnIWKlSeGwycGBgOVoAlQTw5rUHGmynLcpHWe9Jl1oQ/8acM/FFyFiNjfkMuc77XGTZWkiN+2E6DLfOk5lFDNNnmpy+J1vfToqX0eod7qvme9ug3/f91mWe8oSq6ECXkvydD5nba97DtWfWmi2rVuz3JglLfhgtlUApEHvmv4Q8fz7E2EDAAAonS1iLt2SNGm6y7DcNxL/8W8dIPKtjCXDdAS8PqofVK5ke5Nl9jX54j9S8b4xV+yjVo9x6jTV7hzJ4QzX2+dbl96kei/NS0LZdLrnc5RteBWwvCjLGUzhWM9wl7WjDf1ME7pnpDbK+5Ekv4mwU8InRNMsj6FPCr2U7HOA8zx/S8KOxN5seP0W32umBFwvFxTsWpK38zlreuz1xpiOUB8KOI71NjOLjZgWI2hx2wIBkJbfRDj3/irUWQcAACijiZYvklsSLteU5DmecJnrLV9qByT6aME1IT4DP6x437Alc05x2gRqd45ERxPfzHi93nkTdHSvjvbUkcwnA/bddrOqy7e9WgNd6xrrjTgt23FB4iX39L1av1tv9AWNwN2QwjHf6S5reQ7633mJdxOhKyDWrUium8pP9aUcm01uP/Wu473bT5q5aHjfDM/v90r6FTjacS3J4/ncanqj57llO59msUKt5fS6RQe66qMGstInra+zmLRt5LClQkf/vJRwtbdmEy4AAIDSMiVjkjzGPl9aO1iqU8ylHz66n3n9Frqv11afpE63+bSMjdjU5MLyCveJlZZjeIvTJdc5Ek2s3814vY8869Mk1At3n+vnd0eI93m/k96QsTIjpprgkyV5jmhRwP7MSOG4642oUcnHxIy2HE/QKPApMfrNiKQ3L8UWyzrWpBiXQ2IubbMi5Pt7xH7DuEPMZXlGE+RS2nEtKcr53Aq2uUZOpr2i/dLahOp1/k639MJLcr38/hAi1v8UnhgBAAAou+WWz4KzYi7vWMgv4mkaDJmcmSq1wSP6xX+ZJcmkSY3uivcJ06h1LSsxjdMl1zmSGy1Yr/cJlKtuv5jn+VmnhB85XU9gaTJvSUBsTcv7NsKxmZrCMmxmusu6k/N+aKu3rhNDe+urf3SP8WL3WOrNyLMyvlTMB0lvVPkcsdfFT+sGp61EUtSnFr4xXBM1+dwb4lwpwrWkKOdzKzyUbOaNGedkyAN01V3xRPdDivdCv5m/vblAcr2afu20H0PEegehAgAAqATTE439MZbTIebRdrsz3v71ls+zB3yvu8l3iqZm892gkDkS700tTX5q+R69udRpeK2u3ztxnyZOo9YR3ui+z58AtT31sMv3uvpIYp1QeE7AemwjXaOU27CVgTqRwrGvlwMZyElfNI24fWN57UwZP6GzJhR7Aq4LG9yWVs3pTrEnMX+SdCZM3ibpJb6PGJajT0WYbka+l/Hlk/J+LSnS+Zy1iWKed2DUcj2N5WiIg6x37Ex3xfQRgVsy9pjdXEG7kVyvnp+7f1ybxfnPhAoAAKAyTI/MP4uxHFMSS7+kZj3ieablM+1lz2t2uz87w+EOtE/MpSI7CE1ucySrPevSmsbTm7x+Z8B5EmWdpiTeQUsMlnpe86WMjXBtVjZjrUQvc+J3TLIrO/LEXdaKnPRH03d90yhjfTLJm1i/JK2fZ63ZuZOUPoVvmlNER+rHSZKuMyzrkGXb+wt2LSnS+Zy1dZJxWbQdIQ70vibL0Mdx3srYHY3P+FvcViTXq6XLvRg3i/HfnfYJ4QrlJxqNRqPRIjQgr2yjlT+PuBzTqMlWlfg0TVo47P5unptkedqGBFLR3DLEcT9hyW2OZLKn74ediPiJbxuXpRgTU+1uLftRvzkz1/23npsLQyzPlryMkjw0jY4eFfOcDFEsNexfO/WETFzqzRfv00rH2rCtqyzbWk/4v0+4/AkyvtyNf7R5HJ+L+akA/89exfg7k9d8ax7P56ydtWzj3jQW/nmTg6wdP+xdv92e970OeQAAJBdmpmmts/5LQhUaiSIajUajkVxHWZi+REcZ5d0t5lGCfS3a/ktirx3/yP3/JRzmQB2WY9hDaHKbI6mPyl4X8vWrpXEUb1p0QlVTOYUr7u+13EI9sb8q5DJNJTdeR9imaZLdKNT69+vBnPRJWwmUHl8C9qnndwfbsJ1TxVw+7LgnWf0k4ToOSPrlRyaG/Ky3rST51jyez63wynIcFqZxgXwhwTPLLo3YIb0TFugdjpX8bQYy9auQfwh+TagiIVFEo9FoNJLrKIutYh75HXZ053YxT4LZqhGdOy3n3QP3v6c4xE2ZRr6+Iiy5zZHMcZNfUUZU+p9MSHM+hHVNko1nJNwI3LoJluTe+QjbZJuPIeko1JmebfsyJ/3yigTXW9d+652U82CbttM08e5zd/vq58G1BMvXGyrvxVyiLMlo7o4Qn/MeF/RaUpTzOWsLLPv8Jo2FH2/SeVbFWKZ/BO2okGAHsqKP+f4jxB+Cc4QqMhJFNBqNRiO5jjIlDE2jlteHfL9p5PuJFm7/soBzT0fGTeYQN7WmQNfTk22MU15yJFpffSjCOuYY1jElxbicscRDE9G9Er1MVK9leX0J4lpvixPu61FP8nNCDs5d21Mng5ak9qE2becuy/FY6ft+nWSE+RHLOi604Pt/b4nyrXk8n7O2XzKacFXvXH8MONAHYi53g5hHNUwRAGnSWl/3QvwRuCPUn8zijyuNRqPRaCTXUSSmRNSNGEm71B6jTiG5lLfJ0vJsvZBcL0qORCdk1DkOZkdYh3/CxKspx+apYR+03nm9DMiriDkfW+3jKMswlR95l3A/dWT0B3dZZ3Ny7i5vcu075fnZQJu2cZ7lGn3Ok7uo/+x0zHXoeTEs6dZaD/v9/17J8q15PJ+zNmTZxvVJF3ypSTIursWWZR4UAGk6F+KD6Q9O+xmhAgAAqDzTJHP65X96k/eZJil73Ibtv23ZfoSzUUiuN1PUHImOrn7nW3aa5UxmBGx/faLjqKNwTbWPH0V4/0LLNiWtke69SfF5Ts7dw2Kvt+4t2aV9oLMN2+etz+0vO1VPrs7z/HxPzPVsscThUQr7MKXJNWlxia4leTyfs2arMZ/4BsBnAQda7zbNTrDsTstyv+HzDJCaXSE+lP4o4SfHAAAAQLl1WL4AN6vLbKoZu68N2297xH46hzYUkuvBipwj2eRbro68TrOcyWbL9teTvlFLctgS48cjLGOPZRmbEvaBegLuYY7O3W/EXCfaNKK9vw3bZysx4p2I13tzN+5I4ZuSTY19EXsN8jhPgeT9WpLH8zlrfWKftyWRgYCDncZjJLZi/QCS+4XURqQ3+1D6n4QKAAAAHqZ6tUGjy0zJG00+zWjDttuSH70c1lAoCxOsyDkSf7mDwZRjM2i5DujNujglKQ5Y4hFlYNgtyzKSXJuueZazOSfn7WSxJ1PfGH7+vsXXZ9t1+XLA69bGWE+X2Ece96SwH6cty/4YY/l5v5bk8XzO2sWsjsf3AQdkSkYH+wOfZ4DE9HGWv4f4QPoXycfkKwAAAMiPuZbPjgssrzeVIbzZpm2fatn2IxzWUEwTmj4iLP9W1BzJLMNyN6QcmzcB3zu3x1jefTGP6A37/XWCmOt7P0mwj196lqNP63TkpF/aRtwOBxyTCy3aNk3ivxVzDfBpvtd6n5yJM5HnWsu+Pk9pX15Zln+qhNeSvJ3PrfDasr8rkix0YUAg05jxvcuy7Pf8vQYS+x9pnlj/zmmfECoAAAAYmEoMHLd8rzMlsDa0abv1xoBp5OIdDmkoPWIerdhNaAqdI+mXbCcRnB8QmzhzL0yzLOtWhGWsTflY1SdxTJJgzMqg2EcFjwYcm1ZMOG2bINI06n+fJKtlbxsNnsaNhEViT4ZPL9m1JI/nc9aCjm+im2g7A4K5IIUNX2VZ9m3+ZgOJ7JBwE5jOJlQAAACI8H3wjeFL5ibLF/h2jEbTOrOPxP7YPk9sNqfHN083S/J+ThQlR+KfSPJRC2OzLsbyNknyutknJN0SUV97lvFU8jNqXZlG3L5yf3cw4Ng8yHi7+iVaUvWs5zWTYqzvimV921LYF1vJkIMlvJbk8XzOmq1szZWkC7bNWvsspQ3fK9ndpUF4fVKcmnr1tpHDZvWF1CYobRbDXxMqAAAABNBRraYR4P46uKaaxqfatM1Hm3wGXsFhDeWG5KfMT54UNUcyz7DMsynH5qpl2+Mm8W0jsRdHWMYTMd9k64yxPf1NroPttMASq3Pu7yeKvQRJlnXjF4t99PQsy3u8Cew4x+lbyzpXJ9wXW6k0vYExqYTXkjyez1m7LxndmHlgWfCZlDbc9mjIcv5mtxTJ9fL4VILrYtXbHwgVAAAAYn7B9o7immn5vPl5G7Z1mYwlz2yj7vo5pKHsscRvbsXjUtQciWn08PoU42J72iFu4laX916SlceZbtmeoRjb0+tbxtcFOV+9I4yDJiqOmyAOomWkXljWtyvk35w4Twa8t6zzs4T7YxsRP1jCa0kez+esTQ44PxJPhGvrlH0pbLjtQ9hzQauRXC8HfcT1TojY/U1q9bcAAACAZkw1i0fdL6LKlLR71obt1O2pj8w84P5sxLBtNzikocyyfJe4VvG4FDVHctew3KUpxmWZZdv1nIyTIF0hyROZmyWdG2wrZXyiMWjUdbuYnh4yzZNwOyBPkPaEz7YSKveavM9beicOW1I4SUmwRQFxGyzhtSSP53PW+jK8/hofAdS2JIVl22rZ7OBzTG46Ecn1YvlTiLj9Q1K46wYAAIDK0C/SbwK+tz2VfIwOrz9i7x2Vahpp+EHyVSc5z25IevV2y6KIOZJJluU2K7kx321h2Gp6H4q5zccsy9saYRlplKFY7V4zWlFCJS5NGpsSyqYJnOcG9GFdRlpzsm0IWEezp1+eS7Lkum3/krgv6SfX83wtyeP5nDXb9SKV8lkfY16Ew1zc3xqWm7cJIaqC5Hrx/S5k3H5DqAAAABDRccPnyvtuEsD0mbPVozo3uuvVCf2meX5uqzm7mEMaiu34apxnVjQmRcyRrJPoyUbdn5cSvtawbUR03IFdT1K4tgxLsjIU2wzvv5jDPtkr0UboHwvIF6TxZMpsS+zD3nh9J+HKwuwTc7J4RNJNrm9qkmOxxUy3fZfYy+3k+VqSx/M5a68l3cmPm16Mfkphuba7KNRaB6L7pdP+KdRZBwAAQDZsk+UNSTr1jJOY6fne6p+s9HOJXu9XTeCQ/9t1sU9qN7mC8ShijmQgxjbrxMA6yrg7xPI1GWhKFD6Oub1zJPlEj7aJNMOMMtbk5HnDe7+R2sSgeXNCot1E1PM2aJ62lQm2RZO39wOuGWGSu97k+FTLa/Q46I0SUwmVZ5b1x7lJ1SxW2l5Y3lu/qTWzYNeSPJ7PWeuxbKPGocvyGeFkQP9scDODg62TCHwwLPMwn1uAyPQP/3fSPLE+xJcEAACARJ+5DrlfBkfdL/9aMqO3QjF4JOGelGx1yYR6LekBw+9sk7JdDliejnzXyf3W0u3//f3dVhtYaydXLcFexByJbSLGaZbXr3F/fzrk8m0jp4/G3N5dkrw8w37LMraE2JeXhve9DIhXu5lGBb9t8p6tAdfwxxL/aQnbjRxNUi4MuQzvNXu15TX1CVxNyc3LEft7ENNNlueGfTPlWu5IcH35vF5L8ng+Z802P8Nty+tPu38XZ4Rdge0OWNzHFDrczsWkKEA6zoT4gqNfDn5GqAAAAGLREXIPAz5rna9IHHaH+NypX+q7WrhN9clUvxF7MshUN3w4YJk6KEUTaZPo+v+2JeCYfyvVKhFTxBzJC8s2bze8dpXUbh5qwnB2wpisiLm9tyR5rf8hyzJsfXWN5TjUv0/Pzml/nCHxR+g/CDiv98TYlmWSzmSp3vftNfy+Ppr8G8v7bTdWVkfcH1P5ZL2Z2xti2csCzrG8X0vyeD5n7UKE86BeLirSXBjLUw6q6SANtfgDmDcgr9w/HFpDkFG9KBqtn/5jky84+vtfECoAAIDY+qV5UvlYBeKgIwQ/NolDK0ei1b+ran3eWTGOn2kUZX3UZZblSjUBoqMINTn0Vtoz+Wsc5wKOu+7H+opcD4qYIxkJOG6r3T45Q8bX4j4eYfmmp1pGJN7o5y7LdUZ/1p1wGU99r9M5BfSJpOcBfful5KsutJ/txteGEO9dGLDfegNyeoTtmCK1/NpPlrhH6c/ekdePDL+/6v5ut+X98yV+vfe6OdJYtuWhu5+mMifeWvyaW9SbjjqyeVIBryV5O59bwXZjzT+h82r35zfjrMT0iEmcx5NMdX+uS3sS66b6W0cFKA6te/lDiC96e0q237o/X7ltDd0AAAC0wDUJVw5lTgVicb1JDJamtJ4JbiLkqvs97TPDZ+H6hG3NRr+tlHAjKeujFI9nHMMjhm3ZV4Bjr8fkRpPjfyfFPpBnRcuR/BSxfS/hE1/TJP7IaRPb5Kv3IizDVtZCk7z6pJEmxkZCxEHXOTXnfdFWAmVKyPeflXQmN72a4t+Fd773n3H7o45Yr9/kG5XgMi+mUfmPQq5fj7m/bvt9T0w1yWxKGK9xz91L7r8PFPBaksfzuRXCTIKriXW98fNaYpaIMgVD78BEuYt1XPJVY/2QRK9JBeTFf0jw3fV6OyfleiJD99s7Uv8rugIAAGiBZgnFejtUgVh8GbD/z1Ncj7/04Uf3Z5q82OpJvpwIsSz9PGyqu64/W+YmSnbIWHmZrD8/vxNz2Yki6Ap5Pjxyzwc9XlNLeB4ULUcyIuET6x/d8yKsPstytsbcVluyN0psTkv0Gwr+drIA36U7xDwfwoMIy9Dz821AHMIkiLcHvP9UjP26HuL4NJsPYI3lfatCxMNfBk5vMvgnsn3YZPvClhbL27Ukj+dzK9iOo45c75bxOeQVSVZkquusdxqa3Q2bJ40zBT+LeLHOwj7D/rzmewMKQP/AD4X4Y/NXac9TIVny/4Fk5DoAAGiFCyGTMVcq8ln0XYIkTFijIeId5bHsqyGWp98HW1E73JToHClYHzgnyZOXabWTbYpDkXIktyPEc3NK18cZMbf1tWV5UUo1PU3Qn/RYrCjIubjUsg8DEZezuUlMjgbkFuaK/eZNlCcgvA412Z6wE0kOijnpbUtcayLVO4hRbzTttbz2oKR3gypP15I8ns+tMBzy+rAzjZWZZsnVO+xapsE7uYN2VK239rXvtVpTTpPanTkIXI80PsZxkO8NKICvQpzw/3D7eNn8t28/P6E7AACAFlgg4UZ+Xq9IPE5a9v+zFNfxQZqXa4gy4ejqJsvTL9aLWxS/Y1KOmv2akHsr1U2uFylHsjdkLLfEWLapzvbDmNu5yLJderMtbL3n2TH7kV4DtBRVkQao2RK8cW4ONBvtrwltvYF8znPt1X77KOA9cQfD9TTZlk0hl6PH0jSZ5vfuMrrcfqW153X0tzdHqE8xzQtY9hT3/DXdKO0t8LUkb+dzq4S5Ab8/zRXqQXwR8SKlj6TskHwk1f0fsPRD2RMpziQyqLYvpPkEpokfU8mx574/HgAAAK2iI9ouSfDopmsViYUm0bf4WtqTWZ4IiLMmSybHWOYty/I0mbCkhfHTkd9H3b6kCatjUtxSjpro0cf+m010W9bkelFyJJoMfRywPU9jngNzJJ2R03UHUri2bop4LHQk8/6Y15R2uyvpTTypDoWMWX1E9fGA1wwm3DdbOZGoT0jVJ5AeDblvmlQPmxzXG+/33GW/c7e5p8DXkjyez62yTIJvvGUyYbd2Tr0DpY8u3HdX9MFt2qH0kaPz7kVtpgBIw8/EPvt2FWp9+u9e36FLAACAHPBOlnmecKRKB0A9cb9njrif/7YkWJ4mGE+431l1mc/cpMEUQp3YLKlN1Brm+0rZkuuqCDkS7ed6I+eFu126jTpac6PkZxSprfzp9gjL6JNwJaD0WK3g1DV+7z7tXh/r117tMzpxqo6int/Cc2rAPX90G3SuhySlRHQCSn2C47rnb0B9csor7u96uJbk7nxuJR2Afdftb9r0RoveIJjKZQEoB31c6a8hPiT8Rco1ganXV1K9CcMAAED+zZXkE34BZaLldTQJpyNXdVSnN5GVRTtOyEtBv8fanoCYFWE5mpzUutGaHNPEpN6g0+SpTqypo097CDVQmPMZAFITZhItHSXysxLH4Dvf/v6GbgEAAHKgXoJAv0QyugkA4lkr9glGAXA+A0Bs26R5Yl3rsJf5kbYvDPv8S7oGAADIgXvuZ5OzhAIAYjtq+a57jtAAnM8AEJfOTv2DNE+u/77kcfCP3NeYdNE9AABAm9VHrWtpCh5zBoD47li+6/YRGoDzGQDi0BpV30nzxPofpbx11pWOUP/Rt8/36B4AAKDNFjrtvfvZZCfhAIBE331t9ZlnEh6A8xn50im1GYY3S+1xBJ299j5hQQ6dkeaJ9SEpd2Jd/cWw3xfoHgAAoI00sf7a/VwySDgQgdblXy210o/6ffQGIQH+laMxfd99Q2gAzme0n84EfdFp16U2U7TpADO7OPImTJ11ncD004rGYQ9dBAAAtMkaz/eKr6X8Ax0Q3wr3u6begNFH5D8YPtfeJUyAbLd877tCaADOZ7Sfjgzoddp6px2zHODVhAk58v+c9k9pnlxfVfI46I0xW715JjMFAACt1iHjJ+g6RUjQxEqnbXHagNNuWT7XDhAmQM5zfgCczyiOm76DOyqMNkF+6Ej0V9I8sf5fJY/DJxJcb34SXQUAALTYEvdzyPdOW0s4EMMNYaAXEPbcYPJDgPMZOfXCd3CvExLkhN7kuSfNE+v6SGlXiePwidhnltb2HV0FAAC0yfqSfw5Dts4KA70Ak3eW737LCA3A+Yx8mSLUbkZ+/UGaJ9Z1Aogy11mfJ8Ej1rX9ma4CAACAArri+1w7REiAfxm1fPfjZibA+Yyc6TMc3HmEBTmg8wL8KNWts66j1Q+Jvca6tx2iuwAAAKCAhvlcCxh9tHz3A8D5jJzxP4b3mpAgB37utH9INZPKOjHpOamNyP8pZPsdXQYAxtEn8+YQBgDItTmGz7UrCAvwL8OW734dhAbgfEa+PPUd2POEBG2mNRaD6ovXm05yqknl3xa47XDaV077k7vP/5TwCXVv+wXdBgD+RT+g7nbaW6mVGgAA5NdGaay3TqIBqLli+e63nNAAnM/Ij+nCTLXInz9JvARzVZsm5Jn0CVFMitHPPk9x/dcT9PfVHD4EWOe0Z57+QnIdAPLtou/v/C1CAvzbfKedMbT1hAbgfEZ+mOqtTyEsaKNfCcnyqO2vdBtEpJOmXJBa4vF9yH52IcX173XaDaeNROjnWqPujvuhBPBb6LS7hn5Dch0A8u2F77p9gJAAAIAiOe/7MPOAkKCNeiRcnXXa+HaGroME9NFrfST7dZN+po9pT81g/Yuddjtgvd87bZvURtsDfrOcNhjQf0iuA0B+mZ6i5vF4AABQKM98H2YGCAnaRBNn3wmJ8jhtB90HKX3Bfdmkr/VntO5OaRy5pk3nBJnKoYFBt9MOS+2mT1CfJbkOAPnlf4qaeusAAKBQZgozsyM//kdIksdtv6L7ICVLmvS1Fxmu+7xhfcs4JPDRpMsup70JeX0kuQ4A+XXOd82+QUgAAECRrPd9mBkRRgqgPX4vJMiTtNl0IaToRpP+tiaj9Z72recOhwI+2vceS62MUK/UJnLWJxu+FpLrAFBEj33X7P2EBAAAFMlFvoAiB75w2o9Cgjxu0xr1E+hGSNGdJn0uq1Fl/pHrmzkU8DgktQlLlxh+N1NIrgNA0XQbrtlLCQsAACgSf23d7YQELfapNK/xTAtujO5F2l90P0p7npbwJvW15moXhwMe05v8/p2QXAeAIlnnu15/EJ6iBgAABWIa5dVDWNBCOtq62QhZWvP233QlpKgvZL87mvJ6J8r4pP41DgUiuiUk1wGgSE76rtf87QcAAIXiT6A8N7yGZDuyRJ31dNpv6EpI0aCnbz0O6HdvndaZ4nr9o9e2cCgQ0U0huQ4ARfLAd73eS0gAAECRnPJ9mDnr+70+8v9GaiPcgbStEOqsp9Xm0Z2QoteevrXc929/SzMBfsa37OkcCkREch0AikNv0PvL0C0hLAAAoEhu+D7M9Hp+N9lpz5y2hzAhA1pn/Y2QFE+r/QddCilZ5OlXI1Kre3oooO89SHHdzzJaLqqD5DoAFMda37V6hJAAAICiGfZ9oKk/3j/JafeESRKRDa2zPiQkxNNqb+hSSFG/p29ddn+mTy8FTXC6KIX1zvEt8yCHAjGQXAeA4hjgWg0AAIrOnyyZ6rS5TnsotTIAPJKPLPxRSIin2f5Cl0KKvBMMb/P8/GpAHzyTwnp3+Ja5mEOBGEiuA0Bx3PZdq3cREgAAUDTDli+hH5y2lPAgA1q+RCcx/YqWWltFt0JKumX8Tdc5nt8tE3tyfdR9bxLe5D1PYyAukusAUAwTpHGg1yLCAgAAimbQ8AX0ndNWEhoAqJw+z9+C54bfPxF7gj3J/Bxa133Us6wLHArERHIdAIphpVBvHQAAlICWfdHH8XSkupaBOSW12roAgOq5IMGlXvylW7ztWYL1rvAtq49DgZhIrgNAMfT7rtODhAQAAAAAUGSvPV9yew2/18mu34s9wb4i5nqPepahj4hP5lAgJpLrAFDM6/VGQgIAAAAAKKpFMj7BPdHyupNiT65fj7nuB55l3OFQIAGS6wCQf1pvfdT3uaObsAAAAAAAimq/50vu7YDX9Yg9ua5fjmdFXO803zL2cyiQAMl1AMi/Vb5r9DVCAgAAAAAosjueL7kHmrz2ttgT7Icjrne97/0LORRIgOQ6AOTfMd81eg0hAQAAAAAUldZS/+j5krukyevXiT25/sZpHRHWPeh572sOBRIiuQ4A+ffEc31+SjgAAAAAAEXW5/mSOxLi9Zo8fyn2BPumCOt+43nfOQ4FEiK5DgDt1SW1p9iuOm3A/bfXfGEiUwAAAABAiZzzfMkdDPmefrEn18NOSrrI9751HAokRHIdANrrrO/66y81d9Tzu/uECwAAAABQdK89X3S3hnzPVBlfSsbf5odYhncSVV1WF4cCCZFcB4D2GvFdfy96ftfttGH35/rfOYQLAAAAAFBkC31fgmdGeO8FsSfXT4V4/5Dn9UMcCqSA5DoAtNcL3/V3ted3J9yfjTptJaECAAAAkHfdhABNeEePR51UbInYk+s6cm1SwHsnyPiR73s4FEgByXUAaK/1vuvvdKk9mXbA/bfO2bKUMAEAAADIsxlOOyO15CUQ5LZEG23u90DsCfadAe/r9b12LocCKSC5DgDtt1hqc7i8c9oHqd1wv+V+LqAEHAAAANBGHU477LQ3TnsrtUkVMUZHCh+U8fUugaD+4h093htjGVvFnlx/EvC+057XvSxg3H4qSFtRsT5Nch0AAAAAAMDiiDQmTfYRln/Z7rRXhvgANn0yfkLRzhjL0Pe8FXtyd5nlfU89rzlbsLiRXM8vkusAAAAAAAAW+nipP2nyquIxWeO0x2JPrgE25ySdCUWPBvS/y4bXz/a9prdgcSO5nl8k1wEAAAAAACy85U68EydW0UKn3XHaNaklN58IyXVE433SIUmJpdliT+7qiPgZvtd7S8mMSrwR8+1Ecj2/SK4DAAAAAABYHJPGpMmxCsZhv9NOOG2m52efCcl1hLfQ108WJ1zeDbEneA/4XnvZ87uvCxg7kuv5RXIdAAAAAADAYoLURmkPO+291BLrEyoYB9tIX40LyXWEsd/TR96lsLxVYk/wfi+1yYjF/a/3CZRdHAqkiOQ6AAAAAAAAYnkjJNcRzpCnjwymtMxnYk+wf+m+Zrnv5z0cCqSI5DoAAAAAAABiIbmOMLSsyUdPH9mU0nL3iD25ftt9zWHPz55xKJAykusAAAAAAACIheQ6wujz9ZEZKS23W2oTlNoS7DpK/RvPv09wKJAykusAAAAAAACIheQ6wjjn6R/fprzsM2JPrp/3/Xs1hwIpI7kOAAAAAACAWEiuI4xXkt3o8QViT657m45wn8ChQMpIrgMAAAAAACAWkutoZrGvf6zJYB13pXly/RqHAhkguQ4AAAAAAGAwVWplJLZJrazFDULSgOQ6mvFOKJrV6PEN0jy5vo1DgQyQXAcAAAAAAJW3wmnHnTbotDtO+yCNyZK7hKkByXU088zTN25ltI4Op72W4OT6LA4FMkByHQAAAAAAVN5Kp21x2oDUEoCmZMkAYWpAch1BFvn6xuEM13VQ7In1pxwKZITkOgAAAAAAgI+WgPEnS1bHXNZqCTfhYtatN4M4kVxHkFMt6IN1M5320dL3j3MokJE7QnIdAAAAAABgnLMyPlGSpFY0yXVUkc5Z4C+vtDLjdV619P2VHA5kZFhIrgMAAAAAAIyjiRFvomQowbJIrqOKTknrk9zLDOsckVpNdiBtMwOut48IDwAAAAAAqCr/aMRDCZZFch1Vs87SBw+3YN2PhRHEaI3DTa65PYQIAAAAAABUzRxpTJKsICxGJNfhpaVgmiUcjzhtVobbsN23vq0cFmRggzS/ofnQadMJFQAAAAAAqJKN0lhvnbISZiTXUT9ndGJH24Sipva91EaVb0h5WyY67b1nPTM4PEhoodOWS+3pn/1OexChn2tZootO2+S0VVIrXTSbkAIAAAAAgLLSRIg3OXKLkFiRXIc6KfHLFZ3MYHuOy9jIYSCptEt0DRNSAAAAAABQVi9kfCLkACGxIrmOPNJa1x+kNTXeAQAAAAAAAEitPq4/WbycsFiRXAcAAAAAAAAASJ9Qbz0KkusAAAAAAAAAADkn4xPFNwhJIJLrAAAAAAAAAAB5LOMTxftTWOZqSX9CvDitN4N4kVwHAAAAAAAAgIrrlsZE8dIUlktyHQAAAAAAAABQWutkfJL4g6RTb53kOgAAAAAAAACgtE7K+CTxtZSWS3IdAAAAAAAAAFBaD2R8kngvIWmK5DoAAAAAAAAAVFin0z7K+CTxEsLSFMl1AAAAAAAAAKiwtTI+QTxCSEIZFpLrAAAAAAAAAFBZAzI+QXyFkDQ1Wcy13WcQGgAAAAAAAACohtsyPkG8i5A0dUjMyfX9hAYAAAAAAAAAym+CNNZbX0RYjDqkVov+pJgT6/V21I1hByEDAAAAAAAAgHJaKdRbDxOjEQlOqNuavm8TIQQAAAAAAACAcumX8cngQUICAAAAAAAAAECwmzI+ub6RkAAAAAAAAAAAYKf11kdlLLGutde7CQsAAAAAAAAAAHarZPyo9WuEBAAAAAAAAACAYMdkfHJ9DSEBAAAAAAAAACDYExlLrD8lHAAAAAAAAACAquty2mGnXXXagPtvr/nCRKYAAAAAAAAAAIxzVsYnzw/4fn/U87v7hAsAAAAAAAAAAJERGZ9cv+j5XbfTht2f63/nEC4AAAAAAAAAAEReyPjk+mrP7064Pxt12kpCBQAAAAAAAABAzXoZn1yfLrW66wfcf7902lLCBAAAAAAAAADAeIudNui0d077ILVSMbectlMaJzgFAAAAAAAAUCL/H/JsfuFG/1FoAAADj3RFWHRNYXRoTUwAPG1hdGggeG1sbnM9Imh0dHA6Ly93d3cudzMub3JnLzE5OTgvTWF0aC9NYXRoTUwiPjxtc3R5bGUgbWF0aHNpemU9IjE2cHgiPjxtc3ViPjxtaT4mI3gzQzM7PC9taT48bXN1Yj48bWk+aTwvbWk+PG1yb3cvPjwvbXN1Yj48L21zdWI+PG1vPiYjeEEwOzwvbW8+PG1vPj08L21vPjxtbz4mI3hBMDs8L21vPjxtdW5kZXJvdmVyPjxtbz4mI3gyMjExOzwvbW8+PG1yb3c+PG1pPmo8L21pPjxtbz49PC9tbz48bW4+MTwvbW4+PC9tcm93PjxtaT5OPC9taT48L211bmRlcm92ZXI+PG1mcmFjPjxtc3VwPjxtZmVuY2VkPjxtcm93Pjxtc3ViPjxtaT54PC9taT48bWk+ajwvbWk+PC9tc3ViPjxtbz4mI3hBMDs8L21vPjxtbz4tPC9tbz48bW8+JiN4QTA7PC9tbz48bXN1Yj48bWk+JiN4M0JDOzwvbWk+PG1pPmk8L21pPjwvbXN1Yj48L21yb3c+PC9tZmVuY2VkPjxtbj4yPC9tbj48L21zdXA+PG1yb3c+PG1pPk48L21pPjxtbz4mI3hBMDs8L21vPjxtbz4tPC9tbz48bW8+JiN4QTA7PC9tbz48bW4+MTwvbW4+PC9tcm93PjwvbWZyYWM+PG1vPiYjeEEwOzwvbW8+PG1vPiYjeEEwOzwvbW8+PG1vPiYjeEEwOzwvbW8+PG1vPiYjeEEwOzwvbW8+PG1vPiYjeEEwOzwvbW8+PG1vPiw8L21vPjxtbz4mI3hBMDs8L21vPjxtbz4mI3gyMjAwOzwvbW8+PG1zdWI+PG1pPng8L21pPjxtaT5qPC9taT48L21zdWI+PG1vPiYjeEEwOzwvbW8+PG1vPiYjeDIyMDg7PC9tbz48bWk+JiN4M0MzOzwvbWk+PG1pPiYjeDNDNDs8L21pPjxtaT4mI3gzQjc7PC9taT48bWk+JiN4M0JEOzwvbWk+PG1vPiYjeEEwOzwvbW8+PG1pPiYjeDNCQTs8L21pPjxtaT4mI3gzQkI7PC9taT48bWk+JiN4M0FDOzwvbWk+PG1pPiYjeDNDMzs8L21pPjxtaT4mI3gzQjc7PC9taT48bW8+JiN4QTA7PC9tbz48bWk+aTwvbWk+PC9tc3R5bGU+PC9tYXRoPuhoqGQAAAAASUVORK5CYII=\&quot;,\&quot;slideId\&quot;:264,\&quot;accessibleText\&quot;:\&quot;sigma subscript i subscript blank end subscript space equals space sum from j equals 1 to N of fraction numerator open parentheses x subscript j space minus space mu subscript i close parentheses squared over denominator N space minus space 1 end fraction space space space space space comma space for all x subscript j space element of sigma tau eta nu space kappa lambda ά sigma eta space i\&quot;,\&quot;imageHeight\&quot;:31.43558282208589},{\&quot;mathml\&quot;:\&quot;&lt;math style=\\\&quot;font-family:stix;font-size:16px;\\\&quot; xmlns=\\\&quot;http://www.w3.org/1998/Math/MathML\\\&quot;&gt;&lt;mstyle mathsize=\\\&quot;16px\\\&quot;&gt;&lt;mi&gt;&amp;#x3C3;&lt;/mi&gt;&lt;mo&gt;&amp;#xA0;&lt;/mo&gt;&lt;mo&gt;=&lt;/mo&gt;&lt;mo&gt;&amp;#xA0;&lt;/mo&gt;&lt;mstyle displaystyle=\\\&quot;false\\\&quot;&gt;&lt;munderover&gt;&lt;mstyle displaystyle=\\\&quot;true\\\&quot;&gt;&lt;mfrac bevelled=\\\&quot;true\\\&quot;&gt;&lt;mrow&gt;&lt;mo&gt;&amp;#x2211;&lt;/mo&gt;&lt;msup&gt;&lt;mfenced&gt;&lt;mrow&gt;&lt;msub&gt;&lt;mi&gt;x&lt;/mi&gt;&lt;mi&gt;i&lt;/mi&gt;&lt;/msub&gt;&lt;mo&gt;&amp;#xA0;&lt;/mo&gt;&lt;mo&gt;-&lt;/mo&gt;&lt;mo&gt;&amp;#xA0;&lt;/mo&gt;&lt;msub&gt;&lt;mi&gt;&amp;#x3BC;&lt;/mi&gt;&lt;mi&gt;j&lt;/mi&gt;&lt;/msub&gt;&lt;/mrow&gt;&lt;/mfenced&gt;&lt;mn&gt;2&lt;/mn&gt;&lt;/msup&gt;&lt;/mrow&gt;&lt;mi&gt;N&lt;/mi&gt;&lt;/mfrac&gt;&lt;/mstyle&gt;&lt;mrow&gt;&lt;mi&gt;i&lt;/mi&gt;&lt;mo&gt;=&lt;/mo&gt;&lt;mn&gt;1&lt;/mn&gt;&lt;/mrow&gt;&lt;mi&gt;N&lt;/mi&gt;&lt;/munderover&gt;&lt;/mstyle&gt;&lt;mo&gt;&amp;#xA0;&lt;/mo&gt;&lt;mo&gt;&amp;#xA0;&lt;/mo&gt;&lt;mo&gt;&amp;#xA0;&lt;/mo&gt;&lt;mi&gt;&amp;#x3CC;&lt;/mi&gt;&lt;mi&gt;&amp;#x3C0;&lt;/mi&gt;&lt;mi&gt;&amp;#x3BF;&lt;/mi&gt;&lt;mi&gt;&amp;#x3C5;&lt;/mi&gt;&lt;mo&gt;&amp;#xA0;&lt;/mo&gt;&lt;mi&gt;&amp;#x39D;&lt;/mi&gt;&lt;mo&gt;&amp;#xA0;&lt;/mo&gt;&lt;mi&gt;&amp;#x3B5;&lt;/mi&gt;&lt;mi&gt;&amp;#x3AF;&lt;/mi&gt;&lt;mi&gt;&amp;#x3BD;&lt;/mi&gt;&lt;mi&gt;&amp;#x3B1;&lt;/mi&gt;&lt;mi&gt;&amp;#x3B9;&lt;/mi&gt;&lt;mo&gt;&amp;#xA0;&lt;/mo&gt;&lt;mi&gt;&amp;#x3C4;&lt;/mi&gt;&lt;mi&gt;&amp;#x3BF;&lt;/mi&gt;&lt;mo&gt;&amp;#xA0;&lt;/mo&gt;&lt;mi&gt;&amp;#x3C3;&lt;/mi&gt;&lt;mi&gt;&amp;#x3CD;&lt;/mi&gt;&lt;mi&gt;&amp;#x3BD;&lt;/mi&gt;&lt;mi&gt;&amp;#x3BF;&lt;/mi&gt;&lt;mi&gt;&amp;#x3BB;&lt;/mi&gt;&lt;mi&gt;&amp;#x3BF;&lt;/mi&gt;&lt;mo&gt;&amp;#xA0;&lt;/mo&gt;&lt;mi&gt;&amp;#x3CC;&lt;/mi&gt;&lt;mi&gt;&amp;#x3BB;&lt;/mi&gt;&lt;mi&gt;&amp;#x3C9;&lt;/mi&gt;&lt;mi&gt;&amp;#x3BD;&lt;/mi&gt;&lt;mo&gt;&amp;#xA0;&lt;/mo&gt;&lt;mi&gt;&amp;#x3C4;&lt;/mi&gt;&lt;mi&gt;&amp;#x3C9;&lt;/mi&gt;&lt;mi&gt;&amp;#x3BD;&lt;/mi&gt;&lt;mo&gt;&amp;#xA0;&lt;/mo&gt;&lt;mi&gt;&amp;#x3B4;&lt;/mi&gt;&lt;mi&gt;&amp;#x3B5;&lt;/mi&gt;&lt;mi&gt;&amp;#x3B9;&lt;/mi&gt;&lt;mi&gt;&amp;#x3B3;&lt;/mi&gt;&lt;mi&gt;&amp;#x3BC;&lt;/mi&gt;&lt;mi&gt;&amp;#x3AC;&lt;/mi&gt;&lt;mi&gt;&amp;#x3C4;&lt;/mi&gt;&lt;mi&gt;&amp;#x3C9;&lt;/mi&gt;&lt;mi&gt;&amp;#x3BD;&lt;/mi&gt;&lt;mo&gt;.&lt;/mo&gt;&lt;mspace linebreak=\\\&quot;newline\\\&quot;/&gt;&lt;mi&gt;&amp;#x3A5;&lt;/mi&gt;&lt;mi&gt;&amp;#x3C0;&lt;/mi&gt;&lt;mi&gt;&amp;#x3BF;&lt;/mi&gt;&lt;mi&gt;&amp;#x3B8;&lt;/mi&gt;&lt;mi&gt;&amp;#x3AD;&lt;/mi&gt;&lt;mi&gt;&amp;#x3C4;&lt;/mi&gt;&lt;mi&gt;&amp;#x3BF;&lt;/mi&gt;&lt;mi&gt;&amp;#x3C5;&lt;/mi&gt;&lt;mi&gt;&amp;#x3BC;&lt;/mi&gt;&lt;mi&gt;&amp;#x3B5;&lt;/mi&gt;&lt;mo&gt;&amp;#xA0;&lt;/mo&gt;&lt;mi&gt;&amp;#x3B5;&lt;/mi&gt;&lt;mi&gt;&amp;#x3C0;&lt;/mi&gt;&lt;mi&gt;&amp;#x3AF;&lt;/mi&gt;&lt;mi&gt;&amp;#x3C3;&lt;/mi&gt;&lt;mi&gt;&amp;#x3B7;&lt;/mi&gt;&lt;mi&gt;&amp;#x3C2;&lt;/mi&gt;&lt;mo&gt;&amp;#xA0;&lt;/mo&gt;&lt;mi&gt;&amp;#x3CC;&lt;/mi&gt;&lt;mi&gt;&amp;#x3C4;&lt;/mi&gt;&lt;mi&gt;&amp;#x3B9;&lt;/mi&gt;&lt;mo&gt;&amp;#xA0;&lt;/mo&gt;&lt;mi&gt;&amp;#x3C4;&lt;/mi&gt;&lt;mi&gt;&amp;#x3B1;&lt;/mi&gt;&lt;mo&gt;&amp;#xA0;&lt;/mo&gt;&lt;mi&gt;&amp;#x3C0;&lt;/mi&gt;&lt;mi&gt;&amp;#x3C1;&lt;/mi&gt;&lt;mi&gt;&amp;#x3CE;&lt;/mi&gt;&lt;mi&gt;&amp;#x3C4;&lt;/mi&gt;&lt;mi&gt;&amp;#x3B1;&lt;/mi&gt;&lt;mo&gt;&amp;#xA0;&lt;/mo&gt;&lt;msub&gt;&lt;mi&gt;&amp;#x39D;&lt;/mi&gt;&lt;mi&gt;&amp;#x391;&lt;/mi&gt;&lt;/msub&gt;&lt;mo&gt;&amp;#xA0;&lt;/mo&gt;&lt;mi&gt;&amp;#x3B4;&lt;/mi&gt;&lt;mi&gt;&amp;#x3B5;&lt;/mi&gt;&lt;mi&gt;&amp;#x3AF;&lt;/mi&gt;&lt;mi&gt;&amp;#x3B3;&lt;/mi&gt;&lt;mi&gt;&amp;#x3BC;&lt;/mi&gt;&lt;mi&gt;&amp;#x3B1;&lt;/mi&gt;&lt;mi&gt;&amp;#x3C4;&lt;/mi&gt;&lt;mi&gt;&amp;#x3B1;&lt;/mi&gt;&lt;mo&gt;&amp;#xA0;&lt;/mo&gt;&lt;mi&gt;&amp;#x3B1;&lt;/mi&gt;&lt;mi&gt;&amp;#x3BD;&lt;/mi&gt;&lt;mi&gt;&amp;#x3AE;&lt;/mi&gt;&lt;mi&gt;&amp;#x3BA;&lt;/mi&gt;&lt;mi&gt;&amp;#x3BF;&lt;/mi&gt;&lt;mi&gt;&amp;#x3C5;&lt;/mi&gt;&lt;mi&gt;&amp;#x3BD;&lt;/mi&gt;&lt;mo&gt;&amp;#xA0;&lt;/mo&gt;&lt;mi&gt;&amp;#x3C3;&lt;/mi&gt;&lt;mi&gt;&amp;#x3C4;&lt;/mi&gt;&lt;mi&gt;&amp;#x3B7;&lt;/mi&gt;&lt;mi&gt;&amp;#x3BD;&lt;/mi&gt;&lt;mo&gt;&amp;#xA0;&lt;/mo&gt;&lt;mi&gt;&amp;#x3BA;&lt;/mi&gt;&lt;mi&gt;&amp;#x3BB;&lt;/mi&gt;&lt;mi&gt;&amp;#x3AC;&lt;/mi&gt;&lt;mi&gt;&amp;#x3C3;&lt;/mi&gt;&lt;mi&gt;&amp;#x3B7;&lt;/mi&gt;&lt;mo&gt;&amp;#xA0;&lt;/mo&gt;&lt;mn&gt;1&lt;/mn&gt;&lt;mo&gt;,&lt;/mo&gt;&lt;mo&gt;&amp;#xA0;&lt;/mo&gt;&lt;mi&gt;&amp;#x3C4;&lt;/mi&gt;&lt;mi&gt;&amp;#x3B1;&lt;/mi&gt;&lt;mo&gt;&amp;#xA0;&lt;/mo&gt;&lt;mi&gt;&amp;#x3B5;&lt;/mi&gt;&lt;mi&gt;&amp;#x3C0;&lt;/mi&gt;&lt;mi&gt;&amp;#x3CC;&lt;/mi&gt;&lt;mi&gt;&amp;#x3BC;&lt;/mi&gt;&lt;mi&gt;&amp;#x3B5;&lt;/mi&gt;&lt;mi&gt;&amp;#x3BD;&lt;/mi&gt;&lt;mi&gt;&amp;#x3B1;&lt;/mi&gt;&lt;mo&gt;&amp;#xA0;&lt;/mo&gt;&lt;mspace linebreak=\\\&quot;newline\\\&quot;/&gt;&lt;msub&gt;&lt;mi&gt;&amp;#x39D;&lt;/mi&gt;&lt;mi&gt;&amp;#x392;&lt;/mi&gt;&lt;/msub&gt;&lt;mo&gt;&amp;#xA0;&lt;/mo&gt;&lt;mi&gt;&amp;#x3C3;&lt;/mi&gt;&lt;mi&gt;&amp;#x3C4;&lt;/mi&gt;&lt;mi&gt;&amp;#x3B7;&lt;/mi&gt;&lt;mi&gt;&amp;#x3BD;&lt;/mi&gt;&lt;mo&gt;&amp;#xA0;&lt;/mo&gt;&lt;mi&gt;&amp;#x3BA;&lt;/mi&gt;&lt;mi&gt;&amp;#x3BB;&lt;/mi&gt;&lt;mi&gt;&amp;#x3AC;&lt;/mi&gt;&lt;mi&gt;&amp;#x3C3;&lt;/mi&gt;&lt;mi&gt;&amp;#x3B7;&lt;/mi&gt;&lt;mo&gt;&amp;#xA0;&lt;/mo&gt;&lt;mn&gt;2&lt;/mn&gt;&lt;mo&gt;&amp;#xA0;&lt;/mo&gt;&lt;mi&gt;&amp;#x3BA;&lt;/mi&gt;&lt;mi&gt;&amp;#x3B1;&lt;/mi&gt;&lt;mi&gt;&amp;#x3B9;&lt;/mi&gt;&lt;mo&gt;&amp;#xA0;&lt;/mo&gt;&lt;mi&gt;&amp;#x3C4;&lt;/mi&gt;&lt;mi&gt;&amp;#x3B1;&lt;/mi&gt;&lt;mo&gt;&amp;#xA0;&lt;/mo&gt;&lt;mi&gt;&amp;#x3C4;&lt;/mi&gt;&lt;mi&gt;&amp;#x3B5;&lt;/mi&gt;&lt;mi&gt;&amp;#x3BB;&lt;/mi&gt;&lt;mi&gt;&amp;#x3B5;&lt;/mi&gt;&lt;mi&gt;&amp;#x3C5;&lt;/mi&gt;&lt;mi&gt;&amp;#x3C4;&lt;/mi&gt;&lt;mi&gt;&amp;#x3B1;&lt;/mi&gt;&lt;mi&gt;&amp;#x3AF;&lt;/mi&gt;&lt;mi&gt;&amp;#x3B1;&lt;/mi&gt;&lt;mo&gt;&amp;#xA0;&lt;/mo&gt;&lt;msub&gt;&lt;mi&gt;&amp;#x39D;&lt;/mi&gt;&lt;msub&gt;&lt;mi&gt;&amp;#x393;&lt;/mi&gt;&lt;mrow/&gt;&lt;/msub&gt;&lt;/msub&gt;&lt;mo&gt;&amp;#xA0;&lt;/mo&gt;&lt;mi&gt;&amp;#x3C3;&lt;/mi&gt;&lt;mi&gt;&amp;#x3C4;&lt;/mi&gt;&lt;mi&gt;&amp;#x3B7;&lt;/mi&gt;&lt;mi&gt;&amp;#x3BD;&lt;/mi&gt;&lt;mo&gt;&amp;#xA0;&lt;/mo&gt;&lt;mi&gt;&amp;#x3BA;&lt;/mi&gt;&lt;mi&gt;&amp;#x3BB;&lt;/mi&gt;&lt;mi&gt;&amp;#x3AC;&lt;/mi&gt;&lt;mi&gt;&amp;#x3C3;&lt;/mi&gt;&lt;mi&gt;&amp;#x3B7;&lt;/mi&gt;&lt;mo&gt;&amp;#xA0;&lt;/mo&gt;&lt;mn&gt;3&lt;/mn&gt;&lt;mo&gt;&amp;#xA0;&lt;/mo&gt;&lt;mfenced&gt;&lt;mrow&gt;&lt;msub&gt;&lt;mi&gt;&amp;#x39D;&lt;/mi&gt;&lt;mi&gt;&amp;#x391;&lt;/mi&gt;&lt;/msub&gt;&lt;mo&gt;&amp;#xA0;&lt;/mo&gt;&lt;mo&gt;+&lt;/mo&gt;&lt;mo&gt;&amp;#xA0;&lt;/mo&gt;&lt;msub&gt;&lt;mi&gt;&amp;#x39D;&lt;/mi&gt;&lt;mi&gt;&amp;#x392;&lt;/mi&gt;&lt;/msub&gt;&lt;mo&gt;&amp;#xA0;&lt;/mo&gt;&lt;mo&gt;+&lt;/mo&gt;&lt;mo&gt;&amp;#xA0;&lt;/mo&gt;&lt;msub&gt;&lt;mi&gt;&amp;#x39D;&lt;/mi&gt;&lt;mi&gt;&amp;#x393;&lt;/mi&gt;&lt;/msub&gt;&lt;mo&gt;&amp;#xA0;&lt;/mo&gt;&lt;mo&gt;=&lt;/mo&gt;&lt;mo&gt;&amp;#xA0;&lt;/mo&gt;&lt;mi&gt;&amp;#x39D;&lt;/mi&gt;&lt;/mrow&gt;&lt;/mfenced&gt;&lt;mo&gt;.&lt;/mo&gt;&lt;mspace linebreak=\\\&quot;newline\\\&quot;/&gt;&lt;mi&gt;&amp;#x39F;&lt;/mi&gt;&lt;mi&gt;&amp;#x3C0;&lt;/mi&gt;&lt;mi&gt;&amp;#x3CC;&lt;/mi&gt;&lt;mi&gt;&amp;#x3C4;&lt;/mi&gt;&lt;mi&gt;&amp;#x3B5;&lt;/mi&gt;&lt;mo&gt;,&lt;/mo&gt;&lt;mo&gt;&amp;#xA0;&lt;/mo&gt;&lt;mi&gt;&amp;#x3AD;&lt;/mi&gt;&lt;mi&gt;&amp;#x3C7;&lt;/mi&gt;&lt;mi&gt;&amp;#x3BF;&lt;/mi&gt;&lt;mi&gt;&amp;#x3C5;&lt;/mi&gt;&lt;mi&gt;&amp;#x3BC;&lt;/mi&gt;&lt;mi&gt;&amp;#x3B5;&lt;/mi&gt;&lt;mo&gt;:&lt;/mo&gt;&lt;mspace linebreak=\\\&quot;newline\\\&quot;/&gt;&lt;mi&gt;&amp;#x3C3;&lt;/mi&gt;&lt;mo&gt;&amp;#xA0;&lt;/mo&gt;&lt;mo&gt;=&lt;/mo&gt;&lt;mo&gt;&amp;#xA0;&lt;/mo&gt;&lt;mstyle displaystyle=\\\&quot;false\\\&quot;&gt;&lt;munderover&gt;&lt;mstyle displaystyle=\\\&quot;true\\\&quot;&gt;&lt;mfrac bevelled=\\\&quot;true\\\&quot;&gt;&lt;mrow&gt;&lt;mo&gt;&amp;#x2211;&lt;/mo&gt;&lt;msup&gt;&lt;mfenced&gt;&lt;mrow&gt;&lt;msub&gt;&lt;mi&gt;x&lt;/mi&gt;&lt;mi&gt;i&lt;/mi&gt;&lt;/msub&gt;&lt;mo&gt;&amp;#xA0;&lt;/mo&gt;&lt;mo&gt;-&lt;/mo&gt;&lt;mo&gt;&amp;#xA0;&lt;/mo&gt;&lt;msub&gt;&lt;mi&gt;&amp;#x3BC;&lt;/mi&gt;&lt;mi&gt;j&lt;/mi&gt;&lt;/msub&gt;&lt;/mrow&gt;&lt;/mfenced&gt;&lt;mn&gt;2&lt;/mn&gt;&lt;/msup&gt;&lt;/mrow&gt;&lt;mi&gt;N&lt;/mi&gt;&lt;/mfrac&gt;&lt;/mstyle&gt;&lt;mrow&gt;&lt;mi&gt;i&lt;/mi&gt;&lt;mo&gt;=&lt;/mo&gt;&lt;mn&gt;1&lt;/mn&gt;&lt;/mrow&gt;&lt;mi&gt;N&lt;/mi&gt;&lt;/munderover&gt;&lt;/mstyle&gt;&lt;mo&gt;&amp;#xA0;&lt;/mo&gt;&lt;mo&gt;=&lt;/mo&gt;&lt;mo&gt;&amp;#xA0;&lt;/mo&gt;&lt;mfrac&gt;&lt;mrow&gt;&lt;msup&gt;&lt;munderover&gt;&lt;mrow&gt;&lt;mo&gt;&amp;#x2211;&lt;/mo&gt;&lt;mfenced&gt;&lt;mrow&gt;&lt;msub&gt;&lt;mi&gt;x&lt;/mi&gt;&lt;mi&gt;i&lt;/mi&gt;&lt;/msub&gt;&lt;mo&gt;&amp;#xA0;&lt;/mo&gt;&lt;mo&gt;+&lt;/mo&gt;&lt;mo&gt;&amp;#xA0;&lt;/mo&gt;&lt;msub&gt;&lt;mi&gt;&amp;#x3BC;&lt;/mi&gt;&lt;mn&gt;1&lt;/mn&gt;&lt;/msub&gt;&lt;/mrow&gt;&lt;/mfenced&gt;&lt;/mrow&gt;&lt;mrow&gt;&lt;mi&gt;i&lt;/mi&gt;&lt;mo&gt;&amp;#xA0;&lt;/mo&gt;&lt;mo&gt;=&lt;/mo&gt;&lt;mo&gt;&amp;#xA0;&lt;/mo&gt;&lt;mn&gt;1&lt;/mn&gt;&lt;/mrow&gt;&lt;msub&gt;&lt;mi&gt;N&lt;/mi&gt;&lt;mi&gt;A&lt;/mi&gt;&lt;/msub&gt;&lt;/munderover&gt;&lt;mn&gt;2&lt;/mn&gt;&lt;/msup&gt;&lt;mo&gt;&amp;#xA0;&lt;/mo&gt;&lt;mo&gt;+&lt;/mo&gt;&lt;mo&gt;&amp;#xA0;&lt;/mo&gt;&lt;msup&gt;&lt;munderover&gt;&lt;mrow&gt;&lt;mo&gt;&amp;#x2211;&lt;/mo&gt;&lt;mfenced&gt;&lt;mrow&gt;&lt;msub&gt;&lt;mi&gt;x&lt;/mi&gt;&lt;mi&gt;i&lt;/mi&gt;&lt;/msub&gt;&lt;mo&gt;&amp;#xA0;&lt;/mo&gt;&lt;mo&gt;+&lt;/mo&gt;&lt;mo&gt;&amp;#xA0;&lt;/mo&gt;&lt;msub&gt;&lt;mi&gt;&amp;#x3BC;&lt;/mi&gt;&lt;mn&gt;2&lt;/mn&gt;&lt;/msub&gt;&lt;/mrow&gt;&lt;/mfenced&gt;&lt;/mrow&gt;&lt;mrow&gt;&lt;mi&gt;i&lt;/mi&gt;&lt;mo&gt;&amp;#xA0;&lt;/mo&gt;&lt;mo&gt;=&lt;/mo&gt;&lt;mo&gt;&amp;#xA0;&lt;/mo&gt;&lt;msub&gt;&lt;mi&gt;&amp;#x39D;&lt;/mi&gt;&lt;msub&gt;&lt;mi&gt;&amp;#x391;&lt;/mi&gt;&lt;mrow/&gt;&lt;/msub&gt;&lt;/msub&gt;&lt;mo&gt;+&lt;/mo&gt;&lt;mn&gt;1&lt;/mn&gt;&lt;/mrow&gt;&lt;mrow&gt;&lt;msub&gt;&lt;mi&gt;N&lt;/mi&gt;&lt;mi&gt;A&lt;/mi&gt;&lt;/msub&gt;&lt;mo&gt;&amp;#xA0;&lt;/mo&gt;&lt;mo&gt;+&lt;/mo&gt;&lt;mo&gt;&amp;#xA0;&lt;/mo&gt;&lt;msub&gt;&lt;mi&gt;&amp;#x39D;&lt;/mi&gt;&lt;mi&gt;&amp;#x392;&lt;/mi&gt;&lt;/msub&gt;&lt;/mrow&gt;&lt;/munderover&gt;&lt;mn&gt;2&lt;/mn&gt;&lt;/msup&gt;&lt;mo&gt;&amp;#xA0;&lt;/mo&gt;&lt;mo&gt;+&lt;/mo&gt;&lt;mo&gt;&amp;#xA0;&lt;/mo&gt;&lt;msup&gt;&lt;munderover&gt;&lt;mrow&gt;&lt;mo&gt;&amp;#x2211;&lt;/mo&gt;&lt;mfenced&gt;&lt;mrow&gt;&lt;msub&gt;&lt;mi&gt;x&lt;/mi&gt;&lt;mi&gt;i&lt;/mi&gt;&lt;/msub&gt;&lt;mo&gt;&amp;#xA0;&lt;/mo&gt;&lt;mo&gt;+&lt;/mo&gt;&lt;mo&gt;&amp;#xA0;&lt;/mo&gt;&lt;msub&gt;&lt;mi&gt;&amp;#x3BC;&lt;/mi&gt;&lt;mn&gt;3&lt;/mn&gt;&lt;/msub&gt;&lt;/mrow&gt;&lt;/mfenced&gt;&lt;/mrow&gt;&lt;mrow&gt;&lt;mi&gt;i&lt;/mi&gt;&lt;mo&gt;&amp;#xA0;&lt;/mo&gt;&lt;mo&gt;=&lt;/mo&gt;&lt;mo&gt;&amp;#xA0;&lt;/mo&gt;&lt;msub&gt;&lt;mi&gt;N&lt;/mi&gt;&lt;mi&gt;A&lt;/mi&gt;&lt;/msub&gt;&lt;mo&gt;&amp;#xA0;&lt;/mo&gt;&lt;mo&gt;+&lt;/mo&gt;&lt;mo&gt;&amp;#xA0;&lt;/mo&gt;&lt;msub&gt;&lt;mi&gt;N&lt;/mi&gt;&lt;mi&gt;B&lt;/mi&gt;&lt;/msub&gt;&lt;mo&gt;&amp;#xA0;&lt;/mo&gt;&lt;mo&gt;+&lt;/mo&gt;&lt;mo&gt;&amp;#xA0;&lt;/mo&gt;&lt;mn&gt;1&lt;/mn&gt;&lt;/mrow&gt;&lt;msub&gt;&lt;mi&gt;N&lt;/mi&gt;&lt;mrow/&gt;&lt;/msub&gt;&lt;/munderover&gt;&lt;mn&gt;2&lt;/mn&gt;&lt;/msup&gt;&lt;/mrow&gt;&lt;mi&gt;N&lt;/mi&gt;&lt;/mfrac&gt;&lt;mspace linebreak=\\\&quot;newline\\\&quot;/&gt;&lt;mo&gt;&amp;#xA0;&lt;/mo&gt;&lt;mo&gt;=&lt;/mo&gt;&lt;mo&gt;&amp;#xA0;&lt;/mo&gt;&lt;mo&gt;&amp;#xA0;&lt;/mo&gt;&lt;mfrac&gt;&lt;msub&gt;&lt;mi&gt;N&lt;/mi&gt;&lt;mi&gt;A&lt;/mi&gt;&lt;/msub&gt;&lt;mi&gt;N&lt;/mi&gt;&lt;/mfrac&gt;&lt;mo&gt;&amp;#xA0;&lt;/mo&gt;&lt;mo&gt;&amp;#xB7;&lt;/mo&gt;&lt;mo&gt;&amp;#xA0;&lt;/mo&gt;&lt;mfrac&gt;&lt;munderover&gt;&lt;mrow&gt;&lt;mo&gt;&amp;#x2211;&lt;/mo&gt;&lt;mfenced&gt;&lt;mrow&gt;&lt;msub&gt;&lt;mi&gt;x&lt;/mi&gt;&lt;mi&gt;i&lt;/mi&gt;&lt;/msub&gt;&lt;mo&gt;&amp;#xA0;&lt;/mo&gt;&lt;mo&gt;+&lt;/mo&gt;&lt;mo&gt;&amp;#xA0;&lt;/mo&gt;&lt;msub&gt;&lt;mi&gt;&amp;#x3BC;&lt;/mi&gt;&lt;mn&gt;1&lt;/mn&gt;&lt;/msub&gt;&lt;/mrow&gt;&lt;/mfenced&gt;&lt;/mrow&gt;&lt;mrow&gt;&lt;mi&gt;i&lt;/mi&gt;&lt;mo&gt;&amp;#xA0;&lt;/mo&gt;&lt;mo&gt;=&lt;/mo&gt;&lt;mo&gt;&amp;#xA0;&lt;/mo&gt;&lt;mn&gt;1&lt;/mn&gt;&lt;/mrow&gt;&lt;msub&gt;&lt;mi&gt;N&lt;/mi&gt;&lt;mi&gt;A&lt;/mi&gt;&lt;/msub&gt;&lt;/munderover&gt;&lt;msub&gt;&lt;mi&gt;N&lt;/mi&gt;&lt;mi&gt;A&lt;/mi&gt;&lt;/msub&gt;&lt;/mfrac&gt;&lt;mo&gt;&amp;#xA0;&lt;/mo&gt;&lt;mo&gt;+&lt;/mo&gt;&lt;mo&gt;&amp;#xA0;&lt;/mo&gt;&lt;mfrac&gt;&lt;msub&gt;&lt;mi&gt;N&lt;/mi&gt;&lt;mi&gt;B&lt;/mi&gt;&lt;/msub&gt;&lt;mi&gt;N&lt;/mi&gt;&lt;/mfrac&gt;&lt;mo&gt;&amp;#xA0;&lt;/mo&gt;&lt;mo&gt;&amp;#xB7;&lt;/mo&gt;&lt;mo&gt;&amp;#xA0;&lt;/mo&gt;&lt;mfrac&gt;&lt;munderover&gt;&lt;mrow&gt;&lt;mo&gt;&amp;#x2211;&lt;/mo&gt;&lt;mfenced&gt;&lt;mrow&gt;&lt;msub&gt;&lt;mi&gt;x&lt;/mi&gt;&lt;mi&gt;i&lt;/mi&gt;&lt;/msub&gt;&lt;mo&gt;&amp;#xA0;&lt;/mo&gt;&lt;mo&gt;+&lt;/mo&gt;&lt;mo&gt;&amp;#xA0;&lt;/mo&gt;&lt;msub&gt;&lt;mi&gt;&amp;#x3BC;&lt;/mi&gt;&lt;mn&gt;2&lt;/mn&gt;&lt;/msub&gt;&lt;/mrow&gt;&lt;/mfenced&gt;&lt;/mrow&gt;&lt;mrow&gt;&lt;mi&gt;i&lt;/mi&gt;&lt;mo&gt;&amp;#xA0;&lt;/mo&gt;&lt;mo&gt;=&lt;/mo&gt;&lt;mo&gt;&amp;#xA0;&lt;/mo&gt;&lt;msub&gt;&lt;mi&gt;N&lt;/mi&gt;&lt;mi&gt;A&lt;/mi&gt;&lt;/msub&gt;&lt;mo&gt;&amp;#xA0;&lt;/mo&gt;&lt;mo&gt;+&lt;/mo&gt;&lt;mo&gt;&amp;#xA0;&lt;/mo&gt;&lt;mn&gt;1&lt;/mn&gt;&lt;/mrow&gt;&lt;msub&gt;&lt;mi&gt;N&lt;/mi&gt;&lt;mi&gt;B&lt;/mi&gt;&lt;/msub&gt;&lt;/munderover&gt;&lt;msub&gt;&lt;mi&gt;N&lt;/mi&gt;&lt;mi&gt;B&lt;/mi&gt;&lt;/msub&gt;&lt;/mfrac&gt;&lt;mo&gt;&amp;#xA0;&lt;/mo&gt;&lt;mo&gt;+&lt;/mo&gt;&lt;mo&gt;&amp;#xA0;&lt;/mo&gt;&lt;mfrac&gt;&lt;msub&gt;&lt;mi&gt;N&lt;/mi&gt;&lt;mi&gt;&amp;#x393;&lt;/mi&gt;&lt;/msub&gt;&lt;mi&gt;N&lt;/mi&gt;&lt;/mfrac&gt;&lt;mo&gt;&amp;#xA0;&lt;/mo&gt;&lt;mo&gt;&amp;#xB7;&lt;/mo&gt;&lt;mo&gt;&amp;#xA0;&lt;/mo&gt;&lt;mfrac&gt;&lt;munderover&gt;&lt;mrow&gt;&lt;mo&gt;&amp;#x2211;&lt;/mo&gt;&lt;mfenced&gt;&lt;mrow&gt;&lt;msub&gt;&lt;mi&gt;x&lt;/mi&gt;&lt;mi&gt;i&lt;/mi&gt;&lt;/msub&gt;&lt;mo&gt;&amp;#xA0;&lt;/mo&gt;&lt;mo&gt;+&lt;/mo&gt;&lt;mo&gt;&amp;#xA0;&lt;/mo&gt;&lt;msub&gt;&lt;mi&gt;&amp;#x3BC;&lt;/mi&gt;&lt;mn&gt;3&lt;/mn&gt;&lt;/msub&gt;&lt;/mrow&gt;&lt;/mfenced&gt;&lt;/mrow&gt;&lt;mrow&gt;&lt;mi&gt;i&lt;/mi&gt;&lt;mo&gt;&amp;#xA0;&lt;/mo&gt;&lt;mo&gt;=&lt;/mo&gt;&lt;mo&gt;&amp;#xA0;&lt;/mo&gt;&lt;msub&gt;&lt;mi&gt;&amp;#x39D;&lt;/mi&gt;&lt;mi&gt;&amp;#x391;&lt;/mi&gt;&lt;/msub&gt;&lt;mo&gt;+&lt;/mo&gt;&lt;mo&gt;&amp;#xA0;&lt;/mo&gt;&lt;msub&gt;&lt;mi&gt;&amp;#x39D;&lt;/mi&gt;&lt;mi&gt;&amp;#x392;&lt;/mi&gt;&lt;/msub&gt;&lt;mo&gt;&amp;#xA0;&lt;/mo&gt;&lt;mo&gt;+&lt;/mo&gt;&lt;mo&gt;&amp;#xA0;&lt;/mo&gt;&lt;mn&gt;1&lt;/mn&gt;&lt;/mrow&gt;&lt;mi&gt;N&lt;/mi&gt;&lt;/munderover&gt;&lt;msub&gt;&lt;mi&gt;N&lt;/mi&gt;&lt;mi&gt;&amp;#x393;&lt;/mi&gt;&lt;/msub&gt;&lt;/mfrac&gt;&lt;mspace linebreak=\\\&quot;newline\\\&quot;/&gt;&lt;mi&gt;&amp;#x3CC;&lt;/mi&gt;&lt;mi&gt;&amp;#x3C0;&lt;/mi&gt;&lt;mi&gt;&amp;#x3BF;&lt;/mi&gt;&lt;mi&gt;&amp;#x3C5;&lt;/mi&gt;&lt;mo&gt;&amp;#xA0;&lt;/mo&gt;&lt;mi&gt;&amp;#x3B1;&lt;/mi&gt;&lt;mi&gt;&amp;#x3BD;&lt;/mi&gt;&lt;mo&gt;&amp;#xA0;&lt;/mo&gt;&lt;mi&gt;&amp;#x3B8;&lt;/mi&gt;&lt;mi&gt;&amp;#x3AD;&lt;/mi&gt;&lt;mi&gt;&amp;#x3C3;&lt;/mi&gt;&lt;mi&gt;&amp;#x3BF;&lt;/mi&gt;&lt;mi&gt;&amp;#x3C5;&lt;/mi&gt;&lt;mi&gt;&amp;#x3BC;&lt;/mi&gt;&lt;mi&gt;&amp;#x3B5;&lt;/mi&gt;&lt;mo&gt;&amp;#xA0;&lt;/mo&gt;&lt;mi&gt;&amp;#x3C9;&lt;/mi&gt;&lt;mi&gt;&amp;#x3C2;&lt;/mi&gt;&lt;mo&gt;&amp;#xA0;&lt;/mo&gt;&lt;mi&gt;a&lt;/mi&gt;&lt;mi&gt;p&lt;/mi&gt;&lt;mi&gt;r&lt;/mi&gt;&lt;mi&gt;i&lt;/mi&gt;&lt;mi&gt;o&lt;/mi&gt;&lt;mi&gt;r&lt;/mi&gt;&lt;msub&gt;&lt;mi&gt;i&lt;/mi&gt;&lt;msub&gt;&lt;mi&gt;j&lt;/mi&gt;&lt;mrow/&gt;&lt;/msub&gt;&lt;/msub&gt;&lt;mo&gt;&amp;#xA0;&lt;/mo&gt;&lt;mi&gt;&amp;#x3C4;&lt;/mi&gt;&lt;mi&gt;&amp;#x3B7;&lt;/mi&gt;&lt;mi&gt;&amp;#x3BD;&lt;/mi&gt;&lt;mo&gt;&amp;#xA0;&lt;/mo&gt;&lt;mi&gt;a&lt;/mi&gt;&lt;mi&gt;p&lt;/mi&gt;&lt;mi&gt;r&lt;/mi&gt;&lt;mi&gt;i&lt;/mi&gt;&lt;mi&gt;o&lt;/mi&gt;&lt;mi&gt;r&lt;/mi&gt;&lt;mi&gt;i&lt;/mi&gt;&lt;mo&gt;&amp;#xA0;&lt;/mo&gt;&lt;mi&gt;&amp;#x3C0;&lt;/mi&gt;&lt;mi&gt;&amp;#x3B9;&lt;/mi&gt;&lt;mi&gt;&amp;#x3B8;&lt;/mi&gt;&lt;mi&gt;&amp;#x3B1;&lt;/mi&gt;&lt;mi&gt;&amp;#x3BD;&lt;/mi&gt;&lt;mi&gt;&amp;#x3CC;&lt;/mi&gt;&lt;mi&gt;&amp;#x3C4;&lt;/mi&gt;&lt;mi&gt;&amp;#x3B7;&lt;/mi&gt;&lt;mi&gt;&amp;#x3C4;&lt;/mi&gt;&lt;mi&gt;&amp;#x3B1;&lt;/mi&gt;&lt;mo&gt;&amp;#xA0;&lt;/mo&gt;&lt;mi&gt;&amp;#x3C4;&lt;/mi&gt;&lt;mi&gt;&amp;#x3B7;&lt;/mi&gt;&lt;mi&gt;&amp;#x3C2;&lt;/mi&gt;&lt;mo&gt;&amp;#xA0;&lt;/mo&gt;&lt;mi&gt;&amp;#x3BA;&lt;/mi&gt;&lt;mi&gt;&amp;#x3BB;&lt;/mi&gt;&lt;mi&gt;&amp;#x3AC;&lt;/mi&gt;&lt;mi&gt;&amp;#x3C3;&lt;/mi&gt;&lt;mi&gt;&amp;#x3B7;&lt;/mi&gt;&lt;mi&gt;&amp;#x3C2;&lt;/mi&gt;&lt;mo&gt;&amp;#xA0;&lt;/mo&gt;&lt;mi&gt;j&lt;/mi&gt;&lt;mo&gt;.&lt;/mo&gt;&lt;mspace linebreak=\\\&quot;newline\\\&quot;/&gt;&lt;mi&gt;&amp;#x3C3;&lt;/mi&gt;&lt;mo&gt;&amp;#xA0;&lt;/mo&gt;&lt;mo&gt;=&lt;/mo&gt;&lt;mo&gt;&amp;#xA0;&lt;/mo&gt;&lt;mstyle displaystyle=\\\&quot;false\\\&quot;&gt;&lt;munderover&gt;&lt;mrow&gt;&lt;mo&gt;&amp;#x2211;&lt;/mo&gt;&lt;mfenced&gt;&lt;mrow&gt;&lt;mi&gt;a&lt;/mi&gt;&lt;mi&gt;p&lt;/mi&gt;&lt;mi&gt;r&lt;/mi&gt;&lt;mi&gt;i&lt;/mi&gt;&lt;mi&gt;o&lt;/mi&gt;&lt;mi&gt;r&lt;/mi&gt;&lt;msub&gt;&lt;mi&gt;i&lt;/mi&gt;&lt;mi&gt;i&lt;/mi&gt;&lt;/msub&gt;&lt;mo&gt;&amp;#xA0;&lt;/mo&gt;&lt;mo&gt;&amp;#xB7;&lt;/mo&gt;&lt;mo&gt;&amp;#xA0;&lt;/mo&gt;&lt;msub&gt;&lt;mi&gt;&amp;#x3C3;&lt;/mi&gt;&lt;mi&gt;i&lt;/mi&gt;&lt;/msub&gt;&lt;/mrow&gt;&lt;/mfenced&gt;&lt;mo&gt;&amp;#xA0;&lt;/mo&gt;&lt;mi&gt;&amp;#x3BC;&lt;/mi&gt;&lt;mi&gt;&amp;#x3B5;&lt;/mi&gt;&lt;mo&gt;&amp;#xA0;&lt;/mo&gt;&lt;msub&gt;&lt;mi&gt;&amp;#x3C3;&lt;/mi&gt;&lt;mi&gt;i&lt;/mi&gt;&lt;/msub&gt;&lt;/mrow&gt;&lt;mrow&gt;&lt;mi&gt;i&lt;/mi&gt;&lt;mo&gt;&amp;#xA0;&lt;/mo&gt;&lt;mo&gt;=&lt;/mo&gt;&lt;mo&gt;&amp;#xA0;&lt;/mo&gt;&lt;mn&gt;1&lt;/mn&gt;&lt;/mrow&gt;&lt;mn&gt;3&lt;/mn&gt;&lt;/munderover&gt;&lt;/mstyle&gt;&lt;mo&gt;&amp;#xA0;&lt;/mo&gt;&lt;mi&gt;&amp;#x3B1;&lt;/mi&gt;&lt;mi&gt;&amp;#x3C0;&lt;/mi&gt;&lt;mi&gt;&amp;#x3CC;&lt;/mi&gt;&lt;mo&gt;&amp;#xA0;&lt;/mo&gt;&lt;mi&gt;&amp;#x3C4;&lt;/mi&gt;&lt;mi&gt;&amp;#x3B7;&lt;/mi&gt;&lt;mi&gt;&amp;#x3BD;&lt;/mi&gt;&lt;mo&gt;&amp;#xA0;&lt;/mo&gt;&lt;mi&gt;&amp;#x3C0;&lt;/mi&gt;&lt;mi&gt;&amp;#x3C1;&lt;/mi&gt;&lt;mi&gt;&amp;#x3BF;&lt;/mi&gt;&lt;mi&gt;&amp;#x3B7;&lt;/mi&gt;&lt;mi&gt;&amp;#x3B3;&lt;/mi&gt;&lt;mi&gt;&amp;#x3BF;&lt;/mi&gt;&lt;mi&gt;&amp;#x3CD;&lt;/mi&gt;&lt;mi&gt;&amp;#x3BC;&lt;/mi&gt;&lt;mi&gt;&amp;#x3B5;&lt;/mi&gt;&lt;mi&gt;&amp;#x3BD;&lt;/mi&gt;&lt;mi&gt;&amp;#x3B7;&lt;/mi&gt;&lt;mo&gt;&amp;#xA0;&lt;/mo&gt;&lt;mi&gt;&amp;#x3C3;&lt;/mi&gt;&lt;mi&gt;&amp;#x3C7;&lt;/mi&gt;&lt;mi&gt;&amp;#x3AD;&lt;/mi&gt;&lt;mi&gt;&amp;#x3C3;&lt;/mi&gt;&lt;mi&gt;&amp;#x3B7;&lt;/mi&gt;&lt;mspace linebreak=\\\&quot;newline\\\&quot;/&gt;&lt;/mstyle&gt;&lt;/math&gt;\&quot;,\&quot;base64Image\&quot;:\&quot;iVBORw0KGgoAAAANSUhEUgAABfAAAAUeCAYAAAAxdBCFAAAACXBIWXMAAA7EAAAOxAGVKw4bAAAABGJhU0UAAAK0Ph6HiQAAgABJREFUeNrs3Q2kVcv/+PGPI0eSfvonSRJJkuSSJEkiSXIlkiRJ5EquJJIkSSRJrkSS5EokSZJIkiSR5MiVSJIkkSTJcei/5rdn/fbsOeth1t4z62Hv94vlfr+dvddea2bWPK15EAEwCJZFx8fo+G0co9ExPeM7E6Ljk/Wd+HsrCVIAAAAAAAAAAPxZGx2/pN0Zf9DhO4uk1WmvPn8xOiYRjAAAAAAAAAAA+HdJ2h347xy/80UfwwQfAAAAAAAAAABhPJTOJXE25HxeLaUzFh3nCDoAAAAAAAAAAMKYLK3O+BvS7sC/l/Odjfpzawk+AAAAAAAAAADC2BIdP6XVka/+G3fiz8v4jhp5r9bAHyL4AAAAAAAAAAAI42p03NT/+7y0O/BPZ3znTXTcJugAAAAAAAAAAAjnc3T8pf/3Yml34H+V5A1q5+u//0XQAQAAAAAAAAAQxjJpdcbPMf7tibQ78XcnfGdvwncAAAAAAAAAAIBHx6LjrfVvO6Xdgf8i4Tu3pLWEDgAAAAAAAAAACOS5tNa9N02Iji/S7sRfav1NbV77D0EHAAAAAAAAAEAYM6TVQb8x4W+npN2Bf8X493X639YTfAAAAAAAAAAAhLFDWqPpJyT8ba60O/DVZ6brfz+T8R0AAAAAAAAAAODBteh4kPH3e9LuxD+k/+2/6LhD0AEAAAAAAAAAEMZQdPyIjoMZn9kg7Q7899ExS//vPQQfAAAAAAAAAABhrJZWZ/wfOZ97L+1O/Jv6vwsIPgAAAAAAAAAAwlBr2X92+NwRaXfgq+MtQQcAAAAAAAAAQDhqZP2/Dp+bER1j0u7AP0/QAQAAAAAAAAAQRry2/T7Hz1+Tdgf+RoIPAAAAAAAAAAD/5kbHB2l1xt+NjokO31mlPz8aHRMIQgAAAAAAAAAA/DolncvhxJ3y5xy++zo67hOEAAAAAAAAAADUy9/ivuQOAAAAAAAAAAAAAAAAAAAAAAAAAAAAAAAAAAAAAAAAAAAAAAAAAAAAAAAAAAAAAAAAAAAAAAAAAAAAAAAAAAAAAAAAAAAAAAAAAAAAAAAAAAAAAAAAAAAAAAAAAAAAAAAAAAAAAAAAAAAAAAAAAAAAAAAAAAAAAAAAAADoxsro+N3g4xdRCAAAAAAAAADoV0eFDnwAAAAAAAAAAGrpodCBDwAAAAAAAABA7cyKjq9CBz6A/vQ/0fH/CAYAAAAAAAA01Z/i1mmuOvrnBLqG4ehYEB0bo+NEdIwIHfgAeqfyk+/6v/9DcAAAAAAAAKCJzolbJ/7z6JhQ0jUtj46XQgc+gO5Mk1bn/W/9X0biAwAAAAAAoJHUCPi8Ue/xcbbE61IvC64LHfgAijth5BknCA4AAAAAAAA02fzo+Clunfh/lnhdqhP/mdCBD8Ado+8BAAAAAADQd3aJ+3r4s0u8rsVSfQf+EeP3D5JUUJKDRro7THA4Y/Q9AAAAAAAA+tI1qd96+Mpdqa4Df5/x28dIIijZUSP97Sc4cjH6HgAAAAAAAH1ranS8l/qth79OqunA32z87mWSBypyxUiHmwiOTIy+BwAAAAAAQF9bFh1jUq/18Iei44eU24G/0PhNNeNgmKSBiqi090KnRZUmFxAkiRh9DwAAAAAAgIFwSOq3Hn68vE8ZHfiqw3RE2h2m80kSqNg8aW80/UrKXcKqKRh9DwAAAAAAgIHxUNw68Z9Ja4R8aHulvA7848b97SMpoCb2G+nyOMHRgdH3AAAAAAAAGCgzouOz1Gc9/JVSTge+Wp4kXkLoJckANfNKp02VRueV8MypmS/fomNUWrNR1IbSW2oYLoy+BwAAAAAAwMAxN4+tej18tazNl+j4GPh3bhn3tIYkgJpZY6TPWwF/51TO835Dypl544LR9wAAAAAAABhYZ6R+6+GHstS4n0dEPWrqsZFOlwQ4v1quSs10OSatFwbqud4QHf9Yz/ypmoQHo+8BAAAAAAAwsNRmmS/ErRP/qdRnVG43bhv3spqoR02tNtLpbc/nni6tpXLWpfx9vfHbahmfWRWHBaPvAQAAAAAAMPDUWttxJ1necbrB9xjfwwhRjpobMdKrz7XwD0fHxZzPXDN+e2vF4cDoewAAAAAAAEBaHXV1WQ8/hJPG9f9NdKPm9kqYpWzULJo5OZ/ZJPV4YcfoewAAAAAAAMBwVfpzPXy17M8nfe2j0TGVqEbNqTQ6ptPsJ4/nPeTwmbXGs36owjBg9D0AAAAAAABgmBwdb6T/1sM31xS/QzSjIe5INXs2rJPqZ9sw+h4AAAAAAABIsETaI3/7ZT3888Y17ySK0RC7jHR7rsTf3SLt2SqTKrp3Rt8DAAAAAAAAKfaL+3r4GxpwP2+N651J9KIhZhjp9l2Jv3tR/+b5iu6b0fcAAAAAAABAjnvi1oH/Req9Hv5841pHiFY0zIiRfueV8HsT9DP9IzpmVXTPjL4HAAAAAAAAckyPjs/ivh5+XW0zrvMi0YqGuWik320l/N4+/Vv7KrpfRt8DAAAAAAAAjtaI+1I6dR0pe9m4xq1EKRpmq5F+Lwf+LbW81NfouF3h/TL6HgAAAAAAACjglLh34q+p4fU/N65vIdGJhllopN8XgX/rfnS8jI4pFd0ro+8BAAAAAACAgoaktUSOSwe+WnJnRs2ufUxf2y+iEg01qtPwmE7TIagXde8rfn4ZfQ8AAAAAAAB0YY60R8bmHWtrdN0LpLzRy0AoL4x0vCDA+fdK6+XbvArvkdH3QPOoF4rro2MxQQEEMzE6zkfHT10fmE+QEF4AAABAGnMt7rTjWM2ueaNxbdcC/9aw/r1z0fFYNxzUqP8tKZ/fEx1vpDW6+q6EG1mNTo+NNLE743Nq6ZovxjG9wmu+ZlzzRs/nVunzR3QsrTheGH3vl5pR8a2EfG9QvZD2zBjzULNkZjueY5m09pxIK0/V+VfWPBzuGfcNVEFt9K5e+h7s43u8auUN73SdkzKM8EIzqLL8jLSWqvym24ejOu96GB1HomMqwVSKNbr9/VqqWzIUAIDSGkppnQ33ani9u43r+yfg76gOm0vRsT06NukKWvy7HxM+/29C+C0heQU3QdpLKuXtibDX+Nybiq/7rLi9dOimEqsaEWsd0nfIxi+j7/3aYaSXBwRHMOqZOC69v8ieaZUZ33Qc1v2l7iHjmq+QHFAB8/k71af3uDqlzr27j+O1lzJsEMML9aVe1I9Ex83o2GDUpWdFx2krjTJTPDzVnokHTqj/TiZIAAD9bJK0OqTtirEa3TKthtdrvnDYXuLvzrXCZ5XxNzVCX3V2qCm+akTGDWmNvEB46404+ZLz2RvGZ89XfN3bjWu56OmcasS96izfmvM59dLjeuD7Y/S9P7Ok/TLkmVQ7c2RQnJPxe8EU7Xw3Z4vtbcA9qxfO8cvQqyQBVGCZ8czc1WVVP1Id2GqAjNqfRnU+vdH3fIMyjPBCrf0hrdnY+zI+c9nIx34QZME91GGt4mUNwQEA6HebZHznvRrBW9f1b0MuPZJnxPjtA/rfdggjYqtkdhRnTcse0pW7qtJO1nPno7NMrQf7WYfHtJRDNaLVyPy7RvoNgdH3fsUjuVUHxkSCoxRbEsrFbQXPsdF4Buo+8l69yI87xc4S/aiAGjX5VqfB69K/SxDO1Pc5yfi3eHT6lz69517KsEEML9TXA532svIntWzOa/250wRZUPGsQTXyfjnBAQDod/MkeSPbbTW+5tvGda4r+bcvGb99XYefmqkwg6RUmUfiNp16uXSuaV31GonrjOu57aFD4IO4bUgdr8Mdcl1ORt/7Ey8Zpl66sN5vea4lPDePC54jXgqkCUvRXNDXyswxVCWuX13o8/vcJeNnj86S9uAZyrDBDi/U2y+d9lY4fJalXML6Q7fnPkn28qkAAPQFNQrmpYzvpDhX8+t+Lm7rnYdgbvqrKgzPpNxlfNDJXv9+QcZnjxife1qDa1/s6XrUKKBX4t55r47LAe+L0ff+zNZheEv6dymJulJr1qsRdPaLsSIz055IPWb75PlTWE8a1doggzNadWJKOR6/XKcMG9zwQv3FS86+l9aLJFRjkq6jqdk5cwgOAMAguCLjO/aeSv07ir4a1zup5N9eaIXXE5JRpYqsf/+f8dmTNal8xtfztY/ihNH3/qh109VyJkMERanidbhV2B+18nzXvTPUDB/1clF1MNV95oTat2Up0Y4KqVH3fw94GPTjetkhyzDWF0cVDkvn3jhrCZJKbI6Of4U9oQAAA2KXjO+8VxWRJiwF88O45ipeNpjrqG9pUJyvltbIkVDHpQruyXX9+5VWWq9DhXvYuJ7vfZKvdDP6/oW0Ojnt/Eh1fs52/F3V4fpVspcMWkm2D0dxp/0GXSaas3zU9HmX5bfiNfTvE5wAHPTby3zCC/3qrlXHvChhl6UEAAADTC0B8FPGd5atasj1/zKuuwq3jN/f36B4Xy/Fllkpetys4J7M9e93ZXzuiXR25tZlRLPZKdgPuh19r15mHE9IU8cK/r7aC+C+8X21DMoOYQQ7inmm84n4BbG9Hr5Lvn+5gWXERF1OMB0dKNcEaQ+kAeGFehvWbR6zXvBRl58AAADeqBECb2V8R9m+Bt2DOVq3CueM37/RoHDrtw581/Xv1Waxr43P1WlEbD914PtY+/6cjJ8VVLTzfaPx/b0Nbhzu1s/Ud50+fuq0u0vq9UKi12s9rONZvWzZZP1tv/73jzqv3SPhN5+empBP2DN43jic55OUt0/LkM7f1UuDlzr8R3XYqX+bm/Ad1Um/XT9zN43rVceqnN9Sy+2oF2NqGT61/8Yax2t03S9mjb7u9/o+1P080r+ZVK5t0ce6lN9VG91tNcJnM/lBpXw/82WkydBxEOc7D/oknTQhvOLrVHnItujYKcmzeof037br+oXruudlpMu65E+DGoYnE9pC/0jx2eHdlOHdlHFH9bk/6bw1izrnNeNIG1Dz2Lj3rH10VF3oi3EUXfrGZ72AZwIAUqjM+a/ouC6tjeB+Sn4n4AuCLahbCWF+rWH3YF572eZIu5Oyn5Y+aaJ10tnRm1ZheS7t0bDqOFjDtDzWB/HhY+37LQn507aC59hoPJtNHHm/TZeXn3RjaKK+j13SfmH1zLHxEzcQVBn8UXeijIn7S7l3Aa91KKE8+i/ld1QnX7xEkmr4hVwCK06DB6x//8+61qwG0wLH8PNhu7Q32n2h42Sy/tsKaS8zsSihLFMN/sPS+VL8Z8pzo17yP5TOGXBZn09qfJ/L+Yy63hF93sfSXpdfdSS80f9+27oH81rMOFupv5O0PNe0QHGhlls6otP8T8dn7GCJ+UHV9Xrfz3wZabKsODgvvQ0KqVM6aUJ4qSUl7+jruafLSdXhltbRtk7nlw+lvV9Y2rJ8ZaXLqvOmQQvDNDsTwu52CWV40TLucMLnsl7Wv7DaKIsTPmMPpMoasLBXig2CCFEv4JkAgBTqLeKFlEIl7zgT4HreSedb3xDHxgbEy76E8H5lVBSaosoOfFV5sJdTWMAjXwlzyZW0l1CHpDXixKyILqthWm56B76P0feS8GzFFfZu0sWVhoWhGmUaT8l+mdK5ccwIl5c5lfbVuuzrZVbNPwGv9YLuBLwjbhtR7zE+p/ZBmRcoHuI0uCTj93/r684ray8ETC/DuvMqvp6khtl84+8PM871RvJnUqnOg7UyflNf15lXqsMta+S7ed6k/VQWGH8/ov/tlHS+bEpqJKvOw48SfpDI4YSGtcuxqKT8oA71et/PfOg0WVYcmLPGipZbdUonTQivGUb6Uy8YVnTx+9eN399ZQV5Zdd40iGGYlB+qcuiJDtsv0rk/m8tAFl9luEsZN0eSB2+ktZ3sffLSOsHXO+blYt3recdwDlUv4JkAAMN26RyhXPT4M8A19XI9rkfdNzNdmXDN3wJ2goRU1RI6B3VHh3rhMSLdjxCGH49yKjsLdXyZozF+1uwe+mUJHR+j70XnSWq5ow9WXrW4wDni/Q42Nij81Nr98QjvrM3EF1rhkrZE0GYpNtI+7Vgb6Fq3Gg24I44NkenW+c4HiotvKQ3RSdI5SmtM0teKv1tCGjRHMj9N+cxuhzxmyCpT/ypYBrt8fkg3atOmiF8wzncr4zz3pD0acVjHU/y9HY51wOOe40F1Dtzu8vl6V1J+UId6fehn3neaLCsOZkvnBuz/VFhu1KkMCxFey/S1xdc4q8t7XWmVA/NLTJdV502DFoY29ZLqjL6mMV2emKPdd4j7AC9fZbhLGXdaWoNh1HM6V9pL5n1I+OxUq2x96Fj3v5YTJ2b9yaVuFKJewDMBAAkFhJ3h3dKZ22RdCIzohnCZBr0Df7p0rm8b8mVJGarYxHaR/t24I/G8dD8CCH4aJmYHpb2chcpvXutK4vaUCuZUSR9NUZZ+6MD3Nfp+mT7HWRk/wsS1s3aKThejuiLfBCp/NkdAr8uphP/OaVgt142yv4yG5QH9+dcJn78q6aObQlyr+vfLxufMUVkHHZ8XdbwPEBdxGrya8vfzkj/CboJOf+YmuL5tt65jU8rnzhifeZ3ymTVSbEbZAik+A02lk7cO9cYPkr3e+UHjs2bjfiTjO/PEfcmAbqgyRY1+VGu3z7b+Fq+P/LzC/KAO9frQz7zvNFlWHKjvPrW+v6OB6aQJ4bXUagumjZBVdfwXOi9KS0fD4jZTzXe6rDpvGsQwNC3ReVA8AC5tqROzbDpTQhmeV8YN6e+aLxoOZLQ9zHqO6hSfmREm5kCqrPXvl0tn53Teviah6gU8EwBgOJVQyd+dUMn7rjP8qQRZaR4kxM3xBt+PWViW0Uk3rCsC+41/2yzpa/nNk2KjglDcOklfj1p1mt2T9oiNqyl50i3pbpqjz3TVD3sp+Bp9H3fab5DW6D3zBc0vcdu8NF6//H5Dwk41rJ4Y93nd4Tv22pemyfre7aULXqfk+6rTLR7Js7Hka43PaY7KWlSg42c0QHzEaXBryt8XWdfwRcYvARHnTXcDpptH1nVMzGjYq2XyXkp73di0e3Zds39fwc+LDouzCf++VYoNKthoxb9Lh+EuKb5WrKu9uqxJqs/OkPZggx0V5Qd1rNeHeOZ9psky4+CYdd2/xW2JgzqlkyaEl3oWPxvfvZjyOdXBaQ52OuV4D69LSJdV502DGIamNUa+peqmq3M+G1/z8xLK8LwyTl2P/aJ0uSQv3/mHuL1YiNtaZj09qyPZnHX1NCesQ9ULeCYAICOzzWoAx2+TVafnQoIuuGMJcXO/4fdkTp8tYzbHPwlhNsMK03iEwrBuzMwn6QV13Ar/G7oCPE9XjM0p3K8SKpjquThd8T1MkfxNeOvO1+h75Zl0jlq218Pf73COywU+Wwfmy48xyV/SbEJOh9YsGT9aypyWuzSl4ecyWtz3tYpuBLs+A9MlbGdlnAZ/S/bmio8lewRoXMfZFzDd2OuQ98J8we8yC+NOwc/Ha/iuTMg7vhZo1CvrE+ozj3K+Y+Yj1zzGgXrOHmZ0vMQjCJNe8pT5jNWtXh/imfeVJsuMg1VWOOyU/JdRdUwnTQive9bvpS0jYb+wypr5V3a6rDpvGrQwNKmR9+b69kdyPm8OzvlRQhmeV8bNlvGb2k5MCXdzv7DLBcrjvPXv/zM+ezKnTRGiXsAz4feZANBwM2X8EjVZmbP5ZjppV3X4k1SovZfk3elDi3dm97H25qOMDqle3dKF5hndEFWNEzXdLmk9T3PK8CldMVDrubImfniPJH05q1HpHB1jVpRVp/lhXSmcUPE9LC3QCVVXvkbfT5XxLxftfTveOJwnHuXShJfDC6Vz9JLLyEV76qzLzI34pcbHhL/Fnbe3K7pW8wVz3lJkG6zzvfQcH1Mdz7vNug67gRm/MAy5ubm9OXG36X2ClT9uKvj5jY7pL2mU2BlxH+kXW5eQ3y/J+Y7ZGbDbYxyoUYFpnZWq4/mXQ324ivyg6nq972feZ5osKw7sZS3VNW91rNPWKZ00Ibz+tH4vrVNSddp9sT67MyMfzHsJ4TNdVp03DWIYxiZb5a1qQ7vM/M57QeWrDO+ljLPXwDfX23+r7921/p/1ctyuy6/N+GyoegHPBAAYLsj4KT9Zby/tNb4eEIRBzE4oNFQB9UdF1xN3Ivno3DY3/lnn8RonJ1QCPmc0RpNmN5zq4fdn6ErTffE7zb/fmNM2fyZUeDZmVG7jPGq6h+s4pn/vUJffN1+w3WpgPPgcfR8vfXPA+vf/JH2ppLSOgaZUVG9Y9+YyOmaTjJ95kmWqUdm/lFBGuG6CFepanxVoqB2RsJvYbnHMw4ekc9r0b6NcnVlSGtwknR1nI0ZHlhoFtsExjtZKsXVp11mfn5jz+XjDyoMJZa25l81XxzJvixXuN3M+v9j6/OySnm1zhtjiGuUHdajX+37mfaXJMuPgXkLH137JXkqjjumkCeH1wvEaVyXU59P2y5hjfe5r4HRZdd40yGF4Qopvujwk+ftb+SrDeynjzMEb5sa16rqWOXzfHEi1K+NzT6w22lBGG7yMegHPBICBNtMqgFzXIww9DX7QTbAaSUU3ewrhg/jbQO7fgumtiLO6AqGOWzmVIVXZuKufgfc5FZiilYgtJGOnTqRTunE3qjsNkipfarOo7zqvOSf+9t8Y7TEPM/dR+LeB8eBr9L1IewqwPWpmj5WH3ck4R7wu5IUGhN1s674+On7vpPW9v3M+b66Vab/YOmz8bVYF1zpFinUeP+yis6ibNLjW4bP2y9s4zcXLOpwvIQ3tMcrVtCOvHDHLnCcOv2mOjnOZNaSWG/qRELc7rOt03Qj+ohRbruNv4/OvSnq2J0n7xeabmuUHVdfrQzzzvtJkWXGwXzoHiEyz0vZwQ9JJE8JruYwfkONSVsZLn6R1Htqzm28ETJdV502DHIbTpLNDWf3viQ7fWyL5G2/7KsN7KePMkePmxrXHHPsZXNa/V+211+K2hG9Z9QKeCQADbb+V2biMOhsSOvBDu5BQCThf4fWYS4X42HTWLMD29FG8nRa30QyDzuw821DhdaiGqOrE77bz2uycPt2wOPA5+l75JslraE6SzlkWqnI+J+Ucd8V9SmnVDojb9Fvbc+kcyTQj5/OvJH2N+/hvLyu6VnMk5uOcc023GouvA8TJN8keHWZ3Xo1Z96caSNdKSIObdaeAuYTPdml3bC3Qjf71DucyR9C5bGw/Iu7rAO/L6Ayw97fY6njv5rID5xw+f9P4fFkbuO3t4jfLyg+qrteHeOZ9pcky4mCJdU/mDITrkr8Wdp3SSRPCy16OI6tD8EqB+/lb8l9C+EqXVedNgxyG9jVe6yIPvR64DO+2jBsy2tDmxrVPHL9vDqT6nPEbz6U9Az9vJHhZ9QKeCQAD7ba4r5EZs3c4f1LCdb7TnUMhj7p0GiVtPFb1et/xm/0Pns63XfJ3fW+i6bpwPyvVr89eZ/GovLGGh5M5amR7w67d5+j7Zfo8V3Pyj6zfi9eFHG1ImrDLTpcRrvaIx7yZBuYoodsJHSOu8RfqWs930RAp2rArmgbvFPjOLeuaVIfW98Bp0N68u5fNmu0RdHmz42Zav708J+2pcFCjcpPW0X1rnctluv5G6ewgnunQQWG+/Ftf0rNtbpr+Z43ygzrU630/8z7TZOg4mGyle7szMH4B3dR0Usfwelig3LCXA8paW/+6ZL+E8Jkuq86bBjkM7TLedWCVOQP+r4BleC9l3CTjO/FyMGoQw5wu6iJpLzbU8qJHpXO5mayyvox6Ac8EgIH3zcpMXEbD2m8Yj5RwnfZmXCGOOix5onYa/yHjp3bNqPCazM1hbno6pznN7CaP4UAxN/B51vB7uVlB55IPvkffH82pBC+y8rQvMn6UdDwa6G5DwtAuk1z2JjlsNVRm5XzefEFkL5921vjb6oqu9YG472ViTsF+GiA+4jS4r8B3Vieky5BpcKP1e72OKF9nxVHezIOd0jkNXDKe1y85DeJf1r24zMwzG9oueyetsBrDZbzYW2Ld1/Qa5Qd1qNf7fuZ9psnQcXBVkpeCicWjSJuSTpoQXnZ7aIVjfSxrU/ch6xm5EDhdVp03DXIYfitw70nhPGqFs+8yvJcyLh7gcdQ4R5E96szZe0mbsqq119WSNHPEfcWFMuoFPBMABt6olYlNc/iOuZnJN8fv+K5o9mMH/mSrweM6qi60c+Jng1fTNOOcH3gMB4q56eKZht/Lh4J5Z134HH2vPHOoPD+W7P084imt+xoShqMFGyoTrPSSd58zjd8YlfEjcD5J+oZi+0q61h+O5zRnlamyfH6A+IiXdVhY8HtJZW6oNPjI+p25PZ7P3CDUXms1ae8Xc3r7tYwOhbjhmDWV3V5jPc926/OfrL8nrUt8UNL3zpgUKI6O5dyXGsG5oYL8oC71et/PvM80GTIOdlnn3pQRNrbFDUkndQyvsQLXeNUoE7PW0DZf3KoOx1mB02XVedMgh2HRNK6YHbYXApfhvZRxf+q4/SLFlgeKn2UzXaxJ6Y/YaJXd5m+ovcgWVVAv4JkAMPB+Fsxsl4n/jZTQWUiU0ZHgyt593eeGs64NQfQXc9pmlctWqQrsSul+KY9hcRtJUTe+R99PFbd12LfJ+GXBTPEonAV9Wnaa6w3fdvi8ubzBvwkdHPHfviY06s6VdK1jDudUDbB3gZ/5uZK/EVmafQnlbqg0OFowHmJDDh0N5jR/tSbu0YTPmwMhtifkh4eNOH0g2aMBvxe4F9UZ8NH6/C/rM48Tfu9GSl1TDbY4GSiO7Kn15jWpdDGSEh+h84O61Ot9P/M+02SoOJhnXef1nOd72Cpvb/RJOql7eMVl5j8F2lpHSkiXTcqb+i0Mi6Zxs82rrn9W4DK8lzLO7PxW6/EX2eR0nXUfa6y4uSet5YfsuN5tfE79fUUF9QKeCTdqEMcznWavidvmzQAa4nHBwuipFN8MBvn+SuhEuF7xNc3XHSJFp9i6MtcmXNvguBvW4aJebpzSnSrLSNKpXkp7/ftJJf+2qhRfsdL1SJfnMmcS3GpQ+Psefb9F3GbnDGXkJ/G6kO8aFI5PC5Sds42K+1PJXs9STYu2R3ktTwlzs/GlwleNcvwq4zugQ12rOV04rYFqLgP0V6C4iEdhdbMc2xSrUf42YJqxG40uI6MXSvryI5+Mc80y8qXnCfFhd9LGn1cv4PZK59q1jyR/zdVbBe7lgnR2/NkvSlT6Ttq7wBztG6/ru1Lf38SS4uiI0eHx2erAKOMZq1u93ucz7ztNhoiDYaPOkrYUTCxpSTNVxv5d03TShPB65niNCx3T3AKjg+x5Semy6rxpkMOwSF6oruGNZC9H47sM76WMO218d2XBcLHX8b+hf2+ejg9z6d5XCWX2Mf37VdQLeCbc2O2IEwKgbxwU9+lgR6wOKzbp9GOpjH+r/59Uu2nJdt0RZF7TmOSvsdtNp0u8eWBTrdT3EsfhT8/h1E/mG3H+uMLrMJdw6nZDOHM02rGGhL/v0fci7Smhaws+82bYx+tCnm9QWj5k3UvaEhGqnIyXp3ihK+tp7MaPOh4mfG6npC8Fd6yka1Uu5TQgDxl54tZA8TDdKKv+7fIc5sacIdPgpYINKlUOj2TUy8zR0JN1GH+Q5E3szPqbKquu6Li2p5JfFbfO8d3W99JGWZsvm/6WzjWEL+g8Sd3jJof726Tvb17AOBrLeLZulpwf1LFe7/OZ950mQ8TBOXGfhfrTCMdhndbHpHMUb53SSRPC64h1vqT9wIb1dcXp5lLGb8Yduh8lfW8x3+my6rxpkMPQTuNzHOtfRyoqw4uUcfel+47ZRxlpScWX+VLN7J9QAx7UKPGnKWVFGfUCngk39n4EdwRA31CZxBuHjqg9Uu6mtYNCVYTfW5ns98AN1CSq4qA24VTT7l+nFIYjnn/T3Mj2Rh/EZdwxeptkncocmbenwuswl7/Z1OU5zKmvGxoS/r5H3yvfJHkd9iSzrcrqqG4QXJPql1TqJs808+7jKR0f8TInD3I6PmalNKSS1nRfkZJHXyrpWs1r/mR07MTllppZcV3/u2qghFqSZo50rt39VfI39E2yRMpZ1mu6LkfNODtjdZype9qpG8gXc+Lhk3Uudf9ps78eSvYeQGrN1SIb4A1Zdcd7CZ9ZqTvpVEMy3vNiXsJv/+d4f9+k+EjDoh5kdAZMLDE/qGu93ucz7ztN+o6DP6XYrNikTrFrNU4nTQkvc5TyroTrizte1Quj+7oTLelZvWR0ss0vMV3WIW8a1DC00/ihlPwyroOO5bRNQpfhrmVcvIziLyk+YMxc//5nQp3TrgPZg/leS/p+V2XUC3gm3DxJSKcA+shs6ey0PWBkUsuMjqoH0rm5EHp3R8Jvzuvr8L1k0gTpn1HrM6QeHdN1t904qoxv8+XRjC6+P2RUfEelGbORQoy+j6eEFhnZYY8yP6CvpynhaJpnNVbislOlD7WWqlpK4EdKozGpQWHPxNqd8fnD+ty/dMNgc4nXaqerk7pR+0vfg1oK6bKE3YD9WUZZ9VOKr5H+tKQ0OKQbrdd1OP0y8pHv+lk6Jm4v8bcZaeB6xneGJX2k2gedlrqZ8Tff6hw5qdOUeil3UF+Xiid7ozvzO+q6Vjjc3w0pZ2CDqg/f1r+pDtXJuKWC/KDO9Xofz3yoNOkrDmZIeyPBuHMlr65g76ehOr5m1TydNCG8FhudbR+N/CS+PnO2xzx9nlv694d0h2HcmXVX0jsfQ6bLqvOmQQ7DxdJeaz2+zyGdzlVb5D8jL1xYYRlepIy7K93v+2Ouf6+Wvrynrz2tLNiu70uFnZphk/dCMXS9gGfCjXqRFM8guCnVruoAIGCjco/OhL7rjPC7ztBPJGS06N0RaU7n/W9d8PpmvsBY3eC43CThN0CEP/FI9G7XXF8tzZuWGGL0/VEpvtn2ahk/6iSuADeRqpjv1Y0gs+xUI3b2i9saqTHVCf9JV+i31/xa+80OadZeFkWolxIjukH6QTfmjoqf0eyqUag6955Ke1Sdaoj/K+mduWv0c6/WfF3fZ2Fdp2eszvX6kGmyyji4pO/puWS/GKlTOmlCeMVLd7zU16e+o9bmVutw28uizNHn/aw/q0Y1X3NsY4RMl1Ub5DCcotvcz41y6pvOG1Vn+8IGxeNKo/7cTb3ZXMoy1OzhptQLyFcAAM7Mne6bcoRYWsBcL+9sg+MzXvfzHUm7EeL1CrtdM/usuI2SrosQo+9FN4Z+d9H4SVqmax/JEgAAAMisd3c7Mz5eykWNzGYvQwAAHKjpV5+leR34cwKExVRpTyv71OA4jafRXSJ5195EI811O8r5k1EBbsKo5RCj7+dK91N49yXkL8xcAQAAAMbbaNWbLxT8vrl07TOCEwCAfGpKc9bu73U9fgUME3NN7LUNjFNzQ6CNJPFGVYDnd/H9tcb3m7DkRqjR9/E03JtdfHeKdK73/pZkCQAAACR6abXNi256arZf2NQUAAAHp6V5nffqeBwwTJq4nnjS9atO/Ikk8dr7R9obpnXjrpFeVzXgfkOMvp+uw6+XZYjOG9d1nmQJAAAAjLMioW2+tOA5jkvYZXEBAOgrf0ozO+/VcSVw2Lwyfmtew+L1gL7uRyTxRhjR8XW9i+/ON9LpSAPuNcToe7WU1hMjHFRHfjcbUC+hIQEAAABkumC1y790cY54BL8acDaJIAUAIJ1aL/qrNLcDf0/g8Nli/FbT1pG/oa/7iP7/apmkxST5WprWY5q+ZHx/SwPu1/fo+2cZecTP6DhZ8HxPpbWUDhtpAQAAAOPdtercRZfAMQcgPSY4AQBINxwdL6S1jnxTj3UlhFM8MlqNDGjShpbvpHMqo1omaQ7JvpbMF0VFp57Ol/ZeB4M6+t63HdKMfQQAAACAKtyQzpmvMwp+/6KUNygPAAAMgJVG5eJug6477tRVL2pOSTM34h0Ul6U9Wrwoc/TLygbca4i17wEAAACUZ5Fuh9zQ/7uo7cYxRHACAAAf4g5WdWxuyDXfl1YnvlpeZDlRWGtvddq6WfB7m410ebkB99mE0fcAAAAAAAAAGmZqdLyXVsfjZyk+RRBIM0/anfC7Cnxvhk6Lv3XanNqAe2X0PQAAAAAAAIAglklrY0vV+fiQ4IAnf+k0pdJWkU74h8b3ljXgPhl9DwAAAAAAACCondIeQfwPwQEP7kjxJXDOGelwR0Puk9H3AAAAAAAAAII7Ku2OyP0EBwrYGh3/Rsd0/f/Vf8f0scDxHPuN9He0IffN6HsAAAAAAAAApTkSHb/0QSc+XP2QVif2Vv3/j+n/f8rx+/uNdHe0QffN6HsAAAAAAAAAQK29kFYnthp5v1ZaHfF3o2Ooj++Z0fcAAAAAAAAAgNqbL61OfNVx/yo69g3APTP6HgAAAAAAAACAmmH0PQAAAAAAAAAANcToewAAAAAAAAAAaobR9wAAAAAAAAAA1BCj7wEAAAAAAAAAqBlG3wMAAAAAAAAAUEOMvgcAAAAAAAAAoGYYfQ8AAAAAAAAAQA0x+h4AAAAAAAAAgJph9D0AAAAAAAAAADX0P9Iadf9dGH0PAAAAAAAAAEDtqJH3UwgGAAAAAAAAAAAAAAAAAAAAAAAAAAAAAAAAAAAAAAAAAAAAAAAAAAAAAAAAAAAAAAAAAAAAAAAAAAAAAAAAAAAAAAAAAAAAAAAAAAAAAAAAAAAAAAAAAAAAAAAAAAAAAAAAAAAAAAAAAAAAAAAAAAAAAAAAAAAAAAAAAAAAAAAAAAAAAAAAAAAAAAAAAAAAAAAAAAAAAAAAAAAAAAAAAAAAAAAAAAAAAEA5phAEAAAAAAAAAADUx7LoeBIdFwkKAAAAAAAAAMCgmBEdb6PjfnQM1ezaFkbH7ej4rQ868AEAAAAAAAAAA+O4tDvIt9TkmmZFx7HouBAdz4QOfAAAAAAAAADAADot7Q7yXTW5pmnG/14ndOADAAAAAAAAAAbQ9Oi4HB1no2NCDa9vpdCBDwAAAAAAAABA7dCBDwAAAAAAAABADdGBDwAAAAAAAABADdGBDwAAAAAAAAAYGMPR8Ud0bI6OU9FxMzqW1fRa6cAHAAAAAAAAAAwM1Sl+LDpGpdUx/jM6hnK+s0vaHem9HlsKXisd+AAAAAAAAACAgfJdWh3jtx0+Swc+AAAAAAAAAAAlmCHtjvE9Dp9Xy+5M83QMF7hOOvABAAAAAAAAAANlk7Q7xhfU+DrpwAcAAAAAAAAADJRz0uoUf1fz66QDHwAAAAAAAAAwUJ5Iq1P8Us2vkw58AAAAAAAAAMDAmBAdY9LqFN/o+B3WwAcAAAAAAAAAILDV0uoQV534Ex2/s0vaHem9HlsKXCsd+AAAAAAAAACAgXFAWh3ijwp8hw58AAAAAAAAAAACuyGtDvEj+v8PRcfiml7rKqEDHwAAAAAAAAAwIN5Jq0N8qf7/p6NjTk2vdYO0O/AvE3UAAAAAAAAAgH4Wb2CrNpM9FR1ra3qds6LjsbQ78D9HxxKiDwAAAAAAAADQr+5LqxP/WXQsr+H1qWVzfkj6Gvq/ouMC0Q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c2Kjv0EAwD0r83RcTs6vkfHaHR8jI4z0TGDoMEAGIqO9dGxmKAAAFDeAQCQaWJ0nI+On9HxIjrmEySVmhYdJ6LjV3R8ITgANJF6A3kyOl5Jq2NaZWgj0XE0OiY7nmNrdDzW3/8UHYf7KHxUB/2j6PgdHYd0QbwgOj7rf1P/nddjwX5NWi8G/iI5oqbu6fQ+RlCU6lR0fNN5BFDH+sNOoaMzyQtdJ/ptHSoPne14jmXR8TXhHPGhzr+ywWGkrl0NhLiv87lf+p5UfehhdByJjqmUd0DPJuq23ofoeKf/P4Dwrlrltnr+hgP+3proeBMdr6NjCsH/fybpOsU3Iy7owAdteDSKGmF0NKWBGR+qAJiZcQ7VwX8r5bv90Bmt3pJ/1PezyfrbfuNeR3r4jQvGeQ6RLFFDh4w0eoXgKM0OI9wfEByomenSemGv0udtgiORaqQfT6gfHSt4HlUPu298/5vOH4YaGi7LdL3pZnRsMDoz1Auh01ZYvaC8A3p2w8o/JhAkQHCrJbmPZHeg31ODA+KX/uq/k4mC/60n7TPqq+ZBBz5ow6Nx/jQagKqz+kxC5vYw5buqUHiqP6Myxb+l3dm/RTfMmmyutEfZH0/4+yIrnDZ2Gf7x92+QHFFDS6Q1ClGl0asER2lUR9Z3He7PpNVZCtSJ2SG0juDIdM6qL3yW4p3vG43v721wWPwhraUE9mV85rJxrz8o74CebDOeJ/XsrSVIgFKojjs1o0vN5led628Ct/kfGs/5GoL/f1dMUC/iVb+Uemm5TOjAB2149KEjMr4TP2mKdjwa7K4kT3EeanAYqAftnb6/lyn3MmSFUdHG3gxdcKjvXiDZoYYmGZXNswRHqeL8VVX8meqOutlulH2bCI5cWxLqVdsKniPuwP/e8PrVA30fWfeg6pSv9edOU94BXVOdhvGSEWpG8VKCBCiFGtT4VpctsXhUboiO43j2mBp5v5zgT2UuS0gHPmjDoy9MkHbHcnzYHcxH9b/fkf6chvnAuPcVGZ8zw+hVlw/3CZIcaipe3ukIQVGq3dJ+OTpMcKCGjVLVAFLL720gOJxck/Ed+I8LniNeiqfpy7r8cqhbxcqc/k95h34Uj8hV7RpGAQLl2SWtwQ6mWfp5/OX5t9TMNjV7TK2IsJCgz/RR6MAHbXj0oX8lfQ3SpdLusJ7Uh/duzkC4k/NZM4x+FviNffo7+0hqqKl4eafdBEWp1Gg5NcJW7S3CGrWoo/vCMgxFqRGwakT5B6veUGTz3yfS/XJ9dWw8v5dWZwblHRBG3NY4SVAApUsaeRvP3h/1+DuTdP1CjfafQ7A710HowAdtePSVXVYj03xT/EI33uf34X2rxvSYcd9LMj5rL6HjWhirHeGvS/Hp80CZ1LJZTLUun1rb+qw0e4kM9K+/dOV0FUHhLF5zVT3XR616w/kC9YYxXc9o+oiew9K5F0AdXgRR3qHfqDxDzfzZSFAAteJ7b5fN0hp4yQwbN3TggzY8+tKfMn66t0qM8bq3B/v0vl+I+/T2yZL+kgMAgH6jXmrPJRgKiTvt1XJDau+bMaveMMXhHPEa+vf7JEzuWvWni5K8lxIAAP0kXqce1aADH0BfWifjO/DVqK/X+ujHN0v2rIO8USurrM9/J9mgD6kpoOuFaZkA0I1n0ho5H0+ntdfD3+9wjssFPtsEqj550wqHj7qsobwDAPSjCdKefYZq0IEPoC+tkfEd+Jv0fzfXuEG4WzcKVWe6GtmmlvpRI9ZU5/xQToH60WpI5tlohc9IzueHdMNQNcRf6mtTjfpv+t/mNjDclMO6IvJNpxHTfv3vKjxvRMcecRttqDw2wjZrXdqFugCOjyJTCOsQJ3VKF6rTQs2yOafTwycjDqpYMkNtyqSWm1JrJe9N+Yx62XjLSLvPJXvpqzRqRo1a1uqqtPb3+KnP9yY6jkn4XeR7fQ59pkcV7luNNFnXPD+r/Lqs082oDsdH0bEj4bPq2duij3UNLrNV2r2j0048svu9Doc/ekiT6/W5d0ryeo5D+m/bdZk4i/jvMFXGj5xfadUd3jicJ86L+21zupMJdc1/pPjaod2Uo92Ud0f1uT/p+kxe+XXNOI5VWNdpUr5Y1+v0eV0qvS7V372i6xxrHNP59hLqSnHef1DX3R9kXNMifV4VHmoNbpfNqevW7vAdH/3KdzqrS7iHTu9JdYIHfV7HLbP9VhQd+M1JV3XtOwvVhq9731cZefYgtuG9PsR2o0olwpEeHsCdOjP/qBP2WMJvpB3vHDovPuhG1W7d2TakH5r4d55lJPC91u+5bPi0z/rOzYzPbpf25nUv9PVO1n9bIe3pdIsyzqGm3h/R9/HTMdwOBgy3IV3wmr/3X8rvbNL3FxeWeWveTrDSR1anxd6CHSE+46RXvq7B1/OlOjS26sbRqHRu0Fy0A1mlmb/0NX1wTLPmZtkHJHuJqskyfgRnfLwucJ2qoDpv3W/ScTdw52sv+ZePPGKlfn6SwmFaoPv2naet0GVUvATaUqMh8Ub/+22rA88894FAlc+QZd98XQH7pZ/bKfo3D0vxUd6x1dJ6GaCu856+/vWS3oG/TucbD/VvPdXpifhvL31jn/s/67ezKsALHNNCU+1MiOfbJZSjRcu7wwnXmfVi21ySUT1Liyuq64R6Lgbh+fV9Xft0PvnL+oxrHUvlE+esf/NZV9qnOyXtz51JyftPJJRnbxvU7ggRH771Wpf29bz6Tmd1CPcy0rvtvP7ejYrzon5ovw1qB/6glL116yMJ3Yavc99XGXl2XdNho6xNScTdvPFerRP/7x6Of1LOPcUoBF6mPBzHjPO8TElor63fW+xwX1cdCvxhXUjHnzmX0gET//1hym8dTnhoXI5FAcPtgs4M7zgWhHuMz6nNe+ZlfHZ9gcLVDF+XDQF9xUkvfF5DqOfrjbi9nLLN0mljtIvriJ+hQ9IanbLFKiRiagTLc10gxqM1Nkqx/ShUAXuyYCHuexS8r/zLZx4x0arcvghUxvjO08zNQS9ldIL+1hVf5ZRVQZvg+R5Dln1xZeerPpYl/P26da68kfgzjPz8kxQfWWb/5s4Bj38lXi5nSUZ5+FuHe1Ynw2+dr/aLWToenuh08EXXC8wwOVFiOZpX3s1JKSuupZxvl2PDImRdJ+RzMSjPr+/rWqTbV/Zm1q51LBXv5oy4UHUle4nQPxM6+B6nxPHPBrU7fMeH7zyy17q0r+fVdzqrW7iHSO9JzDC5UnFe1OT22yB34A9C2duEPhLfbfi6932FzrPrWgdsnA0JCfhDFx1Ymwt2kKUdSSMnZkp7FNtn3fmQZKF1LnsqVzfT2ZM6/TclfMYcKfI05Ty7MwoulRhvdxlmaW8MfYTbViPDOOL4IE+3zpeV4ZxwaCCLTo/m2+eNDvHWa5z44OsaQj1fQ1YF7i/H+1Iv+L73cB1/6or0fZ32J1gFX3xtj3S6GLKu2XU/ClVIvfL0PHXLV/4VIo8w4/C45/sOcb0XjM/cyvjte9IeXTCsK0jx93Z4vs+QZV+cLr7pz6x2qAymVYpiy3Q6jNNjt0vhmOXpmH7WBjH+Y99SKuKTrLJrTNLXXb9boHyruym6oT+q71nlL+YMnx1WnC8ooRx1Ke9O6w4clW+rWVufjHqxbaqVth5WVNcJ8VwM0vMb+rqK1rGGdLqbZXQ6hqorLbDypmHjb3N1XI7qBvRm3cHxSX92T0PbHb3Gh08+6tK+ntfQdfI6hLvv9J5ktrRnhOQNzqgij2xK+21QO/AHqeytex+JzzZ8E/u+fOfZdW7DNc6WhAR8pOA5luvGzV9GAy2eVpU0ReqqQyeDWSkzR0yty0k4vzMaUxesv591bITa4TM9oTDM6+AX3ZhNmzp2TRc0+3Xhb4rXjn1eIE58hJv698vG58w3enlL9pjne5/xuUfitgbYcqvSlbfOpY848VEx93ENIZ+vNQU6UcwODvuZuKU7Bifr9DOiO66y7NYdICKdM4H+NX4naXmFJY4NupVWJVpNf72i42WD7vTcoP//RZ2+r4rftad95l++84h54r5ERDd8X6+Z7j7k5AEHjc+a+f6I53sM+WzGnb9x+jmT8blhxzx3qdVwSxt5r2amvdD3tsDxN/8ZwPiPLdPnv5ry9/OSP+J8gq4sm5vgNtUSnQbVvX6T9GWWzLg5U0JZnlfeDenvmi8aDmQ0csx4/aobemXXdUI9F4Py/Ia+rgVd1LHWSedyHSHrSluNzzwx/n2+boir53hRwnMy3NB2h4/4CJH2eqlL+3peQ6azuoS7z/Selq6fWve6o0Z5ZFPab740sQN/UMreJvSR+GzDN63vy3eeXec2XCPZa32qBDKjwPdVhn9fxndqx6PWjyd0SMRvdPLeJA3pAja+tusO15M13e2z9P527mXOg6iOiRkdZq/0OZYa/67e0t0zCkPTDGlPoXKtBPgOt/ic5lvARQUysdGUz9lrgGVlDuYonKcO99NrnPjg4xpCPl+KOZXJZeT5qYRnYndCgfdd3/9Ux7A6YVV21+gwmZhzzYcyCr3vRiVxeQV5q8/n0HceoeyS3vY+yOL7erdK9rRn20Yr/3GpfBUV+tlU/jE6QacUSDu/UsLdLAMvppxnmnRu8nnK8TdfD1j8J+VJW1P+vsi6/i8Jz9s6Cb8HRxnWGHUFVb6vzvns75wGqc+yPK+8W5PQSbjcuBfTH44NpZB1nVDPxaA8v2Vc1z4pPrtP5QFnS6orXUnI6+foDqQRcd8wryntDt/x0S2fdekQ9UPf6awu4e4rvac5Zt2n+u/mmuRFTWm/+dS0DvxBqjvXvY8kRJnWpL4vn3l23dtwjWSvnVu08aimSdijjsyp9UtTOo1cRpmZhcKYZK+lHj8UaRW4JdLdZgyXJX92gr2GXBEq7B5mPGSnMxr8ZYRbbLXx988555vumIkVWQPM3AjQZePhXuLEFx/XEPL5Uh6I27IbSRlwVodV/HZXvbl2GdH+TDrX7/4v43vmklbLU8Lss+6EXFNh3urrOQyRRyjXxG0Kn1Scp6kO5a8FKzHrE9LqI8/xG/rZNKdjHnOoaOZ14N+z0tYsx0be+YKV1UGJ/6T8K6vxb6+ruyMlz9zX4Pqkqmf9EPfZnOYsjh8llOV55d1sGb+R98SUeoy5ce3lAunRV10n1HMxKM9vWdd1p0AdS4nXpl1ZQl1JpPNl7Qadh72V9HV+m97u8B0f3fBZlw5VP/SdzuoQ7j7Te5JVVnrd6djpVEZe1JT2m29N6sAftLpz3ftIQpRpTer78pVnN6EN10jfpPfNa21xp/fHjAbUbYfOC/MNlcubL3u6h7m+2l7rb9cd7+Wj9b25CZ+xN80osgTHnxmZwnRpv2096Xg+3+EWM0cV5G3IY++r8NIhc8zqQLT3LljrcE+9xIkvoa7Bx/MVFzZmZr8pp2Jhr5mYlSbNkZV5O8dPNtLse50uDqd8drFDA+2xDvuZFearPp9D33lEzCxQd3u8d9/Xe0bcR7rG1iUU/ktKiHdfz6ZiLh0wp2DnxYeEOPnt0OE4JJ1rDWZtUJtWWR20+J+aU87FtlnXY1di4706FkgzTbbKPJWXuyw7kNfY8VWOFinvkq7RfKbM9UPf6nt3bQj6quuEei4G5fkt47rsNOcy8+qypI92811XWmx1UEzS+dLrgp2ZTWl3+I6PbjvpfNalQ9QPfaezOoS7z/SeFtafrHvcmtKJWHZe1KT2m29N6sAftLpznftIQpVpTen78plnN6kN3xjLZPzyOZN6POdUI9LtNzazxX0zhBvWtbm8hd9kfeeG8bcr1t/+LljYq+Nexu+aD/qIUWDP0hXLbkYRHDfOubiLTh8f4RZ7VuDhOyJuIzjNqT67Ms73xGrkDzneU4g4KSLENfh6vkQ61y3MW1vN3j/idU482OtjP3BMfw9zzn00J51u1+GzqOK8NdRz6COPSMrbZpcULkWvd7JRaY0bEy7Pv723Sxlrbfp8NudKsdEKG3LSzgvH9LgqodKUtjfCHOtzXwc0/uPfOpXzOXXd9jJ+fxgN7BAbaJfphLhv4GWGSd5GWr7K0SLlnc1s8Jkb147penQe33Wdqp6Lfnl+y7qudVaam+jQaZC11rvPupKyXzpHt8XtpBc1qe/4bnf4jo9uhKxL+6of+k5ndQh3n+k9yb2ETrn49yZWnBc1pf0WQhPXwB+UunOd+0hCtuGb0PflK89uUhu+UY71UDFIY66ZZL+xMdfbz9pVfrZ1XR8df/ukpHfS37X+tr5ghpm3yaPanf6DZK+fv6VAOKoXKfEb8zeO3wkRbiKdG/m6NHwfOmR8rmuArZPOKXf3C4Sh7zjphu9r8PF8JaXvJxmfmynjd3d3WdPRZTqzXbkcy2movcgpgNVoyNMV56uhnkMfeUTsb+N3XpUULt1c7w4rTK44fu+iFJv66IPPZ9PsDD3q8PmjVjiZz8Zy62+fHe8hXtYkrbK1Xoq9cOrX+I+XonIZHWPXuS7of98p+csV1dk0q5L+y6HCr5hLG74PXI66lndpZVk8a8XcuPaYw3dD1HWqeC766fkt67rOSLHp3491njulhLqS3en4VbrbeLNJ7Q7f8VFU6Lq0r/qh73RWdbj7TO9J9lv1q2lWfjFcYV7UpPZbCP3Qgd/Pbac69pGEbMM3pe/LV57dpDZ8ozy3Ana/h3PG08CT1peK/5Y31fyAuE33z7of9fvmZrx2Ye2yUe97hwbfZutzarTkdqMAX6AflPUFw9Fc8sd1E58Q4SbS+Vbxcc65pluZ0+uMzCmvQ2lIX5u5D4HLiIxQcVJEqGvw8XzFzLfAxx0rp66jRIcKVADNHd6zdhifK9lTw+Jpn0srzldDPYc+8ojYzR6+261urveauK3ZaTOnEZ4r6f58Pptm3rHK4fPPrLQzLaUilleBulIg7f4txV449Wv8fxP30TGzrfJxVFd4r0mxzY3rxk4LrntqmGXL9cDlqGt5l1aWqUbRH1L8JUCIuk4Vz0U/Pb9lXdeIuO8HEXc8HCuhrhR3JIxa7T/zO2o5kMkO99ikdofv+CgqdF3aV/3QZzqrQ7j7TO+2JVbaMzuw4z0Gq8yLmtJ+C6UfOvD7se5c5z6SkG34pvR9+cqzm9SGb4wZMv6NTK9rr5oj/W4nFHLx307knOe2FH9bbL8xu2D9/Zf197zGtj26MGntJXuE/n6P8fNK3HdrDhluyvkuHuS8h/W4Q2Nf7VCvRpaab+3zpquHjBNXoa7B1/MVV2bHHDsJ7XTlsv7eH9Z30jo7Zlqf2+VYEU0q+C46PtuhhXoOfeQRceXgpxSbjVRVnvbWCheX5So2Wg2PMvZC8PlsLpVim63bDSO7svOwQAXKnjaa9TLsuhR74dSP8R8vQ3inwHduWfekGgvfxX1z4zq6VSAfN5kvnv4KWI4WKe9sk4x8Mq6LqJc2cxy/H6KuU8Vz0U/PbxnXZddtlueUH6O6s2lyCXUlkc59UeIXkOet33Apr5rS7vAdHz7qhj7r0r7qh77TWR3C3Wd6N0228hI7f49n/leZFzWl/RZKP3Tg91vdue59JCHb8E3o+/KZZzelDd8oO61AfevhnOaUB3s62lnjb6tzzmNvtvKHw28ftiLcnh5jTyHLY47WupiTwHyPYl1indt1c50Q4aY8MD6zLud85pSfp47hm7RJono7/0Y611n+WeChL3NkcVnX4Ov5Eul8C5zXSWhvdL3B4fz2iMy0Bth26zqGHdPM1YS/x4Vd1R34oZ5DH3mEssJqyJTRadjt9dovXl02xTQruw9KinOfz6a5HM4th8+fks4lb+y088MKwxUZ57qZUQE2DVn5woUBjf84rvYV+M5q657i9dTvNrg++a1AGktKE6NWmvBdjhYp79IaheZzua3A90PUdcp+Lvrt+S3junZa+XKaRUYekNU547OupPwj49eXVSP1vlrP5dw+aXf4jg8f+aTPurSv+qHvdFaHcPeZ3k1XJXnpnNg7h/6G0HlRU9pvoTS9A7/fyt4m9JGEbMM3oe/LZ57dlDZ8o1y3AvWfHs83U9rT09R/7TcxnyR9Iwa78TtaMMJVB5S53lNSY/qnuHfgm2/xPiYUyvZD+LtgoZ/nWM617kophEOEm90BlHXOrdK5+/b8jN81X6issf4+WVfIN1oVBPNt5VQZv1FpyDjpprHu8xp8Pl8inRt+2WtXz85JV9McrtfcfOVbxneuOVbq7BlD2zKe8aqX0An1HPrII5SDxvfskcOTAoVJt9db9MXrdhk/Ldo0McC9+X42HxRIC9OsyubfDmE47NAgVdeateag2Qn9S/JfOPVr/MdTZotOB38t42dA7pPmKprniXS+LLoQuBwtUt7Z/tTp8IsUWx4oZF2n7Oei357fMq7rmuSPtFthpKu8aeI+60p2HmTOfvnL+v7tiuo7vtsdvuPDRz7psy7tq37oO53VIdx9pnczDM3vbcpIw7bFJeZFTWm/hdL0Dvx+K3ub0EcSqkxrSt+Xzzy7CW34RhmS8aPyNvR4TnPKyb8JhZW5cYzdODqX0hHnGuEHHArfEXFfQudJxgOW9oAXCfs89pIH5gjZBfpehjI6MH2Gm/0AplEPlblmVdZavuus61xjZXBqo6FbVoeSOnYbn7sl40f5hYyTbivovq7B5/Nld56YlVm1zu/RHtPVMnFfG/uzuG2qsts656yMdHqv4vw11HPoI48Q6VwmxYwbFf4nA4VJt9f7vUBYTrYq63Hnsumx+J9x4PPZtCt4edMNzSngNz2kx/he8l7om/nykQGN/3jpom6mg9tLPvhYwrBJed4qq9NtVuBytEh5l9WgUOuLFtlYMVRdp+znot+e3zKuy/yN7Qn5/GEjr3/gcF8+60r2dH97OaiX1t9XV1Df8d3u8B0fZeSTRerSvuqHPtNZXcLdZ3pX5ln3dT2nPWh2AE6TzpfIofOiprTfQvkkvXfgn9Xh/EP/7zI7Efut7G1CH0moMq0pfV8+8+wmtOEbZU1C47HbAFGj1e23P/Z6SVsSEq1KOJv0w2Q3XJ8WiPDZRgJ5Kunr5l0St01szcba8QIVMZe32gsle1mZtHMfMR7+z9bDHDrcFHMKXtoDf1Hcd5e31+q6oQvEeTotfTbi51VCB4d6I3265DjptoLe6zWEeL7sSk1cmVorrRGlQwkZZpHCwUyHWaMVF0nnLuNTMz57R/KX+zKnwj7VjbkpFeSvoZ5DH3mE8iGhIbNSx32oimm313urwPN0wapE2fnGcim2VnkVZZ9ZwcvbGHWtdK5RmhZ3zxzT40LHPHyBUXl7PsDxH4+MutnFd6dYle630mxFygiVx5kb320roRwtUt7ZThvfXVkwXELVdcp+Lvrt+Q19XctSOqxUHWevdK4L+8ih3PddVzI71N4k/H2Fdf3/ZTwnTWh3+I6PMvLJInVpX8+r73RWl3D3md5VZ7zZ4f85I/9IeiGg1t/+u8S8qCntt1B+ZHTeuvgrob/sWonX329lbxP6SEKVaU3o+/KdZ9e5DdcXja1fnirB6niY8LmdCZ+Lj6Rdiw9Zn8laiiUeLf8ipwBZJfkzDmYbnYB5I2HtFwJ5m2KoFwPqTanL1JaxjPDK6iwIEW72va7M+F2VibjsMP0o4/5GrcqO2cmhOj0O60xnQslx4srnNYR6vuw0NlnH2wdJ3pjvoLhPzzKXKrgl2S8G94rbfgmTreu94NCYSzt+6c6cG7rjKMR6+aGeQx95RFLcb9JxPy9gmdPt9dojd9JG2JkVtL+lc03AC7rSMCLJ05zrVPadMP7+OOP3Fxtl1YOcStQRyX95PazTYBxPlxzqDx8lf+Pafo3/6Ub4/9vlOczZE+cbXqe087w5js/OkZLqV0XKO9t9x2sos65T9nPRb89v6Os6YsXzFV3W2+F4VdxemvuuK5mz8NJmW121rvVQg9sdvuOjW6Hq0r6eV9/prC7h7jO9nxP3DS5/GvE3rPOPMekcgR46L2pK+y2EtQnpv2h7/0rKc1TWjMl+K3ub0EcSqkxrQt+X7zy7rumwceYmFFLxsbdgZ9aslASYtBbsipTfvJSR4b+X7JHwE6Q9LfqBY+fXg4xCXDXI4zdeNxwqS9Nl/LI8Z6wHfY7OOJ7qzkXXDroHGZn1xJyCMkS4zZL2CLYXRkef2tgj3kvhiWOBZi4R8TMh/dgP91frM68lfROXkHFSpGPHxzWEfL5EOkckxiMT0pbrUGnujeS/FNgjxZbVuOlwTpHONU5/Z2Tgs2X89Ku844UU2+DLRajn0EcekRT336T4yFIp6XqHrLSXtDzSSp2XqJcz8cZF8xJ+6z9P9xLy2Xws+RvYrjPyxbMO5fZk6Zx1sSshLcYV4a26w/JjSrxcMjrv5w9o/M+RzmX2vorb5sS2JeK29IMvRyV9qr/vPO9QSjkSr605psuLsupXRco7Uzz1+pcUf9kbsq5T9nPRT89vGdf1MKfeoZZyKLIOtM+60pCVHtennGt+QqN9W0PbHb7jo1uh6tK+nlffdfI6hLvP9P6n9fe88jSpw+5ayXlRU9pvvqjBmht0PvQ9IYxUXXi/TgerHM53PCXtbi6p367fyt4m9JGEKNOa0vflO8+uazpsjKMpGZl9jOnOHJcNbSfL+HWXspZtUG+PfugIeuiQ+c2zIv2AzqyGdKb7Up/vUMGM4z+jQbZS2tNo3usEdKBgwtyhC/F30t5teVSH9x1dsBUd2ao6Im/r8/3SlYAtjt8NEW6Kevt1UmcSv/Q9qnu+7FgImp1P8bWd0g/zqM4AFyd8frsOSxU35xwyyVBxIiWni9DP1zbj89cdwmO2dG4CdcCoPKiOkBtGQba4i0r18ozPXrPyqKxlcWbodDUi43c/TztCTIcM9Rz6yCPMuL8R+Fnwcb3zrcrUSR2WKh0c1OdTy8TYG/u8t9LNCo+dlSGezWGrATmqw2hIV/7WGc/ZCyn20mWx0Yn/0QirOC2aoxjn6crjLf08Denfijut70rxl179Ev/PMvKRn1J8D4mnOp4nlPD8/ZTk5QN8WSztF6hxehrScbXdqHs9ELdNf32W5UXLu9hd6X6fg9B1nTKfi37Kv0Nf17Ckj5r8oMuDIkuF+K4rrbLKmKy852BKA35/g9odvuPDR17ssy7t63n1nc7qEu6+0vsMaW/aGP973gxEe6+br5K8/nvoPLIp7TcfXPq6zP138kzVdeHRijrw+7HsbUIfie8yrQl9X6Hy7Lqmw4GmHoBPOmK3Bzi/Skx7dUL/riNZ/fe+LlCndXHOSdJ6u/xKn++n7pg4Iv5H4lYlRLj5Yu6ovoFHqNLnq5tCd4/u1DDTlSqATiRkvr6Yb6IfdHHNs3ShM2T82zJpj2z4NYDPYdNM1hWlp9J+U68K938zGvJrdCNLrdm3vgHP5karoblZV9Z/6kN1YqiphN3OloinYb40yj5VDqo1Fe2lRNT/v6Q7LtVnv+mG2Gri36sdkj7Twidz5PtQwN+ZoutSz414+qbLDFX2L2xQnrPSeB7v1rSu05Tnoq7XGeK6Jui8+qcuH9QovaMSfpZbr3WlNNuNzoorupwablB9p8r4qFtdusx0Vsdw95neXV3SYaDKxMUV5pFNbL/VUbzUxxLaTn3fR+KzTGtC31fIPLuf0yEwEB4aHQkTCA7kmC+db4F3eDz3NHEfhQGEdlaypxkC3Vhp5aFLCRInz6W3WVrUddAvdSWAdAbSSqvj9g1RC+qDAAaFyrTiKU/PCA44MNdPVGlnkuf02MsmlIBPL6W3dW+BJK+kc1rsFoIklzkbppuN96jroJ/qSgDpDIOeVtQMw7rMiEdzUB8E0GjmjvBnCA44uCC9jUpW68bNTflbvNP8YoIZNWgYmB2GqwgSeKCm/37S5a25/iayvZT8zTup66Cf6koA6QyklWQT9T3cIlpBfRDAIDF3c99IcMDBXencRKYIlcbikadq08946Qi1DnO8XMkxghg1YK9/P0SQoEdqiTC1/uxOK33dJGgyrZDxG3gVXXaIug6aVFcCSGcgrSRTmxWrvRLV2ueTiVZQHwQwSOJRbapTlWmXcPHdKPjWFPzuLUneTT0+LhK8qInzwqg2+E9TL/T/nmukrw8ETaYLVjnxhboO+ryuBJDOQFpJptqKLGuJblEfBNBY5mY2jwkOODLXbh4u+N0Tktxx/yM6/iZoUSP/GenzIMGBHi3SaWmJ8W+/jDTGJlrp7lrlRdEpz9R10LS6EkA6A2kF8Iv6IIBGu2hkYnsIDjgyO52KLiui1ixU6z1/1udRmzmqJXNmEqyokUXS2WE4nyBBj1RD4ZL1b0+MNLaSIEp1wwgntQTRDOo66PO6EkA6A2kF8Iv6IIBG224cFORwpUY/3tEHm82iH10xKnhskIVebZXW1PUZGelsK8GUSr1QU6Pwb+j/TV0H1JUA0hlIKwD1QQAAgAG20TiYHYJeqPU11Rr3ScswqdE/cQf+eYIKAAAAAAAAAIDyHI2O15I80me9tDvwbxJUAAAAAAAAAACUY650rjmbdXwluAAAAAAAAAAAKIfaP+Fizmd+SrsTf5ggAwAAAAAAAAAgrHXR8S06pud87r60O/DXEGwAAAAAAAAAAISjNq59K8kb19quSLsDfztBBwAAAAAAAABAOGej440kb1xr+0vaHfiXCDoAAAAAAAAAAMJQy+CozvgDjp/fJO0O/BGCDwAAAAAAAAAA/1ZGx1dpdcYfcvi8GqFvLqGjjo0EIwAAAAAAAAAA/pyRzo54dXyJjuUpn78QHb8SvqOODwQn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AEei47c+DhIcAICADhplzmGCAwAAAAAAIN0+aXekHCM4AAAlOGqUPfsJDgAAAAAAgPE2S7sD5TLBAQAo0RWjDNpEcAAAAAAAALQtjI4f0uo4eR4dwwQJAKBEqtx5ocshVR4tIEgAAAAAAABanSYj0u40mU+QAAAqMC86fury6FV0TCBIAAAAAADAoDsu7WUL9hEcAIAK7TfKpOMEBwAAAAAAGGRqiYIxaXWUvCQ4AAA18EqXS6p8mkdwAAAAAACAQXVL2iMd1xAcAIAaWGOUTbcIDgAAAAAAMIiWSruD5BHBAQCokcdGGbWE4AAAAAAAAIPmtrQ7R1YTHACAGlltlFG3CQ4AAAAAADBI1JrCccfICMEBAKihEaOsYi18AEAlZkfHpujYGR37omN7dKwgWAAAAAbCcHRs0HXBv3VdcFVJv31S2p0ifxMVAIAa2muUVacIDgCDZmJ0nI+On9HxIjrmEySl+kM613Ozjw80pEDeRN5UE0PRsT46FhMUAPktvJkcHaejYzSjLrgtcN7+Sf+WuoapRAkAoIZU+TSmy6tPBAdsL1IqUyrRzHY8x7Lo+CrpHXTq/CsJalTkqpUe30lrBFAoagfxN9HxOjqmDHjY7zQKoLzjbuB4AQY9b0K+e0YdiLocdTmQ31IX7N0sHRYudcETga7BXFf4DvkxiG8Q36hxvN4R9mtBBlWBPZ6QyI4VPM/M6LhvfP9bdOyQ1qgHoAqrUzLQ3YF+b7aRcav/Th7gsN9ghPez6LgorenL6r8PJLlj/ypJFuRNqMghIx6uUJejLgfyW+qCPVP3/lbaL01UB/3W6NgcHYej41VCvKwJcB3njfPvJD8G8Q3iGzWO113G988RNUhzzkqsn7vIQDYa399LkKJiqqNYjaicoRtU8QigG4F+76E+/89ADZCmUFO/vuhjTUYD92FCIbmOZAvyJpRsibRfKjb9RSJ1OYC6YF1c1GFxJCMfOmHlWQ8CXMdb4/wzyY9BfIP4Ro3jdYZ0zhgEEm2R8Z1p27pMrN+Ft4eo1kxdYZ9k/NsOnT6/BPi9ePSmGm21fMDDXr29HnMIhwkyvhP/LkkX5E0okYqHuEPvLHU56nIgv6Uu6MUCHRabHT77VDqXGfBpvnHuEfJjEN8gvtGAeB0xfn8e0YIk1xIS6+OC54innVwhOFExNfVou/Vvs3T6/OX5t9RGrarDWm00snDAw31IN4pPd9GwihtuVGBA3oSyXJD2CFHqctTlQH5LXdBf3uq6pv1eK8/yuT/BNuO8F8mPG+GmEV5NWoKK+Ca+iW/q0b7i9aJ0/wIBA0Ktz6Q2W/pgJdjFBc7xRH9nI8GJik1M+Lch8T+6Z5J+btQIrzkE+/9OF1fTxqd1kW/Ex1yCEeRNKMGf0n97D1CXA6gL1oFaCmeC42c3SbgR+JeNc28lP26EpnboEt/EN/FNPdpXvG41fvsy0QLbMmlPHz9qJdbzjueYIq2RJ6riNUyQoqZUmv7h8XxqavC/0TGdoP1fJ6X4MhSXrDxnBcEI8iaUYGV0LKUuR10O5LfUBStlLllwz/O5nxvnLnNmBPlx95rYoUt8E9/EN/Von/G60PjtF0QNbHEC3SCtTRPGjATzSydE18rXfYITNW+0fSUYglGd70XXabM3i5lIMIK8CaAuB5DfDoSTRl612uN5h4x8sOwl6siPu9fEDl3im/gmvqlH+47XUX2uMWGJYVie6QQST3W0137a73COywU+C1RhgrR3E0d9nJfOnd4B8iaUSb00XC/NX/qCuhxAfts0qlPinY6TM57PvUCqG8FIfty9JnboEt/EN/HdfHWL1xfGby8gehCbKuPfEq20Eusbh/N8kvKnJw4StTnW9eh4L63NnpKsi45b0trxWr0lVNNGl2RUmNXSATuktcHGK2mtX+5S0d7u8b6GdcfJwei4Ia01M9Ms0ven1lhX64yu6DKtP+jhetfojPm9zuDVtTzS4WhT97VFH+sanFZCu2rkNZc8nzt0+vKZHoZ03G3V53wprWn5TdKE56OXTob1Rtz81Pf4Tf9bL3s39Jo39XJth6XVkaU+u8n623797x/187NH3Eaf1Dl9zdFl2DndaPxk5D+rGpzeqctRF6QuSF2wiXXBwzo+Tgc490Yj/7tG27oxmtahS3wT38R389UxXs0XCOyTgP8TT/M4YP37f1aCzarQxyMc3vVZ2Ki1LP/SFeAPuoL+O+dIGuGhpuAckdZbPZdz/NaNmNgB62/2NNDJVuFnHq+tz+6Ljof6HObnforb1Jw1uuOjV/t0w8u+3jMpDcUT0jmN6bf+fhHxSO8bXVyvaiCOSHsn8qVGA+mN/vfbVieRea0HSkpzPtNKWV5K9x1oVaUvn+lhpf7OaML1TgsU5r3mSVU9H1Xd33Zpb2aknrdtRiNjhbSXY1jU5fX2kjd1e21DuuPGDIP/Un5jkz6H+syX6Fjb4PSl/rZVdxqNdlEG1jG9U5ejLkhdkLpgE+uCu/RvHgp0/t3Gff1D27oxmtahS3wT38Q3faIh4vWs8bu7iSLE4jc79oiLPVZivZNTAVefudAnYTJL38uoYwMrq9FxOKGB5HLEnS2qUvtAOjd4+mmcX70tfK4bhHEcbsyotC/SnS/2xhw3CzR8fI4KXmVdx58JjZjHKWH0s8DvmGFypeA1mmF1KSOz/q0b58op499UJj6hhDTnO62UYYbx+88DnD9E+gqVHtQyHh8l/HTvXvOkKp6Pqu5vWHfyxJ9J6rCab/z9YRfX223e1Ou1XdCdQ3eMz3zJ+D2zTqA2f5zXB+nrTRdlYN3SO3U56oLUBakLNq0uOEfGL03w/9m7H8itzv9x/Jckk+mr3ySTiUkykzGTmUwkSSZjkslMZCaTjGRmkjGZmUlMJjMTkySTMZmZmZFMZiZmMpNEZpIk9jvX+z7353W9Tvefc79e59z3Off9eHBZe93nPvc517nu532d61znec7m+1+lU8n6944xdojHi9O2AV3H2/Ge9eP9Z34OUWfZNYPHdW/yuad0y+n6p89J+/Iwf8bHg9A/P+zFMD23dsQvyr8L6DgXTzpiJ/3CAtfxZ3JC822+rqXJ67/kr8fZSN/nASedMbUkWfbfAfuaniC8UaJu4npvVNzB3lBoY+nTup/M6+J+fhIUTxY/ybfhQR5Qy3gizM0eHXUWzqfJ+84PWO6bMDfTdVn+neq+77UxtLm620pdDoXqZ9/X2b7qbg9pOzhWcV1UEZMm8f2Y5P6lM9R/6rPM/kUMfCwmNi1m2/bkA3AhH2gqM3i3qlBnJ1vevpYs4DewSe1dX05fUF9QX7BtfcF4x+EX4eG7KP5L6q3KvuCk0g+Ix4vTtgFdx9vxnvXjvZjfrrJl9wwe15eTz/1S15xo05AGcbLwxXm/z6DJ/TD/gQ9t9WGPYHE+r6f4gxJnMF7Nv8hlOo1/5wOUTxRe+yCUm3EcB19W5v/elmzTF8n2XujxvmdLDMhsKOxnmQdjxFyZf1Rc53uSbfgx+fv6/OQs5u7slfphWcn1L8kHt/5bwABK2h7iLcyDcj8fTpZNT/SujqnN1dlW6pI+uOx0TZ9RZfuquz2sK7SDqi9oVBGTxv39mOT+7S0cj5f7LPdRWFjqgcXEpsVs25LC9y2dxX94yOemn3m95e1r64i/gU1r7/py+oL6gvqCbeoLbs6/D+dC7/RN6QWEJyv6zPTi2biePyAeL16bBnQdb8fb8W7/AH5Tj+v25DMvBAhzt4Pu6fP604XGeis8nBuz27AutrwujvcIFMVcU6vyAPV90kHuJT4s6ps+y6xOOq2jzMR7v3DSEQcf4sPGHhlwXAfllTwYhs9+LIrH+OOK6/3zZDuO539bm5/wXs3rfDGOFvYz/rfMbd97wuDbuYvS24/vlzxhqLLN1dlW6vJ2clzqejBmVe1rHO1hX1hYPu4yqo5J46iPSe5fyL9z6T4+0me5dfn3K85wfG4MsanKbVsS5s8qeXrIANh/hePY5vb13gi/gU1r7/py+oL6gvqCbe8Lxhi0JcxP41b1QMXlZJ3jelCkeLx4bRrQdbwdb8e7/Zp6XDeG4XdbM2N+zhvEoI5xMedk8USjO8PvYIvrYU+PzmO/L3B3f6/16Qw+HjozS/oNqHw44Itf5ljFEh+W9duAzujvybLP91km7TB/VuLzu7mUN1dc9zeS7diZt8U/8gGnxZ6wpTlVb2bl9ZKDKPHBobdHDJg7erSh78fU5upuK3VYm5+M3s23sS5VtK9xtIcovdX7TIV1UHVMGld9TGr/uoo5iKu00NhU9bZtKWzHIMUUOndb3r4ulfwNbFp715fTF9QX1Beclr5g175CHTyo4LiHwvFbPqZ9EY97GyVH9r3CQFnZssNYiuPteDNFx3V5mJ9ijhm3MszPi9jPq4XGWuzA/hrK33bbRPEkq3jbzwcDlt9a+CIVZyzG2TnrBgyA3CvxGUWPhrl8kfE24jir5p0+y24Mwx/stbQwAFQmT9fpUP2T0jcWOuvL8/b1ewUd91WFE8JdyYnSsFmyH4Vy6SlS23uchD07pjZXZ1upQ3ore525/6pqX3W3h14nmlU+ab7qmDSu+pjU/qUnH+n2VjV7bzGxqeptS2elDnug487CZ/7S4vZV/A18uUXtXV9OX1BfUF9wGvqCRe8voL6HuZOsbxypKsTj/saRYmPc+cQdb8fb8W6/Jh/XZWGyzyqkYXaH+beqDhpsu1losM8knc9Rbrttok8L+/Z7GDwballh+UsjfNax5H0bR3hf+gCL74ZsY3ob7NkSJxixg//IkM9/KpTLjzyq9AGm34e5W6ivVLDub8LDs5m7n/fIkJOee4WTpCUjfJ/K5BCts81V3Vbq0M0jd6Dmz6mifY2jPRRPoGN5YkzHYtSYNK76mNT+Fb9L6YP2riYDPvHhjXFAe/MYY1Md2/bzCIMl74bBD7FtU/vaVvgNXNHi9q4vpy+oL6gv2Ma+YK86Ty8oVdHO0mPo3HqypnFA1/F2vB3v9mv6ce1+1j2Him66hm0llj1aaKyf5n9/fYQT+SZ6vDAIUjYnZq80AsMsT37Mri3ixPLBkIGWK8myb/RZ5qMw2m398ZahO6H6POXfFE6OFvJwsWEngzHQPpb//VT+t0EPPXutsB2fl/zMU4VjtG5Cba7qtlK1br7do2P4rCraV93toeutZPlfx3QsFhKTxlUfk9q/ojdD56GFVT1UaTGxqeptWxHKDWJ3fVdY9+YWt690APXHlrd3fTl9QX1BfcG29QX7uZhsy4kK1pdeEHBu3R5tyYnueDvejnf7Nf24GsDn//yTd2zKzCh5otDRvJ934LsNfldL6+BQ4UtY5qrZkgWetB1I3jPqw7+uhfkzLft5MpRLq3A1WebdIZ9d14Br8dbt4rG4scAf8WcLbTU9afmqRCf+TCiXi7Toz5InHXW3uarbSpW6t62fGsNnVdW+6m4PvTqvH48p/i0kJo2rPia1f11xIOV6mH+b5N5kACjeHhkHx3eMMTZVvW3pDM0fhiy7qrDtv7e8faUPAT7W8vauL6cvqC+oL9imvuAgp5NtqSKPcF3PsRGP69WWAV3H2/F2vNuv6cc1vRjPDNuUN4SvR3jP+UJH6O3QmUV0P4wnr2AdLoTyuSe7nim858eSn/Vr8p6XRtjGxwuft6/kCcHNkusb9LCq5/Pj+3cNP6gvFYJfDJonC9v2/ojrjNv4R+j/INCLJTrxfxS2YVOJz91VOKF6fEJtruq2UqXug93GlTqlqvZVd3vonpTfTd4zrocyLSQmjaM+Jrl/0bHCPh6qYFuqiE1Vb1v6fSg7eDfKYFZT29fSQuf7xRa3d305fUF9QX3BNvUFh0nvYKhiIGScA/jicXXaMKDreDvejvecUR5avNCya0aPqwF8/qeb73CU2Q1bCo31Vv7fiy2uh38K+7SzxHveKrzn3RLvebbwnlEeyrW3cEIw6JbfdFbhl32WeT1Z5s6AdT2dHOOXaqj7T8LDOULjDNLbhZO5J0dY55eh9+3S6Y/LsE78vcKxKpPSIj0hvzTBNld1W6nK8/n2XBpjh6Wq9lV3e4heKGzTOOpooTFpHPUxyf3bVXhfVXdDVBGbqt62S8m6tg9Z9vfQ/6FNbWtf2wtxckmL27u+nL6gvqC+YFv6gmWcSQYqHqtgfeNMoSMeV6cNA7qOt+PteM8ZxzMPds/ocZVCh/+5HBZ2q+TvPb5MB1tcD/cL+1Kms/hjsvw/Jd9TzJdVtG9A5/1Myc716sJnvFpifWf6LPNCEozquv0/bUtpzs03CvtxoeT69hXe1yvf550+9Z8+RO5BGG3Gzt7w8O3eqUfG2OaqbitVeDo/Eb8yYqfsSP7eSbevuttDdDhZvjgDYHlNx2WhMWkc9THJ/fu+8L4nK9iWqmJT1dt2p+Tg1J5kudhBX9/y9pU+jLf4wMYnWtbe9eX0BfUF9QXb0Bcs67d8W76paH3jfIiteFydNgzoOt6Ot+M9p60D+G04rgbw+b98hwu5VfJgj8a6ocV1cXfEDvqmwvJvlfyc4sP/0hm2sf5ifsp+swBvlgxc+wufsaZEgN1beC1u1zvJiUtdM6afKGzr2sLrvxRe3zJkfesK+/XVkJP0dLDqscIgzr8jtInYyfi7sHwxuP5QqMM621zVbWWx1uYnsXG22ygzDZ/JT+Ka0L7qbg8hb3+9jm88hh/UdGwWGpPGUR+T3L/7YWG33C8ZQ2yqetselFjXI2F+TuddU9C+0hPFdMAwPhT4vRa1d305fUF9QX3BNvQFR+n7dbflmRoGlZbVuO3icbWaPqDreDvejnf7teG4LgvzJ1FV1ff6Oe8LnQn1TaajQt0ZQAvJRb2iMIjwR8vr4ocRO9A/heEzlsqcHHZve92eB439fd73dJif92rlgM/4usRx2dSnsx7XeyDMz/n5fY0/oulJw7Uer79Q2M7fBpzULiuc5PW6Xbqr10ng+4UToWJes0Gzoj4N82eHFQP48+HhGdV1tbmq28pircrXfWOEk8Jl+UBCPIaHG9K+6m4P0V89BjA2h86sgLp+VBcak8ZRH5Pcv7th9FmRT4XeaWWqjk1VbluUpnDo1/7TfMRvTEn7utHjN3Bb/n1b0qL2ri+nL6gvqC/Y5L5gvKMhXhjdWnL57l1mxyrchjQV0/IaY4h4XK2mD+g63o63491+bTiuK0L1z6kp3tH9vqbQbKuSzswXC1xH+nCpky2vj8OhfEqC9Lb72LEfZTZS8VbctAwKGgdCubzDjxY+49MS+xCDzuehc0tucfviLbd1Xo1LZxx/0meZLwvbdKTPcicKy71S4uT5fH6ytyvf9zV9TigHzTjdHebPhNpVqP94shdn0708pjZXdVtZ7I/N5bDwW+Tuh9Fm7NfZvupuD8X48Gi+TBzUX1fjd3ChMWkc9THJ/ftsxE7N3nw/nhxDbKpy24rr29zj9SNhLofynilqX8Xv2578+7a2Re1dX05fUF9QX7DJfcE1hcGNONtvUPq1UzVtRzpQ8Zxz69Zo8oCu4+14O97t15bj+lyYP6GiCsVn/HytOTTX2jA/f2JstFsWsJ5nw+i30w/zYR687w8Y0LuTd0Y/CtXdohJPTK4ln3O0z3JvhtEeVFZ0acAJ2yMlf9CODlhuTxie8zP6LgweOI25TuvOgbkkzJ+FtqPPcut7nEwWt+2lwutfjdCR7zeTaUmhTfTKw7k534cYAF/L/7aux7p/G2Obq7qtLNSyPvU8SvmyIe1rHO0hulFY7p/Qe0C1SguNSeOoj0nu36p8sCV9z0eFgYf4W/p6/nsUBx16zXCsIzZVtW3pAEu37V0JcxeMnsm397+8z7BhytpX8fsW+0KbWtTem9yX25C3u4X+BkxqFpC+oL6gvmC1NvQ5l4sXauIdCUvzOojH7ue8zb1WQztL76TYXsP6mxyPB3mvxPdkkpo6oGssxfHW3zImOs64vSPMv4BfhR97nEvSQD8P+ALHzueoeZZ/yn8Iqs6J+WZh215IOtLxS9K9NfVBvmwVYh6o9EEUbycnUvGkvjtDKJ54bVzEZ1zIO/n38mA77EEcxZOb5wcsmz6wKtbNih7LLAv9Z3/F2YfvjOlH88VCZ2JQGzrc58TyUOg8fOtW4e+rh3z2wR4DN2v6nDBeT5b7IG8TK/Jtupd/p4oPWb1eOA4vjKnNVd1WFuNkWPxDajY3oH2Nsz28mneq7+XHft0YvocLiUnjqo9J79+SfCAhntz+GeZmKsT2FPMPfp0PjPQ7TnXGpsVuW9Fj+fG7mq/rfr7e0/l3aRrbV/p9+6pEXTWpvbelLxfC3MMouxeCiheTluYnUXGmdDf1yUsT7CfrC+oL6gtW61gYfNdJfO27/HyurvQ2X4Ryd2VMezwutru4fdcaPG7RxAFdYymOt/6WMdFxx+1Xku37oqJ1xrZwJY8B50JzHxxNxeIAwvka1rs3aaS/9lnml5Kd01EsyX/ELuaDIPfy/8ZO8/s9OudNk+Z4vNRnmaX5IM3d/CQtfmHjDIzNDd+3vfkxjwMu8TbvXWFxD6L6LK+Dy0NOiGIwO5IH5u4Mq+t58Ow3sLU1P3mMedB2NLTNlWkrs6Rs+6q7PbSN+qhe2dg0C5rWvqa1vdfVlyv+1gwbpF6TL7dywvWhL6gvqC9YrcfyYxXvDNuX/zfGgy2h/oHq6KNkP99seBuvMx6nuhdvHoT+z5SYtKbnRDeW4njrbzGOuJ1ekPtQddNEnyeN9OM+y6S5ID9XZf+bIZRePXxNlaCtADAhq0P5B2l2/ana/L6jrVQsHcw85dD/70Jdeuyfa+h2xotg+/Ky1GEbSRvHUhxv/S16O5Uc372qgyb6OwzPVZh2xi6qsnl5LOMtPMtVCdoKAA34rfmx5HveU21+39FWKpbmDz7n0P9vRnaa1mi3Kpk6xlL0t/S3pkd6d4q712mcDaFcPsyjofqHObTZp2HwQ7ZAWwFgXNL82kdVh993tJUJeSzMf8bDLDsQOg9xT9MKHfd1mCrGUvS3mC5/Jcf3MdVBEzsW3Qb69YDlLifLHVZt/7tynj4AC7QVACbln9Cs/Lp+32F228qdZH+XzegxjwM/MU92fAbBruCuhGllLEV/i+mxLDm2d1QHTXQ+aaQH+yzzVrJMfKDUI6rtfw+76tbJVtWBtgLAhGxKfmduqw6/72grDTq/3Dajx/xkVq7k/34yuCthFtq6sRT9LdptW3CnDA22JHRu9eo20g2F12Nno/sQhwd5R+RR1fY/aS7DZaoDbQWACXkv+Z05ozr8vqOtTFiaLmQW7055Ot/3Z5O/3UvqxENDp4OxFP0tpsvbQXokGmxrmP8E7TN5iVeb/sz/Hm/3ik8nf1x1zZN2wpaoDrQVACbkh+R35lXV4fcdbWXC0gfZnp3RmPxZ4W8/JnWy2VdiKhhL0d9iupxNju9O1UHTfBjm5+PbnZXXsnIsdHK4pQ9bWq+65vkor6NYNqoOtBUAJmBFmD+71wO3/L6jrUxanGHenZl8N8zWBa49oZMyaXXh758ncXqPr8RUMJaiv8X0WJL/Xg17IDVMzJUw+ArTtiRI3XZyAgDQKLuTvtwV1QE0RDqAuWVG9nl56OS47/WQ0jeT+jipeUwFYyn6W0yPLaHcA6lhIlaH+bd89bvCdDJZ7rJqAwBojNNJP+2Y6gAaYn8Smz6ekX2O+bF/D73vOEjTCp3TPFrPWIr+FtPl4+T47lcdNE16BfG7AcvtSpaLZa2qAwBohBtJH+1F1QE0xMowN/v4xgzsb3xg6b3CeXO/clvzaD1jKfpbTOfxjb9b0iPROGeSAPTegOW2Fn50tqk6AICJ25j0z2YtzzTQfOdn6Bwy7uupIcvcTepjmebRasZS9LeYHtuS43teddBEN5NG+vyA5XYUfnSeVnUAABP3dtI/O6M6gIaZlZzC27PyT1ZWDVnu26Q+tmoerWYsRX+L6XExuLuCBnsmlL+C+G5wux8AQNNcSvpor6kOoIF+TeLUuincv/jg2j9C7wfXFn2e1MVeTaO1jKXobzE91ifH9qrqoInSK4hnByz3aFb+TpY9quoAACYupl94kPTR1qgSoIHSXOGfTeH+xQcfXgvlUmq8MeV1MSuMpehvMT0+S47tbtVBE32fNNIjfZZZEebf5hffs1TVAQBM3GtJH+1v1QE02NUw93DADVO0X9385m+XXP7lYKbnNDCWor/FdFgf5i7OiMk00vNhfh62y1l5Mn8tzhx4Jv8h6l4tvp+V48GDdgAAmmBt6Mz47Pbl7gV5dYHm2pzEq4tTtE+3w+BB3FQ8z/68cB6+S9NoHWMp+lv6W9MjzX2/WXXQJPHq0pn8R+S/ASUGpeuhczvYwaw8ruoAABrhVJh/K3da4mDSc6oIaKDTSax6peX78lGP+Hsr9H+Y6af5OXavuP2XptEKxlL0t/S3pssryfE8rToAAACAWbcydAY242DJzaysViUATMDq/Hfov/x3aaUqAQAAAAhhU5ibwfyd6gBgAr4LcymuNqkOAAAAgDmvh7m0BZ+oDgDG6ETyG/Sa6gAAAAB42HthbgDlkOoAYAwOJb8976kOAAAAgP7eDZ0HfsZiEB+AOh1KfnMM3g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TaFNWjmXlXFZuZuVeVh5k5W5WfsnKqaxsbdk+Hc/KP1k54/DW6pG8jv/NyhuqAwAAAABg8ZZk5UBWrmXlv6xcz8rhrDyVv7Yk/3ccCH+QL/Nr6Az2N91r+fbGcsmhrtWnSV0fUR0AAAAAAIvzfFZ+C3MDr+9nZdmA5V8Indn4cdn7WXmpwfu2JnRmg8dt/Tkrqxzu2ryUtKGzqgMAAAAAYHHeCnMz6uNg/K6S73s7zA3WxsH8pxq6f9/m2/hN6KR3oR6rs3Irr+tPVQcAAAAAwOLEdDj/JWWUmfQxpc4/yXt/auD+7c+37WIYfEcBi9e9UPK+qgAAAAAAWJx3w/zB+7cXsI6vCutoUj78J0Indc75rCx1uGt1MD/+B1UFAAAAAMDivBrmD7x/s8D1vF9Yz0cN2sf4QN6PQ+dOAeqzInQu5LyqKgAAAAAAFmdDmHsAbSx3QudBrwuxL8wfwP9B9QIAAAAAwOjibPRfwvxB9yOLWN8bhXXdUcUwVd4LnQt+17OyXXUAAAAAQH1invt0wP1GVh5ZxPpOFtb3XwP2MT6sNj689lzo5MC/FzoDkPEhq/GOgUml1ImfuyMrp0PnIkrcpvuh8yDg+LcnW9aWFrM/8WHJf+bH5ljJz4uDx7uTsrzmdvBOVm7m+/Ny4bVD+d//zsrZrLwZOqmEyvgh+a7sH7DcU1m5lZRVE2hr28LDF+geFUYBAAAAoHorQ2cALx2QO7zIdZ4JDw/gDxoYja+9Hjo50+PgZxxUfdBjHf3Kn0O2J+Zh/yt0LkzEwdFH8s/cl3zOz2H4YOjq0HnIb1z2bsltG1SXe/PtistdybezOxD6Qv7321l5uiVtaTH783yPuts65PP2FJb/pMZ2EJc7X/i83/p8zsv5fsZl4iD7tiHbtbTQ3p8asOyBZLlrYzo2RUd7HKttQikAAAAAVC+mwkgH4uKM3JWLXOflwjofDFh2S+gMwP+3iNJv4DbOfj6XLxNnHPcamE0HI+My/S40xJnX9xawbb0GROMs8LPJMid6LLM+ef27hrehKvbnco+6+3LAZ8ZnNvybLHtpwLJVtINPQ+cC09fJcrcGfOabYf4M9XUDlt1Rcp2hUM8nx3Rsen1n0+N0r4KYAQAAAAAUxJm/ccAwHYw7s8h1xoHP4uz5f/ss+0oYbaZ9v9Jr9u/joTNDOr4eU56s7rMNTxXWdaBHHV1Y4Hb1uzMgncn9U59l9of5A6RNttj9eSZ0Brl35u3nyyH1F2eO/16o58f6LFtFO4gz/buD5e8my5wbUCerCusbNNj+fsnvX6yb9M6PXWM4Nv28nR+zeMfMS0IpAAAAAFSvmIKk7KDgIC/2WOfFHsvFlCkxpUd84G138LWbi//3Hst3B3U/K7ENcfD0WvL5gx6yuaSwrcUZyHFANQ5SxvzmTxRe+yB/z+UR6mdv4fNe7rPcR8kyvze4DVWxPx+Gzoz1rifz5e72WdeXYf7s9o01toP499PJculs9mGpptL1XR+w3PehXP77NM1QvPC1YsbaGgAAAADMlGKu+pg+Z+ki11lMyRPLB4Vl4gzq+NDQYiqT7qzq4gNMl+fbVuYCQxxw/TH57K9KbHO6remgcZyF/U3onR4kzuTuptR5bYT6+b7wef0eFhxTrvwaOulcnmtwG6pif77tsXw3PU7RW6HcoHSV7SBdZzoD/ukh7bD43eqlmP9+w4B1prP/f5rBtgYAAAAAMyXOXk4H+L6tYJ0/h4cH8F8sLLMmdFKbpDYnyxcHEfeF8hcY0nQkcWB03ZDll4beA61x++Is7H6Dnh+GuZzlS0aon/uFz2u7KvZn6YB2lNoU5g92fzCGdpBKc7/fHLK+YgqdfncTjJL//reS+z6tbQ0AAAAAZkb64MpuOb7IdT7RY51/lXzv6Xz5v3u8dil/7cKQdcQ85ukAb5lZ1xtC73z9Ma93v0HfODjbnX3/wYh1VHxg71Mtb0d17U98WOz9Qp3fSD7n6zG1g1T6oNvPh6xvZ2F9v/RZrmz++81h+HMfpr2tAQAAAMDMiAPUxcH23Ytc5zs91vleiffFFDXd2cLFHPfpRYE3hqznbOGzN5f47JcL7zlb4j3HkuU3jlhH8fPSweWrYe6Og3hnws6S290Ude1PHKC/k/z/peQzYl77FRNoB+ndJS8PWd+7odxDbNM0N/sGrC9NBxS/K0tmsK0BAAAAwMx4NTw82L51EeuLA4rXw8OzmB8r8d6Dof9DdNOLAmsGrKM4+//vktv9QeF9bw1ZfnmYy89+bYF1FR/Y+leP+q/yYso41bE/cQD/dv7v9ILJP6Fz98i428GKMNoDZL8Lwy8ilM1/Hx+++3tYWKqraWtrAAAAADAT9oaHB/IeW8T69vRY35GS7/019M9x333tlyHreLvw2adLfvblMH9m8+ohyx9Ilv94xDp6Jcy/yPFTfhy69R4HcONg6o6WtKE69ycO4Mec8MVUNNsn1A7SGfo/DFlXTPeTDsz/3me57WF4Tv0l+badTpY9PINtDQAAAABmShzgKw64P7KI9f1aWFf8/zJpPp5P3lPMcf9s8tr7Q9ZzofD5r5T47OJs7U9H3M+XRqifY4XPOtTy9lP3/sQB/DiofTv5jHdKvK+udnAyef3dIes7WFjfnhJ12C//fbwIFtNQXUmW3TRjbQ0AAAAAZs6L4eEB/EcXuK79hfXEB7yWzQ1/Knnfa4XXPk5e2zJkPf8WtuGZEp+dpue5Gwan6ImeLXzGqpL7uKvwvo9b3nbGsT/fhNGfTVBnO0hz8A+7CyBNd/PTgOXS/Pev93g9PnQ2pmlaW9i+WWprAAAAADCTivm3ywyS9xIHsW8V1vNqyfc+HuYeXhv/W7yAcCP0f2jnwcL/3y9sw7IS+5/mBj9YYnuPFj6jKD6EdGePv39feN+TLW87de9P8e6Q+PDV5SXfW1c7uFNynWkqqXgxYX3J71/x+RPxuxAvBMQB+TTdVTpTPz78+ekpb2sAAAAAMLOKs5xfXcA6zhfW8fYI703TnXxReG1j8trtwmsxdc2Jwt/uhsGD60VprvQLJbe3+GDSNF9/zCkeB5p7pQ26P+K2dS0ZYdk40zre+XAn//cjNbabOvfn2cKxjBeHnhjhM+pqBw9KrDPW+Z+h/wOZU9tD/wdIL82/m+fz//8yWW5/4bv3wgTaWvReXtfXw/A7EgAAAACABYiDhulg3/kR3/9B4f0HS74v5r0vzhR+vrDM7vDwAGccZIwPE40D+hsKy/8Uyg9cxgHhbqqV+L6yqYOKg8PdXOhxADPma99f8n1lHhb8VBicfiX1Rng4HdKZGttNXfsTHxx7IyzurpC62sE/yTr7DXan6aDeGPLZxTz1MUVQvACwLv9u3AxzD9JNn7vQbffxbpAPJ9DWom2Fz7gTFp5+CwAAAAAY4FyYG4iLs4w3lHxfmk4mDm6WfaBrccZ+LN/1WO71Hst1y9Eeyx8pLDModcmP+TLxwaArR6irBwO26dyA931WWHbYA3ljypQ4m79s+pPP+2zThpraTB37EwevL/fYh1HV1Q7Sfd484HPjAPqeEtv5/YC2FGfRpxcu0ln1K0InZ/9PYf4dIONqa8XvfrdsE0oBAAAAoHpx5mx3IDOWX8LgWbtxVnA6CB9TfZRNcbIm9B6sfKrHsi+E3oObnw3Yj+vJcsd6LBMHPLsXLOJDSVeOWFeXQv/B+0Epa+JzAq4W3vNRmD+4HB9UGi9axIHZUyNu27H6vW5pAACAAElEQVQ+2/VKTW2mjv35KllXnH3+Q1jYAH5d7SC23e7dAXHAf13+92eSbY/fozIXTdL893d7fB+KqXduF5b5PfR/gHLdbS3aEh6egb9CKAUAAACAesTB5zjI1x1UjAOgMR1MN4VHTBkSZx3HlB3dh3nGgc9R05vEwdViju79A5Z/J/+8mNs9ztIfNiAdB1Wvhfn5+B/Jt//F0Lk4Edd3ZIH1FC9UXMi3J5Y4i3p3yffGbXgtdAZ7/8zf3x2wjWlcvg6dmc3rFrBdcQD2fI+6faXGNlPl/rwX5t8FEi/eXAwLG8Cvsx3EC1sxbdTVfH/v5/t+Ol9vWWn+++OhcxHsfv6d2thj+b15ncbB/hNh+IB7nW2t6+28DmOs2CGEAgAAAED94gD14dAZpI6zfrsD1TFFzs+h86DZODD4+CI+Iw4qx5nMf4XOwGTVlmXlQOgMiv6bb3/877dZORTK5QRvu+7zA55twba+Enpf0OnOOp/GdpCmoNkp7AAAAAAAzI44QH2tBdsZLzCkKWROJa91/z6Nvgtzdxss1VwBAAAAAGZDzEVe190NVYrpmf4Oc4P3Med9OpjdTftSfLbAIy0/PnEfu6mOftZcAQAAAABmQxzcjiljzrdgO+PgdXfwPg7kry4s030ew6bC39s+6L0tzH+4LAAAAAAAUy4OgP8YOjneH234tp4Jc4PYcab9cz2W6T4seV/ytz1ZOdvy43Qs2fddmi0AAAAAwPSL+ePfbcF2xm1MH1rbL9XP9/nrV0PngbNxJn58sO2+lh+nX8Jc/vvlmi0AAAAAAE3wcpg/eH9iwLJHC8vGEmflP9ri/V8f5uf8BwAAAACAiXs2zKXFieW7Ics/kZW7Yf4A/qGW18GpZF/e1CQAAAAAAGiCD7LyeVJWlXjPzqz8lZV/QzvSAw2zNylLNAkAAAAAAAAAAAAAAAAAAAAAAAAAAAAAAAAAAAAAAAAAAAAAAAAAAAAAAAAAAAAAAAAAAAAAAAAAAAAAAAAAAAAAAAAAAAAAAAAAAAAAAAAAAAAAAAAAAAAAAAAAAAAAAAAAAAAAAAAAAAAAAAAAAAAAAAAAAAAAAAAAAAAAAAAAAAAAAAAAAAAAAAAAAAAAAAAAAAAAAAAAAAAAAAAAAAAAAAAAAAAAAAAAAAAAAAAAAAAAAAAAAAAAAACYdpuy8ndW/kvK/aysGvCepVm5UXhP932bVSkAAAAAAFRnW1buhbnB+MMl3vN06Azax+VPZWW5agQAAAAAgOp9FuYG8P8s+Z5beVmm+gAAAAAAoB7fhfkpcXYOWT6m0nmQlROqDgAAGJV8noC4Jq6pd4ByHg2dwfizScz6Zsh7duXLbVN9AADAQsnnCYhr4pp6Bxhsd1buhs5A/t0k1q0b8J4TeYxbovoAAIDFkM8TENfENfVOvPvhTFb+CZ1BxztZuRg6A5cw677Myrn83yeTWPfhgPdcy8oFVQcAACyWfJ6AuNbeuPZIvt0n1DuLcDw8nNIoLTFtiFnEzLKbWXkj//fG5LtxO/S+ALk+f/0NVccCuagKAMD/yOcJiGvtjmuPJvup3lmIA6GT/uhoVrZm5YnQufjySZg/iH9cVTGjNuXfgbXJ335Mvhv7+3yviu+BslxUBQDg/8jnCYhr7Y5rTRnA93vSTvFhw3FW5/Y+r+9IjmW8QLNGlTGD4sWtPwp/ez35blzp8Z7zoZNCB0bloioAAPPI5wmIa+2Oa00ZwPd70k7vhM4DhAc5kxzPPaqMGXQ5j2upmALsVvLdeK7wWrw4+YmqY0QuqgIA8BD5PJkkuT0R1xavKQP4fk/a6acwPMXHy6HcBRmYRqvztr+rx2tpmpPPk79vz/+2Q/UxIhdVAQCYRz5PJkluT8S1ajRhAN/vSXsdKbHMtuRYHlFlzJjXQmeSwdIerz2ZfDfiMqvyv3804D0wiIuqAADMI58nkyK3J+JadZowgO/3ZLptT47lS6qDGRNnO18a8Po34eELXL9l5WtVxwK4qAoAwDzyeTIJcnsirlWrCQP4fk+m2+4wN8N4uepghizJ+yyHByyzM4lz1/N+S/z3m6qPmrioCgAwI+TzZFLk9kRcG03MH//YgLI22bfHhpRl6p0FOJUfr5OqghmzJW/7zwxZ7noS687l/92g+qiJi6oAADNCPk8mRW5PxLXR7AuDnxcxStmt3hlR906KOAvZHVHMmhirbpZY7t1CrP1D1VEjF1UBAGaEfJ5MityeiGujafoAvt+T6XYwP3YHVQUzKM6s/6LEcvFOpAdJrDOwSl1cVAUAmBHyedJ0cnsirpU3yRz4fk+m2+NZuZ2VC6qCGdSNXWUvXqXp/3apPmrioioAwIyQz5Omk9sTca28SQ7g+z2Zbt9m5ZesrFAVzJiY/uuvPFZdzMojJd7zYtJ3kR6MOrioCgAwQyadz/OV0BnAgX7k9kRcK2+SA/jjqvfNWfkqK3fDw2mB4mDZv6Ez2HwgdO4KYPHiA4jjhZfVqoIZbPsPesSZEyXe+3sei6AOLqoCAMyQSebzXJZ//t8OA33I7Ym4NppJDuCPu97f7LGOOGD/bFZ+zP/+c14nLFy8EBIvzKxTFTCSt4LUJtTDRVUAgBky6Xye7yXrW+Zw0IPcnohro5nUAP4k6v1Iso7nC6+tCnMXCY76WixYTGEWL6A+pyoAGsFFVQCAGTLpfJ5xNnWa/mCzQ0KB3J6Ia6ObxAD+pOr9fL6OO31ev5W/ftlXY0G2ZuVeVrYNWe6J4CI8wDi4qAoAMEOakM/zy3w93c/f47BQILcn4troxj2AP6l6X5J/Tvy8M32WuZ2/ft3XY2RxcOjfEm04Xnz5SnUB1M5FVQAASqsin2dMdXAjdAZmuwM/HlBKSm5PxLWFmWQO/HHW+9ZkP/f1eP2J5PVTmvhI1odOeob3s/JYnxLvNomDSPGOi7dVGUCtXFQFAGDsrmRlb/LvOMByTrWQk9sTcW3h4sn7vtB7UHuafBDmBujX9KiDr/PX4kWVxzXP0mJd/RXm31ExqMS7IFaqNoDauKgKAMDY7c/Kj8n/f5kPAtxWNQS5PRHXKKd7keTX5G9xAOP1rFwNnYHlT4O7eEaxJK/P/0Yop1UbQG1cVAUAYOxiaoc4G/Lp5G+Hkk6nfI2zTW5PxDXKWJ3Ub0wp8E8eO7p/+z48PCsfANrERVUAACYipjz4pPC3nUmnc4sqmllyeyKuUdbuPvUbB/ZPhbmB/R2qCgAAAKCcmM/8VujkaUytCnMDMXtV00yS2xNxjVGcyev2bujMUCz6KX/9TjATHwAAAKCUC2H4bZ+nVNPMkdsTcY1R3czr9kKf1w8k9f+W6gIAAAAYbHtWfhvw+uUweDCG6SS3J+Iao3o2DB+cT1PsnFBlAAAAAP3FnOVxkOvFAct8GeZyFgOIa/RzOMwNzj/VZ5mDyTL7VBkAAABAf0fD8IeOHgpzgy2PqjJAXKOPS3md3hywTDcH/oOsPKnKAAAAAHrbFDoDKBuGLPdymBvo2qnaAHGNHpbndR/r9EyfZdILJ++rMgAAAIDe1mfl79AZbHlsyLJxkKU74HIxdHKjA4hrpNLB+V+ysib/+7LQeSbB+TA38/5d1QUAAADQWxxI6c6SjOV+Vo71WG5rVu6Ehx9UGv/2jGoExDVC58LJ16H/w63jcYnPGvgmK+9lZa0qAwAAAAAAAAAAAAAAAAAAAAAAAAAAAAAAAAAAAAAAAAAAAAAAAAAAAAAAAAAAAAAAAAAAAAAAAAAAAAAAAAAAAAAAAAAAAAAAAACYLZuz8l+Lyz2HEBCTxWQAMVlMBgCAafWeExMAMVlMBhCTAQCAZvrOiQmAmCwmA4jJAABA86zJym0nJgBispgMICYDAADN81LJk4F4ArO2pm1YlpUNWdmVlfezctWJCSAmi8kAYrKYDAAAhHCi5MnJ5awsHdM2PZ+VX5yYAGKymAwgJovJAAAwy+LMnmGzebrl4zFuVzwJ+sqJCSAmi8kAYrKYDAAAs2x9Vu6WPDl5acwnJz87MQHEZDEZQEwWkwEAYJbtC+XzfD4xxu3a6MQEEJPFZAAxWUwGAIBZdyY0L89ndHHCJybvJp9/WDNhgg4nbfEd1SEmi8liMmIyYrKYDGIyADA7Vmblemhens/tEzwxOZh89lFNhAZ4L2mTh1SHmCwmg5iMmCwmg5gMAMyOTVl5EJqV53NJVu5M4MTklWRfT2saNMjnSdt8WXWIyWIyiMmIyWIyiMkAwOw4EpqX5/PMmE9MnkpOhuKt0Ms0CxoktscrefuM7XSDKhGTxWQQkxGTxWQQkwGA2fFdyZOTn0Nn5k/dDozxxCR2+q4mnb71mgMNtC4rd/N2+msYb75dxGQxGcRkMVlMFpMRkwEAJmh1Vm6G5uT53DzGE5Njyb4d1BRosENJWz2mOsRkMRnEZMRkMRnEZABgdmwveWIyjjyfcbbPraz8XfPnxFssu7lNf9EEaIFf8/Ya2+061SEmi8kgJiMmi8kgJgMAs+Oj0Lw8n3U6n+zTVoefFtiatNnzqkNMFpNBTEZMFpNBTAYAZkfMF3il5MnJT2E8eT7r8lyyL9879LTID0nbfVZ1iMliMojJiMliMojJAMDsiLcb/lvy5OTDFu/nhWQ/tjjstMiWpO1eUB1ispgMYjJispgMYjIAMFv2hObk+azr5Ku7/VcdblroatKG5fgUk8VkEJMRk8VkEJMBgBnzZZjePJ8fJNv/lkNNCx1I2vBx1SEmi8kgJiMmi8kgJgMAs+XRrFwL05fnM27njXy772dlpUNNC8V2+yBvxzdUh5gsJoOYjJgsJoOYDADMnmeTzs+05PlM8yJ+7RDTYl8H+WnFZDEZxGTEZDEZxGQAYKYdCuXzfO5swf6cTLb3dYeXFtuXtOUTqkNMFpNBTEZMFpNBTAYAZtM3JU9MboXm5/n8I9nexx1aWmx10pb/VB1ispgMYjJispgMYjIAMJtWZeVmKJ/ns6nWJ9t51WGt3Lmkfh9VHWNxNanzddqcmCwm4/shJmtzYrKY7PuBmAwAzKatofwtwu83dB9eTbbxlEPqxGQKnErq/FVtTkwWk/H9EJO1OTFZTPb9QEwGAGbX8RFOTrY2cPtPJ9u3x+F0YjIF9iR1flqbE5PFZHw/xGRtTkwWk30/EJMBgNm1JHRu/S1zYhJvJV7dsO2/nGzfUw6nE5Mp8FRS51e0OTFZTMb3Q0zW5sRkMdn3AzEZAJhta7Pyb8mTk20NO6l6kG/XPYfRickUuZ/X+YO8nWtzYrKYjO+HmKzNiclisu8Hsx2TAYAZt6fEScnRhm3zhjC+GRjLsrIrKyey8kNW7uYnQ7v7LP9mVq7lHcyLLe5ctu3E5Idke/cPWC7O3rmVlFUN248ryX5scDIsJovJYrKYLCZrc2KymOz7ISbPfEwGAJj3UKBi+aaB27sr2b4zNX7OE1n5LCt7s/JyVr5NPvfvHst/0aP+nnViUrulYW6m2bBbxQ8ky11r4L6cSbZv14zFIYNFYrKYLCaLydqcmCwm+36IyWIyAEAPy/OOdrFT/WdWHmvg9u5PtvGTMX7uk4X6eTF5Lc48+jwrj2Rlc1bOZuVdJ+5jsSPZ1ltDlj2bLHuygfvycSg3Q2oaGSwSk8VkMVlM1ubEZDHZ90NMFpMBAHp4ucdJSbz9dWNDtzedCbV3zJ99Nfnst/O/vZaVS07cJ+b9UG6mWbxN+25o9sydvcn2nZqxOGSwSEwWk8VkMVmbE5PFZN8PMVlMBgAoWBd6P6Dr1QZv8yRvn/ws+eyv8vqLM7BWOzGZmO9Dudk4zyfLxVuJVzR8kODLGYtFBovEZDFZTBaTtTkxWUz2/RCTxWQAgES8jfWXHiclJxq+3ReSbd0+5s9OH2Z2Iys/h/HPbnJiMqeY13PQA63eTZb7qaH7sz3ZxgszFo8MFonJYrKYLCZrc2KymOz7ISaLyQAAic97nJT8lHf2muxyKPcgpjo8VaivH1t0vOMMqFsly70wP19m2bJjzPs0Sl7P35JlP2joMdrYgpOnWW9zYrKY7PshJovJYrKYLCaLyWIyAEDt9vU4KbkZ2nGL6+1km5dP4PPT/JC7W3TMe90CXnUZ963aZfN6bi5s57aGHqPlyTbenoI4M41tTkwWk30/xGQxWUwWk8VkMVlMBgCo1cZC57qb6/DFlmz/nWS7JzEL6nzy+YecmEz0xCTN67lvwHI/JsvdD50HdTXRsmQ7/52CWGOwSEwWk8VkMVmbE5PFZN8PMVlMBgAYwcqs/NGjQ3mwRfuQ3rY6CSeSzz87pe2kDbk9y+b1jPkyf0+W+7bhdd/dznszFptmNd+ymCwmi8lisjYnJovJvh9ispgMAPB/zvc4KTnTsn24P8ETk7Vh/gydaZ390YYTk/RBVjf7LBNnEMVcsKeTZQ87MdHmxGQx2fdDTBaTxWQxWUwWk8VkAICmOdjjpOTXFp6Y/TfBE5Mf8hO5dBs2ODGZiGMlTq6PZOW9rFxJlt3Ukvb9YMbi0ywOFonJYrKYLCZrc2KymOz7ISaLyQAA/7O5x0nJP1lZ18J9mdSJSZyRci3vqF9NtuFVJyYTkeb1fL3H60/lx2ttstzdFrVvg0VispgsJovJYrI2JyaLyb4fYrKYDADMgFVZudHjxOSllu7PJG4Nfjp0btXcmP//yWQbPndiMnbFvJ5bC6/HbY75POPDwvaG3jOQVubHtaknJtI1iMlispgsJovJ2pyYLCb7fojJYjIAMAMu9TgpOdbi/Rn3w7mWhc5MokPJ315JtuFaYfk4W+sTJya12l5oz1sLJy3fhE4e2+jLZLn9yXLx9RecmGhzYrKY7PshJovJYrKYLCaLyWIyAMCkHO1xUvJty/cpfTjWsjF83ic96mx1oU4fT05ifszKeicmtTpWqP+zWXkkPymMtwzfzI9R9Gt4OA9r/F58WOH2rKjwJHjaH/zW1jYnJovJvh/ticlVEZPFZDFZTBaTxWQAgFrt6HFScj0rj01gW7Zk5eusHKhgXbeT/Vle8XbG2SYx/+NHoZMb8v2s/J10clPXku04nneMY4d+GnJ9Nv3E5Psebbtb7uftrSu9lTwOtL+TlZ9CZwbSYm3KT0RPVbRfK5JtvTlj8WoWBovEZDFZTK4+Jsfc5THtwz/5uu9k5WJWdovJYrKYLCaLyWOPyevzfvFf+bpje/kudO7KEJMBAAqeyMqtQoct3mr4zIS253So7kFWaaf0uQq38dEendzYOeyX/7HXrK3ji/j8ePLzR+jMYlrixKSvNK/n3R4nJbsGnMjGEnN+rlrkNsST1gvJOqsawH8uWef3Mxazpn2wSEwWk8Xk6mPy8dB/kKo763Qxx05MFpPFZDFZTC5vd5hL4XQ3zM/DH8tiUyfNckwGAKZQ7Lj93KPT/NoEt+mvfBterGBd55N92l7xdn6cdzzv5Z/zxJATmYt55zTO2Nq3yM9Ob3fdPeE21OQTk+2FE8Fv8hOSmMN2Y4/l48O5/s1PJE6EzkO5FmpNfkL6aeE7VtUAfjob8PyMxa1pHiwSk8VkMbn6mHwgbxcxJm/N28bO0BkgqmrAUEwWk8VkMVlMLueFMPf8iPSOjK358f+vgjY+yzEZAJhCn/Y4KTk5we1JZ0tUkYvzi2R9r0zRcfsw2a99E96WJp+YpDO6do75sx/rc4JU1QB++tC3L2Ysbk3zYJGYLCaLydWKs0PvhP6Dk+kgTxw8XCMmi8lispgsJtfq1wEx+alkm07rJwMAhLCnx0lJVfm+F+pkvh1/VbS+j5J9e3OKjt2qvFP78YSPV7Q1Pzna14BtKfouzA3KTHLbNofqB/DfTNb5YZgtTW5zYrKYLCY3Kya/UyLunkna5R4xWUwWk8VkMbk2ceD+yJBluql6zugnAwCzLj406E54ODfl6gl3tru5EM9VtM69ofqBU9ohnoh0H7b184S3pY4B/FPJOvc63GKymIyY3FMccF07ZJmXw+IHesRkMVlMRkwebkMY/lyCP8LiB97FZACg9eLtm7+Hh2cVvTjh7ToRqslDm0pvjT/n0M+Ubcmx/2jC21LHAH56S/YOh1tMFpMRk3s6MuK2HVng54jJYrKYjJi8eN0LC7Gs008GAGbZlz1OSg5OeJteLGxPVXk4H0vW+ZdDP1PSB5jtmvC21DGA/1eyzsccbjFZTEZMXrD0OSUviclispiMmDwxb4TFpTMTkwGAqfBGj5OSrya8TfE25ZuFbXqmwvWnt0Ava/GxW5bXSzxpizOv4sySTZp0X7+Eubyeyye8LVUP4C9L1nfHoRaTxWQxWUxelN35tt1f4LaJyWKymCwmi8mLFx/SHNPnbNVPBgBm2XNhLtdht/wWOrcKT0rMSXi7sE2xI7mkws84n6x7W4uPXxwEPpocw7sV19M0WZ8c8x8acuyqHMBPb3s+73CLyWKymCwmL0o3V/JJMVlMFpPFZDF57OJ37L0w94yHy/n3UT8ZAJg5K7NyvXAC8G9YXG7BhXbQduSdtF75RWO5WvFnHk3W/fYUHMt/8325oFn3lT646s2GnFRWOYD/drK+ow63mCwmi8li8oLFfMu3QmeW5hoxWUwWk8VkMXms8fez0LnYUmzn8ULVbjEZAJg1X/c5CWhiOVPxvqcP6Drb8uO4usGDIE2yNylNmH1V9QD+2WR9Ox1uMVlMFpPF5AU7GBaf41xMFpPFZDFZTF6YOIgfU/jEdEeHw/wLaQu9sComAwCt9G6LTkr+yztvVXcMp+V22peTetqgabdGlQP4S8LcTKX7eftGTBaTxWRG93jopCdZzExdMVlMFpPFZKoT70K5lBzHd8VkAGAWvNiyk5JYdtVQD+nMqi0tPp4n8n34U9NulSoH8Lck6/pa1YrJYrKYzIJ9GzoPclwhJovJYrKYTGOsCnP58M+JyQDAtIu3kd5s4YnJ2hrqYn+y/o9bfEx/zPfhM827VaocwP84Wdd+VSsmi8liMgtyPHRSNawWk8VkMVlMpnG+CgsbhBeTAYBWibcPft/Ck5J7NdVHfDjZg/wzbrT0mC5N9mGXJt4qVQ7g3whzD/d6TNWKyWKymMzIDoTOwG0VDygVk8VkMVlMpnonw8Jm4IvJAECrfNjCk5JYfqixTs4nn7Othcd0S9IhfUQTb5WqBvC3Jes5r1rFZDFZTGZku0PnwYjPVbAuMVlMFpPFZOrRHcD/UEwGAKbVSy09KYnl8zF07NuaE/HtfNu/18Rbp6oB/IvJel5UrWKymCwmM5KtoTODedjg5BNZWSYmi8lispjMxHQvKD2rnwwATKMns3K7xScmb9ZcP78mn7WuZcf2bL7d7+b/H2//3qjJt0L6kLyFDuCvT9ZxVZWKyWKymMxI4oz7f7OyZ8hyMQ3HV2KymCwmi8lMzONZuZ+VM/rJAMA0irPFroTO7LK2lu0119HupHPXtgdc/Zlvd/e2/3hL6VrNvhV2Ju3u9ALX8Vmyjt2qVEwWk8VkSosDOzHn/fuhkxO5V1kTOjPz4wzOt8VkMVlMFpOpxd6s3A2dOyWe7vF6vIh6KXQG4VfqJwMAzK6rYS5H5oYWbXf3wVzxBPR4aGd+0lkUB4V+SE4q4iDSsyOuY31y/M0qQkwWkykvzuT8K5Sf4RxnfQ4bNBKTEZPFZBYmHWiPx+zj0EnftDp0Hj78S+jcrbpCPxkAYLal+cgvtmi7v807pz9n5XmHsfFi2pw7of8gUZxJ92nJdaU5PTerWsRkMZlSYgqNX8NoKUrK3CUlJiMmi8kszKo8zt7Oj1e8aHorK+dC5+6nJxawTjEZaJVNWfk7PDyDZNWA98Tbk26E3jNPBD5gmp1OYt4rqoMGeyUsPv0OiMkgJoOYjJgM0BDxVrF7SRA7XOI9MffY/TD3cL3lqhGYcvH2+OthLqXJalVCA63O2+d/eXtdqUoQk0FMBjEZxGSg/dK8Yn+WfM+tvCxTfcCMiHcudS9efqc6aKDvwtydcZtUB2IyiMkgJoOYDExXIOuWnUOWj6l0Yv6xE6oOmDGvJ7HyE9VBg5xI2uZrqgMxGcRkEJNBTAamw6OhMxh/Nglo3wx5z658OU9qB2bRe0m8PKQ6aIBDSZt8T3UgJoOYDGIyiMnA9NidlbuhM5B/Nwls6wa8J169jLcdLVF9wIx6N3SeH3LPyQkNOCnptkUnJYjJYjJiMojJICYDU+bLrJzL/30yzA3gfzjgPdeyckHVAQAAAABAfeJTuN/I/70xzA3g3w69H1C7Pn/9DVUHAAAAAAD1iE/ejoPxa5O//RjmBvH393jPgR7vAQAAAAAAKnQ0K38U/pY+Of5Kj/ecD50UOgAAAAAAQE0uh07e+9TSrNwKc4P4zxVeiw+v/UTVAQAAAABAPVaHzgD9rh6vHQ9zA/ifJ3/fnv9th+oDAAAAAIB6vBY6s+mX9njtyTA3gB+XWZX//aMB7wEAAAAAACpwJiuXBrz+TZgbxD+S/+23rHyt6gAAAAAAoB5LsnInK4cHLLMzzA3gX8/Kmvzfb6o+AAAAAACox5bQGYx/Zshy18PcIP65/L8bVB8AAAAAANQj5rK/WWK5d8PcAH4sf6g6AAAAAACoT5xZ/0WJ5VZn5UGYG8A/qeoAAAAAAKAe3dz2B0sufybMDeDvUn0AAAAAAFC9J7PyV+gMxl/MyiMl3vNivvz9rCxVhQAAAAAAUK3jYX46nO6g/IkS7/09K9+qQgAqtEIVAOB3BAC/KwCL91Yon3IHAAbZlJUfs3JKVQDgdwQAvysAALRFfHj4H6Fz19OSKdu3p7JyIczdBaaDDGJb20/2/w4P3926asB7YjrKG4X3dN+3WTPxO4KYJqbNHPXudwUAgJY5lnQgd0/JPq3JytGsfJqVn3WQQWybsn3blpV7yf4dLvGep0NnoKUbC5drIn5HENPEtJmm3v2uAADQEh8mHch9U7JPjyX/3q6DDGLbFO7fZ8n+/VnyPbfyskzz8DuCmCamod79rgAA0A7xdtnTWfk4dG6PnTabdZBBbJvC/fsuzE9jsHPI8rEOHmTlxJTs/yP5voxjf/yOIKaJaW2NX+q9mfXudwUAAHSQgSn2aOgMoJxN4ts3Q96zK19u2xTVQXff/Y6AmCZ+qfe21LvfFQAA0EEGplzMf303dAYj7iYxbt2A98QZhzFv8bQ8/NIAPohpbY1pTRlIVu/OTwAAoBF0kIFp82VWzuX/PpnEuA8HvOdaVi5MUR0YwAcxra0xrSkDyerd+QkAAA0WHzr1TFZeycrxvPO+aUr3VQcZxLZpczMrb+T/3pjEuNuh90MF1+evvzFFdWAAHzFNTGtrTGvKQLJ6d34CAECDxU7j0dC5BTZ2HONts4u9FXZfmP8QrMWU3TrIgNjW06Z8XWuTv/2YfMb+Hu850OM9bWcAHzFNTGtrTGvCQLJ6n/x32+8KAACl/Jt3HKu4FdYAPiC21R/b4mDeH4W/vZ58xpUe7zkfOmkPpokBfMQ0MU38Uu9tq3e/KwAAjGR10nF8s4L1xVttH6uoLNNBBsS2ni6HTq7i1NKs3Er2+7nCa3H27idTdpwN4COmiWnil3pvW737XQEAYCQvJx3HDVO8nzrIILZNi+5A3q4erx1P9vvz5O/b87/taNm+DhtkXJvsb92DjH5HENPEtLbGL/XenHr3uwIAwMhO5J3GP6d8P3WQQWybFq+FzgzIpT1eezKJdXGZVfnfPxrwniZrUpoPvyOIaWJaW+OXem9OvftdoZIG08ZyzyEEgAXrPqjqsxnq7+ggg9jWZmeycmnA698k8e5I/rffsvJ1C/fVAD6IaW2NaU0fSFbvBvBpofeCAXwAmDVx9syD0P/22YWQAx8Q2+qLbUuycicrhwcsszOJd9ezsiZUlze7aeTAR0wT08Qv9d6Weve7QiW+CwbwAWCWbMl/S+NJ4SMVrbOps150kEFsm4bY1t23Z4Ysdz35vHNhep9zYgAfMU1ME7/Ue1vq3e8KlYhX024HA/jAdPp/Wfn/VAPM83b+W/p9hes0gA+IbfXFtph/+GaJ5d4tfOYfFdXDK6EziNMUBvAR08S0tsa0SQ4kj6veY9z8Kit3e7SbmEv/36x8m5UDoXNXwLTXu98VKvNSyQAdB/rX1rQN8fareEUv3hr2flauBgP4wOK9n3cQ4n//n+qA/zmb/5a+m/9/7DhvnNJ9fVEHGcS2KRBnQ35RYrnVYS7lRiwnKzpPi5//d4PqY5wDMX5HENPEtLbGr0nX+5s91hHb8bNh7vkOP+d1Ms317neFSp0I5QbxL4fxPXn6+az8EgzgAwsTczP+m8eM+F8z8aHjz/x78Vz+/x+G+i7QT1qax/O0Qw9iW4vj2MGSy59J4l4VebPT56Yta0idjHMgxu8IYpqY1tb4Nel6P5Ks4/nCa6vC3EWCo1Nc735XqFwMXMNmvXfLx2Pcrnix4KtgAB8Y3ftJzHhfdcD/eZCctBzPyrYp3c+YJvCHJA7EW4afdfhBbGuRJ7PyV75fF0O5PNjdmX33w+InXsU4mqZA2NyQehnXQIzfEcQ0Ma2t8asJ9X4+X8edPq/fCnMThaex3v2uUJv1oXeOql7lpTFuVwwWPwcD+EB5Zt9Df9/mJ4Xxt/X5Kdy/F/MThUFp+D7VDEBsa7jjYX4Kg+5AyokS7/09r4/F+jJfT/fz9zSkbuoeiPE7gpgmprU1fjWl3pfknxM/70yfZbrP47w+hfXud4XalX2oSfyiPTHG7doYJj+Anz7I47CmwpgcTtrdO6qjNLPvAYBZ9VYonyahnzhgeCMrK8Lc4M/Jhuxfk1IhAGLatMavxdT71mQ/9/V4/Ykw3jzwfjeYSmmuq6bkw48uhskN4B9MPvuoJsKYpXn6DqmOocy+BwBYnCtZ2Zv8O/arzjVk2+I56L7Qe1AIoMkxbVbi1wdhbgxjTY86+Dp/LV5UeVy9w8KsDJ1bWJqWD397mMwA/ivBAyaYvM+Tdviy6hjI7HsAgIXbn5Ufk///MszdhQ0gpjFM9yLJr8nf4kD+66Hz/M2YXiemjFmtqmBxNoWH82RNOh9+zKHVzRk1rgH8p5LPjHccLNM0mJBlyY9gbJMbVElPZt8DACxcTDMQZ0Q+nfztUHLu53wIENMYZHVSv/Gc/J/QGcPr/u378PCsfGARjoTm5cPvpvcZxwB+DORXw9yA6XpNgglbF+YeNB2vZC9VJQ8x+x4AYOFi2oNPCn/bmfSvtqgiQExjgN196jcO7J8KcwP7O1QVVOe7UG4QPz4ZfckYtudAGN8A/rFk/w5qCjREOlvgmOqYx+x7AICFi5NFbuV9qtSqpP+5VzUBYhoDdCfexsmHvcYJfwpzE2XNxIeKxCtkN0Nz8uFvDuMZwI/pSbophH7RDGiYX/O2+SDvlNT9nYs/wPG2t/v5j2x8oPTuBtaL2fcAAAt3ocQ53ynVBIhpDNAdQ7zQ5/UDSf2/pbqgOttDuQH8ceTDj2lt4hXUv2v+nPPJPm3VBGiYrUn7PF/j5xwf8n0/G8Zz500ZZt8DACzunO+3Aa9fDoMHZADENJ4Nwwfn0xQ7J1QZVOuj0Lx8+HV5Lsx/uAY00Q9JO322hvXHq+LxTpejoXPBIH6vY67ATwrf+eMNqQ+z7wEAFiY+VykOdL04YJkvw9xECQAxjV4OJ+flT/VZ5mCyzD5VBtUHwCuh3CB+zGe1pMX7mt5m5YEmNNWWpJ1WPWsg5gSMqXK293l9R/LZMY3PpPPWmX0PALBwccLGV0OWSZ/D9KgqA8Q0eriU1+nNAct0c+DHsYQnVRlUL+ba/jeUG8T/sMX72N2Hqw45DXc1aa9V5sJ/JwzPBXgm+ew9E64Hs+8BABZmU+gMomwYstzLSX9rp2oDxDQKloe5Z0me6bPMIefuMB57QnPy4dfhg+BhGrRH+vCXKlPZxCvia0fo8Ezygp3Z9wAAC7M+dJ4t9iDvUw2STpi4GNp9xzUgpolp1UsH538Jc3fqx2dZxrv7u8+ajMfnXdUF9fsyTGc+/Biwb+Tbfj8rKx1qGm5lmLvCfaPC9R4pscy25Lt+ZIJ1YPY9AMDotif9yO75z7Eey8VnId3pca4X//aMagTEtJkXL5x8HfqPDcbjEifbfZOV98LwyYJARWJ+sGth+vLhpznFv3aYaYn0h3Kcz2zYHiZ/t43Z9wAAAADQw7Nh/tXNaciHfzLZ5tcdYlpiX9JuT4zxc3eHuZkNyye072bfAwAAAEAfaX6rYaUNDwX5I9nexx1eWmJ10m7/HOPnnso/8+SE9tvsewAAAAAYIuawKjOAfys0Ox/++mRbrzqstMzVpP2uG8PnLc2/0zFP4JoJ7bPZ9wAAAAAwxKqs3Azl8+E31avJdp5yWGmZU0n7fXUMn3cw/6yDE9pfs+8BAAAAoKT4FO+yqXSaOlP2dLKNexxSWmZP0n5P1/xZMb3U7axcmOD+mn0PAAAAACM4HsoP4m9t4PZfTrbvKYeTlnkqab9Xav6sb7PyS1ZWTGhfzb4HAAAAgBEtCZ0UOWUG8GPKndUN2/YH+bbdcyhpqft5G36Qt+k6xAt11yf8/TX7HgAAAAAWYG2Ymxk7rGxr0HZvCOObvQx1uZK04w01rP9A6Fx8WzfBfTT7HgAAAAAWIc3F3a8cbdg270q27UzNn7Us/7wTWfkhK3dDZ9b/7j7Lv5mVa6Ezu/piqG9mNfP9kLSJ/QOWi6lrbiVl1QS3+UyyzbsqXndsn3ey8tyEj4vZ9wAAAACwSKdC/8H7bxq4vfuT7fukxs95IiufZWVvVl4OnVzi3c/9u8fyX/Sov2c1r9otDXMplYY9E+FAsty1CW/3x6HcRYdRxWdWxItM20q072U17p/Z9wAAAABQgeWhMyBdHHz+M3QG4ZomveCwd4yf+2Shfl5MXosz9D/PyiNZ2ZyVs1l5V9Maix3JMbk1ZNmzybInJ7zde5NtOVXROuOM+zhYvmfIcvGix1c175/Z9wAAAABQgTi7vDh4H2fwbmzo9taZemSYq8lnv53/7bWsXNKMJiYdKB6UUimmM7o7wbYz6Hv3ZQXrWx86Oe9jfTzWp6wJnZn5F5P2Wwez7wEAAACgAvEBl70eZPtqg7f5QrKd28f82Z8ln/1VXn/xToXVmtLEfB/KpaJ5PlkuptxZMeHt3p5sz4VFruvxrPwVyj2QOpb4jIaVNe6b2fcAAAAAsEgx3csv4eHBvRMN3+7LoVy+8zqkD/29kZWfw3jT+DBfMf/9hgHLvpss91MDtn1jRdsT7yz4NZQfvI/ldI37ZfY9AAAAAFQg5mwvDuzFgcSlDd/u28n2Lh/zZz9VqK8fNaOJGiX//W/Jsh80YNuXJ9tze4qOidn3AAAAALBI+8LDg/cxf3YbUsHcSbZ5Ehcb0jzqu1t0zLeEzsOK6yqfTWCfyua/31xo69sacDyWJdvz75TElYXMvr8SOil9ivEo3lnxRMnP3RTmX9jrlTJos7APAAAAQBvE1B3pIHR3sOzFlmz/vWS7J+F88vmHWnTcd4TR0qyMWs5NYJ/S/Pf7Biz3Y5g/mLukIcckfWj0NFjo7Pt4MeNYjzZ1dMTPj88C+DZ5/z+h85DpJQEAAAAAWiA+uPKP8PBA2cEW7UM6W3cSTiSff7ZF9TZtA/hl89/Hh8X+niz3bYOOyTQN4FeR+/5EePiuoFEH33cl7z8g5AMAAAD0tyorb2Tlq6z8FR6e9d2rXFFttTrfo87PtGwf0m0ft7VhbpBymlKftNH2MH+gt5c4+Bsfenw6WfZwA9vygyk4HlXkvt/dIz69OuI6diXfTTPvAQAAAHpYk5VPQ++8xsPKRzVsz5+h84DLOsuuFhyXgz3q+9esPNqy9jXJAfwfQueCR7oNG3zlJyJNudLvItSRrLwXOhcGu8tuamBbbvsAfhWz70OP79Z/+XduIe3i8xr3128KAAAA0Fp7w/wZyqOWl2rYpsVsT9nS9IeZbu6xzTE/9LoWtrFJpdCJM7evhc4Fj6th4TOEqUaa//71Hq8/lR+vtclydxu2D9OSQqeK2fchj0kx3dFfhVi1cYR1dJ93UOcAuN8UAAAAoJU+DA8PQsSULXHGaxz0/C50Bj6Xj3m7Zn2wJaYyuhHGc7FkHCbxENun88/tDiSeTLbhc1/9sSvmv99aeD3GmzgQHAdx94beM/VX5sd1kqZhAL+q2feb8nV8HDp3TaSx6mTJdazI20W8yLfMbwoAAADAnOPh4QGI/YVl4kByHPiIM2dXqrKxudTj2Bxr8f6kg2fLxvB58TPihadDyd9eSbbhWmH5eFfDJ5pdrbYX2nM6gB8H978JnYuH0Zd9YlJ8/YUJ7sOyMB3PUqhq9n130H5nVlaH+Rdo4gWOFSXW0c2h/62vyED/KYqiKIqiKIqiKIoyNaWUPT3euKfPsh8lg55PGUep3dEex6btg1u3k30Zx90cn/Sos9WFOn08GZSNKTzWa3q1Olao/7NZeSS/eBIvEN7Mj1H0a3j4eQXxe/HhhPdhRRj+EN6mq2r2ffRz6MycX5r/fzEf/qES6zg9wrIG8BVFURRFURRFURRFmYkB/MfDw+kEPhiw/NZkuTgQO+kUFtNsR48Dej0fdBu3LVn5OisHKlhXmvv8uYq3M87KvptfaIoXmOKM4r+TweDUtWQ7jucDyOeCnPjj8P2AoHU/b29d6TMT4qD5O1n5KRkonpTnku36vqXHoarZ9yt7XFwsPrfjWon1dFOFuThsAF9RFEVRFEVRFEVRDODnPi28IeadXjJg+WWF5S8ZS6nFE1m5VajrmIbimQltT3dmbBWD2+eTfdpe4TY+2uMLcHPARaZedzccX8Tnx4sEf+SDmEs04b7S/Pd3ewzeFx9eertHjFpVwXYczT/vSAUX2M638DhUOfu+m/rm7cLffwv9UyUVbciX+dNXBAAAAKAjzr5P8xTH8kqJ96XL31WNlYsDnD+HhweX/3/27gDyqvMPHP8jycz00z/JTGImyWRkMl9JJJnMx5jMJBMzma8kZr6SZEwymUQyySQmSZKRmSQTSZKZmEySRCZJEvuf53ef+/s8n9u9n8+9n8+5955z7+vFY+t+zj33nOec87yf85znPM/2IW7TvbQN60tY1089nm+9iBNoPk8pNqoum2bZ2OB/MV0D8c2GHXP87XxYGBNYdpaPfx8fmMTx7mNDenwYuLrN8nES2yeprDkSypt/48Ucy7B8HoWfangcyup9HzWHy1nT8vnOljLswjTr2JWWOeYSAQAAAGiI4wznjSvd9HycFzTg91vrWxExHR3i9uRDhZQx6ez32fp2jtBxO5Tt1w6ncUf5mw9bhrgdcaiw2Ig/28brvHH6UM2OQZm976N/QuONoVavh6lvWcSHZcs7rONiWmbCJQIAAADQcD50P/Z903st37k6gO2MDxYe9TlVpdGo3YTCwx7v+2jajnslrW9btm/HR+h6isO6xKGGDofhj89eZb+FycbcOufT8ew83lazbS+z9/3atJ5TM5Qf0/1ePA9ehKmT4IopAAAAwNiLvSbzhpVuesP+t+U7ewewna2T7PYjVWHIkxVFehpeHcN96RC3KTZKP0/bcrakdeZjh591GY6VZkNtPPbXar4vZ7Pz+MMabXfZve/3pXV92uHv77aUabFxu3WOiOawShcHlAfjElMAAACAmms2pDXT4i6+czVb/p8uvzNX49DYEsdj/7PNdq0f8nYdCeVM8JpbnK3znstwrGzKjv33Nd+Xez2WnVVRZu/7qDlfx3QTC18J08/n0RxWa9eA8kADPgAAAFAL+djE/3ax/NqW5f8rC0tzKrzaALRryNu0PvQ+wXG38jcNFjj8YyOf6HeYQ4zENwHWhc69xmeyINuPpzXK/7J73y9K67o5w3KfhVeHBcvdTp+vdIkAAAAATGrtFTmT37NlT8u+0nwZXm28/3nI2xSH83nYsk3vlbj+c9l6N9X42C1I+RIfbsQ3FOKwKmud0h3dDJPj378+4N+OPaJPtpzXt2a5rvxNgnM1yv+ye99vDd29nTNvmvLkzdD9JOoAAAAAY+XrMLVB5e1plt0bpjZYmaSzHO+HV4cy+iM0htQZljgh5+OWbYoNrvNK/I392br31Pj4rUv70jyGz0rOp1GyIjvmV4a4HfkQTsdmuY492Tr21yT/y+59H50O3T+E299SpjTz/vP076MuEQAAAICpXivSnTBzQ9TOMNhJa8dFHH7i7zC1USs2rL0z4O2IDwviJJxxMsp24/DPpadyJ/lEtmdG4Fg2G0bPO607Op4d851D3I58+JuPZ7mOM6G3yb+roOze91GcByU+vOrmodWy0HgQ2NyG+L2FYfIhwIRLBAAAAOBVsVElb7SNPUtfS3+LQ4E0G6p+LdJq2VWqC6H/EymWlcoeMim+wTEqvdaXhmo0TFfdtiwN83jnD4+WzuL788Lk/CEvQj3eRupH7/vmnCgXevjOuZZyZU/anrrkIwAAAMBQxAap2PB4MTQaU56n/8ZG+9hT811ZVLp8SKI6pK/7kAf5A4wNNT6WH2f7YRLO6mv2RJ/tmOsbsuN9oWb7XGbv+32h98m2N7SUK4/Sfy86LQEAAACoivWhXo33/Rre4ots/YdrfDyPBJNw1klz8u6fZvn9w9l5+0UN9rcfve+j62mdq3r8XrthunY5LQEAAACogjhkx8NQvwb85X3IizgHQHNM7Ac1PqZX0z786PSuvNeyc27bLNfxIExO7Ly4Bvvcj973b6f1PZzFd3e1KV+8uQIAjIsbYXIo0TzFuuWyLtcRhzJ8PM29W1z/OlkNANC7OFTR5VC/xvvnfcyTfEzsTTU8pvPDZIOwSTirbyI731bM4vubsu+fq8H+9qv3/f60zrOz+O7ClpvWv5yWAMCYWVCkA23uu/b3uJ43i3Qp+/4/Rdoe6j2/GADAUB0K9Wu8j+lKH/OkjuOJt9v+2Ij/mlO88n5Ix+vxLL9/MTtf19dgf/vR+35JmOzxNdthiI5m23XUaQkAjKkjLfdd8e3GXhvf8w4qX8lSAIDZ+yjUs/E+ppN9zpvb2W+9U7Pjuidt92WneC3cSsfr51l8d0V2nt6qwb72o/d9HErrapYPsSF/NhNQrwn9nV8DAKAOtra59/qsx3VMZPU9Pe8BAGYpjhc93RiFVU87B1hxrds48mfSdu9N/46V5tVO+UpaPMdz+sfs+1trsL9l976/Nk0Z8axI3/W4vt9DYyid+U5NAGBMnQ5zf/u5ORTPSdkJADA7cXzDOFHR8xqnzQPIp2bP6DgUTZ0mtLybtvv99O84TNJyp30l5Q+K3u/xuyvC5FwH49r7vmxxfNZzTksAYIzFMev/LNK9MLURv5cOQc23I73VCABAX63LKqwXa7TdzUbd+KDmYKjnRLzj4kSY7C3eq3zs+3U12Nd+jH0PAEB51qa62uEi7QtTG/C7nSNoYbofeZHuRwAAoK9OZJXWT2qyzZdSpTkOL/KBQ1hpf6Vz62yP3/skOy9P1GA/69D7HgBg3DUb7bcUaWmY7BgUU3wLemEX62i+YXpJdgIAMAiLivR3qoQ+TBVZKMM72Q3Rjh6+tzSdi/+mc3NRDfZV73sAgOqLHYDy+YBax8Pf3cU6TvSwLAAAlGJtqsjGiuhvsoOSfJnOqXhu9dII/1v2vbU12E+97wEAqm9ReLXnfD6kaEx3uljPg7TsKlkKAMAgfZ5VXH+QHZTgQuh9CJwj2Xm4vSb7qfc9AED1NYe+2dPy+R9haiP+xmnWsTItc1d2AgAwDPlETl4JpRefFumnIi1J/47/fZnSyi7XsTs7//bVZL/1vgcAqIfmcDlrWj7fGaY24F+YZh270jLHZCcAAMOyNzQmcIpJIz7deppuZj5N/96f/n2wy+/vzs67fTXab73vAQDq4Z8iPWrz+etFepbV6WIHlOUd1nExLTMhOwEAgDq5kW5mYs/7TaHREB9vcOaN8D7rfQ8AUA9rU53tVIe/Hw1Te+G365gRJ759EaZOggsAAFALK0KjET823N8OjdeLR53e9wAA9dAcKvTTDn9/N0xtwI899Vs7omxOf7soOwEAAKpN73sAgPq4FibfFu3kSpjaiL+95e/fp893yU4AAIBq0/seAKAeFqU6280ZlvssTG3A/73l77fT5ytlKQAAQHXpfQ8AUB9bU73t4AzLxSFzHoapjfjvpb+9mf59V3YCAABUm973AAD1cTrV2zZ1sez+MLUB/1j6/PP076OyEwAAoLr0vgcAqJd/ivQivDopbTvLivQyTDbgx+8tDJMPASZkJwAAQHXpfQ8AUB9rU73tQg/fORem9sLfExodN2Jj/nxZCgAAUE163wMA1Mu+VHfb1cN3NoSpDfiP0n8vyk4AAIDq0vseAKBerqe626oev/dnmNqI3+tDAAAAAAZI73sAgHp5O9XdHs7iu7vCqw34K2UpAABANf2f0Oh1/yTofQ8AUAf7Q6Ph/ewsvhsnrn0RJhvv/5KdAAAA1ff/pRs6AACqa0mRHodG4/tPs1zH0TDZgH9UlgIAAAAAwNwsL9LVMNn4HhvyN8xiPWuydUzIVgAAAAAAmL1r4dWx65vpWZG+63F9v4fGUDrzZS0AAAAAAFTH9iKdkw0AAAAAAAAAAAAAAAAAAAAAAAAAAAAAAAAAAAAAAAAAAAAAAAAAAAAAAAAAAAAAAAAAAAAAAAAAAAAAAAAAAAAAAAAAAAAAAAAAAAAAAAAAAAAAAAAAAAAAAAAAI2OhLAAAAAAAgOpYW6SrRTouKwAAAAAAGBdLi/RXkS4VaV7Ftm1Vkc4X6d+UNOADAAAAADA2DoTJBvKtFdmmt4q0v0jHinQtaMAHAAAAAGAMHQqTDeQ7KrJNi7P/3xw04AMAAAAAMIaWFOlEkQ4XaX4Ft29d0IAPAAAAAACVowEfAAAAAAAqSAM+AAAAAABUkAZ8AAAAAADGxoIivVekT4p0sEhni7S2otuqAR8AAAAAgLERG8X3F+lFaDSMPyvSvBm+syNMNqTPNW3tcVs14AMAAAAAMFaehEbD+PkultWADwAAAAAAA7A0TDaM7+xi+TjszuKS0oIetlMDPgAAAAAAY+XjMNkwvrLC26kBHwAAAACAsXIkNBrF71Z8OzXgAwAAAAAwVq6GRqP4jxXfTg34AAAAAACMjflFehkajeITXX7HGPgAAAAAANBnG0KjQTw24r/W5Xd2hMmG9LmmrT1sqwZ8AAAAAADGxp7QaBC/3MN3NOADAAAAAECfnQmNBvG96d/zirS6otu6PmjABwAAAABgTNwNjQbx99O/DxVpeUW3dUuYbMA/4dABAAAAADDKmhPYxslkDxZpU0W3860iXQmTDfgPi7TG4QMAAAAAYFRdCo1G/GtF+qCC2xeHzXkaOo+h/7xIxxxGAAAAAAAAAAAAAAAAAAAAAAAAAAAAAAAAAAAAAAAAAAAAAAAAAAAAAAAAAAAAAAAAAAAAAAAAAAAAAAAAAAAAAAAAAAAAAAAAAAAAAAAAAAAAAAAAAAAAAAAAAAAAAAAAAAAAAAAAAAAAAAAAAAAAAAAAAAAAAAAAAAAAAAAAAAAAAAAAAAAAAAAAAAAAAAAAAAAAAAAAAAAAAAAAAAAAAAAAAAAAAAAAAAAAAAAAAAAAAAAAAAAAAAAAAAAAAAAAAAAAAAAAAAAAAAAAAAAAgH5YW6T7Rfo3Sy+KtGSa78wv0oOW7zS/t06WAgAAAABAeTYV6XmYbIz/uovvvBsajfZx+eNFel02AgAAAABA+X4Mkw34d7v8zqOUFsg+AAAAAADoj9/C1CFxtsywfBxK52WRjsg6AAAAAADojzdCozH+TJhswP9lhu9MpOU2yT4AAAAAAOiPrUV6FhoN+fG/zUb8d6b5Tux5H8fAnyf7AAAAAACgP04V6Wz6/6NhsgH/0DTfuVOk87IOAAAAAAD652GRvkz/vzpMNuA/Du0nqF2R/v6lrAMAAAAAgP5YGxqN8cuzz66GyUb8L9p856s23wEAAAAAAEq0v0h/tXz2eZhswL/R5jvnQmMIHQAAAKCGYm+++9nNf0xxorsl03xnfpEetHyn+b11shQA+uJ6aIx73xqTH2Wx+P2Wv8XY/IOsAwAAgHrbVKTnWQPA1118593QaBiIyx8v0uuyEQD6YmmKtxNt/nYwi98ns883p88+lH0AUDk60wEAPfsxqwDc7fI7j1JaIPsAoG+2p5vz+W3+9naHG//vp/kOAFANOtMBAF37LUx9ir9lhuVjg8DLIh2RdQDQV6eL9Os0f/8li9/fpM/+KNIFWQcAlaczHQAwozdCozH+TFZx+GWG70yk5TbJPgDom3lFehqm75G3JYvffxfprfT/O2UfAFSeznQAwIy2FulZaDTkP8sqDu9M851YWYiv7c2TfQDQNxtSTH5vhuX+zuL32fTflbIPACpNZzoAoCun0s1+dDSrOBya5jt3inRe1gFAX8Wx7B92sdzeMLX33l89/k6c/O7nMPVBfj62/pMiXSrSV8HDewAoi850AEBXYsPAl+n/V2eVhseh/Zh6K9Lfv5R1ANBXsWf9T10stzQ0evA1Y/jRWf7ezjbriA0Ea4p0NX1+LTQaGgCAudGZDgCY0dpUQViefXY1qzh80eY7X7X5DgBQrubY9ru6XP50Fr8nZvmb32Tr+KDlb0vC5EOC/Q4PAMyZznQAwIziDXjra/afZxWHG22+cy40nvoDAP3xdpHupVh8sUivdfGd9WFyyJv5s/zdc2kdTzv8/VH6+3WHCADmRGc6AKAr8Qa89TX7+dkNekzvt/wtNgz8IOsAoC8OhqnD4TQb5Y908d0/Q2Os+tmYl34n/t7pDss8Tn//22ECgDnRmQ4AmNHS0Pk1+4NZxeFk9vnm9NmHsg8AKue/ofshd1ptzGL/jjZ/X5b9/bisBoA50ZkOAJjR9tD5Nfu3w9Ref0vS59+Hub2aDwBU03dZ7H+r5W8x7l9If3tQpDdlFwDMms50AEBX4uvxv07z91+yisM36bM/0g08ADBabqSYfzv7LDbkx9f5b4XGA/xjodHoAADMns50AMCM4ji3cYK6r6dZZktWcfg73cTH/98p+wBgpCzNYv6TIv1TpOfZZ5fDq73yAYDZ0ZkOAJjRhlQZeG+G5f7OKg5n039Xyj4AGClbs3i/Ifs8NuwfD5MN+17bB4C50ZkOAOhKfP3uYRfL7c0qDjH9VdLvfxIaDwQAgOE7neL8s9BoWGj1e/p7bHDQEx8AZk9nOgCgK7Ey8FMXy8Wedy+zisPREn57Qfr9+w4DAFTCwxTnz3f4+1dZXeC/sgsAZm3YnekAgBpovo63q8vlT2eVhokSfn9ftr4FDgcADNWaMHPjfD7EzhFZBgCzNszOdABADcQZ7e+lCsDFIr3WxXfWp+XLmPE+vnb/LKuErHNIAGCovs7i8qoOy+zKltkhywBgVobdmQ4AqLiDYeoT/GajfDc96f4s0qUStuFUWk/z9z91WABgqH5NMXm61/mbY+DHesTbsgwAejbsznQAwIiLr9TvmuM6PijSgyItDJMPErwGCADD83oWk093WGZ3mHzw/q0sA4CeVaEzHQDAjG4UaVv2/7HScla2AMDQ5I3zN0NjqLsozlGzuUjnwmTP+72yCwAGrozOdAAAM/qiSFezf59KDQKPZQ0ADNyKIl0IU3sC5ik22D8p0i+hMfn8clkGAAAAo+mN0Bg6593ss7zH3wJZBAAAAAAAg/ddkX5o+WxLmGzA3yCLAAAAAABgsN4p0qMiLW75fEmYbMDfJpsAAAAAAGCwzofO4+s203HZBAAAAAAAg7O5SH9M8/frodGAf15WAQAAAADAYMwPjcb79dMscyo0GvCfyC4AAAAAABiM/UX6eYZldofJYXTekGUAAAAAANBfa4v0skgrZ1ju4zDZgL9FtgEAAAAAQP+sKNL90GjAXzzDst+GyQb8i0WaJ/sAAAAAAKB8cdLa2HDfbJR/UaQDbZbbWKSn2XLNFD97TzYCAAAAAAAAAAAAAAAAAAAAAAAAU60Lrw5fVqf03CEEQLwWrwEAAGBU7dMgAADitXgNAAAA1fSbBgEAEK/FawAAAKiet4r0WIMAAIjX4jUAAABUz0dd3oTHhoPlfdqGBUVaWaSJIn1bpFsaBABAvAYAAABCONJlo8D1Is0f0DZ9UKSbGgQAQLwGAACAcRZ71M3Ui66ZDg9wu2Ljw88aBABAvAYAAIBxtqJIz7psFPhowI0C1zQIAIB4DQAAAONsR+h+fN1lA9yu1RoEAEC8BgAAgHF3OlRvfN3o4pAbBPZmv/+104Qh+jo7F/8nO0C8Fq/Fa8RrgF6s67ISUdWkhwAA425Rkf4O1Rtfd/MQ4/Wu7Lf3O0WogH3ZOblbdoB4LV6L14jXALMtoDTgA0D9rC3Sy1Ct8XXnFenpEOL1J9m+nnBqUCEns3PzY9kB4rV4LV4jXgP04regAR8A6uybUL3xdU8POF6vyhoh4hAEC5wWVEg8H2+k8zOepytlCYjX4rV4jXgN0K23UgVBAz4A1Fe3D+SvhUaPu377aoDxOt5s3cputlY4Haigd4r0LJ2nt8Ngx7kGxGvxGsRroOY+Ct33BFjex2Aen25OFOnbLLBrwAeAmS0t0sNQnfF11w0wXh/I9m2XU4EK252dqwdkB4jX4jWI1wC9ONJlJSK+5jaoJ5AfFOlm0IAPAN3YHLp/k63f4+vGB/OPinS/z78TH/43xxS+6RSgBm6n8zWet+/IDhCvxWsQrwF6Cdwz9XofZE+Apviw4OegAR8AuvF9qN74uv10LtunjQ4/NbAxO2fPyQ4Qr8VrEK8BehHHoHsWqtETIBcb8a8FDfgA0E3MvNFlLP89DGZ83X55P9uXyw49NXIlO3fXyA4Qr8VrEK8BerEjVLMnwOqgAR8AuhFf833SZTw/VOP9PJ/txwaHnRrZkJ2752UHiNfiNYjXAL06Hao3Hn50MQy3AX9v9vtfO00Yoq+zc/F/sgNo49NQnfF1++GdbPtvOdzUUD50pbF1QbwWr0G8BujJoiL9Hao3Hn4+2c+gG/B3Zb+93ylCBezLzsndsgNo41QY3fF1v8u2/78ONTX0VXYOH5QdIF6L1yBeA/RqbZicJb4qPQHiuH9Pw+Ab8D/J9vWEU4MKOZmdmx/LDqDFG0W6E0ZvfN24nQ/Sdr8IjY4HUDeLsrr2A9kB4rV4DeI1wGx8E6rXE6A5vM+gGvBXhcmHBnHIoAVOCyokno/Nya/iebpSlgAt1oTuH8jXZXzdfDzSCw4xNXYhGBcaEK9BvAaYo9+6rERcC4PpCdB8fWkQDfixcbQ53llsHF3hdKCC4jh8z9J5ejsMdl4KoB52h+7H191Sg/05mm3v5w4vNbYjO5ePyA4Qr8VrEK8BZmNpkR6G6oyHvy4MrgH/QLZvu5wK1KSyf0B2AG380mUsfxSqP77uX9n2vunQUvN6dvNcvis7APEaxGuA2docuu8J0O/x8Bekysr9Pv9OHIqk+QrjTacANXA7na/xvH1HdgAtloTuH8j/XuH9WJFt5y2HtXRns/x9Q3YMxK0sz8VvQLxGvBavAWbt+1C98fD76Vy2TxsdfmpgY3bOnpMdwAzlxEzp24ruw2fZNh53SDUIjIDjWZ5/JjsA8RrxWrwGmK04rvaN0H1PgHk13tf3s3257NBTI1eyc3eN7ADaONhDo0AVH2CfyLbvU4dTg8AI+DTL8xOyAxCvEa/Fa4C5iK8JPemyEnGoxvt5PphhnHrakJ2752UH0EZ8wP57l7E8vsK/tGLbfz3bvlUOpwaBEbAqy/MbsgMQrxGvxWuAufo0VGc8/H54Jxirj3ozNh8wk+Wh+wfymyq03bExozk/zXOHUYPACHkRJuexmSc7APEa8Vq8BpirU2F0x8P/Ltv+/zrU1NBX2Tl8UHYAHXTzQH5/xbZ5ZRhcz6cFRZoo0pHQGJ7sWWqE2Nph+Z1FupNu7C7W+Kaubg0C+dBxX0yzXOw19yhLSyq2H/kwlSsVT4B4LV6L1+I1wFy9kYLeqI2HH7fzQdruGNAXOdTUUDxvmz1eHsgOYBrHp4nfv1Rweyey7Tvdx9+JnQ9+LNK2In1cpEvZ795vs/xPbfKvrvOQ1KlBYH4W72YaoiF/uH2ngvtyOtu+CUUTIF6L1+K1eA1QhjUthfAojIefjx9+wSGmxi4E8zgAM3s93eC2xu27RVpcwe39ItvGHwb4u2+35M/67G+xx9/JIr1WpHVFOlOkvTU+J+rUIPBhtq2PZlj2TLbs0Qruy+HQXc9EQLwWr8Vr8Vq8BujJ7tD9ePhbarA/R7Pt/dzhpcZ2ZOfyEdkBdPBxm3gdXztfXdHtzXsgbhvwb+fzi+xJn20v0q8jdk7UqUHg29BdD8/4huWzUO0ec9uy7TuuaALEa/FavBavAcr0S+iuAT8+aa36ePh/Zdv7pkNLjS0NU3vmALSKk1y3mxjvswpv8zBfW/4x++2fU/7dTeWtBoHhuBy66wX3QbZcfHt0YQX3JW+cO6V4AsRr8Vq8Fq8ByhQnFXkYuh8Pv6pWZNt5y2Ed6wrGqMh7n7wjO4BMfH38Zps4XfU3ds5n27p5wL+dTyIY5xe5Fgbfq1C8ntQ6nu50E8ntrUFddHO2jecVUYB4LV6L1+I1QNk2hu6H0vm2ovvwWfAqlArGaMlfXf1MdgCZk6H9Q/b5Fd/u66G7CdD6YVVLfl2t0fGOPQ8fdZmeh6lvT3abPhzwPvUynu4f2bLfVfQYrQ716PACiNfitXgtXovXQI0dDN034m+s4PafyLbvU4ezdBrwBy/vfXJCdgDJjjZxOb5JV4dXyx9n2/z6EH4/H5d1a42O+ZMe6mizTYMeIqHb8XTXtWznpooeo9ezbXysmALEa/FavBavAfohTjjye5dBo4oVj2H2EhgHGvAHL+99ckN2AKHRa+hZS0yOrzWvr8n2P822exi9D89lv79bg8BQGwTy8XR3TLPc1Wy5F6m+WkULsu18oqgC8Vq8Fq/Fa/EaoF+W9xB0qvREdV6YHJftucPYFxrwh+NFVuGfJztgrC0KUydrb6ZdNdqH/HXxYTiS/f4Z8Xpouh1PN45T+2e23KWK5/2/6qKAeC1ei9fiNcAgfBpmbrzfX7FtXhkG11M5PrGdSJWKK6HRsyIW/J1e7dtZpDuh0RB7MdS3EbZuDfhXsu39YprlYi/3fEzBJRXbjxuhuwmDgNF3rk08Pl2zfXgxxAaB1k4Ko9rrqg7xOp9A7mGHZWJ9Kb5dmQ+R+LUGAUC8Fq/Fa/FavAZoOB46N97/UsHtnRhQ5WhZkX4s0rYifRwaT5abv3u/zfI/tcm/NSoYfdfaU2C6IZW+ypa7U8F9OR2G97okUB272sST26F+b0T9O8QGgSstZeqoPhitQ7w+0EW97Zsi7QtTH2Svrcn5/VKRBeK1eC1ei9fiNUC/xYk97repfMRZ1RdXcHu/yLbxhwH+7tst+ZOPaRh76J8s0muhMaFLfPVvrwrGQHyYbeujGZY9ky17tIL7cjh09yYBMLrWtYnH/xTpnRruy7AaBGJPsDspft3KtuEzDQJDkY+n+3mbv69Kx2t5ttyzGp3fGgRAvBavxWvxWrwG6LuP21Q+4utFqyu6vfkbA9sG/Nt5xWJP+mx7kX5VwRiab0N3b2TMC1Mnl6piD/dt2fYdVzTB2InDej1oE5M/qun+DOOV/Hdb6jBHs204qUFg4FrfktvY8ve4zX+mmLytQzxflI5rVRsEvJIP4rV4LV6L1+I1QF/FHgLtJrKt8lPvYQ4z8mP22z+n/ItvKixVwRiavKfAdL3WPwhTn74vrOC+5A/TTimeYOz82iYeH6jx/gx6Urw4b0180L47++yT0HnotBjDf6j5OVP1eL255Xze2NJYEIdqPJf+fapDPI9//48GAUC8Fq/Fa/FavAbGURzu5WabyseRim/3+WxbNw/4t/NJf2Ovi2th8G8BqGBMrUzkPQWmGy9xb7bc7xXdn7zidF4RBWNlf5t4fKnm+5R3EFgwgN/7oU2eLW3J0zezxoOrRVohXvfVgZb8P5Pqn7ExJj6AfxgmO0HcbhPP43VxqIL7tSCM/oSLgHgtXovX4jVABZxsU/mIDZvzK77d10N3E5b2w6qW/Lpao+Md3xR41GXKe2E86iF9OOB96mX8+z+yZb+r6DFaHar/kAHob1nWTH+H4cxDs6FIF0Jj0u+5epztz+slb2fs5RWHRfs+xeY4nNr90P6NuDvZdhxMN6TxRnoUxtiteoPA5TbndjO9SOdbUz6EQ3xL7n9zrJfG8anjW5v/pHU/LdLFIm0tYb8WZtv6UBEG4rV4LV6L17OO1/HhTBw+9l5adzxffguNtzLEa2Ds7WhTMD8M9RgKpp8VjG7k46hvrdExfzJNUC4rDXpIo27Hv2+dZGpTRY/R69k2PlZMwVhYFhoPIFvnoXlvSNtzIpQ3lF5+M/h+idv4Roc6TKdxV9v1ljw4h9+PdaW/QqP34DwNAh3lb8k9a9MYMDFN/S6mONbukln+9sEZ6itn5njs3s/WdVkxBuK1eC1ei9ezsjVMdh58Fqa+XR/TXIdOEq+BWlvdpmCOBeX6mmz/02y7h/G2wLns93fX6LiPYgN+XtncMc1yV1sqIfMqeoy84gfjJcawa23K0u1D3KZ7aRvKqBPk8bLsIe8Opxu+5+l3ls3QgHAx1XX+niFedCN/zXzYD/Kr3CCQDwsXG2B+STH41zA5aWFuW4p9sY4ah3NcNMvf/SqdF7EhaGM6N7akRoCyGoXyXrjnFGUgXovX4rV43bP/hMn5I/KOpBvT8f+3hHNcvAZqKxauf7WpfOyq0T4MepKdVkfC1B5co6gOY+B3O/59rJD8GeozRqVJdmB8HGsTj48OcXvyXkpljIH7U7a+T0bouB0K3T08Hvd4nfek3DKg34w9AJ+Gzg1Q+Y18rEO8NcvfySdb/ElRBuK1eC1ei9c9uz1NvM6HLj4xh98Qr4HaOtem8nG6ZvuQj7k2aMvD1J7so9pLug4N+HlPgU7j2cWe9tfD5CumMX1d8bzXgA/j4dNQvXlojqbtuFfS+r7P9m3nCB27JSmuHA7DnzdoY2qU2BGqN4fRb2GyoXxQ2xbH4T0+wzKns/Py01n+zs5sHYcCIF6L1+K1eN3rvfw3MyzTHKpnLu1V4jVQS7vaVD7iU883arYf+fYP2pWWG7/pen7XWR0a8PNXIjsF9Vgp2FekG9mya2tyfr9UZMHIipN1PQ3Vmocm3uQ233A7W9I6t2X7d9xhHyuxAaDZ4eLaAH83Nqotn2GZj0u4mT+erWObww3itXiNeN2T2IYy07C2f4W5N7yL10DttE7iGdM/RXqnhvsyrAb82HP7Tmg0aN/KtuGzETxf6tCAn49//3mbv69Kx2t5ttyzGp3fGvBhNMUy9c82MXnY89Dkw8MdLGmd+XAlZx36sbIpO/bfD/B3v+lx276Z5e/k9aQPHW4Qr8VrxOtSNR8sxDSXNivxGqiV+JT+QZvKx0c13Z9hDKHzbmj0dGhO4nI024aTI3jOVL0Bv3X8+40dKtxxUt28R0neU39ROq5VYwgdGG2nQvXmoVnfsj1ljX+7OFvnPYd+rORvyU1UbNs2l1AXvpetY7HDDeK1eI14Xaovw9yGuhOvgVr6tU3l40CN92fQk9jGiYFij/vd2Wf5ZCh3WpaPT4h/qPk5U/UG/M0t53PegB8b938Jk7PM55XvL7Ll4t//U8F904APo+vLNvH45yFvUxwe4GHLNr1X4vrzoQcW1PjYLUj5EuP/wRQn1zqlO7oZJt8me71i27Y1bduLWW7bguycfupQg3gtXovX4nWp4iTNf4VXO+mJ18BI29+m8nGp5vv0ZMCVix/a5NnSljx9MwsSV1MFq86q3oB/oCX/zxTptdB4eHI5TB2b8nZ4db6CeF2UOYnNwhIrnKM+QTKMq3gz8qKl7PpjyGVsfEPpccs2xRu4eSX+xrls3ZtqfPzWpdjRPIbPSs6nUbIiO+ZXKrh9zfFwj87y+/lwA+ccbhCvxWvxWrwuRbzG4vx1zQ6b19P1OFviNVAbH4ZXG+//DsN5dWhDkS4U6asS1pVXXsp+SnwuBfk4/lscQ/3bIt0P7ScquhOmjj8YG5Bjw/cojIlf9Qb8y23O7WZ6kc63prwCHhva/xcak9zNL2E7Ym+Oq6G8yZ4WhqkTZAGjYVGKv3lZFR/SDXoemjdS3SDeHP3ZoQy9VfJv5h0J9ozAsWx2IjjvtO4onzBuZ8W2Lcb+R6HRE++tWa5jT7Z/+x1uEK/Fa/FavJ5zbP4xNNphWs/z+KBqq3gNjLJl6QYlL/zik8z3hrQ9J0J5E77mjbfvl7iNb7QJGLER9d0uKjllTCQUHxLEV8Vib/9h9xKocgN+Pv59a5CPjfWtY/e19laJleAlc9yGVaky2FxnWQ3472frvKwYg5FxIXR+6Fi1dLrkfc87E5yp+XFcGqrbMF0l27JUtV6Pu8Lcx7E+k50HWxxuEK/Fa/FavC7lHj92zowd5L4OUx+kzfahu3gNVF4s/K61CfLbh7hNzclD1pewrvz1vs0lb+fh0HjQ8Tz9zrJplo0N2xdDozE5Bpgdc/ztfFiYrUM+h6rcgJ+Pfx8fmMTx7mPDfZzrYXWHiknsgREb+4+ERs+a2YoVh/jg5ljLNVZWA35ecfaaH4yGvTVqDPg33TSVXScZldfYPw6vDslGfcThDuND/bn0xpwXJjsPvAjlvM0HiNfitXjNq20t+VyOe8VrYBQdaxPgjw5xe/JexWWMWf9Ttr5PRui4Hcr2a8eQt6XKDfj5mw+DfpKeDz+VP0goqwE/nxz5J0UZ1N76mjUGxDTRh3zIezRuqPHxPJL24a5Tu5biG45xsr65zFuzITuXL8hSEK/Fa/GavolvzTfHwz8rXgOj5tM2wb2s8b5n62jajnslre/7MJqvxMUAFYcaOhyG/4Q4zvi+I6WqPa3+LUyOhzfMbVsXym/A35mt81AA6iy+vv2whg0Cy/uQF19k6z9c42N6Ne3Dj07v2olv7P0d2s9p1IvD2bn8hWwF8Vq8Fq/pq5/D7BrhxWug0uIs4k/Dq2O4Lx3iNs3lqWkn20L5DafUQ/5q57Uhb0s/GvDziYS2OdxQW/G13cs1bAx43qf8iEOXNecueVDj+NPchwmneK18lerDZUxC+SBMdiJYLGtBvBavxWv6qtkZtNe2JPEaqKw4zEm7GerXD3m7joRyJnjN5eOEn3Xox8qm7Nh/P+Rt6UcDfj500YcON9TWoRo2BsR0pY95ks9fs6mGx3RDdiP4mlO8NuKcQrFzy/sl10HMUwPitXgtXtN/zQb8Xt5OF6+BSjvVJrDvGvI2tY4lWNZ49Yuzdd5z6MdKPtHvsHtU9KMB/162Tj0FoJ4+qmljQEwnB3BDXdexSPekbb/sFK+NOBzg8zBzA9Sy0N0cTRdDdTrIAOK1eC1ej4PmA6U1PXxHvAYq68s2Qf3nIW9THM6ndSzB90pcfz5U0IIaH7sFKV/iw434hkLsgb3WKd3RzTDZo+L1IW9L2Q34C7L1PXWooZbeLtLjGjcI9HtemdvZb71Ts2N7Jm333vTvOOzCaqd8ZcUe909CY26o6czvss68Ijt3b8leEK/Fa/GavnszNIbPPd3Dd8RroNI3KC9aAvofoTGkzrBsa1MhepmCZ1nq/mpfU2wE3p8dw2cl59MoyYPxlYocuzIb8L3qB/UWH8LdCI0ev3VNm/ucR1uzcq5uE8vdTdvdHIolvsq93Glf2fpC7ETybWi8zdYuvZXibuylt6eLdf6YnbtbZTGI1+K1eM2cbEttH/FNiXfb/D0+YP81NBrhF/WwXvEaqKRYkP0dpjaUx95Gg35KHh8WxPG694X24/D34+nn/mzde0bgWD5J+3Lead1RPsHrzgpsT9kN+Huy9e13uIERdStMPthfWaPtbk6IFxt+4htzmxzKSoq99e6F7nuxvuiiYWBFdvz15gPEa/Gaucsb2uMxOxwawzctDY2hcm+me+yFPaxTvAYq60Koz2t+p0ve93wi2zM1P45LQ7UapqtqW5aq8JZC2Q34Z7L1bXG4gRGVl50Xa7Tdl9JN4bUifeAwVlKsG9zusX56oov15mPprpPNgHgtXjNnS1IMfpyOV3yg/ig0hhSOHduWzWKd4jVQSXtDvcbp+7rk/Z8fRmfYmY+zfFrp1K5lpXauDfjz0nnc7A04X/YCI+xEKH+Ce+iHT0Jvjf0A4jWI1wD/1/pQv4l2JvqQD/kbCBtqfDyPpH2469SulTIb8Ddk67oga4ERlw8BGMcqXypLqKCl6fz8N52vi2QJIF6DeA3Qa+FUp9SPiWO+yNZ/uMbH9Gqo5wRB467MBvzD2bq+kLXAGFgbJt+k+012UEG/hck349bKDkC8Fq8RrwG6EYfZuBzq13j/vE/5EZ+sNicpeVDTYzo/24cJp3itlNmA/yBMTuCzWNYCY+LzrBz9QXZQIUeyc3O77ADEa/Ea8RqgW4dC/RrvY7rSxzw5l/1OHWeYbw6dEhtuX3OK10pZDfibsvWck63AmNmXlYG7ZQcVsDs7J/fJDgDxGvEaoFsfhXo23sd0so/5Uvexw/ekbb/sFK+dshrwL2brWS9bgTG0NzTe1nuuUYAKNAY0z0WNAQDiNeI1QNfeLtLjUN8G/J19zp/b2W+9U7NjeyZt99707zhM0mqnfC3kk0nPtgF/RbaOW7IUAAAAoF5uhMkJQ/IUh9tY1uU64iQO0zX+xvWvk9WVtSCdB89rnDb3OY+2Zudz3SaCvZu2+/307zhM0nKnfS1syc67E7Ncx4/ZOrbKUvFavAYA8RoAqJ/YgHugTcVgf4/rebNIl7Lv/xMakzzMk8WMgFtZ5Xtljba7OYFtvM4PhnqO4z+O3gqNuR2a5enDIq3pcR0rsuOv9714LV4DgHgNANTckZYKxsNZVA4msu9/JUsZIfl45BdrtN2x0h8bca8V6QOHsfLisDlPQ+ceV/GNk2Ndrisf+14vLfFavAYA8RoAqLmt4dXGos9mWcF4EvQMYPScyK6NT2QHFfZJmPvwO4jXAIB4DQBUyOk2FYwrPa6j+argSdnJCFpUpL/DZA+apbKEClqazs9/0/m6SJaI1+I1AIjXAED9xTH1/izSvZZKxuoe1nE1fWdCdjKi4qRSzYmpfpMdVNBvYXKCs7WyQ7wWrwFAvAYA6m9tqhgcLtK+lgrG0S7XsTA0xtqOjUYLZCkj7PPs+vhBdlAh+Vir22WHeC1eA4B4DQCMhmalYktoDL/wMkydNHFhF+tojvF3SXYyRtdMTLtlBxWwOzsn98kO8Vq8BgDxGgAYHddC48n+/PTv1vH6ummgPBE0ZjJe9qYK+HPnPUO2OzsXNd6L1+I1AIjXAMAIWRRefbK/rqWCcaeL9TxIy66SpQAgXgOAeC1eAwBz13w1b0/L53+0VDI2TrOOlWmZu7ITAMRrABCvxWsAoBzN1/nWtHy+s6WCcWGadexKyxyTnQAgXgOAeC1eAwDl+KdIj9p8/nqRnmUVjDjxzvIO67iYlpmQnQAgXgOAeC1eAwBztzZVDE51+PvRMLWXwLdtlokT87wIUyfpAQDEa4BhWygLEK8BULegzvalisOnHf7+bksFI/YkmNeyzOb0t4uyEwDEa4AKiA2pV4t0XFYgXgOgbkGdXUuVgyXTLHOlpZKxveXv36fPd8lOABCvoQdLi/RXkS6FVxux6nxzd7/lenwxw/Ube9k+aPlO83vrnCY9WVWk81keuslGvEYMFAPlq3xVt6C2FqUT7+YMy33WcrH/3vL32+nzlbIUAMRr6MGB7JzdOmL7tqlIz7P9+7qL77ybbqybN4evO0W69laR9ofGpJ/X3GQjXiMGioEjSL6qWzCGtqYT7+AMy8UnwQ9bKhnvpb+9mf59V3YCgHgNPTqUna87RnD/fsz2r9vr71FKC5wePVmc/f9mN9mI14iBYuCIkq/qFoyZ0+nE29TFsvtbKhjH0uefp38flZ0AIF5Dj+Kr3yeKdDiM5mSNv7Vck1tmWD7mwcsiHanhvr6WtrsK277OTTbiNWKgGDiiMU7dQt2CMfNPaLxG081Ya8vSBZ+PmbUwq6RMyE4AEK+B/+eNdD2eya7JX2b4zkTovgGwivvb3E832YjX4jVi4CjFwKrEOHULdQvGzNp00l3o4TvnwtSnfHuK9CRVNubLUgAQr4H/Jw6n8SzdfD7Lrsl3pvnOkdB9A6CbbDfZiNcgBo5XjFO3ULdgzOwLvc9sv6GlgvEo/fei7AQA8RqY4lSRzqb/P5pdk4em+c6dIp2v6f66yUa8Fq9hVGNgVWKcuoW6BWPmejrpVvX4vT9bKhm9VlIAAPGa8RYnUIsTNn4SGpM9xhvRtSO4n3GSyi/T/6/OrsXHof0kcivS3790k+0mG/EaMVAMFOPULdQtGG9vpxPu4Sy+u6tNBWOlLAVmaaEsAPGasRNvgOIEji/SuRlfAZ/ra9072pzzs01bS9jH5nAay7PPrma/8UWb73zV5jtust1kI14jBoqBYpy6hboFY6g54/3ZWXx3YRZoYvpLdgKzrHxcFfhAvGasPUnnZxmvdVet8WJ/m+vu8+w3brT5ThwP+06Nj6ebbMRr8RoxcFRjYBVinLqFugVjZElovFoTT7ifZrmOfJyto7IUSrc0BeZLoZ4TzUxnVaqkCnwgXiPWNc/PnSWsL742vriktKCE7bne5rqLk1I+yvb7/Za/xUa8H9xku8lGvEYMFAPFOHULdQvGV3xlJn+9JlY0NsxiPWuydUwMYLvjhEA/O3yMkQOh3B4QVfBWaPQYOFakawIf1DZexwmyzoapvQXzFD9/WqTfi/R9MAwAnX0cRne4iKXTXHcHs/0+mX2+OX32YYX3a6YGouXZvg2igchNNuJ1ZyvTuX85zK4X9rcOrxg4ZjGw6jFO3ULdgjFxbZrgHMdc+67H9f2ebtLn93m7l6Xtu+MQMkYOZdfnjhHZp8VtKhICH9Q3Xu9s2bb/pM/npYaI5ps2L0M5PcsYPUfSOXJ3BPdt+zTX3dth6gOvJenz7wdUt56Lqg3R4CYb8bo7f2TbFh84LGr5e/zN2EgWJ1W9mZb7yCEWA8csBlY9xqlbqFvArAuPcwP4ndNZA8A82c6YiAH3RJEOVzzYCnwwvvF6W3Yd3+6wzM1smQ8cClo0e63+OIL7Fuuvv07z91+ya+Ob9FlsYLtQ8f1ykw31vL9+3MO191ZabpFDIgaOWQyseoxTt1C3gMpa13Ixvi9LYOSubYEP6ulkdh0f7rDM3tD+dV6ID6dfhnKHi6jK+L+xw0kcRurraZbZkl0bf4fJBrO6v61inFqonnys9VjudtMwf1e2iYFiYKVinLqFugVU2u0ssI3SWOAw7gQ+qL/72XW8ucMyeS/9i7KMzIYw2Zj0WknrrEoPrua+vTfDcn9nv3c2jMY4yG6yoXo+DVOHz+nGPtkmBoqBlYpx6hbqFlBZXxXpQWiM2dW8QA7KFhgJAh/U28owdZzNTkN97c+WOyfbyOxJ58XlEtdZlcaLWHd92MVye1t+86+S8uGTdNPuJltdA6LT2bWwX3aIgWJgLWPcoPI1xs6fQ2Mej9bzItb5nxTpUmi01w1qiGt1C6iw+NpWHKfv89B4pSx/ggijKr6q+F6qdBxM5/vaEd1XgQ/q7avsGp5uXM3r2XJfyzYyZ9J5sTf9O94Erh6RfYu9337qYrk4rEX+punRkuoS8ffvD2nfq3STvV5dA/6vf4L5aMRAMbDuMW7Q+bqzzTriebomTM7fcC3liboFjLFYQNxI/5/Ppn1P1jDCYqN27BXzIp3vz8Lcn2pXdUIYDfhQb+eya3hXh2X+my3zeyjvFXFGw90wdX6jQ0VaPgL7tWWG66JV3jO2jHGQ92XrWzCE/a/STXY+FvAJlxxjam12HTyWHWKgGFjLGDeMfP0mdH7wtyRMPiQYxFs96hZQUe+mi2FN9tnz7CKZL4sYcU/SuX6+hHVpwAfKFh8svsiu4dZxNd9O13VzbNejYTC9c6iXl9kNdnzrbNMI7FM89++FyTkfunlo1ezJ9aKEOm6crC5/5X3dEPKgKjfZMS+uZNvysOXeAsZF3qB5WnaIgWJg7WLcsPK12VnnaYe/P0p/v65uAeMrXhA/tnx2dcg3IzAoS7NzvYzZ4mOlcHFJqcxeDBrwob42Ztfvy9QgcDpV9O9mlfn4APFN2UUHl9L5E1+/HoUhHQ6Gqa+sN2+cj3Tx3T9TfszVqbSe5u9/OoR8GPZN9vrU2NCpM0LsFHTM5ceY3Vs3z//PZIcYKAbWKsYNK1/zzjqdHvw9Tn//W91C3YLxFAvZ2Pt4acvnJ4d8MwKD8nHo3Kt1lGjAh/o6FKbOTRPfztlepAOhMR5+82+/FGmF7IIZxeGmds1xHbEB6EGRFmY3+0eHsC9Ves0dxl1eHsS0WJYgBo5NjJtLvuaddXa0+fuyAd/Lq1tAxbweGq8GtZvkrt0EGjCKjqTz/O6I76cGfKivG9n1u6XN3zdlN0+xd85qWQYDuS63tVyjZ4ewHfPTzf4OhwSGbmsWr2/IDsRAMa5L32Vlx1tt8qDZYSc+NBnE27bqFlAxcXy++JpPu0k7PwxTe/vBqGoOF/XjiO+nBnyop3yYr5eh87iaR7Plrss26KsvUv2h6VQwYSXQmGCxGYsPyA7EQLrUfAhyO/ssNuR/XqRboTG8zrHw6sgZwBiIE3PkE9VOlxTEjKrYENbstTpR0jqNgQ+UKe/N99s0y020xO7lsg76Ir5WHnvAvZt9tju79hbIIhhbD7KyYL3sQAykC3lnnTi89T9halvd5fBqr3xgjMSJ72ZqxHumIGbEbQiTvVpfK2mdO0J3D8a6SVtL3FcN+FBPp7Nrd980y21sKT82yTroi/ia+w8tn23Jrr0NsgjG0uqsHIj30fNkCWIgXdjaIf+Wpvv2ZsP+h7IKxs/m0Hiqt2SG5fIZxTfKNkbQnjD5VLssGvCBMj3Mrt0Pplnuw5by411ZB6V7p0iPwqsTUy7Jrr1tsgnG+r4iptOyAzGQLjU763R68Pd7+vvToCc+jJU4ce1fof3Eta1OKogZcWfS+b03/TsGzFGd/HF90IAPdfNe6L43395g6Dvot/Nh5ofvYiyMp1+zcmC77EAMpEvNzjrnO/z9qyx//yu7YHwcLtKd0N0rfV9mBcWPso4RdDed3++nfx8KoztudP5q4wmHHmoh7813Zprl4nik97Nl98s6KF18g/WPaf5+fYYbcGB0xeFmX2ZxWC9ZxEC6sSbM3DifD7FzRJbBeGiOj7uny+U/zgqKW7KPEdSsaMdK98EwumNGx5uIK9n1/DBVFoBqu5xdt990WGZhmDrkXfzOfFkHpYrXVGy4mG5SylNhcpxaYLxsz+LwfdmBGEiXvs7KjlUdltmVLbNDlsHoi+NfP56hESAXe+jnQ+jENCEbGTGx0Ss24l8L048tXVexkvU0dH7FMc5uf8xpAJX0Qcv1Gns2vZ3F6PdSPG/2vH8RGg8iTToP5Ytvtfw8wzK7s+v1DVkGYyO+vXunpX5tHhrEQLrRHHrr4TTLNMfAf5ndCwAj6vvwasPdo9C5wfJYqni0a/C7JzsBoG9WhMZkVi/C9GOMxjj9d2gMrRN75rwp66Av1qab5pUzLJe/ubpFtsFYOB6mDp2Tp9h57n1ZhBhIB69n5Uenia/zByPfyjIAAACYKj5Qu59usBfPsOy32U32xdDdfFMAIAaOp7xx/maYnDsjvk0b5xw4FyZ73u+VXQAAADDV5jC1Z218K+ZAm+XiHFPthquLn70nGwEQA8nEByMXQue3bGO+x7kEfinSvtAYpgsAAAAAAAAAAAAAAAAAgL47GyZf+XxDdgCAeA0AAABUgwYBABCvAQAAgArSIAAA4jUAAABQQRoEAEC8BgAAACpIgwAAiNcAAABABWkQAADxGgAAAKggDQIAIF4DADV0t0iP+pwmZDMAaBAAAMRrAKA3T7IKQr/SVtkMABoEAADxGgDojQZ8ANAgAACI1wAAQ/Wv1DH127IiXSvSiyKdLtJrzgNJkpSvGgSU0+K180CSJPFavHY+ideSJEk1i9cILCN5AVxu+b1vnQeSJClf56yXeWyeZ9vUyzw2HyqnxWvxWpIk5at4rZwWr50HkiRpwEdgGe0L4HnL711wHkiSpHyds0EMgzehnBavxWtJkpSv4rVyWrx2HkiSpAEfRtvVlgvue1kCoEEA8RpAvBavEa8BgOFbXqQbRXoZGuM6mpAJYLBMiod4DSBeI14DAACgQQAAEK8BgDL0MqHObJPX+QBAgwAAIF4DAD0axHh8W2UzAGgQAADEawCgNxrwAUCDAAAgXgMAAABDoEEAAMRrAAAAoII0CACAeA0AAABUkAYBABCvAQAAgArSIAAA4jUAAABQQRoEAEC8BgAAACpIgwAAiNcAAABABW0s0o6U5ssOABCvAQDG0Y0ivQiTvSaa6WWRlnW5jrVFetxmHc0U179OVoPrD1BegOvP9QfKC+UFuP4AerOgSAfaFEz7e1zPm0W6lH3/nyJtL9I8WQyuP0B5Aa4/1x8oL5QX4PoDmL0jLQXcw1kUThPZ97+SpeD6A5QX4Ppz/YHyQnkBrj+AudsaXn1K+dksC7gnwZNJcP0Bygtw/bn+QHmhvADXH0ApTrcp4K70uI7mq0onZSe4/gDlBbj+XH+gvFBegOsPoBxxTK8/i3SvpZBb3cM6rqbvTMhOcP0Bygtw/bn+QHmhvADXH8DcrU0F0+Ei7Wsp4I52uY6FoTG7d5yVe4EsBdcfoLwA15/rD5QXygtw/QHMXbNQ21KkpamgahZwz1PhNZPmGGOXZCe4/gDlBbj+XH+gvFBegOsPoBzXQuPJ4vz079bxwnZ3sY4TPSwLuP4A5QW4/gDlhfICXH8AM1gUXn2yuK6lgLvTxXoepGVXyVJw/QHKC3D9uf5AeaG8ANcfwNw1Xw3a0/L5Hy2F3MZp1rEyLXNXdoLrD1BegOvP9QfKC+UFuP4AytF8nWhNy+c7Wwq4C9OsY1da5pjsBNcfoLwA15/rD5QXygtw/QGU458iPWrz+etFepYVcHHij+Ud1nExLTMhO8H1BygvwPXn+gPlhfICXH8Ac7c2FUynOvz9aJj6lPLbNsvEiUFehKmThACuP0B5Aa4/1x8oL5QX4PoDmIN9qeD6tMPf320p4OKTzHkty2xOf7soO8H1BygvwPXn+gPlhfICXH8A5biWCqcl0yxzpaWQ297y9+/T57tkJ7j+AOUFuP5cf6C8UF6A6w9g7halgunmDMt91lLA/d7y99vp85WyFFx/gPICXH+uP1BeKC/A9Qcwd1tTwXRwhuXiK0UPWwq599Lf3kz/vis7wfUHKC/A9ef6A+WF8gJcfwDlOJ0Kp01dLLu/pYA7lj7/PP37qOwE1x+gvADXn+sPlBfKC3D9AZTjn9CYWXteF8suK9LLrICL31uYFZITshNcf4DyAlx/rj9QXigvwPUHMHdrU8F0oYfvnAtTn1LuKdKTVNjNl6Xg+gOUF+D6c/2B8kJ5Aa4/gLnbF3qfWXtDSwH3KP33ouwE1x+gvADXn+sPlBfKC3D9AZTjeiqcVvX4vT9bCrleC0nA9QcoL8D1BygvlBfg+gPo4O1UMD2cxXd3tSngVspScP0Bygtw/bn+QHmhvADXH8DcNWfcPjuL78aJPV5khdtfshNcf4DyAlx/rj9QXigvwPUHMHdLivQ4FU4/zXIdR7MC7qgsBdcfoLwA15/rD5QXygtw/QHMzfIiXc0Kp1jQbZjFetZk65iQrTDS11+cEOhnhw+UF+D6G/r1dyg0ehjmvQXzFD9/WqTfi/R9MAwAiNfg+hvG9Rfj7/EiXe4Qr2dK3zq8ML6uTVM4PCvSdz2u7/d0kzBf1sLIXn/L0vbdcQhBeQGuv8pcfztbtu0/6fN5qSHifPr8ZVoWEK/B9Tec6++PbNviA4dFLX+PvxkfRnxSpJtpuY8cYqAs24t0TjbASF9/p7MGgHmyHZQXQCWuv21ZY8DtDsvczJb5wKEA8RoYyvX3OIvHW2dY9q203CKHBADoxrowtSfD+7IEACrhZBafD3dYZm+2zElZBgADtzSLxbFTXDcN83dlGwDQrdupktFtbwEAYDDuZ/F5c4dl8l76F2UZAAzcp2Hq8Dnd2CfbAIBufFWkB6ExAV6zwnFQtgDA0K0MUyet7TRe7/5sOcNyAMDgnc5i8X7ZAQCUZXFojNP3eZEmsgrHWVkDAEP3VRabL0yz3PVsua9lGwAM3D/BfDQAQB8cLdKN9P9vZxWOe7IGAIbuXBabd3VY5r/ZMr8X6TXZBgADtTaLxY9lBwBQlndTBWNN9tnzrOIxXxYBwNDMC41hc5pxeWXL3+OD9+NhcrK8+FD+DdkGAAO3L4vXp2UHAFCWK0X6seWzq1nFY50sAoCh2ZjF5JepQSCm2Cv/bvo8Dp2zo0hvyi4AGOq9dTNmfyY7AIAyfFqkJ0Va2vL5yazi8alsAoChORSmzk2ztUjbi3QgNMbDb/7tlyKtkF0AMBQLQ+NBezMuL5YlAMBcvR4aY9y3m+RuZ1bxOCqrAGBobmQxeUubv28Kkw0Gcbzd1bIMAAZuaxavb8gOAKAMcXy+P0NjbN1WH4apvf0AgMFbGqYOn9NpXpqj2XLXZRsADNyJLBYfkB0AwFzFCe/yiWqnS49lFwAMRd6b77dplptoid3LZR0ADNSDLA6vlx0AwFzFie+Oz7DMs6wCskCWAcDAnc5i8b5plssnuo1pk6wDgIFZncXgeB89T5YAAHOxuUj/FGnJDMtdyiohG2UbAAzcwywWfzDNcvnQdzG9K+sAYGD2ZDH4tOwAAOYiTlz7V2g/cW2rk1klZJusA4CBei9035tvbzD0HQAMy69ZHN4uOwCAuThcpDuhu1f6vswqIT/KOgAYqLw335lplnujSPezZffLOgAYmDjc7MssDr8lSwCA2WqOj7uny+U/zioht2QfAAzU5SwOf9NhmYVh6pB38TvzZR0ADMz2LA7flx0AwGytC41X6qdrBMjFHvr5EDoxTchGABiID1pi8PUivZ3F6PdSPG/2vH9RpIPBpPMAMEjLQ+MN92a8fh7MQwMAzML3LY0AMT0KnSfDO5YqHv+2SfdkJwD0zYrQmPzuRYc4nDcQ/B0aQ+vsKtKbsg4ABup4mDp0Tp5i57n3ZR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BknxTpfJGeFOlFke4X6fsiLZU1AADqdMBIea1IR4v0rEg3irRClgDA3Bws0j9FOi0rKFm8mbtcpH+L9E2qyK0s0sP0WfzvO3OsGJ5ON5Ffym4YCx8X6VGRbqfyxH6A891+1L9O5x4KRsupVDY0090iLejj720s0p0i/VmkhbK/rzYX6V5KG2QHwGBsz4Lqr7KDEsVeFvfTufVxy992Z+fdrTn8xrFsPd/Ichh580LjgV3zur9uP8D5bj9Gok7nHgpGx4YwtfG+mb7o0+8tK9Lj9Bvxv284BH11Pzumf8sOgP57K7sRuVakJbKEkrwdJntkHWjz93dbKnMTs/iNj7Lvn5HlMBbeaCk7XtoPcL7bj9rX6dxDwWiJD7V+CY03d2Lj+p0+37P9ltYfh+vZKPv77kFW5j+QHQD9dykVujG4viY7KEm8ibmbzq2bodFjrdW8lpu9Uz3+RqwMPkrfPSbLYaz8lZUd5+wHON/tR63rdO6hYLS8mcrK17PPmm+sPOrD730TJnvefyD7B2JLaPTCf5D+H4A++iIFuouhv2PRMX5+zW7i/jPNcvnN3u1Z3jh9K7th7MSeXHHCxP+Fer8iPSr7Aa5bdbq51OncQ8Fo2VGkbS2fvZWum+cl/9Z7ofE2VGxIXvX/t3c/EHtVjwPAj9dMMmMmk0lkMslEMskkJjOTiUwyyZgkSSLJZBLJJElMMklGJpNJJDOTRDIzX4kkSRKTycyMfs/xnvt7z3v2/LnP+977PPd53s+H4/tt732e597z/5x77rmiHoB5HETFxz7jyqF1ooMGHckGcGdGHJsP9q6O8Rsvps+8KLoBAGa2T2cMBfOn31Mp1ZM61xv8nbjCP76wNq72v1O0AzCPnu+Fd0P/x2BhpXaExRUQ1QDu/iHHlo9b1+3MbeyFz3rhKdENADCzfTpjKFhbYv3wb4Pf90QvfBK8gwIAYCw/ZoO38yOOLV8Ed030AQDo0wFzqdqnHgCAKTlUDN72jzj+4eL4K6IQAECfDpg761L98JeomBvxyYcHRANAO+KLluKLlz5Pneu4QibuU/l16qwvzNG5vpY6CP/0wuPF315K/x7fnH6qF54Li1uzTMruXjjRC7+FxceM43Wd64Wn+xy7txcOpLCnz98XUsMZP/txWHxx2O4a5xA/d7DBDtkf2cDtjxqf2V8M9i7WON+9Kd4upDi7ntIx/ttd8u1Q57O4PjzkuPjyp7+zMM4jqV1Ko/XpXOJWS8+E/vvULqS/HUz5cWsDv7sh/eanqSxeTXng5144GvrvCdpG/juT5b9vw+KLBxdSvrmY0mShT3zsDIuPI8dzPdkLP6RQ2dwLr6fvqOqu8ykeR7k7ffexdH7f9RkEnEjf+V2fvLc+1W2xrvsoLL5Y8bEptIFduI61IL6U7rPUTj4/4JjYJp7O0jLm1fuH1E/TbiuVW+V2WhZSmXoya6OfmGKfbhb7wl0ZQzVdN87KeGfe2qSu9CWr/vIrqa35Zsix96bri+fzSxj+Uut+NqX64Zs5z1PzmFe2pjYv9hs+zPorMT3f0WUFaF6s3H8Pi29oP5wq9IXU6az2uPy+5oRdNfH1WerYXwvL98kcFX5t8VwXUoOY/97/BvxOnCC9nI6Jk5WPtpwGD6VBTfU48gNZQ/9z+vcvsuPvLK7j5exv8QWuZ1Pcly8OqzOIiB2g9xu6rueLc3irxmdeLD7z+ZBjD6b8EI/7MeWPDVmcVo9j3jvGOce882zKw7+neBuVb3+c0Xy7riif99RMy5/HiM820mglHkmdyni9X6V6am8YPIG/J01onE3nGCdudq3gd+PNiQ/SYGJYHvqyxWt/PKXBtdRp35rVL7+k6xxW3k6l8yuv4d1sIHR5yLV9NOC84m/91aeNyOufHanc9PvdXWmC5N8+v7llgm1gV65jFsTrOZLis07d+l+aPKi8HIZvx7EhpUe/7/mpT1vTlbZSuVVu62qqn70rteX92qbNU+rTzWJfuKkxVJfqxibPq800nrc2qSt9yRdTG1N+9zsD6qM3+9RBv4z5mx+kz52a8hi6zfHhPOaVaFuq797ok28eN80G0JyNWUNxYUDn8mhWCV8Y0el9JA0M/ltFeK/Fcz2eGt0z2XF/D7me57Lj/k0NVBteHzFg3p79/Uj6t7eLwVg+CXlvmrh9fYxBU9mJeqKha/upOIcdNT7zaY0O4/rUyes34K7cnf39bI3f3ZryyPUV5Nt3ZjTf7q35naGI7w9qxGcbabTSwVkVd3+G8VcFhRT/1Xk+U/Mzt6TJjXEmVppepbcu1SnVY6l8TA8AAD/oSURBVMn9VvA8XUxQPTfk++4vzjfmn4NpEvDlbNLqvj5twbBtFm4vyt3+LH/83adM9hvg/Rrq31Brqw2c1nXMitf6TKbVCdXNvVfD4uq8A8VkXCWu4PshTcRUeX3/kMFyl9pK5Va5raONfnZsq/6oef5t9elmsS/cZD7sWt3Y1Hm1ncbz1iZ1rS9Zbn9VPlkU8/z5AedwdYzfyePk4ymPodsaH857Xuk3rvwvXRcADYgDlv9lA8RBq4XuKSriQY97PTFmgzEoPNrSuT6ZTToeqdmRv634vg9aSIfj2fefHnLcV2FppfL6NKisPvf0kM/lnY1na5zPQpoUaGLLkF1F/NVdtV0OEPvdvc9XpH834HsOj9HxiZMZV1aRbx+b0Xz7ZnbcyRH54mqov+dtG2m0EjtT3FdpsLWBvHwjTewME/9+acw89GvD135rGixUN3IGPX67uziP7UO+M8+rsW7Zk/L4HQPahPx7vxhxvv9k8bsxdfp/CUsro77PvuuFPp/PV8HWWRXadBs4reuYBetS+q+kbv01m0j4On3XumJSrKqjzqV6bKGou+rsvT3NtlK5VW7raLOfnfd/3phCn27W+sJN5cOu1o1NnNek03je2qQu9CW3F33f9dnf7kq/FcvW26l+ei+Vm3jsczV/446w/Emw9zo0hm5qfLgW8krlsbCyp7UBGDHB93NWwe4Z0YnNK/t+q2QfDIuPksVOcfXYbfWYWL9HvqrVOB9N6Fzjv5/IjstXBb8y4vfz7/ut4XQ4ln3372H4nuWvZMfmHZaLNTteowb4lT1h/Mce63Ss8sfOh9nYp4NxW5/OVJ3H894J9R49PNbnN0+nyd8NKR9dTBMrkyxjk8i350K9/e8fLDrxo/bXbzqNVuKBotM9aOV9XEH4YyqDg8rI+lDvSaFqkiMfjMTy9HGKk31hcXXKvvTfH6Z0/TQM375oXAvZgGXUAGXfGJ35PF1/SIOPLTXj7MqIScv8e0Mqg+8WEybvDxgU3l381u4JlM8uXMesiIPSuML3pXDzpPFbRXwNcjgsreR6NIujT7J6vN9kc776/POOtpXKrXI7Spv97G3F+T884T7drPWFm8yHXa0bmzivSabxvLVJXelL5tu0fVvUeX+m8cW9ffL8+jHavO+KMvJ0h/JUU+PDtZBX+sX1xwGARgaI32aV62c1PjPskbjYgH3dp0Nerbh5o89AqVoJs3/C51p9Z76S+N4xOt7XW+oUDVrBndtfnEedgcOLYfy77F/WHJTV8VdY/UqxC32+91xxzC1DBqWX0nc8MOCYt/v85uE+g7Ur6Xc3TaGMtZVvy/3vhw1q89X/39W4nibTaCW2FPnvwwHHbQ7Lt6F4u2Ya/TRkkuVK1tl+cEr1/AfZuZ4bcexT2bEnRhz7SREPj4yRr6/XrN/eSQO4i6H+o/KHQ/39jdson9O4jlkRV5x+NaDujOX0Whh/ZeWbxWB/d6pH+tUz+eP1r3a0rVRuldth2uxnR4dqnn8bfbpZ6ws3mQ+7Wjc2fV6TSON5a5O60pf8uE//OO4f/0eqI29b5fcfLcpm/N8nOpKn2hgfznNeqeSLzZ4y7QawennDcSOM3td93YjBXHy89Pbi3/LHbB8YMFC4XmNw1PS5hjRwrf7+14jvuy2sfD+/YeKkYX6nvM6E6N4+HYlRA/x8z/Q6q7CqVWS7GrjG+8PKXhp2ovjckT7HlHsQrtSTfeL0yQHHVivF46qre+Yk346z//3/wnjbAzSVRiv1VRGfW2t20D9YxWTQ1pQ2f4bprpzeF8bbozhfjTTqZVP5zY6vG5xAey877mDKj/eNcc35OwpOTaF8TuM6ZkHsG5wNg2/gHcvqn3EmPfPtTO5L9dOgejnfvuPBDraVyq1yO0qb/ezoZBi9lV4bfbpZ7As3lQ+7Wjc2fV6TSuN5apO60pcs2459aXwRV3cPeufDOB4uxjXPhHo3aiaRp9oaH85zXqnk28ndHQBYlXvC8hW3dVaOlI+eXqnxmarD/kefv1V7u34xpXPN7/aPerSrHFBfaCgd3gnjv6F9T5/OxP0jBg39Xso2Kt2a2g/v+eJcP6v5uT+Kz93V55jyBW4reQTw9nDznobDJqbz/YZjx/HeOci3dfe/L/e9fbTGNTWRRiv1WPHbg1anLoTl+2AOe0Ftncmg8+m6b59iHR9XXv6eneeZGp/5KdTbGqncJmLUKqkNxfGXap5DvKny4ZjXnZflw1NsAyd1HbPisSETXHHwfy2Mv2f4hiwNf0v12GsDjt0RRk9ET7utVG6V25Voop9duVzj/Nvo081aX7jJfNjVurHp85pEGs9bm9SFvmR5rjdSO/Vdqi9XO3kfP/9nUS6rSfMHppyn2hofznNe6XfOVwIAq3aqaJDqrB57vPjMqNVFm7LOcrnS5Y5Q/yVSbZ3r92M0+kdC8y+x3ZB1EKvGvs4qjwPFuXw+RmcldhZuGXF89aKtVxrKax8X5/vCmA1/DF8NSed8EHUx6/DF1Qj7auSXci/Xn0akQ7kv8DdzkG/zbW4ODfm+/HHx6zXzaxNptFI/1kyDh/t06Aft/Xtncdzl4u8HU9zcO+U6/rWa19NvcuHHEcfm20T8WyMflCuePhlw3NYin/w15uDwvuJ37phSGzjJ65gHb4T6q80HpcfZEXX36zXSbdptpXKr3I6rqX52v37XHRPq081iX3gSY6gu1Y2rPa9JpfE8tUld6UtGL4Xlq9U/rtnm1JE/JXuy+L1bppyn2hofznNeqTwX5uspUoCpuqNoYP6o+bm3xuy053tN7h8ySN06hXPdGMZ7EefZFXTWR3m6+M66L3j5MIz32O47YbxHT8+nwf3GhvLbl8V17h2z8zxqEiN2En4Pw/daPTDgs7eH5ZPLdfdcHLWtwCzl27r73+8Jyx/h/HqMPLCaNFqpB4vv/6tmXTVqcmvviEF4fKT42JTr+IWwfI/iOi/dzrcQGnX++TYRn445+Bv2+HG+/3IcjLy5ikHmz1NsAyd1HfMgruS7ssJrPV7Uh8NuaOY3857taFup3Cq342qin115IdR72qLpPt2s9YUnNYbqUt242vOaVBrPU5vUhb5kJZ9kvxxW9qLZUXVmbPs2F+m+fop5qq3x4bznlX79jRdNvQGszsuh3rYSpR+Kwc2WEcdfCoP33qz+dmFK55rf+T4/4rtuKxrxnxpKh5M1B8elfEuS92scfzEM30e+32DwaIP5rezsbanxmd+y478dcMwTxXHxcc6DWQcwTkQfGDG4LCco6myFsFCjgzZL+XZPGD3JvZDOLd/Dts6q0ybSaKXeGaNz//EY6fXCkEF49fjsA2G69hfnOOoFmxvC8seE9404/koYbxuCs0V5GbSq6tSYbUzpdM1rbrsNnNR1zIPnV3GtP4flK6YHuSvU28Zr2m2lcqvcjquJfnbl85rn33Sfbtb6wpMaQ3WpblzteU0qjeelTepKXzKEm7eeKsdNf6a2aFz3F2OUfAK7mvydZp5qa3w4z3llUDuxKwCwKl+E8e8olytOjo84Pl/9+kWfRrv625tTOtcPVtCRH7eTMMovxffuHHOAHzsGo/a6u734jQdHpFnspP2xws7YINeKcxj3sf1+exOWq7leaqgs1NnrsnxM/tsZz7d5XA7a//7VsPgI549j5Nem0milzo5RbsvH4Yd1hD8bMgj/sGYeb1v5ssDHRhyfP54bB1Tra+b/6yOO7Zevjw0Z+FwNo7frGDZwyuuavVNqAyd5HfPg0hj5dFjbdqjmQPyvDreVyq1yO46m+tn9rn/vBPt0s9YXnsQYqkt1YxPnNYk0nqc2qSt9yRCWv0uq2jrzg+Jax31aaUORJ8qxR/WUzzTzVFvjw3nOK5XtYfztVgEYonwhy301PvNa0eiNehw3f0StfLzu3exvj0zpXL/Jjhn1lvt825DvGkyHchC0vsZn8o7lNzWOfyYs3xZkkLhv3t8r6LDWUT6COEq+H/uHIzpgq13p9k/xXftqfKZcgX1kxvNtHt/9XtwaV3vElSJ3hnqrSppOo5X6tziHh4Yc+/mQiZBykuOfIYPwHzvSkb4Y6q+QjKt7fh2jjntpzDroWFj+IqtBe0qX7yHYPeY17yoGDOum1AZO8jpm3f1FXI2z3/jBIj3W16zjPu1wW6ncKrfjaKqfHVL7WPf8m+7TzVpfeBJjqC7VjU2c1yTSeJ7apK70JaP3ws37xcenaC8XdcZdY3znp6H/1jmVX2vULW3nqbbGh/OcVyqHplB2Aeba9TEbvdiRz/evHrWX2e3Zb8T/LVew/BkG35V9cULn+m/N73yyGMTe3WA6jDsIOhhufmwx1+/x9vwRw5NDBm7VgKWNR1SvjnGd+YqyP/p06srOzH9jdhpHlYXNNT6Tv8j1nwGfmZV8W+5/X05axLIbbwTsL/Jfnpc2hZtfnNRkGjVVvtbXGEzEdBu2x+oj2fdd6zMIr/L6tB9lrVvmYv37XTFZ986I7863iXh1xLF3FIOs54cce3RI3VbHK9nnz/TJx5NqAyd5HbPu6Ih8emjIoPlkzYmnLcVvPFXj+7reViq3ym2T/exR539ry326WesLtz2G6lrd2MR5TSKN56lN6kpfMoTli4Hy/defLa7ji5rfd6j43ONDxjqlHRPMU22ND+c5r/S7vrdNuwFMbpBYeXnMBjp/7OyTPo1v/iKc3GN9Os1tneuNGt8ZG/N8hdv+htPhyhjXtiENfvLjrxXHnA83r5rKf+Ngn0HFa1lcfBPaWTVWripcqNn52V1z8FTXQgNlYWeo9xKyWcm3e8LgVYcxL3yVJn5CWL5i5nAxMfRQi2k0iXquqrPeG3FcHgdHhqTPV1Ou46/XLHPvpQHrOwMGU6+H5VsNLBTfPWpfyzNjtB35/sDvreCa822Q8gnHOOB5c4Jt4CSvY9aV21zl7c/21HYMyrv5y16HvQD7cPEbW2u0x9NqK5Vb5bauJvvZ5fnn/ZpYtt5quU83a33htsdQXasbmzivSaTxPLVJXelLlls/3Vn8/ULx91FP+2wr8sJnI9rC/ObY5lRPTSpPtTU+nNe8kvszjPfkwqC8933KCydDezftAGbCd2M0SndkjeR3YfhKojhgLFfelvtMHgg3TxgupMHn5dRBmsS5/lNj8JE/nvxsC+lwOtS/u3+8GABU/397FvdnRnQmqoZ/Uxpg5vsHngvtre78KNTbFiBfHfHGGIOnOqsi7gn9txg4P2YHLc+PJ6dQxprOt+U+9adSJ2lbyhN/Zel1qU++i5NIx1pOo5X6vmYa3FMzvrZnHeUfBhyTP1IcryXePNk4hTr+pzB6v9+j2WRCXm9Xe4LGFZnlvpz5NhOj9rXMXwT344h42BRWt31F9HufQeYjaYC5fkLlc9LXMevKeqK6KbYn1T2HB3zu3rB87/dNQ34jn4z+pebAe1ptpXKr3I7SRj970PnvSm3dLS336WatL9xWPuxi3djUebWdxvPWJnWlL5lPIP/c5+8PFfH1vyHty/qwfML/ryH5oN8NgXgj9IUJ5qm2xofzmlcq24p4W2l/qWzn5m0BC8BYXi0qxWHba3ybDeQ2jdEBj+Fsn+Oe6XNcFY5O6FzLAciuIb8bO3NPtpQO5Z31QSul88HYC2H5/uLHU6flYrj5McQjxaD94xRH5WOHn4Z272yXe8vuGzDIuRzqrVD6aMxG/WCKn37buLwS6m/1ksfn6TB89c+s5NtzQ8rj9aLznK/gjJ3D11JncV3LabRSR2pMMqxP8V6ViY+GfF/Vmf9jyITFh0PiM1/1E1enxJslT4V29q0sHwP/IYvbuF/vlyntq60R8u0y4g2NeFOm3wu7Xi8m9wbZU/z2qH1k8zrunxXGyY1iwPB4mpTaNsHyOenrmHU3hpSTz4d87vlQb+/3DcVvHK9RV0yzrVRuldswhX72uOffdJ9u1vrCbeXDLtaNTZ1X22k8b21SV/qS+ZM5g55M+rQ4r0FbtL0f6r/8+Wo21lqf8kGMt60TzFNtjQ/nNa/k47nqdy+t4nvKdxycCQBrWGwUfgvDV8asC0svdvxmRMdz64DJv3v6HPvQgMblowmda37Of2Yd623ZIPmzsPT2+O0tpkNsQH/Orq3f42+7UkcmNmTVS8q29Ym///X57NkRDfrfod6el034Zkgn8LawtLr7VBj9WOxt4eZHuN8pBlF3pkHsd6lzMyhP3FKkwaDB7XNh9EuJZi3f5vvfX+1TfsvO8OXimJ+GTPA0mUarqefyVYWH+lx/NSESb3Z8HRYn5/sN4KsbEn+E4e/BuCPc/JjuqPBjGO9FaXWv/cKQ3ywnKsqtOwYN1M6OqK9CqlOuZb9za43z/TSM9yK9fv4sruGfMHirkLbK56SvYxxHUzq/GrrjmyETJcMm0j6vUWeHsPxdIP8NmfTpSlup3Cq30+hnr+T8m+zTzVpfuK182MW6sanzajuN561N6kJfcqEYG+wdcNzd4eYbH2V5eqz4+2cjfrvf4qKTE85TbY0P5zGvDGpPP1rF93zbZwwJsKZtKxqml1NjFRvEh9Mg8t+ag/0NfQaSh4cc/1r67mupY/3EBM81F++6v5UmGq+la4h7h59I3zsJdxcDgbfStcUVzq+k84pbgZQvCc0/cyPcvAf5+jB4JcnvKQ0m+ULE21IHqVoJsCssPdL9W+pgvTxmx/Lp1An8NZt4iGkYH1c+kzpGdVa/xc7PT33yV7QzLK1AiR37HVMqY23k23y15dup83t9yHUeTHEb0+r9GgPSJtNopXaEpUn8P7JyVMV//qRCPI94kyJO6m9J578r60R+WbPDuyXF58Vw8wqSQeFkS5OBMX5/SXXBlZSX++WRYyldfhlSd5cvPL4RllbyxLA7xVH1qO9jK5z8emKF1/tU1q6cqpGv2iif07iOuqo2+mqH+iGx7v0iXeu1NGg/MOakwoNDjj1Z5Nd+j5V3ra1UbpXbafSzxz3/pvt0s9YXbqt/16W6sanzajuN561N6kpfstx6bdiNuFdC/xtjL6Xr+Lv49y0jfvvF4rti33zrFPJU0+PDec0rg+J2NU/KxEVe1RPSn0+4HwbQWbFj+3yauLuSKv34v1+nRnfzGN/1RBoE/R5ufkFU1861azakTv53YWmlQGwAPwmDJ2R3p05QHHDvHTBov5i+7/fU+L0eml0RNq64oi+uTriUrjGe27fp326bchrETtVzaSIjz1+xU/Zmn87fPOTbfLuGfWF+Vdv9XMjy3aU0+XVnnw5jXDHyVzr2n9TJfWSVeWtrKucL2b/tDEurva7NQDzuLQYT+1I+ruqsX1OdtWeNtoFd91YahK+lfUTzp4a+GXBMF9tK5Va5nUY/e9p9ulnrC89yPqxTN87KeGfe2qRZ7UseDEs3ruI2VfvD6t7/8VHKI3E7tx1TzFNtjQ/nMa/cEVZ2YxAAgBHOZp2sdaJjKjanNLgyA+d6LNTbtxO64O6wfLXZ02s0HpRbQN043/E+S31J5jev5PvffyUZAQCaESfsq8fxvxcdU02HmAafzMC5/hDsRcnsyPePjXXdrWs0HpRbQN043/E+S31J5jev5Nv+PCMZAQCa8WgwqTMp8V0Bdw3426spDXZ0/Bo2huWrgR6TrHTc8WAlmHILqBvnI97noS/J/OaVuEXPP2HpPQfrJSMAQDPeyDqH+0VHa2LcVi/Qiy9jeiD9+z298G7696Mzch35vpa3SNqZEldcxT2fn1xD1/xlWP7iubVa/yi3gLpxtuN9XvqSzH5euT19z5GwfPvV3dk5H5GEAADNuRCWJnU8Pt2e02H5CtgyfDgj1/FBds62XJoNB8Lii+T+ytLu4hq6/ivZde9eo3lAuQXUjbMf7/PSl2T280q+Ld9z2b9X2+f8GiwWAABoTP5ypPOio1VvDuhA/9sLL8zQdfycnftxyTpTNq/RtLuRXfdafZRbuQXUjbMf7/PSl2T288rVcPPLdbenc4779T8s+QAAmvNh6L96gubFVShvh8VV0Nd64VJYfHT19hm6hkeLQcAhyTpT1mdp9/gauu5r2XUvrMF0V24BdeN8xPs89CWZj7zyUXZu8T0729JvxBsE3rMDANCwg1kweGOQnWFxH8vLYflE4O+98GJY3KJF/um+vVnabVlD1x1fzn0mhR3KrXILrOm6Ubwjr6xe3Pf+jdSniDcI4o2C98Pgl+YCAAAtuz8svgxrWDAR2H3V49S/igrlVrkFAAAAAOiO+J6LOIH/iagAAAAAAIBuiHuhVi9DOyg6AAAAAACgG+J2KdUe6HeLDgAAAAAA6Ib3wuLk/WVRAQAAAAAA3XExLE7gfyYqAAAAAACgGzaHpe1znhMdAAAAAADQDQfC0gT+A6IDAAAAAAC64URYnLy/KioAAAAAAKA7fgmLE/ifiwoAAAAAAOiGbWFp+5xDogMAAAAAALrh2bA4eX+9FzaJDgAAAAAA6IYzYXEC/4SoAAAAAACA6XiyFz7phdvSf8f/vZHCdtEDAAAAAADT8W9YXG3/ZPrvo+m/3xY1AAAAAAAwPT+GxQn7uPL+0V641gtf9sKCqAEAAAAAgOm5OyxO4seJ+0u98KIo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NPdvfBhL/zeC9d74WovnO2FJ0QNAAAAAABMx4FeuNYL/4XFifsb6f9X4T1RBAAAAAAAk/VQWJykf6MXtmT/vrsXfgtLk/gPiyoAAAAAAJicS72wZ8Df7glLE/gnRBUAAAAAAExGnLh/dcQxl8PiBP5J0QUAAAAAAJOxvRcWRhzzS1icwD8mugAAAAAAoBvW9cL1FLaJDgAAAAAA6IZnw+Lq+ydFBQAAAAAAdMMDYXH7nN2iAgAAAAAApm9DL7zeC9fC4ur7H8LiZD4AAAAAADAFcb/7j3rhalicuM/DjV44IIoAAAAAAGA64iT+rb2wsxde6YXfwtIk/r+9sFUUAQAAAADA9MXtdL4JS5P4R0QJAAAAAAB0w21haT/8z0UHAAAAAAB0x2dhcQL/jKgAAAAAAIDu+CBYgQ8AAAAAAJ1TTeAfExUAAAAAANAdp8PiBP79ogIAAAAAALrh9l643gsnRQUAAAAAAEzGwV642gvneuHePn9f1wvf9MLFXtgkugAAAAAAYDI+Cotb48Rwoxfe7YVHemFLL+zvhQu98GEvbBRVAAAAAAAwObf1woleuBwWJ/DjVjl/98LnvfByL9whigAAAAAAAAAAAAAAAAAAAAAAAAAAAAAAAAAAAAAAAAAAAAAAAAAAAAAAAAAAAAAAAAAAAAAAAAAAAAAAAAAAAAAAAAAAAAAAAAAAAAAAAAAAAAAAAAAAAAAAAAAAAGbGrl74b4bDNUkIAAAAAMC8ej2YwAcAAAAAgE46G0zgAwAAAABA52zthcvBBD4AAAAAAHTOY6HepHmc6L+zpXNY3wvbe2F/L7zZCxeDCXwAAAAAAAjvh3qT+D/0wroJndODvXAhmMAHAAAAAGANiyvgR616r8K7EzyveLPgs2ACHwAAAACANezuXrga6k3iPzbB84qT+N8HE/gAAAAAAKxhh0L9/fDvmOB57QjTn8A/kv3+K7IKzKRXsnL8mugAAAAAYNacDN3bDz/6MkxvAv/F7LePyiIw017PyvNLogMAAACAWbKpF34L3dsPf0+YzgT+E9nvnpA9YC58nJXrx0UHAAAAALNkZy/cCN3aD3+hF/4Nk53Avyf7zfjEwXpZA+ZCLMs/prIdy/h2UQIAAADALHk1dG8//Gp7n0lM4McJvothaYLvblkC5sq2sPTi7kthsluCAQAAAMCqnQ31JvG/D4sr5Nv2fJjcBP4b2fW9KCvAXHopK+dviA4AAAAAZsmWXvgrdGc//F1hMhP4cTuNaguhC7IBzLVLqazHMr9NdAAAAAAwS/KXx057P/y4rc3fvfBHy79zOrum3bIAzLXdWXk/LToAAAAAmDXvhO7th9+WB7LrOSfpYU04n5X7+0UHAAAAALMkvtzxx1BvEv+7MJn98NvyRXYtj0h6WBMeycr9F6IDAAAAgFkT94a+EupN4h+b4WusruGiJIc15WJW/u2FDwAAAMDMeTJ0Zz/8NryVnf8LkhvWlOez8v+26AAAAABgFn0a5nM//Ljtz5/p3K/3wiZJDWtKLPM3Uh3wp+gAAAAAYBZt6IWfw/zth5/vgX1GMrfi8V74uxcu9cJ210EHnQnegQFRfArln144KSpg6j4Mi9tYviIqmLBbUjsQ89+zogMAYLbcH5ZWqs7LfvgfZOf8jCRu3EJY/g6FH1wHHXQoS9v3RQdr1NNZOfhGdMBUvRFs78b0HM/y36uiAwBg9rwU6u+Hv28GrueX7Hxvl7yN21DkiRuugw7akqXtr6KDNWhrWLpJ+X0v3CZKYGp2Zm3Sl72wTpQwQY9l+e+U6AAAmF1fhXoT+HG7kS7vh393dq4XJWtr8pskp10HHXUxS99tooM15uuU92P7fovogKnZkPU3PguzsyUl82FLGr/F/HdcdAAAzLa4Mu+vUH8//K56KjvPDyVra+JNnHd64bU0MHUddNGHWX3wlOhgDTkcllb6rhcdMFUfBZOnTE91M/dNUQEAMB92h/pb6XS1E3giO8cnJSmsaU9m9cEJ0cEaEW9Mxq1z4lNFtumA6doXZus9UsyXF1P+e1FUAADMl7dD/Un83R08/x+y87tHcsKadk9WH/woOlgjnu+Fd4NtOqAL4qr7F0QDU7AxLG7Z5AlEAIA5FAf8cYucOhP4ccudLR079xvp3K5JSqDnelh6SbEJTQAAAABm3p1h8fH7OpP4j3bovLcHq22B5X7M6oXtogMAAACAeZDvHT0oHO3YOe/Pzu3klM4hviwwvjzwTFi8CRKfBPi2Fx4Ki6t/T/XCxV74J9y8Gjj+985eeCLFbbyGH1KobO6F19N3xJXFV3vhfC88U+Pc7k7ffSydX/ky4vgi4xPpO79L/11eW9w26emw+EK2b3rhsRXGz+dZ/MTfiy/YOhTqrZDuwnUwO05m9cL+Kfz++ez3Dw85Lm7383cWbhvjN2K52Zvy/YWU96+neib+212ywVh2p3j7Latnz6U6oxTj/UAKe6Z83k3Ur9N0X1jc7iHG+/MDjolxfDq7vtg+3j+kXDyQ0u3jXrgU6m39Fz93cIbz71NZH6R6IvG3lKfvm0K+ajJdX0+//WcvPFfjd09m4egErvW1sPh0aqx7Hy/+9lL69z9SXzCe/8Y5aUeaLmtN1wVdE/ucv6bzfqPmZ/ZkbU0Mt85Yn2De0xQA5lbsUD6bGvLfU8di1GSxFdWT9+GQ9Piqg+d7ODu/96bw+4+n/HwtDRS3Zp3WX8LymyKf9/l8HNB9GZa2/KjCu9lE0eUhafLRgPP6PA0obxTHv58dsyMNiPv97q40eP23z2+Os4XSUyl+/kxpdUsaZBzKzu37IQPOrlwHs1WXv1tz4qMN64r8Ouy9HM9nx/08xm8cTHFfxW0sZxvS3x5K/x7rjXvlh5FifF1M5xUnzB7I6vCf079/kR1/Z3EtL4+YUHkmxc0fqZ24Eeq/c+bXluvX1Yp16JH0G1drXtMr2edfLv5WboO3IbUB/b7np+LY+LLGs+k78uOuhno3MXYX7UpT2s4D8eb2hfS9cSJ5Y/rN14rveWmC7XaT6fpan2MeHnLu+dNXN1L/oK1rjcedLs7tf0P6ilVfLk6yPzrD7UgbZa3JPNPFdu7BMP47xcpFVe9NuE+w2mvuepoCAH3ECc34MqfrYwxYqvBOC+fza1i+UqWNsH+G0+vWNMjsN4jc3MHzzW84THL1XBxcfRSW3gvQb7XI02H5xPKwlWP3F/G9N13P5dQJ3pJNKv1aHDssv91elL392aD/7z7l8tSAMjPuxNvGrGN+YcDg92j2vRdGDPymdR10ty4fNTFR/faHE/7tvdlv/z3i2FPZsR/U+O71xWfeHzChV/39rPww1Oth+M3QfIu2I+nf3i7axXUDvvuRPnX1uOG9CdWvK/FauHkCr06oJpBeDYtPQh0IyycAK5vC4krM77P2df+QyaD4vY8WaTroxnk/sfw90XActZkHoodSHyGGnX3+/lnxXaNW4jeRr5pM13izrN/NjkFPWx4K9W+uNXGtx1Mcn6lZ5z+XHRcXFWyb0Xak6bLWdF3QxXbuhz5//3TI78a2J9/W9JsJ9gmauOYupykAMGQSpe6+6v1CG1tcrOZ86oYDM5xmj/e5ntiR2tHR853GVhm3po5pNQgb9Kjn7iIeh+3FfU92XOw0x0dK40quO/oc+0TxvV+MON9/wtJqtI2p4/xLNrj9PvuuF/p8Pl+9/laN+Lk9nfuolx7fU1zH8x27Drpdl9etxz6d8G+/Gept67UQlq9oq1N/5as9vxtwzOEJDIJnLT/0czw7n9NDjvsqLK1eXJ8m06rPPT3gM0+E8VZZj/O+mbbq17rWpTZnJddTrSaPK6i/Tt+1LiyfJK3KxrlUfhaKMlMde2XIOeYTT8/WuKb4vX+GpSfomtBmHqjSt2oTHxlwzN5Q74m9pvJV0+kat8w7n87trrC0IOL3Pue1qSibZ1u+1rg6uposPxLqTWLfVnzfB3PQjqy2rLVdF3Shnbsv9T/3pfP+NAx/uiauTP8p1FtA1XSfoIlr7nKaAgADHOvTsMeOxs7UOYmd6/jY+q0TPi8T+INtGxA/T3X4nPOJhEnsRbyQTegMm8AJqbNe9zH4fMXwD6mjO2hQub5In2Ed3VuL7606/O8Wg9m4aqffEwJ3h/Ee+Y0D1J9rpslC8d1nO3QddL8uH2ZPqH+Dq2nnQr3te/JH6qubUnXriBgeH3DcO6Hdx9BnMT8Mu4bfR8T9K9mx+aT/xSHp+nuazKomXV4ekh7VZM5HNc67rfp1HHHSJT6lF7dkKW8wv1XU0WHIhNKm9P8fzc7xkyx9+pXb/Em1QROl20P9G+d5ffFLg/mrzTxQtYdVPhj2NEvZV/it5XzVZLoupLjKJy6rOOw3CflB9h2XU3+grWuN/34iOy5fAf3KiLSrkx6z0o40UdbarAu60s4dK/qld4WbV6T3qw+qRUI7JtQnaOqau5qmAMAAb/fpBBzu04m+kjqpm0TZ1MV9Py/0Sbf3O37e+WOp90zg9/JB4rkRxz6VHXtixLGfFPH+yBiDwOtDjssfSY2d+KdTB3xdzevNV+6M2t80/u3b7PjPanx/uX9qF66jC+LE2PcpbU+m8qkur29HGL0qrQ3lvsXDJjSOjHmO54p0GJQn4o3YS6k+f0B+uEm5r/CopwH2F3XtsIm/OMnxdbh5O45qNWX54sJbs+8ctXK2zfq1rrgC+asB6RpvOFdb6jw9xnfmK43j53an/Nsvf+dbdrw64PteDPVvnFfie2jebSh/tZkHKu+l4+MK/I1j5IFrE8xXq03XeHw5GV5NVt8o/v2+UG8is41rLVfA3zuiDNfpu81KO9J0WWu6LuhKO/d1n3+rFkuVXqiZl5tOy7ba9q6kKQBQc3D8X/q3fqpVAXE1zD2ibqo+7pNu34X6E6TTkr/gte0Vn/uK+Bm1rdDxmp3wKN8r/+sGJ2beC8vfEfB3GL0Pbi7fQ/fUGB31G2H4/q7VILXujYhJXkcXlAOzN9XlY8mf2Lg8wd8dZ9/i/4XxtnQq96OVH8a3uWgzvhszTUfdvI3bQpQrf3dlnysnTw5ldd+otrbN+rWOeF1nw+BJomNZvh/nBmm+9dl9qVwMyjP5thIPDjgm34+8zor26umsXQ3lsTbzQAjLt3U5OuLYcsL42gTz1WrT9Y5w87Yhtwzo8+Qvrj0x4TL0SPb3v0Z83201+26z0o40Xdaargu60s6tG3KtuZ1h+Y2btyaUlm227V1IUwBgyACv3IJlWAdkdzHJcq8onIpDfTpvw/YF7ZJ8X/M2bzbECcHfs986U+MzP4V6jzWX27uMepHehuL4SzXPIa6wGfeFnnl5PjxiUiEfeNRZ2VY+fn2lA9fRFeXLIc9M+PdnvS5fH6azl2rdfYt3hXr7XOfKl2HeIz+M7Z1Qf3VjZU+f9vH+MX7zRPrMH33+Vr1LZdQ2T23Xr3XEJxUGTXjeltVZ47xfZEN2Xb+l8vPagGPzp2oGTXzGPkC/l52PSp9fW853TeSBSr5dy50jji0njH+fUL5qOl1z5XXkT9f9kn57kmUof9HtxyO+r1wEcmGG25Gmy1qbeaaL7dyZsPyGUCyrf47Z52siLdu85i6kKQAwxPGiExAn3RZqTrL8lwYyTNaOsPzx32qS9OEZOf98orNNrxVxNCp+8oHfjyOOzQeg/4bRqxfLFaGfDDhua1i+X/Nf4ebH+ocpH0u/o+akQt3VjOULk0914Dq64tvinN9Rl4+t7Re59pM/OXGoZvpeD/VWLD8elk9AxbLwQFZG9oXmVhHPY37YULQXl2vG+4HiWsbZm3dTWJrkKleo3hHqv/yxzfq1CW+E+k+mDTrHsyPy1es1rmVP0Y8ZtfVYtZr9lRbjpqk8EN0Vxnt6ZN+IPNBWvmo6Xct6/Yssbv/O0nvnFMpQvsJ41A3BI6HeS2xnoR1puqy1mWe62M6dSf39yjfZ98TV7RsnlJZtXnMX0hQAGOD2oiNRZyVxCM3v0cp4A8tfws2rC1+coWvIVwC1JXY4/wr1XjxWyfeTPDbi2Hx7l09rfPdLod6jroeKwd2427C8VAwoBrmjOJ8/an7/W8XnXpjydXRJXFn5Y6pT44ThBnX52CY9gV933+I9Yfmj4l+P8RvxRXi/h8m+RH1e8sPTxTl9XPNzH4bxtt3I5XtElytU85vCW6dYv65WfDrtygrr1+NF3A6bAM23SRk02Z0/YXGuxu+fD4uTaBtbzHdN5IFKvjL79RrHv17kgWcnlK+aTteyXqm2ycnfSXR0CmVoYxjvBbJnw+ibCLPSjjRd1trMM11s5+IEfrW9X34DNL7X4u4JpWXb1zztNAUAhignFes8krwQTOBP0+k+Hb2TM3YNk9gTen/xO6NedrchLH8kdd+I46+E8R5DPluUmUErn/IVZ3Hie8sq8sewa365iJ8TNb//h5rnN6nrYL7q8nzgOAn5isS/hsTTD2FpS426q3/joPq3sHz1bXwXRLVH9PY0SN8rPwx0MtS78VnKtykY96Xul8Lg/c2rv10Y8R1t16+r9fwq6tefw/LVo4PcFeptFXExO+bIiN+uJtaPtpzvmsgDlbwOqPOU5PdFHtg8oXzVdLqW9UqctMyfrPt2SmUoX2F8fsR33RaWT5b+NOPtSNNlra0809V2Lk7g/x1ufkpmT83PN5GWbV/ztNMUABjii1B/D71KubXFtxM4z19Tp6nNsH8G0uvFcPPkfRxMbpixfDeJCfwTxe88NuL4fNVbHLCtr1kGro84NipXkh0b0snOt0b6ZMxrjp/Pt5vYO0bZr7OCp7yO4x24DmarLq9bN0xqAj9fRTfoRuirqX7IV5vtHON7/0uDbvlhfOXTZjtrfGZ/MVFx+xi/92D22XJ/8/tD/RdUt1m/NuHSGG1j7vbiHIdtFZJPNP1V8/seHJE2sb39o+U+T1N5IHqgyIujtkspJ8Xen1C+ajpdc7dm7XhVh8YVy3dOqQzlTwDUncQedQNxFtqRpstam3mmq+3cmXT++UvVX1tBX2M1adnmNXchTQGAIf4pGut9NT7zQvGZIxM4z/JlPW2EAx1Pq119zjmm37YZzHeT2ELnYhFXW0YMmvMVm6P2qc07rnX2zzwWlr9QbdBe8A8X57x7FXmk38rBYWXqvhrf/1oxGbG1A9fBbNXlo0x6C5183+Jn+vw9rir7OU021V2xN+7TP/LDYOWLodfX+MylsPJ9/POtd54u/vZu9rdHxuyzNFm/rtb9xbmN826Sg8U5rq9ZtgZtM/dMWP4umUHiSxerfdMfaznPNZUHonxhwOkax79dxMfWCeWrptM1V90QyePiqRX0+5u61nzf8lErp3+q2S+chXak6bLWZp7pajv3VVjZO0qaTMs2r7kLaQoADHG9aNQ31/hM/gKmf2p+ZrXW+gR+HGD/2eecH5vRfDeJl9iWL/kdZCENzPJJ9lEvH823d3l1xLF3FNf7/JBjj2bH/bmCa34l+/yZ4m8bRpT9URNjcRI937PzxY5cB7NVl48yyQn8ct/i3X3y2k9p8J0PbPMVlpvShMeggW0Md8kPK3YjjPfE1sHi+LL+GfbSxtuzeLvep675Mwx+8eSLE6xfV+voiDg9NGRS6GTNSZstxW88VeP7Bq1cfigsTSi+33J+azIPRN+Mkaabi77uCzXKdVP5qul0zT2WyvHfYbwtH9u61n9rfueTYfnCi7tnvB1puqy1mWe62M49UfxWXCR0a83PNpmWbV5zF9IUABii7iRnZWeYzAvWGDwIrMIbM3w9V8J4Kyqb6OQOenT9vTShkb/cK39pU1w1lj9qvFB8964R53EmDH4cv5Tv3freCq4533c+v1EQO9dvrrLsv9zR62B+6vL1xYRJ2/aEwU+KxEmZuNquWjX7aXbc4ey402nSY1jdU9eC/DC0rRh1HXGi7I/i+PJG0Pkw+ImefGuCctuvHdnfLhd/ixOU70+wfl2t8qWceXzEPZgvDsmL+Yvhhy16OFz8xtYa6Xuw+Fs8r7iiupoc/Sa0/zRWk3mgnNgdtV1KvrXL5w2V67r5qul0zeWT1nH/740t1WF1r/VGje+MN/rypzL3z0E70nRZazPPdK2du7/4rXiT445VjEdWk5ZtXnMX0hQAGOL8mB2B78Lsvjh1VpWr5WL4esavKd8/8taWfuOnMHq/z6PZQC9fIVPtmRxXgpd7QObbw1wPwyfd8hcF/jhi4LoprG7bmShffVbtLxsf848v21s/pCyPKvt3ZIO/+LkNHboO5qcu3xgmu6dquSftqTRxsy3VB/Ecqq238m1Ztmf1x7EaA+w6K+TuCaO37lqLbfvpMeLyeFg+gVemV2wDzvT53IPh5hWSZXtxoE+9Fuv+x1N7tn1C9WsTyvxZbaewJ+X5wwM+d29Y/o6KTUN+I79x/cuAY3YOmATalNrO/P0H50L7+943nQf2jNFXeDQs35/6lhrltKl81XS6lvKnG3eNkSZtlaF8C5JBaZJvo/TsHLQjTZe1tvNMl9q5mHblE9CPrLLOXU1atnXNXUlTAGCIV0L9x/qOhOV7edqXun17w82T97+F6Wxt8EjqtD3fwHflA+UHWjrf8sbHD1n+jnupfpnOo7qBkG9zc08aUPV7OVS+j+uPQ35/T/Hbo/YZzicH/gkrW42bryzbkCYWfg/935PwahE/wx4P/za73k0duw7mpy5/oJhEaNu5MHhLtevFID1fQRdvNLyWBsb94u6j4rtGPTUSV0NeDM1utTMvbXu50m9/jXrnhbB8z+Hjqc28GJY/XRXCzTcIYjjb5/ufGZJXjk6wfm3CjSHX8vmQz+U3pIfdbNpQ/MbxGvkulq+PU1yU5xdXLd/SYny0lQfezP5+fsjvx5X91aKGb8LwydM28lXT6Vr6OtR/6e8kylBeP+8a8rtx0vXJOWlHmi5rbeeZrrRzt4TlT5SudOvPJtOyrWvuSpoCACM6Jz+PGIREz4VuvdhuLYgriv4ON28HcN+UzudEaG6vw3zAvKel842dzAtDBlblQKV8xHXQ1i/59gNfDTjmqbB0QyD+Tp2nDD4Nq38hVLlK6J8weMVbjJ/fwvAtmdalCZ1qYmFTB6+jrriK6pc0mbAwh/XFtOvyJuJ3bxjvhY+rkW9vcbXPpEs5UXy5OCY+4TPoptxt4eaXaL9TTEDFJ0ueSQPlD0PzE7fzkB9C+uzPI+rcXSkNY51bvXR0W586/3/F57aG/hNu9/T5jYcGtCMfTbh+bcI3YfDk/bDJu89r5KfoyeJ7H6/RlvYLf4f291ZuMw+cr1Gf7cnqlndrlJU28lXT6ZrbkfVdx60H2ipDW7M+xo9haWFA7Ft/Fpaegtg+R+1I02WtzTzTpXbus7D8qcCqTI+rybRs65q7kqYAwAh3hOXbjbycDeLiY5enss7xDtE1EXFQ8H2fTvbTUzynaluThxv4rk+ya3qixXPekDqiv6RB1pWUn/tdw7E04IrHHq4xWKseM30qDUxjiI/UfxmWHisd5yXDfzYQJ/Fc/k2D5VNh9Ir1bcVAoCr7CymOLqTve7Xj11FH/pj7gTmtN6ZZlzcRv/lL4j5pOa7yJ2TeDosTw9eHxM3BVH/ESZr3a0wULaT6Ok4A/BqWbuhdT99zJtVN2+SHkeIkRz6R91a6jriC9ZUUt7G9LF8C+VtRVz/Up30ob9weHnIer2X10tka9Vsb9WtT+eKLdB0xnKuRRgth+QTlg0OOPVnEe7+t49aHwU8C/J7iehIvLG8rD5TXdz3F8ULqR+zJyl+cRB7nBnWT+arpdC1V/aGVbonWVhnanOqRiyktr6d6+sSYfdxZaEeaLmtt55mutHOv92k/qvy8Ek32CZq+5q6lKQBQo/F+LnVOrqSOxZXU+L/ZZ2BMu4736Wh/MMXzybe2aGIP8vyFsc/NULrsLTqu+8LiCtNq9WfslH8S2nuqoA0xPZ9PA8+87MfreilMZ7umNuT78B5Sl3cyfvMVY8dajqd8i6198kPny1ucYIqTdN9l9e1vqb4dNOEWb6jGlaW/pLq7nzgBG286xomsg+rXRuSrjL8ZcEycxL6Y0jLGfVz9GSfMdk3hfNvIA/kWTtfTb5xL13s1XfvxVVzvNPJVnXTN7cqO/3JOy9AstCPTLGvj5pmutHNPhP439arrWctt+6TSFABgJpSPJ1b7EU5zX+IPwtJqnSYczK7twxlKm2Oh3h6RdE98hDmurns3eH9HV+M3f3HgwZbPt9pS4Ib8oLzRmLtDd54anKZ3w+it9uY9XfO9w0/OaTprR+avLrg/LF+Nno9Rqn+Xpmu7fgcA+P/O0b9FByk+erxliucUJ2KqRz0/b+g785Xsn89Q+uQD0ndkV2hUvgfr3hZ/J060VNtmfC/aoTH5AoRYxm5do/GQv3/nyBpM1/1FP3YeX3SpHZm/uiCOtf4Iy18+nd+YqcZC5btCbpGmAABrS9wi4Kdw8+r7h6d8Xu+H5Xt8NmFzWL4H5yzYWKTLY7IsNOr3rHy1uS3Co8GNOGhDvv3fV2s0DjZ2rA83jXS9UMTBU3OYztqR+aoL4iR8/u6xOJFfLp6q3iWws/j376UpAMDa8mm4efL+xSmf08PF+TT5wtn8SYP1M5A++YqyG2HtrLiBSVifla9/W/6t/AWr+0U9NObLsPzFimtRuf/9whpL14f69GUfmMN01o7MV12Qv5z12oA8W41b8ve6xFXpp6QpAMDa8WyfAc9nUz6nuJ3PX8U53dfg95/OvvfRGUijD7Lz9bj0bFif8my88RSfHolbtOwULZ2M33w14+mWz7taHRpvxHkEXHmjOVeycrx7jcZB3lf4ag2m6/Gi3/j3nKazdmR+6oIjRZ4d9A6ec+nv8aXAm1P7Fl/qekiaAgCsDXGVx/Wi8/i/sLilzrQcTJ3S/JziIKXJlWRHw2yt5Pg5zPd+rvNoV8pnVfm6GuZjNeQ8xu/LWfk62uI55y9hOy8JlTcadSPM1pN1bfhfFgevrMF0/bLoO87j9jLakfmpCx4v8uv7Ncct+RODG6QpAMD829QLvxWdwbjCYduEzyN2PuNLI18P/ffhr1acNCl/kW3XHz99tIiLQ7LuTKlWDX0hKjobv6ey8rWvxXP9MPud5ySd8kajrmXlay3evLm36CvcvQbTNa/L40KQLXOYztqR+agL7g/Lt/M8O+L4O8Lijem8jL8kTQEA1oYzof9keRfDyYavfV3o/krN+HjskXDz0wjxZZvx/QQHdGI7b4uBdufjdyEbFF9PdUNbDmZB2VXeaNY7qV8Tw441eP0fh8ltBdbVdI03MeIq/FPp/88j7ch81AVvpTJbhdtqfGZfGgNcSeMDaQoAsAaUey52PbTxKHh+A+ORDqZRXJ2zf0QweOu2/PHo7aKjk/H7SPYdZ0Sp8gYzKu8b3C46AAAAZtvDYbYm7/9LA9KmHc6+/13Zgha8n/LXr6Kis/H7blYPHBalyhsAAADANMUtBv4KszeBf2cLcRHfAVC9FOlPWYMWfJvy10eiorPx+2dYelH2ZlGqvAEAAABMS9xu5VyYvcn7ay3Gyensdx6VRWhQ3Eu9ukG0X3R0Mn7zF0SfFqXKGwAAAMA0HQuzN3kfw/kW48T+17Sdt+Kk4i2io5Px+2VW/h8WpcobAAAAwLQ8FmZz8j6Gj1uOm0vZb22TVWjIyylPnRMVnYzfu7Nyf1F0Km8AAAAA03JXL1wOszuB/1zL8XMg+y17J9OUUylPHUn/Hbew2iFaOhO/H2Xl/oDoVN4AAAAApmF9L/wYFveRn9WwZwLxFFfgVtsvbJdtaMCvKU89kP47bmF1p2jpRPzeHZb2S7f6Xn4AAAAAoON2haXVuF+KDhpQTRDHm2hvBy9J7lL85nvf7xKVyhsAAAAA3XciLE3qPSE6WKWvw+Kk4ve98KDo6Ez8PpGV8xOiUXkDAAAAYDZs6oXfwuLE3l+9sEWUwFzZksr2f6msbxIlAAAAADA7dvbC9bA4wXdWdMBcOZvK9vVU1gEAAACAGfNMWNpi4z3RAXPh/axcPy06AAAAAGB2vR6WJvteEh0w017KyvProgMAAAAAZt+RXriWgkl8mE0vZeXY5D0AAAAAAAAAAAAAAAAAAAAAAAAAAAAAAAAAAAAAAAAAAAAAAAAAAAAAAAAAAAAAAAAAAAAAAAAAAAAAAAAAAAAAAAAAAAAAAAAAAAAAAAAAAAAAAAAAAAAAAAAAAAAAAAAAAAAAAAAAAAAAAAAAAAAAAAAAAAAAAAAAAMAc2ygKAAAAAACgO3b2wre98KGoAAAAAABgVmzphV964eteWJiza7unF77ohf9SMIEPAAAAAMDMeCMsTXAfmJNr2toLR3vheC98H0zgAwAAAAAwg46FpQnuQ3NyTZuz/78nmMAHAAAAAGAG3dYLJ3rh3V5YN4fXtyuYwAcAAAAAgM4xgQ8AAAAAAB1kAh8AAAAAADrIBD4AAAAAADNjfS/c1wtP9MLbvfB5L+yc02s1gQ8AAAAAwMyIk9pHe+F6WJzYvtoLC6v8zkNhaaJ8teFAw9dqAh8AAAAAgJlyJSxObH/RwHeZwAcAAAAAgAZsCUsT28818H1xW57NDYX1DV6nCXwAAAAAAGbK42FpYnv7HF+nCXwAAAAAAGbK+2FxUvvXOb9OE/gAAAAAAMyUb8PipPZHc36dJvABAAAAAJgZ63rhRlic1N7f0HfaAx8AAAAAAFbpkbA4oR0n8W9p6DsPhaWJ8tWGAw1eqwl8AAAAAABmxsthcUL7XIPfaQIfAAAAAABW6VRYnNA+kv57oRd2zOm1PhxM4AMAAAAAMCN+DYsT2g+k/z7WC3fO6bXuC0sT+CckPQAAAAAAXVa9wDa+LPbtXnh0Tq9zay+cD0sT+H/1wv2SHwAAAACArvo6LE7if98LD87h9cVtc/4Ng/fYv9YLx2UDAAAAAMb1f+nRNo6Jyj1fAAAlQnRFWHRNYXRoTUwAPG1hdGggeG1sbnM9Imh0dHA6Ly93d3cudzMub3JnLzE5OTgvTWF0aC9NYXRoTUwiPjxtc3R5bGUgbWF0aHNpemU9IjE2cHgiPjxtaT4mI3gzQzM7PC9taT48bW8+JiN4QTA7PC9tbz48bW8+PTwvbW8+PG1vPiYjeEEwOzwvbW8+PG1zdHlsZSBkaXNwbGF5c3R5bGU9ImZhbHNlIj48bXVuZGVyb3Zlcj48bXN0eWxlIGRpc3BsYXlzdHlsZT0idHJ1ZSI+PG1mcmFjIGJldmVsbGVkPSJ0cnVlIj48bXJvdz48bW8+JiN4MjIxMTs8L21vPjxtc3VwPjxtZmVuY2VkPjxtcm93Pjxtc3ViPjxtaT54PC9taT48bWk+aTwvbWk+PC9tc3ViPjxtbz4mI3hBMDs8L21vPjxtbz4tPC9tbz48bW8+JiN4QTA7PC9tbz48bXN1Yj48bWk+JiN4M0JDOzwvbWk+PG1pPmo8L21pPjwvbXN1Yj48L21yb3c+PC9tZmVuY2VkPjxtbj4yPC9tbj48L21zdXA+PC9tcm93PjxtaT5OPC9taT48L21mcmFjPjwvbXN0eWxlPjxtcm93PjxtaT5pPC9taT48bW8+PTwvbW8+PG1uPjE8L21uPjwvbXJvdz48bWk+TjwvbWk+PC9tdW5kZXJvdmVyPjwvbXN0eWxlPjxtbz4mI3hBMDs8L21vPjxtbz4mI3hBMDs8L21vPjxtbz4mI3hBMDs8L21vPjxtaT4mI3gzQ0M7PC9taT48bWk+JiN4M0MwOzwvbWk+PG1pPiYjeDNCRjs8L21pPjxtaT4mI3gzQzU7PC9taT48bW8+JiN4QTA7PC9tbz48bWk+JiN4MzlEOzwvbWk+PG1vPiYjeEEwOzwvbW8+PG1pPiYjeDNCNTs8L21pPjxtaT4mI3gzQUY7PC9taT48bWk+JiN4M0JEOzwvbWk+PG1pPiYjeDNCMTs8L21pPjxtaT4mI3gzQjk7PC9taT48bW8+JiN4QTA7PC9tbz48bWk+JiN4M0M0OzwvbWk+PG1pPiYjeDNCRjs8L21pPjxtbz4mI3hBMDs8L21vPjxtaT4mI3gzQzM7PC9taT48bWk+JiN4M0NEOzwvbWk+PG1pPiYjeDNCRDs8L21pPjxtaT4mI3gzQkY7PC9taT48bWk+JiN4M0JCOzwvbWk+PG1pPiYjeDNCRjs8L21pPjxtbz4mI3hBMDs8L21vPjxtaT4mI3gzQ0M7PC9taT48bWk+JiN4M0JCOzwvbWk+PG1pPiYjeDNDOTs8L21pPjxtaT4mI3gzQkQ7PC9taT48bW8+JiN4QTA7PC9tbz48bWk+JiN4M0M0OzwvbWk+PG1pPiYjeDNDOTs8L21pPjxtaT4mI3gzQkQ7PC9taT48bW8+JiN4QTA7PC9tbz48bWk+JiN4M0I0OzwvbWk+PG1pPiYjeDNCNTs8L21pPjxtaT4mI3gzQjk7PC9taT48bWk+JiN4M0IzOzwvbWk+PG1pPiYjeDNCQzs8L21pPjxtaT4mI3gzQUM7PC9taT48bWk+JiN4M0M0OzwvbWk+PG1pPiYjeDNDOTs8L21pPjxtaT4mI3gzQkQ7PC9taT48bW8+LjwvbW8+PG1zcGFjZSBsaW5lYnJlYWs9Im5ld2xpbmUiLz48bWk+JiN4M0E1OzwvbWk+PG1pPiYjeDNDMDs8L21pPjxtaT4mI3gzQkY7PC9taT48bWk+JiN4M0I4OzwvbWk+PG1pPiYjeDNBRDs8L21pPjxtaT4mI3gzQzQ7PC9taT48bWk+JiN4M0JGOzwvbWk+PG1pPiYjeDNDNTs8L21pPjxtaT4mI3gzQkM7PC9taT48bWk+JiN4M0I1OzwvbWk+PG1vPiYjeEEwOzwvbW8+PG1pPiYjeDNCNTs8L21pPjxtaT4mI3gzQzA7PC9taT48bWk+JiN4M0FGOzwvbWk+PG1pPiYjeDNDMzs8L21pPjxtaT4mI3gzQjc7PC9taT48bWk+JiN4M0MyOzwvbWk+PG1vPiYjeEEwOzwvbW8+PG1pPiYjeDNDQzs8L21pPjxtaT4mI3gzQzQ7PC9taT48bWk+JiN4M0I5OzwvbWk+PG1vPiYjeEEwOzwvbW8+PG1pPiYjeDNDNDs8L21pPjxtaT4mI3gzQjE7PC9taT48bW8+JiN4QTA7PC9tbz48bWk+JiN4M0MwOzwvbWk+PG1pPiYjeDNDMTs8L21pPjxtaT4mI3gzQ0U7PC9taT48bWk+JiN4M0M0OzwvbWk+PG1pPiYjeDNCMTs8L21pPjxtbz4mI3hBMDs8L21vPjxtc3ViPjxtaT4mI3gzOUQ7PC9taT48bWk+JiN4MzkxOzwvbWk+PC9tc3ViPjxtbz4mI3hBMDs8L21vPjxtaT4mI3gzQjQ7PC9taT48bWk+JiN4M0I1OzwvbWk+PG1pPiYjeDNBRjs8L21pPjxtaT4mI3gzQjM7PC9taT48bWk+JiN4M0JDOzwvbWk+PG1pPiYjeDNCMTs8L21pPjxtaT4mI3gzQzQ7PC9taT48bWk+JiN4M0IxOzwvbWk+PG1vPiYjeEEwOzwvbW8+PG1pPiYjeDNCMTs8L21pPjxtaT4mI3gzQkQ7PC9taT48bWk+JiN4M0FFOzwvbWk+PG1pPiYjeDNCQTs8L21pPjxtaT4mI3gzQkY7PC9taT48bWk+JiN4M0M1OzwvbWk+PG1pPiYjeDNCRDs8L21pPjxtbz4mI3hBMDs8L21vPjxtaT4mI3gzQzM7PC9taT48bWk+JiN4M0M0OzwvbWk+PG1pPiYjeDNCNzs8L21pPjxtaT4mI3gzQkQ7PC9taT48bW8+JiN4QTA7PC9tbz48bWk+JiN4M0JBOzwvbWk+PG1pPiYjeDNCQjs8L21pPjxtaT4mI3gzQUM7PC9taT48bWk+JiN4M0MzOzwvbWk+PG1pPiYjeDNCNzs8L21pPjxtbz4mI3hBMDs8L21vPjxtbj4xPC9tbj48bW8+LDwvbW8+PG1vPiYjeEEwOzwvbW8+PG1pPiYjeDNDNDs8L21pPjxtaT4mI3gzQjE7PC9taT48bW8+JiN4QTA7PC9tbz48bWk+JiN4M0I1OzwvbWk+PG1pPiYjeDNDMDs8L21pPjxtaT4mI3gzQ0M7PC9taT48bWk+JiN4M0JDOzwvbWk+PG1pPiYjeDNCNTs8L21pPjxtaT4mI3gzQkQ7PC9taT48bWk+JiN4M0IxOzwvbWk+PG1vPiYjeEEwOzwvbW8+PG1zcGFjZSBsaW5lYnJlYWs9Im5ld2xpbmUiLz48bXN1Yj48bWk+JiN4MzlEOzwvbWk+PG1pPiYjeDM5Mjs8L21pPjwvbXN1Yj48bW8+JiN4QTA7PC9tbz48bWk+JiN4M0MzOzwvbWk+PG1pPiYjeDNDNDs8L21pPjxtaT4mI3gzQjc7PC9taT48bWk+JiN4M0JEOzwvbWk+PG1vPiYjeEEwOzwvbW8+PG1pPiYjeDNCQTs8L21pPjxtaT4mI3gzQkI7PC9taT48bWk+JiN4M0FDOzwvbWk+PG1pPiYjeDNDMzs8L21pPjxtaT4mI3gzQjc7PC9taT48bW8+JiN4QTA7PC9tbz48bW4+MjwvbW4+PG1vPiYjeEEwOzwvbW8+PG1pPiYjeDNCQTs8L21pPjxtaT4mI3gzQjE7PC9taT48bWk+JiN4M0I5OzwvbWk+PG1vPiYjeEEwOzwvbW8+PG1pPiYjeDNDNDs8L21pPjxtaT4mI3gzQjE7PC9taT48bW8+JiN4QTA7PC9tbz48bWk+JiN4M0M0OzwvbWk+PG1pPiYjeDNCNTs8L21pPjxtaT4mI3gzQkI7PC9taT48bWk+JiN4M0I1OzwvbWk+PG1pPiYjeDNDNTs8L21pPjxtaT4mI3gzQzQ7PC9taT48bWk+JiN4M0IxOzwvbWk+PG1pPiYjeDNBRjs8L21pPjxtaT4mI3gzQjE7PC9taT48bW8+JiN4QTA7PC9tbz48bXN1Yj48bWk+JiN4MzlEOzwvbWk+PG1zdWI+PG1pPiYjeDM5Mzs8L21pPjxtcm93Lz48L21zdWI+PC9tc3ViPjxtbz4mI3hBMDs8L21vPjxtaT4mI3gzQzM7PC9taT48bWk+JiN4M0M0OzwvbWk+PG1pPiYjeDNCNzs8L21pPjxtaT4mI3gzQkQ7PC9taT48bW8+JiN4QTA7PC9tbz48bWk+JiN4M0JBOzwvbWk+PG1pPiYjeDNCQjs8L21pPjxtaT4mI3gzQUM7PC9taT48bWk+JiN4M0MzOzwvbWk+PG1pPiYjeDNCNzs8L21pPjxtbz4mI3hBMDs8L21vPjxtbj4zPC9tbj48bW8+JiN4QTA7PC9tbz48bWZlbmNlZD48bXJvdz48bXN1Yj48bWk+JiN4MzlEOzwvbWk+PG1pPiYjeDM5MTs8L21pPjwvbXN1Yj48bW8+JiN4QTA7PC9tbz48bW8+KzwvbW8+PG1vPiYjeEEwOzwvbW8+PG1zdWI+PG1pPiYjeDM5RDs8L21pPjxtaT4mI3gzOTI7PC9taT48L21zdWI+PG1vPiYjeEEwOzwvbW8+PG1vPis8L21vPjxtbz4mI3hBMDs8L21vPjxtc3ViPjxtaT4mI3gzOUQ7PC9taT48bWk+JiN4MzkzOzwvbWk+PC9tc3ViPjxtbz4mI3hBMDs8L21vPjxtbz49PC9tbz48bW8+JiN4QTA7PC9tbz48bWk+JiN4MzlEOzwvbWk+PC9tcm93PjwvbWZlbmNlZD48bW8+LjwvbW8+PG1zcGFjZSBsaW5lYnJlYWs9Im5ld2xpbmUiLz48bWk+JiN4MzlGOzwvbWk+PG1pPiYjeDNDMDs8L21pPjxtaT4mI3gzQ0M7PC9taT48bWk+JiN4M0M0OzwvbWk+PG1pPiYjeDNCNTs8L21pPjxtbz4sPC9tbz48bW8+JiN4QTA7PC9tbz48bWk+JiN4M0FEOzwvbWk+PG1pPiYjeDNDNzs8L21pPjxtaT4mI3gzQkY7PC9taT48bWk+JiN4M0M1OzwvbWk+PG1pPiYjeDNCQzs8L21pPjxtaT4mI3gzQjU7PC9taT48bW8+OjwvbW8+PG1zcGFjZSBsaW5lYnJlYWs9Im5ld2xpbmUiLz48bWk+JiN4M0MzOzwvbWk+PG1vPiYjeEEwOzwvbW8+PG1vPj08L21vPjxtbz4mI3hBMDs8L21vPjxtc3R5bGUgZGlzcGxheXN0eWxlPSJmYWxzZSI+PG11bmRlcm92ZXI+PG1zdHlsZSBkaXNwbGF5c3R5bGU9InRydWUiPjxtZnJhYyBiZXZlbGxlZD0idHJ1ZSI+PG1yb3c+PG1vPiYjeDIyMTE7PC9tbz48bXN1cD48bWZlbmNlZD48bXJvdz48bXN1Yj48bWk+eDwvbWk+PG1pPmk8L21pPjwvbXN1Yj48bW8+JiN4QTA7PC9tbz48bW8+LTwvbW8+PG1vPiYjeEEwOzwvbW8+PG1zdWI+PG1pPiYjeDNCQzs8L21pPjxtaT5qPC9taT48L21zdWI+PC9tcm93PjwvbWZlbmNlZD48bW4+MjwvbW4+PC9tc3VwPjwvbXJvdz48bWk+TjwvbWk+PC9tZnJhYz48L21zdHlsZT48bXJvdz48bWk+aTwvbWk+PG1vPj08L21vPjxtbj4xPC9tbj48L21yb3c+PG1pPk48L21pPjwvbXVuZGVyb3Zlcj48L21zdHlsZT48bW8+JiN4QTA7PC9tbz48bW8+PTwvbW8+PG1vPiYjeEEwOzwvbW8+PG1mcmFjPjxtcm93Pjxtc3VwPjxtdW5kZXJvdmVyPjxtcm93Pjxtbz4mI3gyMjExOzwvbW8+PG1mZW5jZWQ+PG1yb3c+PG1zdWI+PG1pPng8L21pPjxtaT5pPC9taT48L21zdWI+PG1vPiYjeEEwOzwvbW8+PG1vPis8L21vPjxtbz4mI3hBMDs8L21vPjxtc3ViPjxtaT4mI3gzQkM7PC9taT48bW4+MTwvbW4+PC9tc3ViPjwvbXJvdz48L21mZW5jZWQ+PC9tcm93Pjxtcm93PjxtaT5pPC9taT48bW8+JiN4QTA7PC9tbz48bW8+PTwvbW8+PG1vPiYjeEEwOzwvbW8+PG1uPjE8L21uPjwvbXJvdz48bXN1Yj48bWk+TjwvbWk+PG1pPkE8L21pPjwvbXN1Yj48L211bmRlcm92ZXI+PG1uPjI8L21uPjwvbXN1cD48bW8+JiN4QTA7PC9tbz48bW8+KzwvbW8+PG1vPiYjeEEwOzwvbW8+PG1zdXA+PG11bmRlcm92ZXI+PG1yb3c+PG1vPiYjeDIyMTE7PC9tbz48bWZlbmNlZD48bXJvdz48bXN1Yj48bWk+eDwvbWk+PG1pPmk8L21pPjwvbXN1Yj48bW8+JiN4QTA7PC9tbz48bW8+KzwvbW8+PG1vPiYjeEEwOzwvbW8+PG1zdWI+PG1pPiYjeDNCQzs8L21pPjxtbj4yPC9tbj48L21zdWI+PC9tcm93PjwvbWZlbmNlZD48L21yb3c+PG1yb3c+PG1pPmk8L21pPjxtbz4mI3hBMDs8L21vPjxtbz49PC9tbz48bW8+JiN4QTA7PC9tbz48bXN1Yj48bWk+JiN4MzlEOzwvbWk+PG1zdWI+PG1pPiYjeDM5MTs8L21pPjxtcm93Lz48L21zdWI+PC9tc3ViPjxtbz4rPC9tbz48bW4+MTwvbW4+PC9tcm93Pjxtcm93Pjxtc3ViPjxtaT5OPC9taT48bWk+QTwvbWk+PC9tc3ViPjxtbz4mI3hBMDs8L21vPjxtbz4rPC9tbz48bW8+JiN4QTA7PC9tbz48bXN1Yj48bWk+JiN4MzlEOzwvbWk+PG1pPiYjeDM5Mjs8L21pPjwvbXN1Yj48L21yb3c+PC9tdW5kZXJvdmVyPjxtbj4yPC9tbj48L21zdXA+PG1vPiYjeEEwOzwvbW8+PG1vPis8L21vPjxtbz4mI3hBMDs8L21vPjxtc3VwPjxtdW5kZXJvdmVyPjxtcm93Pjxtbz4mI3gyMjExOzwvbW8+PG1mZW5jZWQ+PG1yb3c+PG1zdWI+PG1pPng8L21pPjxtaT5pPC9taT48L21zdWI+PG1vPiYjeEEwOzwvbW8+PG1vPis8L21vPjxtbz4mI3hBMDs8L21vPjxtc3ViPjxtaT4mI3gzQkM7PC9taT48bW4+MzwvbW4+PC9tc3ViPjwvbXJvdz48L21mZW5jZWQ+PC9tcm93Pjxtcm93PjxtaT5pPC9taT48bW8+JiN4QTA7PC9tbz48bW8+PTwvbW8+PG1vPiYjeEEwOzwvbW8+PG1zdWI+PG1pPk48L21pPjxtaT5BPC9taT48L21zdWI+PG1vPiYjeEEwOzwvbW8+PG1vPis8L21vPjxtbz4mI3hBMDs8L21vPjxtc3ViPjxtaT5OPC9taT48bWk+QjwvbWk+PC9tc3ViPjxtbz4mI3hBMDs8L21vPjxtbz4rPC9tbz48bW8+JiN4QTA7PC9tbz48bW4+MTwvbW4+PC9tcm93Pjxtc3ViPjxtaT5OPC9taT48bXJvdy8+PC9tc3ViPjwvbXVuZGVyb3Zlcj48bW4+MjwvbW4+PC9tc3VwPjwvbXJvdz48bWk+TjwvbWk+PC9tZnJhYz48bXNwYWNlIGxpbmVicmVhaz0ibmV3bGluZSIvPjxtbz4mI3hBMDs8L21vPjxtbz49PC9tbz48bW8+JiN4QTA7PC9tbz48bW8+JiN4QTA7PC9tbz48bWZyYWM+PG1zdWI+PG1pPk48L21pPjxtaT5BPC9taT48L21zdWI+PG1pPk48L21pPjwvbWZyYWM+PG1vPiYjeEEwOzwvbW8+PG1vPiYjeEI3OzwvbW8+PG1vPiYjeEEwOzwvbW8+PG1mcmFjPjxtdW5kZXJvdmVyPjxtcm93Pjxtbz4mI3gyMjExOzwvbW8+PG1mZW5jZWQ+PG1yb3c+PG1zdWI+PG1pPng8L21pPjxtaT5pPC9taT48L21zdWI+PG1vPiYjeEEwOzwvbW8+PG1vPis8L21vPjxtbz4mI3hBMDs8L21vPjxtc3ViPjxtaT4mI3gzQkM7PC9taT48bW4+MTwvbW4+PC9tc3ViPjwvbXJvdz48L21mZW5jZWQ+PC9tcm93Pjxtcm93PjxtaT5pPC9taT48bW8+JiN4QTA7PC9tbz48bW8+PTwvbW8+PG1vPiYjeEEwOzwvbW8+PG1uPjE8L21uPjwvbXJvdz48bXN1Yj48bWk+TjwvbWk+PG1pPkE8L21pPjwvbXN1Yj48L211bmRlcm92ZXI+PG1zdWI+PG1pPk48L21pPjxtaT5BPC9taT48L21zdWI+PC9tZnJhYz48bW8+JiN4QTA7PC9tbz48bW8+KzwvbW8+PG1vPiYjeEEwOzwvbW8+PG1mcmFjPjxtc3ViPjxtaT5OPC9taT48bWk+QjwvbWk+PC9tc3ViPjxtaT5OPC9taT48L21mcmFjPjxtbz4mI3hBMDs8L21vPjxtbz4mI3hCNzs8L21vPjxtbz4mI3hBMDs8L21vPjxtZnJhYz48bXVuZGVyb3Zlcj48bXJvdz48bW8+JiN4MjIxMTs8L21vPjxtZmVuY2VkPjxtcm93Pjxtc3ViPjxtaT54PC9taT48bWk+aTwvbWk+PC9tc3ViPjxtbz4mI3hBMDs8L21vPjxtbz4rPC9tbz48bW8+JiN4QTA7PC9tbz48bXN1Yj48bWk+JiN4M0JDOzwvbWk+PG1uPjI8L21uPjwvbXN1Yj48L21yb3c+PC9tZmVuY2VkPjwvbXJvdz48bXJvdz48bWk+aTwvbWk+PG1vPiYjeEEwOzwvbW8+PG1vPj08L21vPjxtbz4mI3hBMDs8L21vPjxtc3ViPjxtaT5OPC9taT48bWk+QTwvbWk+PC9tc3ViPjxtbz4mI3hBMDs8L21vPjxtbz4rPC9tbz48bW8+JiN4QTA7PC9tbz48bW4+MTwvbW4+PC9tcm93Pjxtc3ViPjxtaT5OPC9taT48bWk+QjwvbWk+PC9tc3ViPjwvbXVuZGVyb3Zlcj48bXN1Yj48bWk+TjwvbWk+PG1pPkI8L21pPjwvbXN1Yj48L21mcmFjPjxtbz4mI3hBMDs8L21vPjxtbz4rPC9tbz48bW8+JiN4QTA7PC9tbz48bWZyYWM+PG1zdWI+PG1pPk48L21pPjxtaT4mI3gzOTM7PC9taT48L21zdWI+PG1pPk48L21pPjwvbWZyYWM+PG1vPiYjeEEwOzwvbW8+PG1vPiYjeEI3OzwvbW8+PG1vPiYjeEEwOzwvbW8+PG1mcmFjPjxtdW5kZXJvdmVyPjxtcm93Pjxtbz4mI3gyMjExOzwvbW8+PG1mZW5jZWQ+PG1yb3c+PG1zdWI+PG1pPng8L21pPjxtaT5pPC9taT48L21zdWI+PG1vPiYjeEEwOzwvbW8+PG1vPis8L21vPjxtbz4mI3hBMDs8L21vPjxtc3ViPjxtaT4mI3gzQkM7PC9taT48bW4+MzwvbW4+PC9tc3ViPjwvbXJvdz48L21mZW5jZWQ+PC9tcm93Pjxtcm93PjxtaT5pPC9taT48bW8+JiN4QTA7PC9tbz48bW8+PTwvbW8+PG1vPiYjeEEwOzwvbW8+PG1zdWI+PG1pPiYjeDM5RDs8L21pPjxtaT4mI3gzOTE7PC9taT48L21zdWI+PG1vPis8L21vPjxtbz4mI3hBMDs8L21vPjxtc3ViPjxtaT4mI3gzOUQ7PC9taT48bWk+JiN4MzkyOzwvbWk+PC9tc3ViPjxtbz4mI3hBMDs8L21vPjxtbz4rPC9tbz48bW8+JiN4QTA7PC9tbz48bW4+MTwvbW4+PC9tcm93PjxtaT5OPC9taT48L211bmRlcm92ZXI+PG1zdWI+PG1pPk48L21pPjxtaT4mI3gzOTM7PC9taT48L21zdWI+PC9tZnJhYz48bXNwYWNlIGxpbmVicmVhaz0ibmV3bGluZSIvPjxtaT4mI3gzQ0M7PC9taT48bWk+JiN4M0MwOzwvbWk+PG1pPiYjeDNCRjs8L21pPjxtaT4mI3gzQzU7PC9taT48bW8+JiN4QTA7PC9tbz48bWk+JiN4M0IxOzwvbWk+PG1pPiYjeDNCRDs8L21pPjxtbz4mI3hBMDs8L21vPjxtaT4mI3gzQjg7PC9taT48bWk+JiN4M0FEOzwvbWk+PG1pPiYjeDNDMzs8L21pPjxtaT4mI3gzQkY7PC9taT48bWk+JiN4M0M1OzwvbWk+PG1pPiYjeDNCQzs8L21pPjxtaT4mI3gzQjU7PC9taT48bW8+JiN4QTA7PC9tbz48bWk+JiN4M0M5OzwvbWk+PG1pPiYjeDNDMjs8L21pPjxtbz4mI3hBMDs8L21vPjxtaT5hPC9taT48bWk+cDwvbWk+PG1pPnI8L21pPjxtaT5pPC9taT48bWk+bzwvbWk+PG1pPnI8L21pPjxtc3ViPjxtaT5pPC9taT48bXN1Yj48bWk+ajwvbWk+PG1yb3cvPjwvbXN1Yj48L21zdWI+PG1vPiYjeEEwOzwvbW8+PG1pPiYjeDNDNDs8L21pPjxtaT4mI3gzQjc7PC9taT48bWk+JiN4M0JEOzwvbWk+PG1vPiYjeEEwOzwvbW8+PG1pPmE8L21pPjxtaT5wPC9taT48bWk+cjwvbWk+PG1pPmk8L21pPjxtaT5vPC9taT48bWk+cjwvbWk+PG1pPmk8L21pPjxtbz4mI3hBMDs8L21vPjxtaT4mI3gzQzA7PC9taT48bWk+JiN4M0I5OzwvbWk+PG1pPiYjeDNCODs8L21pPjxtaT4mI3gzQjE7PC9taT48bWk+JiN4M0JEOzwvbWk+PG1pPiYjeDNDQzs8L21pPjxtaT4mI3gzQzQ7PC9taT48bWk+JiN4M0I3OzwvbWk+PG1pPiYjeDNDNDs8L21pPjxtaT4mI3gzQjE7PC9taT48bW8+JiN4QTA7PC9tbz48bWk+JiN4M0M0OzwvbWk+PG1pPiYjeDNCNzs8L21pPjxtaT4mI3gzQzI7PC9taT48bW8+JiN4QTA7PC9tbz48bWk+JiN4M0JBOzwvbWk+PG1pPiYjeDNCQjs8L21pPjxtaT4mI3gzQUM7PC9taT48bWk+JiN4M0MzOzwvbWk+PG1pPiYjeDNCNzs8L21pPjxtaT4mI3gzQzI7PC9taT48bW8+JiN4QTA7PC9tbz48bWk+ajwvbWk+PG1vPi48L21vPjxtc3BhY2UgbGluZWJyZWFrPSJuZXdsaW5lIi8+PG1pPiYjeDNDMzs8L21pPjxtbz4mI3hBMDs8L21vPjxtbz49PC9tbz48bW8+JiN4QTA7PC9tbz48bXN0eWxlIGRpc3BsYXlzdHlsZT0iZmFsc2UiPjxtdW5kZXJvdmVyPjxtcm93Pjxtbz4mI3gyMjExOzwvbW8+PG1mZW5jZWQ+PG1yb3c+PG1pPmE8L21pPjxtaT5wPC9taT48bWk+cjwvbWk+PG1pPmk8L21pPjxtaT5vPC9taT48bWk+cjwvbWk+PG1zdWI+PG1pPmk8L21pPjxtaT5pPC9taT48L21zdWI+PG1vPiYjeEEwOzwvbW8+PG1vPiYjeEI3OzwvbW8+PG1vPiYjeEEwOzwvbW8+PG1zdWI+PG1pPiYjeDNDMzs8L21pPjxtaT5pPC9taT48L21zdWI+PC9tcm93PjwvbWZlbmNlZD48bW8+JiN4QTA7PC9tbz48bWk+JiN4M0JDOzwvbWk+PG1pPiYjeDNCNTs8L21pPjxtbz4mI3hBMDs8L21vPjxtc3ViPjxtaT4mI3gzQzM7PC9taT48bWk+aTwvbWk+PC9tc3ViPjwvbXJvdz48bXJvdz48bWk+aTwvbWk+PG1vPiYjeEEwOzwvbW8+PG1vPj08L21vPjxtbz4mI3hBMDs8L21vPjxtbj4xPC9tbj48L21yb3c+PG1uPjM8L21uPjwvbXVuZGVyb3Zlcj48L21zdHlsZT48bW8+JiN4QTA7PC9tbz48bWk+JiN4M0IxOzwvbWk+PG1pPiYjeDNDMDs8L21pPjxtaT4mI3gzQ0M7PC9taT48bW8+JiN4QTA7PC9tbz48bWk+JiN4M0M0OzwvbWk+PG1pPiYjeDNCNzs8L21pPjxtaT4mI3gzQkQ7PC9taT48bW8+JiN4QTA7PC9tbz48bWk+JiN4M0MwOzwvbWk+PG1pPiYjeDNDMTs8L21pPjxtaT4mI3gzQkY7PC9taT48bWk+JiN4M0I3OzwvbWk+PG1pPiYjeDNCMzs8L21pPjxtaT4mI3gzQkY7PC9taT48bWk+JiN4M0NEOzwvbWk+PG1pPiYjeDNCQzs8L21pPjxtaT4mI3gzQjU7PC9taT48bWk+JiN4M0JEOzwvbWk+PG1pPiYjeDNCNzs8L21pPjxtbz4mI3hBMDs8L21vPjxtaT4mI3gzQzM7PC9taT48bWk+JiN4M0M3OzwvbWk+PG1pPiYjeDNBRDs8L21pPjxtaT4mI3gzQzM7PC9taT48bWk+JiN4M0I3OzwvbWk+PG1zcGFjZSBsaW5lYnJlYWs9Im5ld2xpbmUiLz48L21zdHlsZT48L21hdGg+JjAr4wAAAABJRU5ErkJggg==\&quot;,\&quot;slideId\&quot;:264,\&quot;accessibleText\&quot;:\&quot;sigma space equals space stack bevelled fraction numerator sum open parentheses x subscript i space minus space mu subscript j close parentheses squared over denominator N end fraction with i equals 1 below and N on top space space space ό pi omicron upsilon space capital nu space epsilon ί nu alpha iota space tau omicron space sigma ύ nu omicron lambda omicron space ό lambda omega nu space tau omega nu space delta epsilon iota gamma mu ά tau omega nu.\\ncapital upsilon pi omicron theta έ tau omicron upsilon mu epsilon space epsilon pi ί sigma eta final sigma space ό tau iota space tau alpha space pi rho ώ tau alpha space capital nu subscript capital alpha space delta epsilon ί gamma mu alpha tau alpha space alpha nu ή kappa omicron upsilon nu space sigma tau eta nu space kappa lambda ά sigma eta space 1 comma space tau alpha space epsilon pi ό mu epsilon nu alpha space\\ncapital nu subscript capital beta space sigma tau eta nu space kappa lambda ά sigma eta space 2 space kappa alpha iota space tau alpha space tau epsilon lambda epsilon upsilon tau alpha ί alpha space capital nu subscript capital gamma subscript blank end subscript space sigma tau eta nu space kappa lambda ά sigma eta space 3 space open parentheses capital nu subscript capital alpha space plus space capital nu subscript capital beta space plus space capital nu subscript capital gamma space equals space capital nu close parentheses.\\ncapital omicron pi ό tau epsilon comma space έ chi omicron upsilon mu epsilon colon\\nsigma space equals space stack bevelled fraction numerator sum open parentheses x subscript i space minus space mu subscript j close parentheses squared over denominator N end fraction with i equals 1 below and N on top space equals space fraction numerator stack sum open parentheses x subscript i space plus space mu subscript 1 close parentheses with i space equals space 1 below and N subscript A on top squared space plus space stack sum open parentheses x subscript i space plus space mu subscript 2 close parentheses with i space equals space capital nu subscript capital alpha subscript blank end subscript plus 1 below and N subscript A space plus space capital nu subscript capital beta on top squared space plus space stack sum open parentheses x subscript i space plus space mu subscript 3 close parentheses with i space equals space N subscript A space plus space N subscript B space plus space 1 below and N subscript blank on top squared over denominator N end fraction\\nspace equals space space N subscript A over N space times space fraction numerator stack sum open parentheses x subscript i space plus space mu subscript 1 close parentheses with i space equals space 1 below and N subscript A on top over denominator N subscript A end fraction space plus space N subscript B over N space times space fraction numerator stack sum open parentheses x subscript i space plus space mu subscript 2 close parentheses with i space equals space N subscript A space plus space 1 below and N subscript B on top over denominator N subscript B end fraction space plus space N subscript capital gamma over N space times space fraction numerator stack sum open parentheses x subscript i space plus space mu subscript 3 close parentheses with i space equals space capital nu subscript capital alpha plus space capital nu subscript capital beta space plus space 1 below and N on top over denominator N subscript capital gamma end fraction\\nό pi omicron upsilon space alpha nu space theta έ sigma omicron upsilon mu epsilon space omega final sigma space a p r i o r i subscript j subscript blank end subscript space tau eta nu space a p r i o r i space pi iota theta alpha nu ό tau eta tau alpha space tau eta final sigma space kappa lambda ά sigma eta final sigma space j.\\nsigma space equals space stack sum open parentheses a p r i o r i subscript i space times space sigma subscript i close parentheses space mu epsilon space sigma subscript i with i space equals space 1 below and 3 on top space alpha pi ό space tau eta nu space pi rho omicron eta gamma omicron ύ mu epsilon nu eta space sigma chi έ sigma eta\\n\&quot;,\&quot;imageHeight\&quot;:228.92800507453217},{\&quot;mathml\&quot;:\&quot;&lt;math style=\\\&quot;font-family:stix;font-size:16px;\\\&quot; xmlns=\\\&quot;http://www.w3.org/1998/Math/MathML\\\&quot;&gt;&lt;mstyle mathsize=\\\&quot;16px\\\&quot;&gt;&lt;mi&gt;&amp;#x3C3;&lt;/mi&gt;&lt;mo&gt;&amp;#xA0;&lt;/mo&gt;&lt;mo&gt;=&lt;/mo&gt;&lt;mo&gt;&amp;#xA0;&lt;/mo&gt;&lt;mstyle displaystyle=\\\&quot;false\\\&quot;&gt;&lt;munderover&gt;&lt;mstyle displaystyle=\\\&quot;true\\\&quot;&gt;&lt;mfrac bevelled=\\\&quot;true\\\&quot;&gt;&lt;mrow&gt;&lt;mo&gt;&amp;#x2211;&lt;/mo&gt;&lt;msup&gt;&lt;mfenced&gt;&lt;mrow&gt;&lt;msub&gt;&lt;mi&gt;x&lt;/mi&gt;&lt;mi&gt;i&lt;/mi&gt;&lt;/msub&gt;&lt;mo&gt;&amp;#xA0;&lt;/mo&gt;&lt;mo&gt;-&lt;/mo&gt;&lt;mo&gt;&amp;#xA0;&lt;/mo&gt;&lt;msub&gt;&lt;mi&gt;&amp;#x3BC;&lt;/mi&gt;&lt;mi&gt;j&lt;/mi&gt;&lt;/msub&gt;&lt;/mrow&gt;&lt;/mfenced&gt;&lt;mn&gt;2&lt;/mn&gt;&lt;/msup&gt;&lt;/mrow&gt;&lt;mi&gt;N&lt;/mi&gt;&lt;/mfrac&gt;&lt;/mstyle&gt;&lt;mrow&gt;&lt;mi&gt;i&lt;/mi&gt;&lt;mo&gt;=&lt;/mo&gt;&lt;mn&gt;1&lt;/mn&gt;&lt;/mrow&gt;&lt;mi&gt;N&lt;/mi&gt;&lt;/munderover&gt;&lt;/mstyle&gt;&lt;mo&gt;&amp;#xA0;&lt;/mo&gt;&lt;mo&gt;&amp;#xA0;&lt;/mo&gt;&lt;mo&gt;&amp;#xA0;&lt;/mo&gt;&lt;mi&gt;&amp;#x3CC;&lt;/mi&gt;&lt;mi&gt;&amp;#x3C0;&lt;/mi&gt;&lt;mi&gt;&amp;#x3BF;&lt;/mi&gt;&lt;mi&gt;&amp;#x3C5;&lt;/mi&gt;&lt;mo&gt;&amp;#xA0;&lt;/mo&gt;&lt;mi&gt;&amp;#x39D;&lt;/mi&gt;&lt;mo&gt;&amp;#xA0;&lt;/mo&gt;&lt;mi&gt;&amp;#x3B5;&lt;/mi&gt;&lt;mi&gt;&amp;#x3AF;&lt;/mi&gt;&lt;mi&gt;&amp;#x3BD;&lt;/mi&gt;&lt;mi&gt;&amp;#x3B1;&lt;/mi&gt;&lt;mi&gt;&amp;#x3B9;&lt;/mi&gt;&lt;mo&gt;&amp;#xA0;&lt;/mo&gt;&lt;mi&gt;&amp;#x3C4;&lt;/mi&gt;&lt;mi&gt;&amp;#x3BF;&lt;/mi&gt;&lt;mo&gt;&amp;#xA0;&lt;/mo&gt;&lt;mi&gt;&amp;#x3C3;&lt;/mi&gt;&lt;mi&gt;&amp;#x3CD;&lt;/mi&gt;&lt;mi&gt;&amp;#x3BD;&lt;/mi&gt;&lt;mi&gt;&amp;#x3BF;&lt;/mi&gt;&lt;mi&gt;&amp;#x3BB;&lt;/mi&gt;&lt;mi&gt;&amp;#x3BF;&lt;/mi&gt;&lt;mo&gt;&amp;#xA0;&lt;/mo&gt;&lt;mi&gt;&amp;#x3CC;&lt;/mi&gt;&lt;mi&gt;&amp;#x3BB;&lt;/mi&gt;&lt;mi&gt;&amp;#x3C9;&lt;/mi&gt;&lt;mi&gt;&amp;#x3BD;&lt;/mi&gt;&lt;mo&gt;&amp;#xA0;&lt;/mo&gt;&lt;mi&gt;&amp;#x3C4;&lt;/mi&gt;&lt;mi&gt;&amp;#x3C9;&lt;/mi&gt;&lt;mi&gt;&amp;#x3BD;&lt;/mi&gt;&lt;mo&gt;&amp;#xA0;&lt;/mo&gt;&lt;mi&gt;&amp;#x3B4;&lt;/mi&gt;&lt;mi&gt;&amp;#x3B5;&lt;/mi&gt;&lt;mi&gt;&amp;#x3B9;&lt;/mi&gt;&lt;mi&gt;&amp;#x3B3;&lt;/mi&gt;&lt;mi&gt;&amp;#x3BC;&lt;/mi&gt;&lt;mi&gt;&amp;#x3AC;&lt;/mi&gt;&lt;mi&gt;&amp;#x3C4;&lt;/mi&gt;&lt;mi&gt;&amp;#x3C9;&lt;/mi&gt;&lt;mi&gt;&amp;#x3BD;&lt;/mi&gt;&lt;mo&gt;.&lt;/mo&gt;&lt;mspace linebreak=\\\&quot;newline\\\&quot;/&gt;&lt;mi&gt;&amp;#x3A5;&lt;/mi&gt;&lt;mi&gt;&amp;#x3C0;&lt;/mi&gt;&lt;mi&gt;&amp;#x3BF;&lt;/mi&gt;&lt;mi&gt;&amp;#x3B8;&lt;/mi&gt;&lt;mi&gt;&amp;#x3AD;&lt;/mi&gt;&lt;mi&gt;&amp;#x3C4;&lt;/mi&gt;&lt;mi&gt;&amp;#x3BF;&lt;/mi&gt;&lt;mi&gt;&amp;#x3C5;&lt;/mi&gt;&lt;mi&gt;&amp;#x3BC;&lt;/mi&gt;&lt;mi&gt;&amp;#x3B5;&lt;/mi&gt;&lt;mo&gt;&amp;#xA0;&lt;/mo&gt;&lt;mi&gt;&amp;#x3B5;&lt;/mi&gt;&lt;mi&gt;&amp;#x3C0;&lt;/mi&gt;&lt;mi&gt;&amp;#x3AF;&lt;/mi&gt;&lt;mi&gt;&amp;#x3C3;&lt;/mi&gt;&lt;mi&gt;&amp;#x3B7;&lt;/mi&gt;&lt;mi&gt;&amp;#x3C2;&lt;/mi&gt;&lt;mo&gt;&amp;#xA0;&lt;/mo&gt;&lt;mi&gt;&amp;#x3CC;&lt;/mi&gt;&lt;mi&gt;&amp;#x3C4;&lt;/mi&gt;&lt;mi&gt;&amp;#x3B9;&lt;/mi&gt;&lt;mo&gt;&amp;#xA0;&lt;/mo&gt;&lt;mi&gt;&amp;#x3C4;&lt;/mi&gt;&lt;mi&gt;&amp;#x3B1;&lt;/mi&gt;&lt;mo&gt;&amp;#xA0;&lt;/mo&gt;&lt;mi&gt;&amp;#x3C0;&lt;/mi&gt;&lt;mi&gt;&amp;#x3C1;&lt;/mi&gt;&lt;mi&gt;&amp;#x3CE;&lt;/mi&gt;&lt;mi&gt;&amp;#x3C4;&lt;/mi&gt;&lt;mi&gt;&amp;#x3B1;&lt;/mi&gt;&lt;mo&gt;&amp;#xA0;&lt;/mo&gt;&lt;msub&gt;&lt;mi&gt;&amp;#x39D;&lt;/mi&gt;&lt;mi&gt;&amp;#x391;&lt;/mi&gt;&lt;/msub&gt;&lt;mo&gt;&amp;#xA0;&lt;/mo&gt;&lt;mi&gt;&amp;#x3B4;&lt;/mi&gt;&lt;mi&gt;&amp;#x3B5;&lt;/mi&gt;&lt;mi&gt;&amp;#x3AF;&lt;/mi&gt;&lt;mi&gt;&amp;#x3B3;&lt;/mi&gt;&lt;mi&gt;&amp;#x3BC;&lt;/mi&gt;&lt;mi&gt;&amp;#x3B1;&lt;/mi&gt;&lt;mi&gt;&amp;#x3C4;&lt;/mi&gt;&lt;mi&gt;&amp;#x3B1;&lt;/mi&gt;&lt;mo&gt;&amp;#xA0;&lt;/mo&gt;&lt;mi&gt;&amp;#x3B1;&lt;/mi&gt;&lt;mi&gt;&amp;#x3BD;&lt;/mi&gt;&lt;mi&gt;&amp;#x3AE;&lt;/mi&gt;&lt;mi&gt;&amp;#x3BA;&lt;/mi&gt;&lt;mi&gt;&amp;#x3BF;&lt;/mi&gt;&lt;mi&gt;&amp;#x3C5;&lt;/mi&gt;&lt;mi&gt;&amp;#x3BD;&lt;/mi&gt;&lt;mo&gt;&amp;#xA0;&lt;/mo&gt;&lt;mi&gt;&amp;#x3C3;&lt;/mi&gt;&lt;mi&gt;&amp;#x3C4;&lt;/mi&gt;&lt;mi&gt;&amp;#x3B7;&lt;/mi&gt;&lt;mi&gt;&amp;#x3BD;&lt;/mi&gt;&lt;mo&gt;&amp;#xA0;&lt;/mo&gt;&lt;mi&gt;&amp;#x3BA;&lt;/mi&gt;&lt;mi&gt;&amp;#x3BB;&lt;/mi&gt;&lt;mi&gt;&amp;#x3AC;&lt;/mi&gt;&lt;mi&gt;&amp;#x3C3;&lt;/mi&gt;&lt;mi&gt;&amp;#x3B7;&lt;/mi&gt;&lt;mo&gt;&amp;#xA0;&lt;/mo&gt;&lt;mn&gt;1&lt;/mn&gt;&lt;mo&gt;,&lt;/mo&gt;&lt;mo&gt;&amp;#xA0;&lt;/mo&gt;&lt;mi&gt;&amp;#x3C4;&lt;/mi&gt;&lt;mi&gt;&amp;#x3B1;&lt;/mi&gt;&lt;mo&gt;&amp;#xA0;&lt;/mo&gt;&lt;mi&gt;&amp;#x3B5;&lt;/mi&gt;&lt;mi&gt;&amp;#x3C0;&lt;/mi&gt;&lt;mi&gt;&amp;#x3CC;&lt;/mi&gt;&lt;mi&gt;&amp;#x3BC;&lt;/mi&gt;&lt;mi&gt;&amp;#x3B5;&lt;/mi&gt;&lt;mi&gt;&amp;#x3BD;&lt;/mi&gt;&lt;mi&gt;&amp;#x3B1;&lt;/mi&gt;&lt;mo&gt;&amp;#xA0;&lt;/mo&gt;&lt;mspace linebreak=\\\&quot;newline\\\&quot;/&gt;&lt;msub&gt;&lt;mi&gt;&amp;#x39D;&lt;/mi&gt;&lt;mi&gt;&amp;#x392;&lt;/mi&gt;&lt;/msub&gt;&lt;mo&gt;&amp;#xA0;&lt;/mo&gt;&lt;mi&gt;&amp;#x3C3;&lt;/mi&gt;&lt;mi&gt;&amp;#x3C4;&lt;/mi&gt;&lt;mi&gt;&amp;#x3B7;&lt;/mi&gt;&lt;mi&gt;&amp;#x3BD;&lt;/mi&gt;&lt;mo&gt;&amp;#xA0;&lt;/mo&gt;&lt;mi&gt;&amp;#x3BA;&lt;/mi&gt;&lt;mi&gt;&amp;#x3BB;&lt;/mi&gt;&lt;mi&gt;&amp;#x3AC;&lt;/mi&gt;&lt;mi&gt;&amp;#x3C3;&lt;/mi&gt;&lt;mi&gt;&amp;#x3B7;&lt;/mi&gt;&lt;mo&gt;&amp;#xA0;&lt;/mo&gt;&lt;mn&gt;2&lt;/mn&gt;&lt;mo&gt;&amp;#xA0;&lt;/mo&gt;&lt;mi&gt;&amp;#x3BA;&lt;/mi&gt;&lt;mi&gt;&amp;#x3B1;&lt;/mi&gt;&lt;mi&gt;&amp;#x3B9;&lt;/mi&gt;&lt;mo&gt;&amp;#xA0;&lt;/mo&gt;&lt;mi&gt;&amp;#x3C4;&lt;/mi&gt;&lt;mi&gt;&amp;#x3B1;&lt;/mi&gt;&lt;mo&gt;&amp;#xA0;&lt;/mo&gt;&lt;mi&gt;&amp;#x3C4;&lt;/mi&gt;&lt;mi&gt;&amp;#x3B5;&lt;/mi&gt;&lt;mi&gt;&amp;#x3BB;&lt;/mi&gt;&lt;mi&gt;&amp;#x3B5;&lt;/mi&gt;&lt;mi&gt;&amp;#x3C5;&lt;/mi&gt;&lt;mi&gt;&amp;#x3C4;&lt;/mi&gt;&lt;mi&gt;&amp;#x3B1;&lt;/mi&gt;&lt;mi&gt;&amp;#x3AF;&lt;/mi&gt;&lt;mi&gt;&amp;#x3B1;&lt;/mi&gt;&lt;mo&gt;&amp;#xA0;&lt;/mo&gt;&lt;msub&gt;&lt;mi&gt;&amp;#x39D;&lt;/mi&gt;&lt;msub&gt;&lt;mi&gt;&amp;#x393;&lt;/mi&gt;&lt;mrow/&gt;&lt;/msub&gt;&lt;/msub&gt;&lt;mo&gt;&amp;#xA0;&lt;/mo&gt;&lt;mi&gt;&amp;#x3C3;&lt;/mi&gt;&lt;mi&gt;&amp;#x3C4;&lt;/mi&gt;&lt;mi&gt;&amp;#x3B7;&lt;/mi&gt;&lt;mi&gt;&amp;#x3BD;&lt;/mi&gt;&lt;mo&gt;&amp;#xA0;&lt;/mo&gt;&lt;mi&gt;&amp;#x3BA;&lt;/mi&gt;&lt;mi&gt;&amp;#x3BB;&lt;/mi&gt;&lt;mi&gt;&amp;#x3AC;&lt;/mi&gt;&lt;mi&gt;&amp;#x3C3;&lt;/mi&gt;&lt;mi&gt;&amp;#x3B7;&lt;/mi&gt;&lt;mo&gt;&amp;#xA0;&lt;/mo&gt;&lt;mn&gt;3&lt;/mn&gt;&lt;mo&gt;,&lt;/mo&gt;&lt;mo&gt;&amp;#xA0;&lt;/mo&gt;&lt;mfenced&gt;&lt;mrow&gt;&lt;mi&gt;&amp;#x3B9;&lt;/mi&gt;&lt;mi&gt;&amp;#x3C3;&lt;/mi&gt;&lt;mi&gt;&amp;#x3C7;&lt;/mi&gt;&lt;mi&gt;&amp;#x3CD;&lt;/mi&gt;&lt;mi&gt;&amp;#x3B5;&lt;/mi&gt;&lt;mi&gt;&amp;#x3B9;&lt;/mi&gt;&lt;mo&gt;&amp;#xA0;&lt;/mo&gt;&lt;msub&gt;&lt;mi&gt;&amp;#x39D;&lt;/mi&gt;&lt;mi&gt;&amp;#x391;&lt;/mi&gt;&lt;/msub&gt;&lt;mo&gt;&amp;#xA0;&lt;/mo&gt;&lt;mo&gt;+&lt;/mo&gt;&lt;mo&gt;&amp;#xA0;&lt;/mo&gt;&lt;msub&gt;&lt;mi&gt;&amp;#x39D;&lt;/mi&gt;&lt;mi&gt;&amp;#x392;&lt;/mi&gt;&lt;/msub&gt;&lt;mo&gt;&amp;#xA0;&lt;/mo&gt;&lt;mo&gt;+&lt;/mo&gt;&lt;mo&gt;&amp;#xA0;&lt;/mo&gt;&lt;msub&gt;&lt;mi&gt;&amp;#x39D;&lt;/mi&gt;&lt;mi&gt;&amp;#x393;&lt;/mi&gt;&lt;/msub&gt;&lt;mo&gt;&amp;#xA0;&lt;/mo&gt;&lt;mo&gt;=&lt;/mo&gt;&lt;mo&gt;&amp;#xA0;&lt;/mo&gt;&lt;mi&gt;&amp;#x39D;&lt;/mi&gt;&lt;/mrow&gt;&lt;/mfenced&gt;&lt;mo&gt;.&lt;/mo&gt;&lt;mspace linebreak=\\\&quot;newline\\\&quot;/&gt;&lt;mi&gt;&amp;#x39F;&lt;/mi&gt;&lt;mi&gt;&amp;#x3C0;&lt;/mi&gt;&lt;mi&gt;&amp;#x3CC;&lt;/mi&gt;&lt;mi&gt;&amp;#x3C4;&lt;/mi&gt;&lt;mi&gt;&amp;#x3B5;&lt;/mi&gt;&lt;mo&gt;,&lt;/mo&gt;&lt;mo&gt;&amp;#xA0;&lt;/mo&gt;&lt;mi&gt;&amp;#x3AD;&lt;/mi&gt;&lt;mi&gt;&amp;#x3C7;&lt;/mi&gt;&lt;mi&gt;&amp;#x3BF;&lt;/mi&gt;&lt;mi&gt;&amp;#x3C5;&lt;/mi&gt;&lt;mi&gt;&amp;#x3BC;&lt;/mi&gt;&lt;mi&gt;&amp;#x3B5;&lt;/mi&gt;&lt;mo&gt;:&lt;/mo&gt;&lt;mspace linebreak=\\\&quot;newline\\\&quot;/&gt;&lt;mi&gt;&amp;#x3C3;&lt;/mi&gt;&lt;mo&gt;&amp;#xA0;&lt;/mo&gt;&lt;mo&gt;=&lt;/mo&gt;&lt;mo&gt;&amp;#xA0;&lt;/mo&gt;&lt;mstyle displaystyle=\\\&quot;false\\\&quot;&gt;&lt;mstyle displaystyle=\\\&quot;true\\\&quot;&gt;&lt;mfrac&gt;&lt;mrow&gt;&lt;mstyle displaystyle=\\\&quot;true\\\&quot;&gt;&lt;munderover&gt;&lt;mo&gt;&amp;#x2211;&lt;/mo&gt;&lt;mrow&gt;&lt;mi&gt;i&lt;/mi&gt;&lt;mo&gt;=&lt;/mo&gt;&lt;mn&gt;1&lt;/mn&gt;&lt;/mrow&gt;&lt;mi&gt;N&lt;/mi&gt;&lt;/munderover&gt;&lt;/mstyle&gt;&lt;msup&gt;&lt;mfenced&gt;&lt;mrow&gt;&lt;msub&gt;&lt;mi&gt;x&lt;/mi&gt;&lt;mi&gt;i&lt;/mi&gt;&lt;/msub&gt;&lt;mo&gt;&amp;#xA0;&lt;/mo&gt;&lt;mo&gt;-&lt;/mo&gt;&lt;mo&gt;&amp;#xA0;&lt;/mo&gt;&lt;msub&gt;&lt;mi&gt;&amp;#x3BC;&lt;/mi&gt;&lt;mi&gt;j&lt;/mi&gt;&lt;/msub&gt;&lt;/mrow&gt;&lt;/mfenced&gt;&lt;mn&gt;2&lt;/mn&gt;&lt;/msup&gt;&lt;/mrow&gt;&lt;mi&gt;N&lt;/mi&gt;&lt;/mfrac&gt;&lt;/mstyle&gt;&lt;/mstyle&gt;&lt;mo&gt;&amp;#xA0;&lt;/mo&gt;&lt;mo&gt;=&lt;/mo&gt;&lt;mo&gt;&amp;#xA0;&lt;/mo&gt;&lt;mfrac&gt;&lt;mrow&gt;&lt;mo&gt;&amp;#xA0;&lt;/mo&gt;&lt;mstyle displaystyle=\\\&quot;true\\\&quot;&gt;&lt;munderover&gt;&lt;mo&gt;&amp;#x2211;&lt;/mo&gt;&lt;mrow&gt;&lt;mi&gt;i&lt;/mi&gt;&lt;mo&gt;=&lt;/mo&gt;&lt;mn&gt;1&lt;/mn&gt;&lt;/mrow&gt;&lt;msub&gt;&lt;mi&gt;N&lt;/mi&gt;&lt;mi&gt;A&lt;/mi&gt;&lt;/msub&gt;&lt;/munderover&gt;&lt;/mstyle&gt;&lt;msup&gt;&lt;mfenced&gt;&lt;mrow&gt;&lt;msub&gt;&lt;mi&gt;x&lt;/mi&gt;&lt;mi&gt;i&lt;/mi&gt;&lt;/msub&gt;&lt;mo&gt;&amp;#xA0;&lt;/mo&gt;&lt;mo&gt;+&lt;/mo&gt;&lt;mo&gt;&amp;#xA0;&lt;/mo&gt;&lt;msub&gt;&lt;mi&gt;&amp;#x3BC;&lt;/mi&gt;&lt;mn&gt;1&lt;/mn&gt;&lt;/msub&gt;&lt;/mrow&gt;&lt;/mfenced&gt;&lt;mn&gt;2&lt;/mn&gt;&lt;/msup&gt;&lt;mo&gt;+&lt;/mo&gt;&lt;mo&gt;&amp;#xA0;&lt;/mo&gt;&lt;mstyle displaystyle=\\\&quot;true\\\&quot;&gt;&lt;munderover&gt;&lt;mo&gt;&amp;#x2211;&lt;/mo&gt;&lt;mrow&gt;&lt;mi&gt;i&lt;/mi&gt;&lt;mo&gt;&amp;#xA0;&lt;/mo&gt;&lt;mo&gt;=&lt;/mo&gt;&lt;mo&gt;&amp;#xA0;&lt;/mo&gt;&lt;msub&gt;&lt;mi&gt;N&lt;/mi&gt;&lt;mi&gt;A&lt;/mi&gt;&lt;/msub&gt;&lt;mo&gt;&amp;#xA0;&lt;/mo&gt;&lt;mo&gt;+&lt;/mo&gt;&lt;mo&gt;&amp;#xA0;&lt;/mo&gt;&lt;mn&gt;1&lt;/mn&gt;&lt;/mrow&gt;&lt;mrow&gt;&lt;msub&gt;&lt;mi&gt;N&lt;/mi&gt;&lt;mi&gt;A&lt;/mi&gt;&lt;/msub&gt;&lt;mo&gt;&amp;#xA0;&lt;/mo&gt;&lt;mo&gt;+&lt;/mo&gt;&lt;mo&gt;&amp;#xA0;&lt;/mo&gt;&lt;msub&gt;&lt;mi&gt;N&lt;/mi&gt;&lt;mi&gt;B&lt;/mi&gt;&lt;/msub&gt;&lt;/mrow&gt;&lt;/munderover&gt;&lt;/mstyle&gt;&lt;msup&gt;&lt;mfenced&gt;&lt;mrow&gt;&lt;msub&gt;&lt;mi&gt;x&lt;/mi&gt;&lt;mi&gt;i&lt;/mi&gt;&lt;/msub&gt;&lt;mo&gt;&amp;#xA0;&lt;/mo&gt;&lt;mo&gt;+&lt;/mo&gt;&lt;mo&gt;&amp;#xA0;&lt;/mo&gt;&lt;msub&gt;&lt;mi&gt;&amp;#x3BC;&lt;/mi&gt;&lt;mn&gt;2&lt;/mn&gt;&lt;/msub&gt;&lt;/mrow&gt;&lt;/mfenced&gt;&lt;mn&gt;2&lt;/mn&gt;&lt;/msup&gt;&lt;mo&gt;&amp;#xA0;&lt;/mo&gt;&lt;mo&gt;+&lt;/mo&gt;&lt;mo&gt;&amp;#xA0;&lt;/mo&gt;&lt;mstyle displaystyle=\\\&quot;true\\\&quot;&gt;&lt;munderover&gt;&lt;mo&gt;&amp;#x2211;&lt;/mo&gt;&lt;mrow&gt;&lt;mi&gt;i&lt;/mi&gt;&lt;mo&gt;&amp;#xA0;&lt;/mo&gt;&lt;mo&gt;=&lt;/mo&gt;&lt;mo&gt;&amp;#xA0;&lt;/mo&gt;&lt;msub&gt;&lt;mi&gt;N&lt;/mi&gt;&lt;mi&gt;A&lt;/mi&gt;&lt;/msub&gt;&lt;mo&gt;+&lt;/mo&gt;&lt;mo&gt;&amp;#xA0;&lt;/mo&gt;&lt;msub&gt;&lt;mi&gt;N&lt;/mi&gt;&lt;mi&gt;B&lt;/mi&gt;&lt;/msub&gt;&lt;mo&gt;&amp;#xA0;&lt;/mo&gt;&lt;mo&gt;+&lt;/mo&gt;&lt;mo&gt;&amp;#xA0;&lt;/mo&gt;&lt;mn&gt;1&lt;/mn&gt;&lt;/mrow&gt;&lt;mi&gt;N&lt;/mi&gt;&lt;/munderover&gt;&lt;/mstyle&gt;&lt;msup&gt;&lt;mfenced&gt;&lt;mrow&gt;&lt;msub&gt;&lt;mi&gt;x&lt;/mi&gt;&lt;mi&gt;i&lt;/mi&gt;&lt;/msub&gt;&lt;mo&gt;&amp;#xA0;&lt;/mo&gt;&lt;mo&gt;+&lt;/mo&gt;&lt;mo&gt;&amp;#xA0;&lt;/mo&gt;&lt;msub&gt;&lt;mi&gt;&amp;#x3BC;&lt;/mi&gt;&lt;mn&gt;3&lt;/mn&gt;&lt;/msub&gt;&lt;/mrow&gt;&lt;/mfenced&gt;&lt;mn&gt;2&lt;/mn&gt;&lt;/msup&gt;&lt;/mrow&gt;&lt;mi&gt;N&lt;/mi&gt;&lt;/mfrac&gt;&lt;mspace linebreak=\\\&quot;newline\\\&quot;/&gt;&lt;mo&gt;&amp;#xA0;&lt;/mo&gt;&lt;mo&gt;=&lt;/mo&gt;&lt;mo&gt;&amp;#xA0;&lt;/mo&gt;&lt;mo&gt;&amp;#xA0;&lt;/mo&gt;&lt;mfrac&gt;&lt;msub&gt;&lt;mi&gt;N&lt;/mi&gt;&lt;mi&gt;A&lt;/mi&gt;&lt;/msub&gt;&lt;mi&gt;N&lt;/mi&gt;&lt;/mfrac&gt;&lt;mo&gt;&amp;#xA0;&lt;/mo&gt;&lt;mo&gt;&amp;#xB7;&lt;/mo&gt;&lt;mo&gt;&amp;#xA0;&lt;/mo&gt;&lt;mfrac&gt;&lt;mrow&gt;&lt;munderover&gt;&lt;mo&gt;&amp;#x2211;&lt;/mo&gt;&lt;mrow&gt;&lt;mi&gt;i&lt;/mi&gt;&lt;mo&gt;=&lt;/mo&gt;&lt;mn&gt;1&lt;/mn&gt;&lt;/mrow&gt;&lt;msub&gt;&lt;mi&gt;N&lt;/mi&gt;&lt;mi&gt;A&lt;/mi&gt;&lt;/msub&gt;&lt;/munderover&gt;&lt;msup&gt;&lt;mfenced&gt;&lt;mrow&gt;&lt;msub&gt;&lt;mi&gt;x&lt;/mi&gt;&lt;mi&gt;i&lt;/mi&gt;&lt;/msub&gt;&lt;mo&gt;&amp;#xA0;&lt;/mo&gt;&lt;mo&gt;+&lt;/mo&gt;&lt;mo&gt;&amp;#xA0;&lt;/mo&gt;&lt;msub&gt;&lt;mi&gt;&amp;#x3BC;&lt;/mi&gt;&lt;mn&gt;1&lt;/mn&gt;&lt;/msub&gt;&lt;/mrow&gt;&lt;/mfenced&gt;&lt;mn&gt;2&lt;/mn&gt;&lt;/msup&gt;&lt;/mrow&gt;&lt;msub&gt;&lt;mi&gt;N&lt;/mi&gt;&lt;mi&gt;A&lt;/mi&gt;&lt;/msub&gt;&lt;/mfrac&gt;&lt;mo&gt;&amp;#xA0;&lt;/mo&gt;&lt;mo&gt;+&lt;/mo&gt;&lt;mo&gt;&amp;#xA0;&lt;/mo&gt;&lt;mfrac&gt;&lt;msub&gt;&lt;mi&gt;N&lt;/mi&gt;&lt;mi&gt;B&lt;/mi&gt;&lt;/msub&gt;&lt;mi&gt;N&lt;/mi&gt;&lt;/mfrac&gt;&lt;mo&gt;&amp;#xA0;&lt;/mo&gt;&lt;mo&gt;&amp;#xB7;&lt;/mo&gt;&lt;mo&gt;&amp;#xA0;&lt;/mo&gt;&lt;mfrac&gt;&lt;mrow&gt;&lt;munderover&gt;&lt;mo&gt;&amp;#x2211;&lt;/mo&gt;&lt;mrow&gt;&lt;mi&gt;i&lt;/mi&gt;&lt;mo&gt;&amp;#xA0;&lt;/mo&gt;&lt;mo&gt;=&lt;/mo&gt;&lt;mo&gt;&amp;#xA0;&lt;/mo&gt;&lt;msub&gt;&lt;mi&gt;N&lt;/mi&gt;&lt;mi&gt;A&lt;/mi&gt;&lt;/msub&gt;&lt;mo&gt;&amp;#xA0;&lt;/mo&gt;&lt;mo&gt;+&lt;/mo&gt;&lt;mo&gt;&amp;#xA0;&lt;/mo&gt;&lt;mn&gt;1&lt;/mn&gt;&lt;/mrow&gt;&lt;mrow&gt;&lt;msub&gt;&lt;mi&gt;N&lt;/mi&gt;&lt;mi&gt;A&lt;/mi&gt;&lt;/msub&gt;&lt;mo&gt;&amp;#xA0;&lt;/mo&gt;&lt;mo&gt;+&lt;/mo&gt;&lt;mo&gt;&amp;#xA0;&lt;/mo&gt;&lt;msub&gt;&lt;mi&gt;N&lt;/mi&gt;&lt;mi&gt;B&lt;/mi&gt;&lt;/msub&gt;&lt;/mrow&gt;&lt;/munderover&gt;&lt;mfenced&gt;&lt;mrow&gt;&lt;msub&gt;&lt;mi&gt;x&lt;/mi&gt;&lt;mi&gt;i&lt;/mi&gt;&lt;/msub&gt;&lt;mo&gt;&amp;#xA0;&lt;/mo&gt;&lt;mo&gt;+&lt;/mo&gt;&lt;mo&gt;&amp;#xA0;&lt;/mo&gt;&lt;msub&gt;&lt;mi&gt;&amp;#x3BC;&lt;/mi&gt;&lt;mn&gt;2&lt;/mn&gt;&lt;/msub&gt;&lt;/mrow&gt;&lt;/mfenced&gt;&lt;/mrow&gt;&lt;msub&gt;&lt;mi&gt;N&lt;/mi&gt;&lt;mi&gt;B&lt;/mi&gt;&lt;/msub&gt;&lt;/mfrac&gt;&lt;mo&gt;&amp;#xA0;&lt;/mo&gt;&lt;mo&gt;+&lt;/mo&gt;&lt;mo&gt;&amp;#xA0;&lt;/mo&gt;&lt;mfrac&gt;&lt;msub&gt;&lt;mi&gt;N&lt;/mi&gt;&lt;mi&gt;&amp;#x393;&lt;/mi&gt;&lt;/msub&gt;&lt;mi&gt;N&lt;/mi&gt;&lt;/mfrac&gt;&lt;mo&gt;&amp;#xA0;&lt;/mo&gt;&lt;mo&gt;&amp;#xB7;&lt;/mo&gt;&lt;mo&gt;&amp;#xA0;&lt;/mo&gt;&lt;mfrac&gt;&lt;mrow&gt;&lt;munderover&gt;&lt;mo&gt;&amp;#x2211;&lt;/mo&gt;&lt;mrow&gt;&lt;mi&gt;i&lt;/mi&gt;&lt;mo&gt;&amp;#xA0;&lt;/mo&gt;&lt;mo&gt;=&lt;/mo&gt;&lt;mo&gt;&amp;#xA0;&lt;/mo&gt;&lt;msub&gt;&lt;mi&gt;N&lt;/mi&gt;&lt;mi&gt;A&lt;/mi&gt;&lt;/msub&gt;&lt;mo&gt;+&lt;/mo&gt;&lt;mo&gt;&amp;#xA0;&lt;/mo&gt;&lt;msub&gt;&lt;mi&gt;N&lt;/mi&gt;&lt;mi&gt;B&lt;/mi&gt;&lt;/msub&gt;&lt;mo&gt;&amp;#xA0;&lt;/mo&gt;&lt;mo&gt;+&lt;/mo&gt;&lt;mo&gt;&amp;#xA0;&lt;/mo&gt;&lt;mn&gt;1&lt;/mn&gt;&lt;/mrow&gt;&lt;mi&gt;N&lt;/mi&gt;&lt;/munderover&gt;&lt;mfenced&gt;&lt;mrow&gt;&lt;msub&gt;&lt;mi&gt;x&lt;/mi&gt;&lt;mi&gt;i&lt;/mi&gt;&lt;/msub&gt;&lt;mo&gt;&amp;#xA0;&lt;/mo&gt;&lt;mo&gt;+&lt;/mo&gt;&lt;mo&gt;&amp;#xA0;&lt;/mo&gt;&lt;msub&gt;&lt;mi&gt;&amp;#x3BC;&lt;/mi&gt;&lt;mn&gt;3&lt;/mn&gt;&lt;/msub&gt;&lt;/mrow&gt;&lt;/mfenced&gt;&lt;/mrow&gt;&lt;msub&gt;&lt;mi&gt;N&lt;/mi&gt;&lt;mi&gt;&amp;#x393;&lt;/mi&gt;&lt;/msub&gt;&lt;/mfrac&gt;&lt;mspace linebreak=\\\&quot;newline\\\&quot;/&gt;&lt;mi&gt;&amp;#x3CC;&lt;/mi&gt;&lt;mi&gt;&amp;#x3C0;&lt;/mi&gt;&lt;mi&gt;&amp;#x3BF;&lt;/mi&gt;&lt;mi&gt;&amp;#x3C5;&lt;/mi&gt;&lt;mo&gt;&amp;#xA0;&lt;/mo&gt;&lt;mi&gt;&amp;#x3B1;&lt;/mi&gt;&lt;mi&gt;&amp;#x3BD;&lt;/mi&gt;&lt;mo&gt;&amp;#xA0;&lt;/mo&gt;&lt;mi&gt;&amp;#x3B8;&lt;/mi&gt;&lt;mi&gt;&amp;#x3AD;&lt;/mi&gt;&lt;mi&gt;&amp;#x3C3;&lt;/mi&gt;&lt;mi&gt;&amp;#x3BF;&lt;/mi&gt;&lt;mi&gt;&amp;#x3C5;&lt;/mi&gt;&lt;mi&gt;&amp;#x3BC;&lt;/mi&gt;&lt;mi&gt;&amp;#x3B5;&lt;/mi&gt;&lt;mo&gt;&amp;#xA0;&lt;/mo&gt;&lt;mi&gt;&amp;#x3C9;&lt;/mi&gt;&lt;mi&gt;&amp;#x3C2;&lt;/mi&gt;&lt;mo&gt;&amp;#xA0;&lt;/mo&gt;&lt;mi&gt;a&lt;/mi&gt;&lt;mi&gt;p&lt;/mi&gt;&lt;mi&gt;r&lt;/mi&gt;&lt;mi&gt;i&lt;/mi&gt;&lt;mi&gt;o&lt;/mi&gt;&lt;mi&gt;r&lt;/mi&gt;&lt;msub&gt;&lt;mi&gt;i&lt;/mi&gt;&lt;msub&gt;&lt;mi&gt;j&lt;/mi&gt;&lt;mrow/&gt;&lt;/msub&gt;&lt;/msub&gt;&lt;mo&gt;&amp;#xA0;&lt;/mo&gt;&lt;mi&gt;&amp;#x3C4;&lt;/mi&gt;&lt;mi&gt;&amp;#x3B7;&lt;/mi&gt;&lt;mi&gt;&amp;#x3BD;&lt;/mi&gt;&lt;mo&gt;&amp;#xA0;&lt;/mo&gt;&lt;mi&gt;a&lt;/mi&gt;&lt;mi&gt;p&lt;/mi&gt;&lt;mi&gt;r&lt;/mi&gt;&lt;mi&gt;i&lt;/mi&gt;&lt;mi&gt;o&lt;/mi&gt;&lt;mi&gt;r&lt;/mi&gt;&lt;mi&gt;i&lt;/mi&gt;&lt;mo&gt;&amp;#xA0;&lt;/mo&gt;&lt;mi&gt;&amp;#x3C0;&lt;/mi&gt;&lt;mi&gt;&amp;#x3B9;&lt;/mi&gt;&lt;mi&gt;&amp;#x3B8;&lt;/mi&gt;&lt;mi&gt;&amp;#x3B1;&lt;/mi&gt;&lt;mi&gt;&amp;#x3BD;&lt;/mi&gt;&lt;mi&gt;&amp;#x3CC;&lt;/mi&gt;&lt;mi&gt;&amp;#x3C4;&lt;/mi&gt;&lt;mi&gt;&amp;#x3B7;&lt;/mi&gt;&lt;mi&gt;&amp;#x3C4;&lt;/mi&gt;&lt;mi&gt;&amp;#x3B1;&lt;/mi&gt;&lt;mo&gt;&amp;#xA0;&lt;/mo&gt;&lt;mi&gt;&amp;#x3C4;&lt;/mi&gt;&lt;mi&gt;&amp;#x3B7;&lt;/mi&gt;&lt;mi&gt;&amp;#x3C2;&lt;/mi&gt;&lt;mo&gt;&amp;#xA0;&lt;/mo&gt;&lt;mi&gt;&amp;#x3BA;&lt;/mi&gt;&lt;mi&gt;&amp;#x3BB;&lt;/mi&gt;&lt;mi&gt;&amp;#x3AC;&lt;/mi&gt;&lt;mi&gt;&amp;#x3C3;&lt;/mi&gt;&lt;mi&gt;&amp;#x3B7;&lt;/mi&gt;&lt;mi&gt;&amp;#x3C2;&lt;/mi&gt;&lt;mo&gt;&amp;#xA0;&lt;/mo&gt;&lt;mi&gt;j&lt;/mi&gt;&lt;mo&gt;.&lt;/mo&gt;&lt;mspace linebreak=\\\&quot;newline\\\&quot;/&gt;&lt;mi&gt;&amp;#x3C3;&lt;/mi&gt;&lt;mo&gt;&amp;#xA0;&lt;/mo&gt;&lt;mo&gt;=&lt;/mo&gt;&lt;mo&gt;&amp;#xA0;&lt;/mo&gt;&lt;mstyle displaystyle=\\\&quot;false\\\&quot;&gt;&lt;munderover&gt;&lt;mrow&gt;&lt;mo&gt;&amp;#x2211;&lt;/mo&gt;&lt;mfenced&gt;&lt;mrow&gt;&lt;mi&gt;a&lt;/mi&gt;&lt;mi&gt;p&lt;/mi&gt;&lt;mi&gt;r&lt;/mi&gt;&lt;mi&gt;i&lt;/mi&gt;&lt;mi&gt;o&lt;/mi&gt;&lt;mi&gt;r&lt;/mi&gt;&lt;msub&gt;&lt;mi&gt;i&lt;/mi&gt;&lt;mi&gt;i&lt;/mi&gt;&lt;/msub&gt;&lt;mo&gt;&amp;#xA0;&lt;/mo&gt;&lt;mo&gt;&amp;#xB7;&lt;/mo&gt;&lt;mo&gt;&amp;#xA0;&lt;/mo&gt;&lt;msub&gt;&lt;mi&gt;&amp;#x3C3;&lt;/mi&gt;&lt;mi&gt;i&lt;/mi&gt;&lt;/msub&gt;&lt;/mrow&gt;&lt;/mfenced&gt;&lt;mo&gt;&amp;#xA0;&lt;/mo&gt;&lt;mi&gt;&amp;#x3BC;&lt;/mi&gt;&lt;mi&gt;&amp;#x3B5;&lt;/mi&gt;&lt;mo&gt;&amp;#xA0;&lt;/mo&gt;&lt;msub&gt;&lt;mi&gt;&amp;#x3C3;&lt;/mi&gt;&lt;mi&gt;i&lt;/mi&gt;&lt;/msub&gt;&lt;/mrow&gt;&lt;mrow&gt;&lt;mi&gt;i&lt;/mi&gt;&lt;mo&gt;&amp;#xA0;&lt;/mo&gt;&lt;mo&gt;=&lt;/mo&gt;&lt;mo&gt;&amp;#xA0;&lt;/mo&gt;&lt;mn&gt;1&lt;/mn&gt;&lt;/mrow&gt;&lt;mn&gt;3&lt;/mn&gt;&lt;/munderover&gt;&lt;/mstyle&gt;&lt;mo&gt;&amp;#xA0;&lt;/mo&gt;&lt;mi&gt;&amp;#x3B1;&lt;/mi&gt;&lt;mi&gt;&amp;#x3C0;&lt;/mi&gt;&lt;mi&gt;&amp;#x3CC;&lt;/mi&gt;&lt;mo&gt;&amp;#xA0;&lt;/mo&gt;&lt;mi&gt;&amp;#x3C4;&lt;/mi&gt;&lt;mi&gt;&amp;#x3B7;&lt;/mi&gt;&lt;mi&gt;&amp;#x3BD;&lt;/mi&gt;&lt;mo&gt;&amp;#xA0;&lt;/mo&gt;&lt;mi&gt;&amp;#x3C0;&lt;/mi&gt;&lt;mi&gt;&amp;#x3C1;&lt;/mi&gt;&lt;mi&gt;&amp;#x3BF;&lt;/mi&gt;&lt;mi&gt;&amp;#x3B7;&lt;/mi&gt;&lt;mi&gt;&amp;#x3B3;&lt;/mi&gt;&lt;mi&gt;&amp;#x3BF;&lt;/mi&gt;&lt;mi&gt;&amp;#x3CD;&lt;/mi&gt;&lt;mi&gt;&amp;#x3BC;&lt;/mi&gt;&lt;mi&gt;&amp;#x3B5;&lt;/mi&gt;&lt;mi&gt;&amp;#x3BD;&lt;/mi&gt;&lt;mi&gt;&amp;#x3B7;&lt;/mi&gt;&lt;mo&gt;&amp;#xA0;&lt;/mo&gt;&lt;mi&gt;&amp;#x3C3;&lt;/mi&gt;&lt;mi&gt;&amp;#x3C7;&lt;/mi&gt;&lt;mi&gt;&amp;#x3AD;&lt;/mi&gt;&lt;mi&gt;&amp;#x3C3;&lt;/mi&gt;&lt;mi&gt;&amp;#x3B7;&lt;/mi&gt;&lt;mspace linebreak=\\\&quot;newline\\\&quot;/&gt;&lt;/mstyle&gt;&lt;/math&gt;\&quot;,\&quot;base64Image\&quot;:\&quot;iVBORw0KGgoAAAANSUhEUgAABdUAAAN6CAYAAABotaBnAAAACXBIWXMAAA7EAAAOxAGVKw4bAAAABGJhU0UAAAHZJjDJrwAAgABJREFUeNrs3Q/kFdn/+PGXtyRJfkmSJJIk6RdJkiSSJCuRJEkiWVlJZCVJIitJ1v6kX5Ikst8kSawkWSuSJEkkSVYiSd6S/PrN63Nf53PPe5p/986ZO3PvfT44dnvfuXNnzjkz58+cOUcEGF7jovAyCt8tfIvC7JRtL3nbafgahcVEIQAAAAAAAABg2GyTdmf5yYztlto2d6IwkWgDAAAAAAAAAAwjHbGuI8+1w/xTFCakbDfFtllKlAEAAAAAAAAAhtXmKDyQ1vQv2mm+N2W7LVF4TXQBAAAAAAAAAIaZzpe+OwrXpdWp/jxluytROEN0AQAAAAAAAACG1UgUPkZhRhRWSXtu9TUJ2+nUMOuJMgAAAAAAAADAsNKO9Efev59Jq1P9dmy71dKad30cUQYAAAAAAAAAGFanonDU+/fP0h6tPj+23Q2iCwAAAAAAAAAwzF5EYZn374lR+CytTvXTse32EF0AAAAAAAAAgGGlI9HfJfz9d2l1qo9GYVIU5tm/ZxFlAAAAAAAAAIBhdTgKFxL+rp3tbgqYA1HYH4WnRBcAAAAAAAAAYJg9iMLGlM/uSatT/VUU7kprTnUAAAAAAAAAAIbSzCh8jcL4lM83SXu0uoY1RBkAAAAAAAAAYFjp1C93Mz4ficIbac+tPkKUAQAAAAAAAACGkc6Z/j4Kj6IwIWO7I9LqVL9ClAEAAAAAAAAAhtGWKHyT9rQuOgXMppRtp9u2O4k2AAAAAAAAAADyXY7CDKIBAAAAAAAAAAAAAAAAAAAAAAAAAAAAAAAAAAAAAAAAAAAAAAAAAAAAAAAAAAAAAAAAAAAAAAAAAAAAAAAAAAAAAAAAAAAAAAAAAAAAAAAAAAAAAAAAAAAAAAAAAAAAQP/YH4XvDQu/kywAAAAAAAAAgKb6S+hUBwAAAAAAAACgkOlReCd0qgMAAAAAAAAAUMhaye7ovhvodyZFYX0UDkbhqdCpDpTxv6PwP1FYRFQAAAAAAAAAvXdKsjvWj1Twm9ujMCp0qgPd+B+7Zv4kKgAAAAAAAIDeGxeFx5Ldsb6qgt/dKHSqA53SUer/zwIj1QEAAAAAAICazI3CZ0nvVP83CtMq+N2r0ptO9aP2G/tI6oFzxNJ2/5Ccrxul/j8kPQAAAAAAAFCvnZI9Wv12Bb+5SKrvVD9h+99LEg+sc5bG2wb8PBmlDgAAAAAAADTMZcnuWK9iNLCbeqaKTvWfbd8nSNqBNhKFh1H4EoWFA3yejFIHAAAAAAAAGmZyFF5Leqf6tygsC/ybx6WaTvVltt+7JOtQmCOtTvVn0upkHzSMUgcAAAAAAAAaSjujtfM8rWNdO92nBPy9nyR8p/rEKLyKwscozCBJh8Zhy0uHBvDcGKUOAAAAAAAANJh2SmZNA3M94G9NlfCd6syjPpzGR+GttBbdnRpon3ui8CgKX6MwGoX7UdjU4/NilDoAAAAAAADQB3TalKyO9V8C/tZKaU3fEYLuR0faPyMJh9I+y5/HA+zrku3rqwU///dyNDyj1AEAAAAAAIA+MD0K7yW9U13nr27iqNmzdnzbSMKhpKPVP0lrtPqEEvvZGoXnUVjq/U2nRnrkXQPze3A+jFIHAAAAAAAA+oib7zwtvIjCpAYdrz4I0FHqr0m6oXba8ufuEvt4KMlvT0yTVod9r0arM0odAAAAAAAA6DNnJLtj/XKDjtXNBX+YZBtqSy0f3Ovy+zOjcDLj86u2/7MVnwej1AEAAAAAAIA+pNNpPJHsjvVdDTnW53Y8s0m2offG8sK0Lr47Yvk+zTkJv65AEkapAwAAAAAAAH1qXhRGJb1TXT9bUPMxLrJj+YfkgrQ7vquYW/+K7XtehcfPKHUAAAAAAACgz+lo9KzR6s+k3MKQZR2w4zhKUiGy2fLDpQr2/SoK1ys+fkapAwAAAAAAAAPAzSWdFs7VeGy37BhWkUyITLX88CbwfldG4ZNUO8UQo9QBAAAAAACAATElCq8lu2N9a03H9iUK36Q1Hzag3lmenBRwn4+isKni42aUOgAAAAAAADBAlkt2p7qO4p3b42Oab7/9iOSB55rli/WB9ncsCvsrPmZGqQMAAAAAAAAD6Ihkd6zf7PHxVDl/NvrXWcsX2wPsS9/AON6DYx7WUer6sOKltB7aobU+xcuEe2veWxKHpfXWTvx772s8F317aCVJOjS2Wd7d1mfHrQ9f39ixzxrw+2c/nyvKly2aX+5E4XMUvtp/71r5MYEoSqRTSz6Nwi9EBQAAAEK4J8kd6qPS+xG2h+23DwXan3YCaefVFWlNIfIxCktj2+g5PrDz3UV2+KHRttHCjBqPY4fli7Ml97MhCn/04HiHdZT6T5ZOep0t4PIZY4m0pzHScLfg/euMba9TYm2t+Rzu2LFsJjmHIr9qntOOuhV9dNzzrCx319nvA3z/7OdzRTlaH7tt9+LxVlasjcK/Xn64QDT9YJpXDlOOAQAAIAgd3fRBfuxUr2N02kX77S2B9nc0Cjul1Vn+zfZ9xft8Uezc/yQ7jLHRi5s5Kdto3H6yML3i47hSYh+rcxqZawIe7zCOUte0f28N1sVcOol2x+6x8wp8Z71te7HmY3cPPO8LIyAHna5doSOftcN2XZ8du77ltldanYwX7DwG9f7Zr+eK8rQuNDOlHvO9IWVGE920uGEADQAAAIK6JWM7e+oa8XTDfr+KhvxV2/c7+7cu1vowCgujMFta82zPJyuM4UbJvsnY5rpt87TC41hrv3Gjy+8vl/QOee2Q0M7OUHOsD+so9b+ktfjxbC6bVMdj99mTBb6z07ZdU+Nx69s9+lBSR0ZOIhkH3mVpdfD22xROOmL3vPdvHe09OqD3z34+V5SnU4NNS/lsmbSmyptKNI2hD6D0zZuNRAUAAABC0hEbfkfP31EYV9OxPLJjqKJze6d3jvrq7J/CvM95Hkv2HPfjrJGi21Q5rcpM+40XXXxXR/19sOP8khC+WZgW6FiHcZT6vig8CRiHg+qR3V/dfUjz5fic7+jDIO0sG6npmN2o5T9rLBfQO/qGmj5EndeHxz5dxo7eHbH7/iDeP/v1XBGGThF0g3tyYdqm0AE1q4kKAAAAhKTzpvqL4b2T6qbwKNpQ0OOoYnqBhTJ2mpfjJH+mSV58pS0Qus7bpsrRPxOkPddsJ2bJ2Hms08L1QMc5rKPU9U2CKVwymaZbXtO4eurlvbzX0DXPX6nxuE9Lb9YhQDPoQrSD9HDsyxDdP7+QfYfGKSs/dE2kGURHLq2PzSMaAAAAEJI24l5Ju3NHR+uuqvmY3KJbIxXvX0dejq/5XKcGClVNx7DJyxtpr6Rf8vLOxArjakTai+c22TCOUkcx+qbMV8vL+7xr65+M7ywV5n8FyvjEuWIAab3vubTfeNpKlAAAAAC95ebCdmFfA47JjZqvyp9Sbm7ukN5L/gjqIqGq+e9/l+z51HUOV7f46989iK/v0uyReEVGqeuI+5cJabgpZ9+HZewbJS68r/mc9dVznadUR8uN2jE+kFYHcpOPQx8A6Xzmn207/wGbLsSpo8N1nYmfJdwDvivefUc7RL566Zi2MOEh+3xmoGPQ/fxq5/bJjkE7ZPLe2tE40A7+WQmfTbb8q6PZn0j2Q77VBeJzRxTuWDpquB27nvQB3xYLs1KO82AU7ha4robpGqnqOgid/iHja4J0/nZTL9Or7nN1xls6jk/4+xQpNgAhdD7olX4+dx2h/torRy5J8bc8Oy0Lqr636nFvtBBq5H2ZsoR8BgAAhsYKq2A8skrTN0nueHxJVI2xLxY/VxpyXC79qnJamjPiuemd6k8kez71m94x9GIqne/S7DljOxmlrtMu+dPS3C3wHW0guYVj9Tqpe2SaNtp0pJx2vi2zv+m8pS/sGC9mfFcbgwfsvD9l3Lf9cCTQcUyT9toNLmxI6Ky4b589kPJvg2jaacflXu9v57zfP5vyPY2fUAsAH7PrR/Pdfml31M9JuYZ3WLnw1Esffw0KnU7rn1jaPco5hssZn+n+Htu9WeNJOxznWdk96nWGXJb2VFBTY8d7P5auU0um2c9ep0xW3lxawTVSdX2o7HUQOv2riK+j0lqMvBf3tF7eP0Ocq3Yo6gOVZ1G4IK0p3uJT/023v5+3+srJhGuqinxQ9XXZr+eeZK2MfUCr+SlvKqFuyoK8e6vmYX3z9V9JfuN1xOqSNy3EHxRv9PY9J+W4d1l94ZNkT1NZtiwhnwEAgKGw2CoZRTsez5T4re0SpvPThbqtiFXOnkp1U4h0qspO9blW4c+rCKM1IsbF07aUa+Ivb5u1PTimJneqdzOX+u7YfaHIfJ/rpZrOuE79Ju21CeKjodZ455TU8a8PFN50cd+cF+A49D6nI/PWWSeU+3xdwr4XeJ+fKBlfq+THBZiXefv/knAPnmj3w9MB0uuG/Y52esxIObYPKfeBT5L9INKP598yjmGcdVCkdQx9tnhYGftsnddZNM3rQDqYsq8P9vmTEvE1U37scE4LLyq4RqquD/2fgNdBiPSvIr5cvr7Rg3taL++fIc71kF1HOkK+6Bo6+7z8PqXCfFD1ddmv5+7TPPOLHY+eh3b+/iFjpxQbCVwWZN1bNU78QQJJ57g/J47cgIE3Ged93WuzSIVlCfkMAAAMvF3S7nzVSssRq4BsltarkKEX2RqkTnWNG79jWUdozG1Q2lY1/cuIVZJXeBXpfVxKqfz51OOvxeq/ddTNA+8a7MVrpk2e/qWbudSPx+4LJwt8Z6dtu6bGc3Xz6D+2xlvStebO6V7sM73XXJNWJ+CItKc3+SmhYX+oguM47OXnK17+HZeR50K86XQ8pbPgsaRPv+WuwfUlf/uA9xtbEj7/OaMjZcS7J6e9zbRasjtlnW2S/EbLKu839uQcg8svWs6PT+lMcHWDbh9GTLdOI+20mhzr0PkmxabiKXON9KI+FPI6KJv+VcSXnrPr5LvcsPSq+1yv2rY6qj0+VcgES6ek6aimSvabaSHyQdXXZb+ee7z+9VCSF5A/4R3H/sBlQda99ajtW/Oudtp/Tkg793D2SUq+d2Vh2puR47y6e9rC2SHKEvIZAAAYeHu8SoVW0pbHPr9iFaIZAX9TK3OTAoY6+aOL451ZTVDVQqUnvUbGHWmPEounM1rcqKd4R6A2Pm7HKvd/9eB4mrxQaTej1JU+5Pnbi8cPkj+v5hWLg7rmyvQb7YsztvuekF4j1tDzr7MXCedz1r67rKLjcNe6u9fczMlzIR7maFpfyOjE0PA89tk5ye7oLMqfwz9pX9qJcDGlkb7Y++7ulP0fkWIP1/S+uyL2N+0QdNNgZa3L8NAr85M6k5I6Hbot27RjMv5WxLycvBIyb/ayPhTiOiiT/lXFl6vnPJX0qZXqSK+6z9VNOaWdgwsSPr8n2aNvs0bnls0HVV+X/Xzujr7p5B6gJHUa+2+VPAxcFmTdW/2HOWvkxzcKz3v3j/kJ+57k7Tvt3r7O22ZjwuehyhLyGQAAGGhLZWyH8OqEbX6yz3Q09hyiLLFC5sKxBh7jRzu2CQH3qZXx696/jyY0WLUhcJAs8l9PUxoRGo+bLe+4fHTAa9Ssquh4Jkj7zYqm6WaU+nRpT5vz1IvLXQWuj7rWP1juHWfW9DPjve2yputZIT+OgB6xc/xY8XFs9T77OeX7c7xtPpeIN5fWSQu7TZSx87WuinWA3AyQbv7+x3f43V2S/saK4+bavZWxH+1ceJvw94ve/ldmfN9fv+FxxnZ7vQ6N8V3E1TpJnsrqDym2oHDoa6Tq+lCI66BM+lcRX79KezTrVRm7jkGd6VX3ufpzVid1vm+TsQ94k2QdV5l8UPV12c/n7ujbJ27atLQ1WPwHYKOBy4K0e6uWYfNi+dd/+OY/mE3Ln/6bkbNTtrnk/f7EisoS8hkAABh4fufTqQINEuaUa1sda4BXObp4ufw4Yq4o9wrovBK/ryNPtKNulVWuH8vY+Qn9eQk3WqW/k/jQEe/6yujUAc0rU2MNs7nW0NGKvFub4KG3jc6RraOebnQQJ0et0fBrwe1nSjMXHO52lPpOaY828hcN/ifjO64TbVdN5/rEO875Odd/3nyjyo3o8kdAb5D8hZNDHMfNAo34zYHul9utIyBt8Th/Llx33m5kXIgpqvwFUbVjYoblu8WSPJIuqSMjLR3dvO/+w7Uk2uEXfx3d76zNW4z1jmR3Hvu/4+bMDXk//CrF3hAJfY1UXR8qex2USf8q4ss9qNOHCDp1g3sI3IT0qvNcNd++kuz1Ke56n9/MyUujgfNBldfloJz7ZSm2HlBWp2yZsqCTe6v/8M3NTX47Y/vfJXs+9QVeHCeNQq+iLBnWfAYAAAbY+lhlY0qBSuUXou0/tOLsLyJUdYfwW0mfFzGPW0RpXYnffxVrWMQ7+MdZpd9t8z6jQyGJGy20a0Dzi9+J4gd/upyv3t/11V2dJ3tLB7/xVTp7lX6tdLYQW690M0pdXfHOZVIsPtOmBXBzgM6s4Tz9h3J/52zrT0lxPmWb8d416I+Adp24Oyo8jqle4zSrAX5e0uc77zStsx6W+CP59Lime8e+IEDaTfDuq0khq4PmmWTPYeuPMFySss1KO6/4PdZ/c+pYTmeFuz5uFbw3h3wLy81DfKXH10jV9aEQ10GZ9A8dX1OsbuOPKL2VUZfoZXrVfa6bcn5/RMYuXn84YZtFkj7Ct0w+qPq6HIRz93//YU5d36/XhiwLOrm3usEPu71jyVqs0z1wSms3+A//kjqMqyhLhjGfAQCAAXdFsl+r8ztrQryyH9/n1IChl0Zk7LzNXzIqZCHMl/RFkopwr3BuKXEMe+w8X2c0MnfbNk8le27TtGP8nNMA6WeuE+W2NYb0IUl8apy3scbYuQ5/44Q1boqOqNlYsGHTS92OUh+x/OO/Cn2uwP3truSPwqo6T+SNkpJYoz3tNewd8mNnnj+/88wKj8PvtDqZkUZuflY9pskl7r+fCnREPIw1tq/Z/ass7Xz912ukb7HybMTiJOseNlGy57D1823aq+z6wEhH2ybNJ++PGMxajNWfSzfrIYP/hs3qgHnfPVjY1eNrpOr6UIjroEz6h46v6/LjCFB9wD6rAelV97n6+eVQRr0ta5TtFu/z0wHzQdXX5SCc++8F848/ndPVgGVBp/dWzcNTvHvHxoxtJ3v73pbwub7p5a8FtbYHZcmw5jMAADDgXnuVjQ0Z2631tgs1qnW7pI/s6Cb00qnYb++o+PfcfOXdLhJ3WNJHcaA3XhRIQx3NrvNev0tpQIS2o0AHUq91O0p9lfw4BcAyGfvgK76gsXv193RN5/rcO741OY1vNxLsQcZ2rhF8IqFD4GXFx3GtQFni3/OPlog3l9Z5aw3slrFvEn0N0DheKWNfNe90wVM3FU/W/OTuXpH2sEs7/7QzN+khif+2UNYC3m5ht7x5Yt2Dt7xF3DqxRIotLFnFNVJ1fSjEdVAm/UPG1y/SfnDg/9anjLzQy/Sq+1zfeL+fNNBgnWRPS6HOZVwLZfJB1dflIJz7s4L551pKXb9sWdDJvVVHw+uI85NS7M0OfwR2/KHQLCsHH+T8fuiyZFjzGQAAGHD+9AhZrzqfKdjY7ES/dqr/JOVGE3dqxGvsz+hyH27qkUtk+Vq4RRXTFoOqy1k7ru0NOZ5uR6mr45I8d+hjyZ9mYX0D7r9ZC5wdkvxXyedJ8mvMbs5WvzN5XKwDIMRxfCywDzdf9XPpbsFLRzsWiszFPT7WMVBkUbQ8D7x9ze3i++6V+rRF8eZ6+9+ZUBa4qXz2pHz/W4EycZUkL+w2V37sGDounb3WX8RR7/f9NNTX6ydUeI30oj5U9joom/6h4muJt6/4KN4vCdvWnV51n2vSIvBrvHI/bQTv25Trq2w+6OV12a/nXiT/zPTuqW9j8VK2LOjk3qqDBe7YsegD8kk527s1Rd4klIn6tqQ/ddJfPSpLhjWfAQCAATdaoNI0zeuYuDvk8TXHKo4uzh5I56NTOrVfys9l716RfNTQeJ1hnRPLBjTfbJFyI/KK0Mbf+oTGQRY3Amt9Q+Kp21HqYnk7aRTyz971+jz22TlrtI2r6Xy/FLz/untO2tsLE6S9WNfzlHv8zlijdlbg48hrgLs5VD9K9oKCRWinwvWC256WsXOrTy7520U6GsTy1IyMa+6Q13j3X/3fJckjDLXD4B/58QFJp2W6/t7TWJyMeMeWdrwHvU6ZdSXj8E7CMeox3KjwGulVfajsdVA2/UPEl3bYuTVUHqec4zSvTnS4pvSq+1y/5vy+G8mctnaCe+NB9zM3cD6o+rochHMvkn/88mN7RWVBkXvrBourbwXrye4eHx+97RbePSY/Tn2j+XxVhWXJMOSzmRYnHwKUkwAAoE/4q6anjfpz81bq0/7pQxxX42XsqNd30v3I8aK0EvhJwjzQ+BKr9DbBcqsMu4rzxgHNO25O+1MV7Hu6NQ5edZFP3NycTRg9X2aUunsTIGkU8sRY49BvNL6U9FeGe+GfAvffPyX7LROd4sR/jf0X77NJ8uNcsJsS8kiI43jk7SO+xsVqu8a1I3FFyThzr3sXXdjQX6TsfoA0eyn5r65PtfhamPCZe+vI5XG9/y1JiOeXVuZstLRzHTjXc+7ht73jSyqv3ahdHZ3oFrLbZfkiaS0G9/q9O5dz0vl6GXH+9ai/O9k6YQ5WdI30sj5U9joom/4h4uuytDvJku7FXy0f6f1Fp36YV1N61X2u/poNSW5J9lo4Lq/sqyAfVH1dDsK5/52TfxZ5v3m1grKgk3vrNik+bZo/V/uotSNmW5qcSUg/LX+04/9G7J4VuiwZhnz2h3e8r+hiAABgOOyU7IVq9nqVjmFf+dyfly/0om1pnUH+wpUXS+7vVo+Ou1Naaf1ijdcJA5hv/EXpqhwR7joHDhbc3jW83jQknsqMUt9uDaEpBRo6bu7MeRmNrV75Oef+616TTpvzfmXsnvRGxr7GPkmSp8paHfg41BqvMXrejkMbywfs+n4iyYuIdWKutB8eaWN5WoedJyHWlPCnLdNycZXX8J5n19+djHN1caQPe/Qh28nYvcKNgv6WkG5FFiDe4W2/KyGN9O/3LG9clrGv7k/NOF69N5+W4osgZ/macG4vUu7/IfJmL+tDZa6DEOlfNr780ZtpC60+T7if1pFedZ/rfu+zeKepdjjqwxN9UJM0AveYpD8cDJEPqr4uB+Hc/UWF43WzadLuNL+dEgehyoIi91atwzwseF6bU8r9P1PSWssC7dTeUnFZMgz57Ky3j7cCAACGxjWvUrjI67xwlYOLkj2/6DDYGqtw7a/od7QivylWQXVhd8l9u9fOjzYsbt3cjncGNO9s9hoaVb4l4EYKLejwuJowz36ZUepinR3/ZHy+WMa+ojzda1AvqPnc3cMuHcHsRizPsfvup5zrfn3sHpG02NqH2DanKjgOP5713vXOGs6jtt/tAfL+qYR7oqZlkSmVXGfp8kBppqOMdUTbeztPN/r4zwLn6s/xriPn/amHVqZ0htyXzkaHuxGG/1r+HrH8rumhD4fdg5eFllYvMuLGP957ge5hj2Ln9yHn/ELkzV7Wh7q9DkKlf7fxtUDao0j14VXaG0y77bw0ribXnF51nuuItKeyuGn70OkfzlueXmHH8kna029pXrogPy4oXUU+qPK6HJRzv+7ln0VenfSFlS/Hc67ZUGVB1r11lu236NR+7m2a23Zc2rkbH2zxVoqtDRWyLBmGfKbH8tzywE90LwAAMFy04fC3VZQ0PLZOjPlEzX/i4LOEXVS1m1B2lLObBuGfhsWvm7Ny34DmH+3o3GWV+KpMkM5fN3VvXmxrQByVGaU+Yg2qYznb+a8RH7ZOktcNvf/qseqCllMLfPeqNS63pHy+zeJHR7Hvr/A4mmycNOdV7GMWt9rpF19sbqE1xj9aB8JRSZ42oMj5HrLG/Rfbnz48WxL4eLulnS7PpN3ZPLfia6Rf6kOh0r8J13Kd6dXLcx1n5ckLu9b0Pvu7tDr+HF0c9Y4dm9Ylr0v24qwh80GV1+WgnPueWP7RTl/tjJ1TY1ngu9hhXe2FbZ/VqbvZ4vidZK9rELIsGfZ8BgAAMJQmydjXf+sMITo03Lk0aSofN8cwD3C6t0GyRxslcSOV6u4wLTtKfZX8OFd6WseLu5Y0z+nIrwtkHQAA0EALvHpLkTWH3PoyOsp+ItEHAACAuiVNw1JH+BTofNzCQocbEr9LpP2qPbp3XDpb6HWptF85rluZUepK58LV0Ul501Loa8rxN042kXUAAEAD3ZDkRdbTbLFtHxB1AAAAqJs/srXucCvQOekoFh3B0pRpL47Y+Z0mu5Wi817qyOtxBbd3U+7srvm4y45SV/pA5nqH5+1Gck0m6wAAgIaZH6uvjC/wHTdVzCmiDwAAAHXSEdRfpDmd6ucCntsfts/tDYjne3Ysa6XVIbyZrNcxHaGtHeo3C26vDTN980FHbU+o+djLjlJfZ98/X3D7RTJ2QSoAAICmOebVVx4XrAu+lzBrMAEAAABdmyLteb6bEkJ2gOt86jrq5XkD4to9uNARw7rw0FSyX8eWWxz+XHD7fbb98ZqPu+wodV3c6pWdiy4sNq3g9/6WZk2BBAAA4LvitQEOFth+s22rC5ePEH0AAACoyzVpdfY2KawOfI4nrPK9t+a4viutDn6d3mYGWa8rey0tFxTYVkem6wKlOlK97gcYZUapn5IfHzxpPioyj+hO2345WQcAADTQdqvX6PR+RaZ+WROFXVFYSdQBAAAA1ZoorbmoP0ZhJtHR165Ka8R2EW4O+0M1H3OIudS7Na6D+AIAAAAAAACA/1omrVEwd4mKvqajzn8rsN08ab318ETqfzW47FzqAAAAAAAAAFCLPdLq3DxJVPSNy1F4I605xXVaIH0wMifnO9qJ/lBaneoLaz7+OkepAwAAAAAAAEBpR6XVsb6PqOgLbhFdXXBWF90s8kDkvH1nawOOn1HqAAAAAAAAAPqedqzrKGY61ptPp+15FoVRaS3YmeeIpe3+Bhw7o9QBAAAAAAAAACiIUeoAAAAAAAAAABTAKHUAAAAAAAAAAApilDoAAAAAAAAAAAUwSh0AAAAAAAAAgIIYpQ4AAAAAAAAAQAGMUgcAAAAAAAAAoCBGqQMAAAAAAAAAUACj1AEAAAAAAAAAKIhR6gAAAAAAAAAAFKSj0/9HGKUOAAAAAAAAAAAAAAAAAAAAAAAAAAAAAAAAAAAAAAAAAAAAAAAAAAAAAAAAAAAAAAAAAAAAAAAAAAAAAAAAAAAAAAAAAAAAAAAAAAAAAAAAAAAAAAAAAAAAAAAAAAAAAAAAAAAAAAAAAAAAAAAAAAAAAAAAAAAAAAAAAAAAAAAAAACAjiyJwiqiAQAAAAAAAACAdDOjcCkK36Owi+gAAAAAAAAAADTd/ii8jsLUHv7mhChsi8JvUfgkdKoDAAAAAAAAAPrEG+l9p/Yk7/+vCp3qAAAAAAAAAIA+cTEKn6OwtKbfvyJ0qgMAAAAAAAAAUAid6gAAAAAAAAAAFESnOgAAAAAAAACgL8yIwoYoLKvxGOhUBwAAAAAAAAA02vIo/BGFr9Lq0N6Yse1N26bT8KngsdCpDgAAAAAAAABovJEofJFWx/qEjO0uReFtF+F5weOgUx0AAAAAAAAA0HirpdWZfafm46BTHQAAAAAAAADQeKel1Zm9r+bjoFMdAAAAAAAAANB4r6XVmT2/5uOgUx0AAAAAAAAA0GhLpNWR/bLAtsypDgAAAAAAAAAYakek1ZF9usC2N23bTsOngsdCpzoAAAAAAAAAoNHuSasje20UxkVhc43HclXoVAcAAAAAAAAANNgXaXVkT47C71GYWtNxTInCGzuWGyQLAAAAAAAAAKCJ7kbhWxRuRWFGTcdwOwqjMnbKGO1gv0T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H9FIX7UfgShQ9ROBWFSUQLAAAAAPSVaUQBAABoglVRuCutDufPUbgRhYUZ28+NwiXbdjQKF6Iw0uDzOymtjvT1URgXhetR+B6FO13sa0kUHkXhV7INjOb9lURDqv1ReBmF5UTF0Bs3gOc0wfL391jYlPO9w1bmxr/3vkHntd/KSS3rv9p/79qxT+CeigaWNY+jMJGoQB/RtskbK0dmBWzXPY3CLwMaZ64d+p7sQ5sBAIC6nUxo1H+3xvPihO1/ss/ORmGe/W1PFJY29Pz0OL/FGuirvPP8qYN9TYnCa/veLrIOzB3LE5uJisT7hcbNxygsIDqGlnaS3rO8sHhAz1EfuL7zypa7BePljG2v5dTWhpzLjCjctnvaeDvOtVH41zu/C9xT0SBrLM88kmYP8gB82o4a9e6rvwfY5zSvLBq0e+jsKJyz8rJJD6FBmwEAMMSW2H911Nk+aY1G++41Tnwb7O9b+uTcjtrxHo/9fbx3jlc62N9l+85+sg3MYcsT96XakZv9aLo1eLRxt5joGGrH7TrRjvVB7vDaLWMfTs8r8J31tu3FBp2HloszE/6+xju3qo6Xeyo6paNW9W3EB1GYSnSgj+ho671WLuqDypcB9nlTBm/wj9Yn9Q3hs9750alOmwEAgEb6NdYpsMRrtHyyToN+4B4A/JvSMHfn96bg/rbZ9jvIIjD6doaOltERnczP/6O/pPVmx2yiYqitsHunXieDPi3D8Vj5ebLAd3batmsadB46LU3aXLXLorBdqum85J6KTmk+0Wku9IHdZKIDfUQH+Jz3/q0jc0dL7lM76HVw1MYBiystb9wD+RFhpDptBgAAGmxKrFPAdSL/HYWrfVT5cq8+7kvZxp3flwL7m2UVtw1kD3gNeR1R9KcM5jzRZel190RYRIrrpNVIuj4k18kjKytd+aKjZ8fnfEdHhY9Ks0bw66vXN3qcZtxT0Q29twzDAzsMHh2Z678RpGXA1xL7m29tn9VDEHduPRI61WkzAADQSG+8ToE/pDVK+7NVAPvBRWl3aCSNUh/nnV+RCqxWVBeSLeA5bdcGkun8y1OIhqGn9+LzQ3Ku061M0bz/1Ctj8l7B1w7sKw07l1PSnq5nBvdUNJSWMTp90niiAgPiS4nvLpJiU44NSjzRqU6bAQCAxrrldQjogjDPpTXPaT9Y5B37qZRtpnvbjJLcAICSdBoXfUirow33eWXMPxnfWSrNnPt2kpX77uH0VpIXACr3iSgohE51AADQaNe8DgF9HVtHqdcxV6WOKNf5AXW03KhVonQhqp0Z3/EXsElbOXy9t827jH3pa5k6x/wtq+hqh4l2MBxv2Hnra88nLZ10O3/Uli729tHO4WfJnmJAR/VvtBBidGIv4q+uNBKLS+0Um1XBvnVOQR3l+9ryQpzm7buWNx5Ke+2DPJquh+y7oxZ0HsP5NV6zZeP/oJ3PpgbcO3W6rDte3Oq0BIti6brFwixplg3esbvrSBdOm9PhfsZbeTE+4e9TpLejSnuZHjra/Ib9/yQZu+h32qJbh+zzmQ2sB8yw+487h0tSfOHQbu/LVd1TQ5dtTbnW6ziGMr852e7T+kbCE8meN391rL4SokycZr+v97WkN2im2rHpeeVNd1hHPa1M/PWDEGncqzgKmZf8+9THProPVVVPLWIQO9V7nZZ1tp/Kthnqbq+Gvs/0c9sBAJDC71Qvutia60g4YJUoLZS+xfaTFI5kFELPrbGxzP6mHX8v7HsXE74z39vvo4zj3O5tdyNlm2NWqGqn+36v02OOfe94SofAz17BmHXeSwOd9zQ7V3/fGxI6R+7bZw8yCv+N3j7SOtJ2WdpqyJoOqJv461S3v1Emn+6wzrOn3veWFzjWFVb5emR5I+03X1re+CDp8/5v8RoULjzP+X2tAJ6KdfT54U2A9Ojmmu32utnh5WkXyiycWPba1emhHtt391pDYZ6l56hXOb5s+/hY8nhD3mv1WC/ZfvbYv+dIu0P1Q4FK/GwrJ55ZJ8P2hPvDdPv7eWsIn8yIg35LjxHrLPM7Fs55x3g25Xt37V7SVGtj9wy95qYEvi8Xuafq/eSVtBYeX5US/5qHb1qYWWHZFiJv9Vv+Lvub+t1/YvepRzm/d9n7/7Jl4iwrf/2HRL/G9rEyCm9j+1jbkHpa2fgrq5P6S7d5vGwa9yqOQucl31FpdT5XfT02tZ7aiSZ1qvfj/byO9lOoNkOd7dXQ95k60h4A0CM3YwVikTn6lsjYudiLhqR9/2af/Sk/Pt1d4303/kr6Ke+zQxnH+oeMnTM+7oZ99kp+fAK+yuto8s1MaDSlhRcpx9XpeWvlRp+qr7PKuPt8XcK+F3ifn0j5/TMFOliv2zZZHUHdxF+nuv2NEPl0slXSikwftNgqYEV/5/9Ka4TCBu9v/uvAu61jaZNVrIqsDbA41gBMC2VGEHd7zZa9blyj7kmJYy97DGutQ/WLNaZ967zOyGleB+XBEscb8l6rrqUc+w7vu79nHM8hO697UnzdjX1efE7p8/Tw7znzYx3BfodD/GHmRGuYnW5Y+a/X7y8Wt/ess8AvM/+R9FFX3d6Xs+6pU6S98Ph367iI2+99/luFZVuIvNWP+TvUb67JSSdnnJfO0wOWif5biv55bLNr8anty22zqGH1tG7ir4xO6y9nuszjIdO4V3EUIi8l3R9v9PB6bFI9tVNN6VTvx/t5ne2nsm2GprRXQ9xn6kh7AEAP/SPF5oN15lrHzGIrHN0r7T8lFE6HcvZ1ybZ7bIVRUoPfHdu92Gf+yJCs1wzvedttjn12wPtsS8J3f04oZKdbp94vMnaanOtWuS7yan83563z3LsRpFe8Suu4lN9IGk3keyzt1/zTKgeuYE9bUK6b+OtUt78RKp+OeBX6rAUGd0l7NIPG2xHrINI891qSV7k/bY0Qf95/18jSc33ofc/PE49TjmG111mVFZ6VSI9ur9my1804L3677ZgsewyrvLywJyevuPymad/tA4yQ91r1q237S0pH53fvmJNctc81X8anBplgHQxJU5/4De3jfZwezvGUxt1j7zz3xT7bZH9f36Cyf5alpR7X9thnJ7xz2R/43p91Tz1q+x6xe+HnhGvY3eOepNyDQpRtIfJWP+bvkL+5WrI7lf2OyeMVlIm7vPLYdeRoWnyUsdOH6TkvbWA9rZv461Y39Zdu83jINO5VHJXNSz49N/fg8HKP7wFNqKd2owmd6v14P6+7/VS2nd+U9mrZ+0xddVUAQA99yegISLrxH48VjPo0flTGPn0+a/tblrEvv9G+OGO7pEVGl0rnT8+/y48jK196n41LqURdjBWiWgmOP4mfZ/u4WSC+y5y3qzyM5vyeX0n5kvD5JO/z7Sn7WOdtszFlm27ir1Pd/EbIfLrY+/3dKdvskbEjeOLTGVyxynjaXIBbvO9rxU5HMdyPVdznSvZIicVeZ9MdO9aF3vlOsP1ulO5fJyyTd8teN36l9qcuj7/MMUyzBp1u+3fGdg+9fJB1fUkP77XuPLXh97xAuiXdM9z0JrqPpPUr3MPLFzn7ftGn6eHTkWoXMhplSa++n8vpXOu1+V7HTlIjzx9F+zDwvT/rnup3Mq2RH0c7nvfy6PyKyrZQeavf8nfo3zyS0BGZRMurFRWUia5T+7ZXTmueX1QgLppQTysTf50oU38pk8dDpHGv4qhMXor7S9ojas/28HpsQj21bDu1zk71fqyv1N1+KnsfbUp7tcx9ps66KgCgR2bI2E7n2R1+f4X8ONpMC5yPkr0Az3LvN7PmURsvya8S/uL9PWtRoJUydn7YOH8+vCJPhLWwTZor0b0un7d4YtnzVltjFdskc7xtPid8vqlAml/yOtEmpmzTafx1I8RvdJtP1S7v95Pmmo4/4FmdsM1P9tm/kjwf4BXv+8ut4jU1I83ieXCiVRjvS/qCvWWVybtlrxu118uP3eSDssdwUZJf/47zp9MKOVKrTB5Wbu2M3QU6eOING38+y6ROgG3e5x9yGk1f+zw9pmcc38TY/WpVrEF3U5pBRya617rvdpEfyt6X0+6pE2OdFuNlbGej3xm/N2XfIcq2EHmrH/N36N90c4bfythGy6u3FZSJIu3pwg5bGaydoEUW6W5KPa1M/BVVpv5SNo+HSONexFGZvBTn3hb7w9oue3t0PTahnlpG3Z3q/VpfqbP9FOI+2pT2apn7TN1tBwBAD+yW/Lm/s5xL6KjZIPlTZTzxfnd+wUL5RUrlbk/G9/05LXdnHL97rWyGVRYWS/HOyalWEYg/xa/ivOMFb1oFY7O3zV8Jn/8u2fPTLZD2K6J/F0j/MvFXNI+V+Y1u86lfWUu7Pp56x3eqQKUxab69f724vivJcxKekfSREsck/ZXHUELk3W6vG5H21CP3A55T0WPwOz/yFpq8k9NwLXsddJOH53t5J23h4nnecT+JNZ5eSfZ8mXe9z2/m5P/RPk+P7XZvTFvA05+P/EosbvdJM1yW/EW0JaehW+a+fEmK1zn8zkY3l+3tjO3Llm1V5q0m5+/QvznRi+cDOff14xWUiX4n4kGL8wM9LOvK1tPKxl9RIeov3ZbrZdO4V3FUJi/5XOeknreO7r4uP05JWdX12IR6ahlNWqi0n+ordbafQrUZ6m6vlrnPNKHtAADogeveTbzTeYrHW4M3PtrMNZh3pHzPn8bh75zf8F9XPO/9/XHBwscV6vo0fULC5/q3G9LZyu1xBwp2bIU476le4Z5VQJ+X7Cl9nkj2/HR+gzCrMRIi/vKU/Y1u86nzTNLn6fMXrxrN6GjzO6jir3nPl7Gj1Xbl5OX4wlZTJH20aSgh8m63143jRtYeC3heRY/hiHdOWb8/Iu15HW8FPM6yefi0pD9gc7akpNumnLQf8e5JbiRf3CIpNgKnH9JDjy1r7RF/NLXGy3Tvmlgg9fPT4mHGdv5bbO8D35ez7qlxbq7p3d6xTC9Q5ndbtlWZt5qcv0P/pn/fSFvzZqVdI7MDl4nqoLQ791xnoI4inNQn9bQy8VdUiPpLt3k8RBr3Io7K5KV4Pc0tIO9GNbsFbau+HptQTy2riZ3q/VBfqav9FLLNUHd7tcx9pu62AwCgB/yFPTSs6fD7OxIaDf48kjMLNCTyRnv4BaD/2tRn7+8TCnQeHE2paP7rdfRssQrEiP1W0Q5h10GwK2e7EOftVz5OZhTO770K9OTY5/6ChNsSvr9d2nM+Zr3CGSr+8hp9ZX+j23yqJkr2PH3+GxNncyqmaa957/U+S+sc9xeIir9K/rNkv1IYQoi82+114zopqhjBUfQY/BEkWQtN+vM6huxALZOHxbuGDmZscykl3fw8fiincyRtJLvfYX+6j9ND7zufJP/BzkMZ+5DhmqQv/tprvxe8lv3pK64GvC/n3VOT7idTvDIt6zshyrYq81aT83fo33SjAtOmg9IOSR2VmLQ2Qdky0T+fO7HyK2/EclPqaWXir6gQ9Zdu83iINO5FHJXJSz43gMl/k0vfAJvVg+uxCfXUsprYqd70+kqd7adQbYYmtFfL3GfqbjsAAHpgg4wdvdDpq3qusDiR0BB/mfG951KsI9+9WqfbPYh95j8MyOs8eJfQYPHnWr8p3S8et0SKLcIS6ryvefvYkPL97ZL9MMF/6h6v0M+yisEDyX6FM1T8ZQn1G93mU/8aSZvH+3WB9BCr6Lnt4iN4/ixQmfI7Jecn5ImRiu8VIfJut9eNSHtO75CvFHdyDP5DvKzRaW6xzreB479MHvavo+UZjWl3jo9in73xvr8upzFwM6dRkhXX/ZAeq+THudKT+NOqvbZ8e0Ga4VnBa9kva3YEvC/n3VN9+sBcH/aclPw3X0KVbVXlrabn79C/+UKyR3Fet99M6pQpWyb6A0b0QaK+dfHJS/e5fVBPKxN/RYWov3Sbx8umca/iqExectwaUPFj+ZRRnwl5PTahnlpW0zrVm34/r7v9FKrN0IT2apn7TN1tBwBADyTN/VqUP/+u/zqUm/f4QqxS6hdifod4VqP6kKS/lpXXqT7Nq4QlraD9wPv+3BJx6M/Z7hfms+XHEfQhzvtjgX24uROfp2zj0v1NQseazlXrv7aXNl1EqPjLEuI3yuRT5V7dSxuZ46dp1iu1Z1IaNZpn3IiPrFf+Ltg2rxI++yDVd6qHyLvdXjfquIR/LbKTY/gm+Q/xVknyYp1zpdxDp7J5+LDkPzj1F35emZH2SWmzRtqdpGmN7bcF0q8f0uOkFHsAPT7WmCq6GG8vFLmWZ3px/DZ2vmXvy3n3VN98a9R/swZ83nQLIcq2qvJW0/N3yN+c6223M7YPPXf3VkzSejghysSfEu6ZB6RYx3AT6mll4q/be0E39Zdu83iINO5VHJXJS2LfcfEcH7H7JWHbKq7HJtRTy2pap3rT7+d1t59CtRnqbq+Wvc/U2XYAAPTIS8l+rSrNBGkvTPc89tloQuGjlY9ZCZWjrEJmmhUuaVMOvMnZx8mcCmCRgs5VFGZkfH4nYT8jKRXtEOedd9yusv9R0keKuMZcfFSpWzTpmPz42t40GTs6M1T8lW3kZ/1G2XyqrsXSYkTGTj8yWjBNP6d0JPkL9GRNa+Dy+/mUhvHOiu8VIfJut9eNnw4HvQr1upLn1Mkx5KXziIxdCOyb19C6VuIYQ+Th25I9ilwb2e9sm99yOl6SuFFAafNju9FveaP6+iE9Xtp9sojTsd+f3JByv8i17B/79sD35bx7qm+D5Rv9zWUFzi1E2VZV3mp6/g75m7skeXShPnT7J6FDJnSZeDqhA06P1X9LY22FZV3ZelqZ+AuZ5nn1l27zeIg07lUclclL+hDQLfL9OCWfTLP/1wUND1d0PTahnhqq3GpKp3rT7+d1t59CtRnqbq+Wvc/UVVcFAPTIChk7im5Vwe/tjlUmf4lVIONzsG5KqKD9I8lP+H3uVcO0hUn8OQLji5bNt4LpnVdhTeocyXt1b6odx8KCBeYm6zi5JslzF4c470fePqbGPlttHRAfLX3Tzsmf8kc7uXRkhT58OGPb+PMBL7GKxo3Y74WKv7wOrG5/I0Q+Ve612UX27z9k7IiNuwXS1M0t+DYhrx7yOhzTRnPMy2nQaDp+sgrlrIruFyHybrfXjd9Yc+l8TopNGxPqGG5n3G/8dNSRMm5RpV223+NdHl+IPOwvfnQs516a9gDyYU6j4JZ9tj/nnrWvz9NjXYcdBv6aHvcDXYezrFwr4++ca3mR1wi9WkHZmXdP9W2T9OkxqirbqspbTc/fIX/TlQUvrVzbaHnJ5avrGeVIiDLRdVLE38D0RwQ+S9l/E+ppZeKvE2XrL93m8RBp3Ks4KpOXLnsdZYsSPv9qcaHl+T0Zux5JyOuxCfXUMvx5tT928D2tJ36xc9oW+Jiafj+vu/0U4j7ahPZq2ftMHWkPAOgRrdy9krGd6gcKfG9l7DtvYhWsSZK8onZ8FNrPkj3Cw71Wl7WgzhpJfq1+klUGtOKVNf2EP5/lS6sgj3iVQ60Y3ZHkRffileL4+er8a0nTJIQ6729e5854q8wdsMrjk5xj3pySRn+mnNMkqyhuqSj+pII0CpVPxYtrXVzvlPy46NjOnDTd6x3/7ITP70j2a4uugusaZhNyGvDxoBXRx5a3JpRIixB5t9vrxk8H/fx0oMpmJ8eww9tmV8q96J7lrcsy9lXOqV0cW6g8vEqypx9xr9Zey4j7/d4+FiY0CD5agypphNYxKd4R3eT0mOuVmXq9TSv4PdeBfThQ2e0aeFNK7MNfRDG+cNY0rwF6OyXuy9778+6p8fz5sOB5hSrbqspbTc7fIX9T88Jnr8yKn3PevbtsmTjD+62tCd+9731+MaFDpO56Wtn460TZ+ku3ebxsGvcqjsrkJX+Ea9o9zp93+kqF94Am1FO7NdXi9nuskzfvgcmshHyxMOBxNf1+Xnf7KcR9tO72aoj7TB1pDwComBZsnzI64L5aAZpWIVof2z5p8ZEPsW1OpezLjW7UUWtulNocqzx9sgpa0Q6Gf+yYF1qHh7/PLDpKSJ84v7dzd6OH/rRCuMgol3iHpp5/1gjaEOe92Arfd3bMo7bfIsd83usw0fN+Kz+OrHgbO6dzFcZfFWkUMp/68yJrAyppfrtrXmVtkdcJd9ZrbE1JaTy7CuG+Avn8Xsrn+zKuaT+UfZUwRN7t9rrx0+FeoLzV6TG4ESf/SuvVzxHroBy1a8Q1PBbatakNrOVdHluoPHxYxo4qmmjHrdNqPLB4zRtBPuI1qm/aPmbaveSDXaNzLA/s9PK/m1/1RJ+nx6mEa+mbZC/EG+/MWB4gv/oPSNaX3Nd171p296zVFkffrLE4UlHZWeSe6jpFOpnaKmTZVkXeavL9JuRvrkwpf+5L/ttFIcpEvwMl6eFX/Pg+WqdiU+ppZeKvG93WX7rN4yHSuFdx1G1eWiDtkcyvrMxMstviQtNgcsX3gLrrqZ2aJD+uSxIvgz/n3EtuxjpdQ45W74f7ed3tp7L30brbq6HuM3WkPQCg4a5agbol5fNtVlhq5/z+nH1pgfq3FSwadESaLmLWydPZI/ZbOvpHR6i7Vyl7Zbn9rmswFVkEJcR5d8utYv5TxjabrbLxTvLnxh70fHrM0uhiTr6Kp+ljq2jOL3ke/gJRZzK2+9Uab9rIOG350lUStTH4u1UiywqVdzu9boqmQ5XHMM6uh+d2v9Fr5JIUe4BXVx6+7TUCjtv+9Hy1Q/iwFB9xPc62f2Hn/sby1ExvG30z6I7tX/Phdcl+W6jf0qMb4yTMom3xeTd/CbDPPbFrWTsJTlijt0pFr+WLHXaEhCzbqshb/ZC/Q/zmQvveR+vUOiphR4gWLROzbLXr8oHll5EG1dOqjr8q6y/d1Ie7SeM64qhMXqrzemxSPbVOGnchFwsfxPpK09r5dbdXQ91n+intAQBAjunSHuExkejoC/40R2VG2YxYJRjDwx9h9hvR0df2W6PunrRHFQ6yBdLZ/LyUbZSJII1BeiXRB8XaSTyJpKK9CgAAUMYWq6Q8ICr6xgkJM+WDjoi4SnQOFX+6kA1ER183LvWVZZ0O5cKQ3MNvSGeLqFO2USaCNAbpFacd6To6eivJRHsVAACgLPc6/Smiom/c8RorRaZl0MWu9BVLnYtQF9kaZ5VTnXdwBdE5VA5JNQuHobf0WnYLnbpFr74M8PnOl7Hz5o6nbEOJMhGkMYYzvXThSe1Q30US0V4FAAAoS6eCeC+M/Ok3o15jZVzOthMleVEdnd96C1E5dNx86o+Jir6li2E99659f+Gs+QN6zse8cyySdynbKBNBGoP0itMFWeeSPLRXAQAAQtgs7RXqR4iOvvHNa6wUoQuW6grzOpJVFzbUxSlnEI1DR0f3uvnUGenTv3Tx0DWxdO1krvF+dMU7x4OUbShZJoI0BukF2qsAAAClaMeMvgK5kqjoK2ektUDhTSqX6MDPMvgjmgfdbkleB+GlpeuxAT3v7dLqpNE3LYpM/ULZRpkI0hikF2ivAgAAAEBpq6U15c9qoqIvTZH2689pgYWHAQAAAAAAAACInJb24qRJn2mn+iuiCQAAAAAAAAAw7FZF4WHG526+UZ0ihVftAQAAAAAAAABDa1oU3kZhQcY286Q9BQxzjgIAAAAAAAAAhtKMKDyW1lzqWSPQl0m7U/0C0QYAAAAAAAAAGDYrovBV2p3lnyV5kdnX8uOCpdoJP44oBAAAAAAAAAAAAAAAAAAAAAAAAAAAAAAAAAAAAAAAAAAAAAAAAAAAAAAAAAAAAAAAAAAAAAAAAAAAAAAAAAAAAAAAAAAAAAAAAAAAAAAAAAAAAAAAAAAAAAAAAAAAAAAAAAAAAAAAAAAAAAAAAAAAAAAAAAAAAAAAAAAAAAAAAAAAAAAAAAAAAAAAAAAAAAAAAAAAAAAAAAAAAAAAAAAAAAAAAAAAAAAAAAAAAAAAAAAAAAAAAAAAQJajUfgehX1EBQCgQ0esDNlPVAAAAAAAgGFwQlqdIXuJCgBAl85ZWbKNqAAAAAAAAIPsZ2l1gpwgKgAAJYxE4WEUvkRhIdEBAAAAAAAG0TJpdajfJSoAAAHMkVan+jNpdbIDAAAAAAAMjIlReBWFj1GYQXQAAAI5LK0HtoeICgAAAAAAMEiYRx0AUIXxUXgbhc9RmEp0AAAAAACAQaCv53+T1uv5AACEtk9aD26PExUAAAAAAGAQnJVWZ8c2ogIAUAEdrf5JWqPVJxAdAAAAAACgn02X1ij110QFAKBCp6X1AHc3UQEAAAAAAPqZLhynnRyHiQoAQIWWWnlzj6gAgHT6Os9Lu2H6YVPO97Qy/yXhe++J0qGwPgpvLO/MCrTPVVF4GoVfBiieFkfhksXV1yiMRuFRFI4KC7+gudfisBiJwkrKYXC/oOyOmRGFk1F4bmX3FztHveYm1Xxsz+06n012/s/0Ny+lP6bB4T5PnBPnxHk/xvEb224aUQ8A2ZZE4Z13g71bsEPijG2vr6JuJRqHwjxpdQ67vPJ7gH1O8/Lf5gGJp6MJFRc/6PkuIzuhYdfiMLnTsHsO5TAou+u3Jgof7Jy+2nXll93PauxcWGTH8A/Z+T/3y2+WRitob4E4J86J40ri+JywhgcAFLY71nCYV+A7623bi0Tf0NCR13utYL4graflZd20fLRrQOJor1VWTto1Mssa6r9Ka0SA37E+nSyFBl2Lw+KwXYP3pVkLMFEOg7K7PguktSibxs9i7+/6/3e86/JyTcd3wH7/6JDn5UmWf/Uh0TraWyDOiXPiuLI43mzbXyK6ASDf8diN+WSB7+y0bdcQfUNBVwI/H2uAjpbcpzbydaTRxgGJo+nWKP8p5XN9rfy1d539RrZCQ67FYaFzROpDr9tS/1QOlMOg7G4OHQG+J+WzcdKeekXPe6SG47tlv79qyPOzPtTQAQrLaW+BOCfOieNK43iqbf+G6AaAfDrX89/ejfmDNcSyXLGG2QjRNxS0w3im9+8Ra1x2a760RmuvHqA4OhzrvEiyybvOnpKt0IBrcVi4EY5/SquTjHIY3C8ou9WKAh0S57xrc3wNx6jz4X4b8mtdpyDQzp15fXwOw3Kf/1la00wtIc6Jc+ozfR3HbpqZSUQ5AGQ3uPRmuVZanXzu5pz3Su9HuzljeH0p8d1Ffd4wSvJQ8heAG5H2PK2fyEJowLU4LE5H4Q/KYYCyO2aO5E8FdULaU7f12nz77UdDnm91cel+XjBvmO7zbnqoLcQ5cU59pq/j+Jrtez3RDgDp9FUg9zrrPu/GnLUY0lIZrLk00R06hccq+jqdWwjtLVEGrkVQDoP7ReNdsevtUA2/zby23Of77T7flA5e4pw4515SLo7P2ve2E+0AkN1QuGH/P8lu0u7mvDjlO4fs85lDHG+zpbXQh86RvTfhc523VFfj1hFhOoI56XW8ydKaDkRHTz6R7FerVkv3r8RNs9/RBbiSpieZasegr4RdLbhPHdX1scPj2CGtBb9GLei8xoticbrFwqwGplcoH+36KTMiI2SalkmXEauoHbT429SAa7POfNYJvX/qArY6V+4nu/fqA5fjHe6n02uxk9+dKK1pEXStgAcy9tXS+/a7up+fpfpXdkOkq8uvsxqWjyiHKbspu5tbds+w/V+vKc+6xZVDduj3quyeYR09mm82ZGyn53bOwpwKyp5Oy9sq4meY7vNN6eAlzolz+m7KxfEO+95Zoh0A0iuNn2MNFX/eyLQbqFYwmzof9AprZD6ySvw3GbuQhwsvY/Hws9do/J4Rllr44P0t/ir1Fvub/73n3ucLrZHhH1vea72Xu4iLWRYX/uKYv8a20ddp38aOdW2BfR+1BmwRer6PLW41r+l8xvMsDUa9xvll+/2P1lkQKp3LpldI47xj3VBzmpZNlx3WuPV/Z2rJ+1En12Ev8llVx3rMKsE6lcB+r5I7x77TScd6J9diJ787za4v/1w2JHSYuDzwQJI7F+tO1x3WAHnqXXvLe3y/GrZymLKbsntQyu6pdm87VuO1cTFwZ1m3ZXc31+g97+9/pex3V+x+F6rs6ba8DV23Gcb7fBM6eIlz4py+m/JxvFHKDwQDgIG2ym6U872/LYs1YOIV1YlWkT7dsHNZbI3d7wXDGfvezITKe1p4Ia15zG5bBd/93X+VencU/pXWqJap3jZJC4Ot8T7/LePcxlmnQbfWe7+z0vv7NkvLp3bMbptFBfPNjQK/vdYK/y+x31brbD/3rRHlnrQfDJjO/zdgeoXg0uJJoP10m6Yh0+VDgHPq9DqsOp9Veaw37LNX1jGQdG196PAeXuRa7OR39b5/y+LuqHc+6xL2u8D7/ERD03WyXfffrTOoV/erYSuHKbspuwel7NaOC33F/q13b9xf0zVyI+P+W0bRsrvba3S5deTo/etXSZ52aJG0H4xo5/j/ClT2hChvQ9RthvU+34QOXuKcOC9jewf3vCKhX+N4bQf1BgAYSjo6403C3x97N+d9sc82SfMWrNgl7REz2qA6EoUp0pqH8rWkL2w03SrLv1ini3Pd9pf0itRpa8BN9+LIFTRakXno/d6It83jhH2tzmkw+A3o4yXjx8WNe01Wz/mjjH2lVQvqpTn70nNzK4HnjcBb5TWW9qQ0Wt3n7rU0Ta/xAdM5ZHqF4Eb0LQ+Q57tN05Dp4o+877ZC3M11WGU+q/JYD3h5LKnh87MU71Tv5Frs9Hd1ugE3jcMVL6+NS9l/0gjFJqWrv+2VBuSjQSyHKbspuwel7NZpR/5N6Ri5VcN18iihE6WsomV3t9eoOuVdi5MSOpb0by+kvQDsjEBlT4jyNkTdZpjv803o4CXOifMymtqp3us4ninpA18AAFZRv5BR0Ux6lfZcTgW31/bI2FFM8c7KK9b4npHwXW1Yzov9bZ7t62bO727xflfjS0dy3Y818OdK9mi2IwkN5iQ60m1FiThyDZPbXpxpA2ZRF/v6y/alI+TO5jTg39u2f2ds99BLu6yFUMqkc6j0Kmu+NdKOBNhXt2kaOl38zqWfujyXMtdh6POp8ljFGv4uvpLuodqBpK/6rwt4LZb5Xd12NOf8/A6tLw1N18XeMe5uQD4atHKYspuye9DK7vG2363SGm3td44c7PG14tZhmRBwn0XK7rJpFy9PRhOuY7f/1QHLnhDlbYi6zTDf55vQwUucE+dl6PFMChj6NY4nSHt6NwBAQmVSb5JJi+9MlLHzk66KVVJvNuQclsYaOqsTtvnJPtNRR3Nilf2k+Uf/yIiXpMauG3Wsjc/4nIubJHuuUzdnY9bIJ3299W3JeHKvsB62+NBGeTcjnn61/Wgc6aJoezO2vSjJr62nVQKzRpiVSeeQ6VXW3xJuTrpu0zRkuojlAd3mm3Q3YrfsdRj6fKo8VondV8uMcO7kWizzu1tjHVpJ5njbfG5ouvpz9s6qOR8NWjlM2U3ZPehlt/rF+423Pb5e3H0g5GLQeWV3iLSL+5hyTz4QsOwJVd6WrdsM8n2+SGfjbTufHdK7zkbinDin7yZ8HLuHl6NEPwD8aLtVFqekfP6Hd2N2HYFuJNi+hpzDU+8YT6VsM97bJm9uU22ofbWCI6/x4l4N1gbeXflx1Jw6I+mj2dz8ZmkNCkcbwGVeH/cbRgft3A50sZ8VXuNJR4jpa/abCzR08hZFuZPTaAuVzmXTq6wT1gETYiRGt2kaOl1c/nRz64ZS9Dqs4nyqOlbHX0zokrRG+On3dCT1ggquxbK/63eczU7ZZrPkL0RXd7pekvTXV+vMR4NQDlN2U3YPctntu+Yd64weXi9uqp2Q8sru0NeoS0vlz6P+Z4VlT5nyNmTdZtDu8yGnxfhCG5c47/P6zDD03VSZbwCgr+nN9p+Mz/3X5fUGrk9H3augCxpw/P4CXqMZBYx0UJE4IMVWuJ4vY0fH7ErZ7omkL+7hj6xakvL9lRb3s0vE00GvsekapzrKqpORChq3r2Xs03G3kFSSI965HcvY74i0Fzi7VWE6h0ivMnZagzPUq9vdpmnIdHHeFNhfp4peh1WcT1XH6kyQ9sJpSWFp4GuxzO9OlXbnYVYH23lJn8exKen6TNojdZuUj/q9HKbspuwe5LI7K+3X9PCacffhkLLK7iquUfeb/jzqL1Lyc6iyp0x5G7JuM2j3+X7o4CXOiXP6bsLFcchFwAFgYGiD6FOByuJD7+asrx9fswZaUwoWd2xZ84OOl+zXQ5M6XnblbLfX2+fdlG38xbWSXl11I2jSFiR0DY8LJePJjSa7E2uAdDKC7rr8OK/lK0meRsH/zbxFUdZ52y2oMJ1DpFe39PVoHek0MeA+u03TkOniGr5VjP4ueh2GPp8qj9V1VLjOMZ0uYYvlW70fr5T8DvVursUyv+vPp3syoyx573W+TG5guk70ttvYoHw0COUwZTdl96CW3Un8Tv75PbxmQneq55XdVVyjLu+5edT13jevwrKnTHkbsm4zrPf5Ouf3Js6J8xDG270gVOjnOKZTHQASrJIf59tKstu7Mb+2G+qFhpzDa+/YNmRst9bbLmsU0xJvu8U5v/1ngQbllpzGlxupcyWjMayNlJkl4mictEeT6ai3GdJeVEz/PrfAPn7xGkz+sXyS9NesP3vnnjWq7p7kz08aIp1DpFc3dCTbfQk7f2GZNA2ZLmqjhH/lvpPrMPT5VHmsK71tb0p30wB1cy2W+d1rBa49f/TU0Yam6wbJnhu3rnw0COUwZTdl9yCW3WkWS/EO5JBCT/+SV3aHvkad9972mysse8qWtyHrNsN6n6+zg5c4J85DCPl2wPc+j2OmfwGABDryo8jco+Njjayii/H1wlfvmLJeTT1TsHFw1NvOjxd9fduftmNE2guBZE0BcMG2eZXw2Vzvt3bGPtP9u/l/95SMo5/kx9fUD3TQCFrixfOBhEZefFvnW4FKxCpvmw+xuBkXMJ1DpFc3dEG1+znH7M73lx6lach0Uccl/JQqRa/DKs6nymN94G07t4vf6vZaLPO7HyV/kTc37+5zyV7Mrc50dVNa3O3RdTFM5TBlN2X3oJXdWdzimX/0+JoJvVBpXtkd+hpVq71tT1dc9pQtb0PWbYb1Pl9nBy9xTpyH0LRO9brimIVKASCFrgJ9veC2p2Xs/FyTG3IOowUKqmlewXI3Z393EvY3ktB4XS7ZUwk4bj7G8wmf7fL24b+GrSOx/rG/h3hy79Lufeycnnm/vzblu5OskepenU3qiJpm/6+Lmx3uIG1GZOwiWN+8SsK1wOkcIr06paPZtEM973W/OdYgnNejNA2ZLu5vbiSlq8itKxl3Ra/DKs6nymMt0lkl1ik1I+C1WOZ3877rOvm0A2R+g9PV5dND3vdXNyAfDUI5TNlN2T1IZXeev+1+N7PH14zrZA61Lkte2R36Gp0t7VHq9wocX9myp0y5F7puM6z3+To7eIlz4py+m3BxPMG733ZjptUbPgRoIwJAY6zrsAGyyLsx3+/i9/bZ9+JPbL9Zhfy+VZA7bSzcleTRaT43D6m+ojy9g4b+JiuArnmVaueQtF8LTRtBMy+nMeheaX5p+9BtrnoNgesSZkSSa/zGX1P3R5o9SzmPy146LUr4/KvFxSRrJPkdw7e9/SfFu4vDv6S9wNgui/fjgdM5RHp1Qht476zy8DYjuAbm3z1M05Dp4ndmLLR/61zDi0vGX9HrsIrzqfJYX0r+FBVT7d6wMOC1WOZ3H3nfjT8gWm2/q5XsFQ1PVzeVgYs7HWW6pOZ81OtyWDt9tbP3Xyk2ouqbhBsVS9lN2d30sluPX6fFeZjR6P/VjiWvU0DLwS92TtsCXTOP7RznBdpfXtkd8hqd6B3/9wLXc4iyp0y5F7Ju0+v7fJJZVifttbo6eAeljUuc90d9ZlDj2DfTq/d04w/vWF4JAAyAudIewaSV1mkFv/e3tBe86Jar5L6R9lyds6xBqn9/0GGlY6dkj9ja6xUCswvs72tCQfwi4ZjueI3KNLu9gjz+/RFpj+75lvCbxwOl9Qxvn1sTPvcrgRdjFQ5/NF7aIlHPvW3iDf8d3mfxhePWSHu00iSvA8C9Sj41cDqXTa9OzLYGZievA+7uUZqGThfx8q/G2elAebfodVjF+VR5rP5rpC+tc2zE6xg6aHk13mlS9lrs9nddHH7zKvLasTXZGohfrFNtXh+kqzsH7dw5lRCPvc5HdZbD/v003uGn6auL912z8rgqlN2U3U0ru0/H0lI7p7STXufm3mD11IeS/JDCNyshXywMkCdu2L5CjfLLK7tDXqNu0VMtM4oulle27ClT7oWq29R5n/e5B4FTpLfq6OAdpDYucd4f9ZlBj2OR9toZN7r8/lkvnd4KAPS5U5L89LZIYeMKruUlft81Rs8kFHxuEaYDHe7zmldpXuQVPme9BmfRiuSjWNxoI3FxQqPaNeD3FajEJr3mulKSO1fvS/lRvmmNimkFjuOjNZR0BIAb+ffKOqLSGrNfLQ2SXitzI97+tX1q3O2xfZ+T9sgzbXC+s06Q5YHTOUR6deK1dNah/lU6W8S02zStKl38OfvuSZiRIEWuw6rOp+pjXWENrPeW9m603Z+WtvH4C3Utdvq7vsXWefbOvqfHc6vA95qUrp9j99lxNeajusthN1dw1rycc6T6qTQouym7m1R26wOBP6xD7Ktdk58sLn7r4JobsY6trxmdPd24GLizrEjZHeIa9dcB2Clj5+DPU7bsKVPula3b1H2fd/w3W9b3uM3Z6w7eQWzjEuf9UZ8Z5DhWbuHmK11+3011qvffn+iOAzDMxkm5V3YWSvaolxf22eUu9q0NxL+tUNXw2Aqh+R3uRwudZ17FfW6X5+ovrnUmJS4+WtAK0FEJM5KpG1stXR9YQTcSOM8csoL0i52vLuK2pMv9hUrnTtOr3+Slach0OWZxp43rSYGOv9PrMHQ+q+OeMQzqTNci+bTOfNSrclg9LNA40g7GNT04H8puyu5BL7s17kIswndYwo5eLlp2l0m7tV69/5z9rV8WuquibtPL+7y7Pvz1D37p8XnUOb/3ILVxifP+qM8Mahwr9wbbWZoyAFCvg5L9NHk0VvHuZ2sk7AglkF4AUNZ07nWUBaRXz+joPB2ZHaJTdrOd56U+SRt37m7aC/d2w1eybc/sl1Yn6z1pv1nQS9q5vMvyAm3c3rRxhynOqc/0jns7aTtRAQD1cpW6pKfJu7zKyIIBONcTUt/rliC9AEAyylp9dXgK0UFZQHpVRjvSdRTl1kD7my/t+XSbTs/9mR2vTr0yy/vMrW3hbCQbV2K6F/cXpP1wA7Rxqc+gU9eoFwFA/SZLe9Ef/ymnLm50zD7ThsKyATnfO15Dbw7JT3oBQIMaRveJCsoC0qsyuvildqjvCrzfL1ZfHml4uvzppUt82gUdqe4WW9VpGS6QjSuhc0i7qYLc1A1fiBbauNRn0IX38uMDUQBAj22Rsas+a3ALuuj8jKsG7HxHvfMdR/KTXgBQM723ucUTDxIdlAWkV2V0Uc8q1te4Zee6usFp8quXJknzv2v9X6chmRCF69Lq8EVYusDrc++a8Bc2nk/00MalPoMOTLV4fkNUAEC9rtgN+Z73N51fUUfxfLGwZYDO95tXwQLpBQB1W+/d53gFnbKA9Oo/B+xcjzb0+NZ56XEjZZvLMrYDcjzZODgdFb0m1t5ycc50O7Rxqc+gE/22ngcADCR9TfWTpI9aOSbtOdHmDsg5n5HW4kA3pfmv6YL0AjD4frey9hVRQVlAevWlRXYN/9PAY9OR5zqVi07JcFXS5zheKK0RjzqSmukwwttt8R/30vLOMaKINi71GXTgnLAYLADUbpW0nyYnVaD9p82sKg0AQHivrJw9Q1QAfeu5XceziQrE6IOM916bKilcJZpo41KfQQfeWlxPJSoAoD4n7Gb8PuXzdVQ4AACozAKvnF1HdAB965Ckj4rFcDudkS9OCyN7aeNSn0FnlsqPUxsBAGrwxG7IF1M+P+gVjkuILgAAgnJzMevCjkxrAvSv6dKaSuI1UQGPjph+mPG5mxf5G2UAbVzqMyjIPYzbTVQAQH1meZWJpEVa5kj7VcXrRBcAAMHdt3L2ClEB9L0/hJGvaJsmrSkashZsnOe1x1YSZbRxqc8ghy62q+sFfJbWmhkAgJoc9yoculiLe6Ksi7Xok+YP9pkubDSJ6AIAICj/9fNbwsguoN/pfOo64vg5UTH0ZkThsbQ6b7Pu7cu8cuAC0UYbl/oMcuyzeD5OVABAPeZZYZe2UI6+svVUWitKM2ICAIDwLiaUv1+isImoAfqam8t5L1ExtFZE4at3b9cRpasTtnudUA5oJ/w4opA2LvUZJNCR6fr2i45UZ4FSAAAAAAAwMCZG4WUUPkZhJtEBAAjkiLQeWhwiKgAAAAAAwKDRKT10Gpi7RAUAIAB9E0PfANBFeJleBwAAAAAADKQ90hpReJKoAACUoJ3oD6XVqb6Q6AAAAAAAAIPsqLQ61vcRFQCALp23smQrUQEAAAAAAIaBdqzr6EI61gEAnTpiZch+og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O/mRuFoFO5E4VMUvkZhNAoPonA8CjMbcpz7o/AyCstJsv9aEoVHUfiVqAAAAAAAAACAas2KwtUofJdWx+zmKIy3z2ZH4Tf77HMUttV8rD/ZsXyMwgKS7j+mROG1xcsuogMAAAAAAAAAqrNVWp3l2iF7KGO7/baNhs01Hev0KLyPwrsoLCbp/uuypct+ogIAAAAAAAAAqqOd6K6jfE+B7V/Yth+iMKmG4/1LWiOyZ5N0/7XN0mQHUQEAAAAAAAAA1dkn7Q71UwW/87v3nX01HO+TKEwj6f5Lp+3RkfsbiAoAAAAAAAAAqI52wrrO8cdRGCn4vR3e9271+JjXSmvucLTNj8JCogEAAAAAAAAAqjNDWqObXef40g6+u9373ieiEgAAAAAAAAAw6Nyilhqudfjd3d53v/foeMdFYW8U7kVhNApfovAgCjsr/t2Z/5+9+4G86vwfAP74SJKMJJnJyCQziST5mkSSzCSSJDMjMzNJzFeSTExmkolkJpnIJMmMmcxkYjIzk5EkMxmTTJLY7zzf+5zfPZ/b/X/vuffce18vHlufe+495z7nnvfznOc8f7L031DrkR8fIDwNtbnkT1TgHPZ6bPFByo8p/9pNFRPn2D+X0qohnY/FWfok1BbDjdstLLz2Q5Yepu/xXmg/YmJRlnam9OKYz+/5tP054QQAAAAAplvslV5sFF/f4/vPNby/WSNoXMD0cJauh1pj5bOG9zRLx1rsb0uWboda4+vG9Lc45Um+YOr5Fu+LxxUbab8LtYbfdvtu1lP/o1BrNH2QpUOh1gAbrUrvGWfDej/H9n3h+37b4nPfKWxzdkjnI85/f6shvxsb9V9MnxdfuxlaL4C7s/AZq9p8h0cprRhyHuY2N3yfzcIKAAAAAEyva6HeGPhTH++/Wnj/syavx0b6+6FzI3pjWt3ks06m174Kzzfeby28d2/Da7GB9FaX+/29zXe8G57vEZ03qP49pvPXz7FtCrUHHLGxOvbMbjZtz9pQ63GeN2wvGML5iPuLvcC3Z+l44fXtTT771cLrH7f47qfT6/fb5M+VtM2vQ87DZtvkaYuwAgAAAADTKTYgFhsDD/bxGcVe33cbXnsl1KaTWRdqja5H0nZvFrbJGySPdNjPhVBfRLVZA+9c4Ti+L/w99k7+JUsfZOmFwt9jY2t8CPBSh/0eLnzuniavvxfG16je77F9WvjeS8Lz0/bEv+U9zR+E5lOr9HM+jmZpZfr/i+m1py3eHwrvv9Pi9Z/T6xdavL4gfX7c5kzJ5/ds2teXwgoAAAAATK84D3axUX1lj+9f3/D+i4XXYqNqnDKj2GAaG2ofh/m9ms+m925ss5+PC/tY12a7fJvHhb/FRs7GXu+r03bXuviOdwqf26zxNzbaxylOto/h/PV7bI3/ftzw7+Ic+1uGfD5COtbHHc5BsVH+SZPXlxRe39/iM7YXttk5gecXAAAAAKiYOG1H3qB4v4/3HwvzG9X3tdn2P6F5w/vDlFrZVPj88222W1jY7mn6W2wI3dZk2zNpu11dfMdiT/yFFTt/wzq2Yv4X51E/POTzkdtbeO29Fu9fVdjmnyav7yq8/nKLz8h708cRCYsn8PwCAAAAABVTnOv8Uh/v/yXM7428qM22+YKmBwp/eyM839Debh9r2mxXbOz9vc12y0Ktkbexx3yn486nGXkxvS/20H51zOdvWMf2Z/pvcR71r0o8H8V5/Fs1iO8O7RdS/Sy0fxgUv3++IO6NCT2/AAAAAEDF5I2O7eacbmVjmN9L/WSbbWMP4H/C81PM5D2J32rxvi2Fz7/R4XjeLWz7eZvt8jm0L3b5PeODgquh9cKmG8Z4/oZ1bLFhujiP+u/p32Wcj2WF3127xUM/D+3n+s8b91vNp15suD8xoecXAAAAAKiYYuPh2z2+92LhvXERx2Vttn0rPN+IWpxXu9ViocWG1cMdjqfYMPp6m+1+S9u808V33BFqvbjzBTnjQpbxAcFc2sc4G1yHeWxxgdl8HvVH4fk56Id5PoqN7Z+0eG/8Dn+F+giIFxpefyG0n3IozrH+bWGbbRN4fgEAAACACsp7j7frLd7Mq6G3Bvnv0nYfF/6Wz6t9p837bhf2sbXNdvmULnG7m222Ky6suq7DMb9e2Db2el5QofM27GP7q/B5u0s+H5cLn/FGi/fvL2xzvMnrxfnUGxfXjf/+Iu03n899bsLOLwAAAABQUcXevMd7eN/1MH8e6nZWF7ZdX/j7pfS3Lwp/WxDmN24+Dd0tInkkdDddx/HCdsWG1jivd+N88DcL275SsfM2zGMrTulyqsO2wzgfD7v4jF/T67dbbJMvNNs4n3rc9puG7/TtCPIQAAAAAJgRR0O9YbHbOcY/KLwn9kBv18M3NlTnDfC3G17Lp34p9nKPjd7FnsdPCvtqZXmoTT8TtznS4di/a/J5sXH9apNtn3Wx75C+/4sjPm/DOrb4MCHvpf59F/sdxvnodOz5nPex8b3VQqh5o/u1hr9fCbWe9h+F56epice1ucTzez7UHjqcE1YAAAAAYHrFhsZ8Cpg4l/aiDttvD/XGyGsdtj8Q6vOXx/RB4bUlhb9fSn+LU3pcb/iMH0PznuVFX4XuesxHjwufF/cX5+aO05F82GTbO6HzVDHL0v5f67Df2NAaG6T/CM3nAO/VMI5tcajNI55/zoou9juM83Gr8BmN8/DHHuaxYTo2qP+nzffK3x/PZ+xlHh8OfJ2l02mbn8L80RGxYfxqw/6GeX43h/nTIW0WWgAAAABgesXG77wx8GSb7eIc6LFhODaqH+3wmcX5qvNpOorTeCxpeD1PWxo+573QfrHJfDqXs11+16dN9vl7aP5woDivd2yAjQ2leUNynNImNsR/F1ov6plb2WSfrw14zoZxbPlCs/Gc3utyv8M4H1tD/cHM5+l3ER9uHE7H8kuH497d4rfzVYvzHH9r8cHJnpLObwjPN6pvEVYAAAAAYLq9H+oNnXG+6nzajdjDd0eoz70ee6e/2sXn7QjzGxmbLWr5d8M2n7b4rK/T67HhN5+TfVWoTbcRe9cf6OF73mrYZzyGdguWxt7SsSd9nCLlaaj3oo4NuLFRdq6Lfc6lfCs29A6jt/ogx3Y4zF9k9u8e9juM8xHz/MssPUjH/Th9bjd5+nna/zfpu8fe/40jDf5oOM/nSjy/ubPp/V8IJwAAAAAwG2LD6CehNiVIbOSMvYZjI2mcNuNIer0XsbEyNtbuafH6vvT5sRf7oQ6fFRtqb6TjiilO73EsPD99SCebQm1KmrwRdxwLVMZG211jPM+xh3ljY/PjHj9jWOejH7+nY3+zzTa7Uz4/CJ3n2QcAAAAAoKLig4n4oGHJmPcfG6VvhvqUPE8nJP9WpGOPoyoW+zkBAAAAAEyv2JAee3TvHeP+84Vj43QnKwuvxb8VG6l3VjQP94T6AwEAAAAAAKZUXOwyNqi/M8ZjiPOEt5rjPvZU357+P07hUtV5wc+H9vPvAwAAAAAwBdaG8czfnvtvqDeoH23yelzYMzZYL8rSlSy9VcE8jIuG/pW+ww4/KQAAAAAAyhB7oOcN6ldbbPNlYZvYwL6wgt9jdzq+OCf8nNMKAAAAAMCwxZ7ncSqXy1m6lKWlLbZ7LUv3s3Q7Sxsr+l3ilDVx+pzXnVYAAAAAAAAAAAAAAAAAAAAAAAAAAAAAAAAAAAAAAAAAAAAAAAAAAAAAAAAAAAAAAAAAAAAAAAAAAAAAAAAAAAAAAAAAAAAAAAAAAAAAAAAAAAAAAAAAAAAAAAAAAAAAAAAAAAAAAAAAAAAAAAAAAAAAAAAAAAAAAAAAAAAAAAAAAAAAAAAAAAAAAAAAAAAAAAAAAAAAAAAAAAAAAAAAAAAAAAAqYkGW7mTp35SeZenlFtteKGwX09MsrZOFIFbMeKyQNwAAAAAzaF+oN/J80ma7DWmb77K0WLaBWDEhseLVLH2WpfXyBgAAAIBhiD0tY4/J2NDzKEuLWmy3NG2zQZaBWDFBsWJHOp498gYAAACAYdidpZuhNm1BbOx5v8V2sUHqnuwCsWLCYsUoGtXFUQAAAIAZEuf5PZClK6HWGHS7xXYXs3RadoFYMWGxYhSN6uIoAAAAwIyYy9LDLL2Ypc2hPifw1ibbxSkNdsgyECsmLFaU3agujgIAAADMkNgAdKvw799CrTHom4bttoTafMELZBmIFRMWK8puVBdHAQAAAGbIp1k6Xvj3e6Hey3JNw3ZXZReIFRMYK8puVBdHAQAAAGbI71naWPj34iz9E2qNQacatntXdoFYUeFYEec1/6NJ+jsd598tXr8tjgIAAADQjdiD8kGTv38Wao1Bj7O0JEur079XyjIQKyocK66Feg/xXtIjcRRgosRptO4U4vizLL3cYtsLDTE/TsO1ThYCAAD9OpqlL5r8fU3hxuNwlg5l6VfZBWLFhMaKMqd/EUcBxmdfIdZ+0ma7DWmb70JtNBEAAEDfbmZpZ4vXvk83H3ezdD3U5gIGxIpJjBVlNqqLowDjE3usPw31UUeLWmy3NG2zQZYBAACDeCndhCxs8fquMH+o7NY+93MylLc4ICBWdKOsRvUy8ua1LF0KtakMiu99Emo93Y+02R/ArNkdag8385j5fovtYvy/J7sAAIBBxSkLrrd5fS5L90N9TuC5PvaxJt3knJTdIFaMMVaU1aheZt5cSu+7kP4dG9L/m/52zc8S4H9ijDyQpSspPrZaePpilk7LLgAAYBCxAeuvLN0KrYfJRsfSDcrFPvdzPb3/siwHsWKMsaKMRvWy8+ZGet+bDX//Jf19vZ8nMOPig8qHWXoxS5tD61FBcbtHqSwAAADoS2xUKk4rEKcu2NVi2xVp27f72E/8zKtpH/dlO4gVY4wVw25ULztvXih87oKG175Jr+30EwVmXGxIv1X4928pPn7TsN2WFvEUAACgNF+GWg+gXizO0o+h1jD0ON3guJEBsWJcsWJ7qM1JvntC8mZPyourDX9fFmoNQ/G7rPSTA2ZcXPz5eOHf74X6w841DdtdlV0AAEDVxRuc7en/r6Wbm9dlCyBWdOViyot3C39bnaUfsvQgS2/IIoDwe5Y2Fv4dH9T+k+LnqYbt3pVdAABAla3K0rnCv0+mm5u9sgYQK7ryMOXFt6E2z/zdUJu//XAw6gcgij3RHzT5+2ehvjj0klB7IBn/bXQPAABQaedDbYqC3O50M3NG1gBiRUcbUz78XPhbnDomNrDHudnf89MBCEez9EWTv68J9Slg4oPIQ1n6VXYBAABV9kbhRqYxXZY9gFjR0bGUDycb/r4y/f1Z0OMS4GZovWDz9ylexlE+10NtTnUAAIBKWhhq8/0uavL3eGPzSBYBYkVHN1M+bGvy2pP0mjnVgVn2Uqgt2rywxeu7wvyHtVtlGQAAUFWxd+W+Fq/9kW5qFsomECvEipaWpu8fG4vmGl5bEuoNROv9jIAZFqd+ud7m9Rg/74f63OpzsgwAAKii17L0U5vXr6Qbmx2yCsQKsaKlven7X23y2kfptVt+RsAMi3Om/5Vi4aI22+VTaV2UZQAAQBUtz9LtUFt0sJnYOyifzuCs7AKxQqxo6dv0/WMPzLy3fnwQcTr9/V6WVvkpATNqT6itK5GP2omjena12HZF2vZt2QYAAFTNglAbVpvf3FxoeH1Tlv4J8+e1/Em2gVghVswTG8qvh+YLt8Z8i4vuHcrSYj8lgK59maUXZQMAAAAAAAAAAAAAAAAAAAAAAAAAAAAAAAAAAAAAAAAAzKhDWfq3YukzpwUQtwDEeXEeAACoqm/dtADilrgFIM6L8wAAQHdWZOmBmxZA3BK3AMR5cR4AAOjOtg43EteHtJ8lWdqRpQ+z9KubFkDcAkCcBwDo3uEsPU2VlMepMtPot0JF5lmWXpdtUJpPO9y4HCthn/vT9e+mBRC3ABDnAQC6sDJLf6WKyvsttvk41Ib+vSS7oFQLsvRzhxuXzSXsd6ebFkDcAkCcBwDo3p1UUbnd4vWPsvSJbIKReCVL/7S5afkzS8tL2O8lNy2AuAWAOA8A0NlrqbJyP7TuZfBTljbJKhiZt0P73kDflLDPtSO6aTme9nHQaZ4Jx9L5PiQrxK0JjltVI46KoyDOo6xBWQMwZkeytK8QRL9qeD2u+h7ns5uTVTBSX3a4cSmjwvNzyTctH4f2U00xnc6l875PVohbExi3qkYcFUdBnEdZg7IGoAJ+zNKyUJtb/VlKKwuvv5Oli7IJRu6FLN1rc9MSr9WNQ97niRJvWt5Ln/2xUztz4kPZOOLpSaiNjkLcmpS4VTXiqDgqjiLOo6xBWQNQAbEX+s3Cv79OBejxwt9iz/UDsgrGYmO6OWl14xJvapYOcX9vlnTTsjF97nWndGatShX034KRT+LWZMStKuarOCqOiqOI8yhrUNYAVMBbYX4D+o5UiD5IATSmp2F+z3VgtI6E9sNsrwxxX8tKuGlZnKW7WXqYpRedzpl2NP2+jgzxM9/N0q1UVsWpyn7I0i5ZLW5NGXEUcRRxXqO6sgZlDUCFXA7PD8/LFyyN82htzdLvsgnG7nqHG5cPhriv10Oth8KwmJOR3MIs/ZGlf9IN8qAupN/W05SK18QR2S1uTRFxFHEUcX6647yyBmUNwARZkKU/m/w9X7A0Pjk8laXTsgrGLk7V9Febm5Y4RG9tBY873vzE4cG/OYUkB9Nv9sSAn7M3S7eztKHwt/iQ+Fbhulgju8WtKSCOIo4izqOsQVkDUCFvZOl8k7/nC5bG4PZH2g4YvzdD+95AcVTJkood89lgBXnmiz1fHoVaz5dFA3zOT6F5j7Xl6bP1fBG3poU4ijiKOI+yBmUNQIXEBvU9LV67FurDcxbIKqiM0x1uXL6s0LHG3kvxAd09p40Gp9Lvtd9FsF/K0idtXr+UPv+srBa3Jpw4ijiKOI+yBmUNQIVsSAXnWy1ezxcs/VZWQaXEHgO/dLhxeacix5ovYHXUaaNJGRR/G9/3+f65dC20ci4Mfy5XZiNuVY04ijiKOI+yBmUNQEXsDPXpXf5NgayZ+KT6sOyCylkdaiumt7ppia+9WoHjvJ2O52WnjCbyRbGXl/DZF9Nnr5bN4taEE0cRRxHnUdagrAGYMPGJ9TrZAJX0TmjfGyguMrRojMe3Nh3Hj04VLeQ9U8qYu/Nulq7IYnFrwomjiKOI8yhrUNYAAAzZpQ43LufGeGyH0zEcd5poYXf6jVwY8ue+HmqLKultJW5NOnEUcRRxHmUNyhoAgCFbGmrTNLW7cdk7pmP7Ou1/84yfo/ey9FmW1vu5PmdZ+o3cH/Ln3srSLudQ3JoC4qhrcFriqHMszovzyhpljbJm3GUNAMA8mzrctMSn/6+M4biehNraDXMzfn6upfOwx0+1qQcpf5YM6fM+ytIh51DcmhLiqGtwWuKocyzOi/PKGmWNsmbcZQ0AwHOOdbhxuTbi41mT9nvLqVFB7+Byyp8dQ/is2OvthHMobk0JcdQ1OE1x1DkW58V5ZY2yRlkz7rIGAKCp71vcsDwOtQWIRmnY8+7FnjNxaGBcHT72kniYpQ0N28TveDN933dU0OeJC4LtTOnFiv1uz6b82T/g57yRpTNussStKSKOiqPTFEfFWXFenFfWKGuUNeMuawC68klo3ytgmOmy7IZKWJmlv5tco/vGcCxH076PDOnz4sJJb6eK97P02RcbKufF7/6VCvo8Owt5s6rFNjFvH6W0YoTH9lY6rrMDfMaWLH3R5vWtU3AOxa3ZI46Ko9MUR8VZcV6cV9Yoa5Q14y5rALqyINSGcGlUh9nydcP1+dmYjuN8iZXSS+mzH6R/x8WwfsrSa6G2cnycn2+NCvo8p0PnxYWupG1+HdPNw8U+37+pzXtjb6kDYfD5GjX2zEbcqhpxVBydpjgqzorz4ryyRlmjrBl3WQPQtdVZ+ic83wgeV2KPPQaW9ZA2pSB6LDy/krtGdaiGdxquzRuh9oBtHK6mY9hewme/XfiOcVjkVylGVVUVKug/h/ZDe+Pv5GnaZtTDMbel/V7t473rQq23Uzz2J03Ss5SWT8E5FLdmjzgqjk5THBVnxXlxXlmjrFHWjLusARioEpOncwN8Zgzk54NGdaiS9alCkl+XsUfIijEeTz5SpozeJ6+F+UNGq77Izbgr6EsK+dVqDsTthW12jvj4Xkr7/b3H961Mv/NOo6muTMlNlrg1e8RRcXSa4qg4K86L88oaZY2yZtxlDUDPLrcIWnuHVAAPo1H9/fRZHztdpfko5fHBAT7jP1m6HmqLysT0XXh+4RlGLw6lvFu4tuNT/s1jPqaH6VgWlfT5j9Pn38nSwjF+zwWpAtwufZOO9a0uti3DrsJv4+UW21wo/HYWjzgPF6V9P3QOxS3ZIo6KoxMZR8VZxHlljbJGWQMwtRWa++H5RvWHbYJ1N94Iw2lU35w+55pTVbr86Xs/FdrXQ206ocupMP89fVbsfbJe1o7VlYZr+2AFjimvQM+V9Plfhf6HHw7T/jC89SmelHSMn4X2czO+GuoLSd0YQx7OpX0/dg7FLcRRcXQi46g4izivrFHWKGsAptbmFgXCjwMUoPF9eSNrv5akQiPOr2UoYPmWp7z+I/T+hD0W3I3DAs8FUwCN28GGa/piRY4rH+pbllMVqdRNQgX9l9B+bsZrhWMY17DccTaUaOwRt6pKHBVHJyWOirOI88oaZY2yBmCqnWhRKAwSkOOT50EaVE+mY/jA6RmZfKqdkz28Z12LcxQb5uPT8r9k61j8J9R7K+QrwFdlWPSzEivor2Tpz8L3rvoUROOcn/GFQj7ta3GD8W1hm21jrKA/dQ7FLcRRcXRq46g4K86jrFHWKGsAJlbsWX4zNG9Y39LnZx4L/Teqv5gC8t1Q3nAzmv8O7qa8f6nL98RRBK3mwHuUpe9l68gtb6ikPkwV12mvoMff7610w/Y0TMZw4nFW0ItzM65seC3++4tCufB0jLFYo7q4hTgqjs52Q4c4K86jrFHWKGsAKm1VqDWCNjaq/5kqQf0Ulgv6PJaPg17q45IPyRx02Nhcqoh9KEtH7tuGa/jNih1fWUNJP8nSofT/36V9fNWwzYKK5cU4K+hnQvO5GeNDsrgY05bCb+jbAfYT11UYZPGxqg8l1dgzG3GrasTR2Yqjw2jomOQh+eKsOI+yRlmjrAGovFbziY1yodDYGPsg1J5yvuCUjNySlPd/hcGecsdhZ/3Mz85gjjVcux9V8BjLWPRoe6gtepU7Hp6fo3FrqN5DnnFW0H9tEd9jPu5Ov538d3Q4vRYfsHbbQB5Hu1xI739ngPKg6oseaeyZjbgljoqjo46j74ZaT86n6Rz8EGq9Facxjoqz4jzKGmXNeMqauM13Kf/zsqaf6WMsVAqQXAzNG9YPjWj/29L+rjgVY3M5nYPtA3xGLJC3yMqR2tJwzZbZU2FTSv14mI5v0QD7359iVawIvp6ln7O0tKEynufDzlCb+7+X/Ijx7l6Wlk1pBX1ZIX9i5TcOv345S19n6XTa5qfCNrG3eewxdLWLPInnNc73GNdmyEc/9duovijUh4hXlcae2YhbVSOOTncczR9IPg31qRHydGQK46g4K86L88oaZc3oy5q96T3/hFqHuuJ6BztmsKwBGIqlqWBqtpL12hHs/1xovQgHo5GPWDjb5/vjtD1vy8aRiusQPChcr2VXLv8IrVef7+TndIyrB9j/3cJ3fdrkBmpBqiDm2/yVKqDduh8GawyuegV9d2j+8LQ49LbYkBNHnFzu8jiLo1MuDZiPL6X336nwtaexZzbiVtWIo9MbR2Mjx+0wf9G+jaHWaz3/rDVTFkfFWXFenFfWKGtGW9asTNdjcRqmFwrfs9d10aahrAEYmv+0CN6/h/Kn8/g97eslp2GsFeB+C8U3QvUXmpk2cbjdjTD/Adj6Eve3Jgw2euVqGHwkxLvpe95r8zkH0jZxyOS6Hj//fKrgb5jSCvrnab/fpJuXeBP6YZMb02L8P9fHfi4OeKOTj1y6WuHrT2PPbMStqhFHpzeOxh6Hq5r8fXmoNzz10lt9EuKoOCvOi/PKGmXNaMuaEy3yelXor8f5NJQ1AEN1PDRvWP+ixH0uTfv4Q/aPXV44L+3hPVWc/24WfNpwjb41otjQ7wJT590cj72C/nsX53B3qlDHHmZH+tzPoI3qO9P7LzqH4taY41bViKPTGUdjh5JP2ryej/7pZSThJMRRcVacF+eVNeLQaOvsr7X4+8LQ3zRN01DWAAzdj6F5w/rekvb3Rmi++jej91U6F290uX2cJ+9Yi9cOy87SvBkG703ci9jrKJ8e6sU+P+Noev9Rp+9/vTpig/OqEe5zRcr/OG/i4pL3NWij+lthsKmopvUcilujj1tVI45OZxydSw0areRTJH4wZXFUnBXnxXlljTg03jp77vW0z809vm8ayhqAoYtzbT0Kzzeqx7+9XML+Pkiff1LWt/RGGE0PjBPpXHQzlUucG+/PUOvN0JhuhtqQPoYvVur+LlyXMa8XlLzPQ6E+hLdf+dyAVZ3z8sV0nW2c0t/NnsLvpWyDNqqfTe/f73IXt8Yct6pGHJ2dONospvYyv7E4ijiPskZZ04242Gjsob5LnR1gePaG0c2t3s8Qs+WpwI/T0sRFOorDZmMhey9V7JZMwblYnPLnRpPXDqZC8D9DLsTPd9huTUPFuTE9DoOtGE9zsSfbz4V8fhDK75kTV5vPH7JdH+Bz8jkvb1UsT+PDoTOhvtjPzin97eRx9tMR7GvQRvXL6f07XPLi1pjjVtWIo7MTR4vign9XxFHE+ZmI88oaZc0oy5rYM/2XUJuf/qM+7t+VNQBtXChUjmKgXV3SfgYJxnPp2J6m/4+fERvbV6b/ToN8rrKPm7yWV2CXDWlfO9LnXfbzr6RzYf7Diy0l729tmL8IzvkBPy/2JHqWrtUqmUvH9jRM58Og+P3+GmGld9BG9fxYF7vkxa0KxK2qEUdnI47m4pD8fkaKiqOI8yhrlDWtLEttC3Eh1MeFayl24utlhImyBqCN70L586lHP6R99Lt6dz4PeGxEPzaF5+GT0Hye83y+tV+GXEmNn/mjn3/lNI4eOVTSfuIokDj878vw/AiEQaf0+XpEN1u92pKO67sp/e3kw3j/HtHN0SCN6svSe++75MWtisStqhFHZyOO5m6F3ofki6OI8yhrlDXdio3ocfT7s7Tv95U1AIM7VqiofFbyvvJpRPp9wnkkvf92KH+6l9hj6GIf6e0B9vljKuQanxofTN/71BC/3+JCQU51xGGY/4TW0+2MKg3aY+Jw+pzjFcvfU6H7tQQm0dZQa+B+fUT7G6RRverzeDJ7catqxNHZiKNRHIrfTwOlOIo4j7JGWdOr/6a8/UpZAzCYbWG0i8zkQ476fRr7Rhjd0L/9fVb2+n0wEfM+Nqj/0PD3+PAgH/Y4zAVMF4T6dD9UQzzXtytww/JvGPyhVVVHQtxLx7XGz20oBmlUz4eQ75ON4lZF4lbViKOzIfb+PdHne8VRxHmUNfTqpZS315Q1AIMF03xurAfp32V7kvbXr3walBtTeD7yBwaN86nHnkuxN3lscF845H3+m84J1fBlRW5YHg3p++Q3YC9XJH/Xp+O546c2NIM0qucPC5fJRnGrQnGrasTR6RbrfmcGeL84ijiPsoZezaX8/VJZA9B/IP2xUEnZOqL95vvrV+yhHp9aN5siZdKdSHmzvfC3/2TpdPr79yWdj6cuh0o4UJEblpi+HtJ3yqdrOlqRPM6nujrl5zY0/TaqbygxriFuTRNxdHrF+YK/aPN6p7q5OIo4j7KGfqwO3a+lp6wBaOLTQgVllAt+5oti9CNOfRLnfDsfen8QcDlUf2HT79P3ynujv5hutvJzdbzHz7rexXYa1ash9sZ4UqGblnND+l4r0jV/r2LXWJz2Kj6U2+2nN7BLob9G9XyeTAuOiVtVi1tVI45Op02h9lCymbkUGzvNsS6OIs6jrKGVVVl6tU350e10P8oagAY7C5WTayPed7/Tv8ShRpfS/+crzx9O/34ttJ9rLZ87/K8Kn5N8PvV4nBvS97kVakPwfgv1FdlXhu4WQr0Rupsix/Qv47c01OcMrEraP8Tvd6aEzxw0/rwQamsfGMI4+G/3fsrTqz28Lz44jEO443oOi2SjuFXBuFU14uh0WRdq0/o9TfnZmJ6ltFwcRZyfmTivrFHWDNuDlIeXQn1an/jQ9mhqJ1iuzg7Qu1ey9DAF2HtDKKBiI+/aHrbPV43vZuqW11PQj/uIK03nc77nw5VupOP/bxefFadQqfLK4VuaVBz3pNeepn/HHgTDHAK3MJifsAout7ipHmfaMsTv93JqHLhdgby+no4lDh9+0U9vIN+E+sLTebqfYnUnB9P2J2SjuFXRuFU14uj0WFlo6GiXroijiPMzFeeVNcqaYfsg1KfNjdfPL1n6PMyfaladHaAHsRH151Dvnbx+CJ8Zpyf5uIft8x4P3TwZPZoKgdhje3WTit6zVDBMw9zqR1O+xKHAsUd9sYfA1fRdY2PVMFe8fyHt80+XBiX7OP3W3pcVMy/2comLHcWHeXodgTiKOAooa1DWAFTeuVDCqZJmAABv70lEQVTvAfPOkD4zBtpe5ji7Fka7MGpuLqWqir0+B13dPD5ciKMG4vQ+cf74dR223xrGMwUQs2dx+n3HUTIvyY6Zli88dURWgDiKOAooa1DWAFTd/lBvUP9iSJ+5PX1eL9O/XEzv2TmC7xx74scFNeJQp9gzv6o92mNjf5zi5fyAn7M0nZMfUx4v7bB9Prf+RZcHI7Ax1EZcXJcVM2t1qA8/nZMdII4ijgLKGpQ1AFUWV33O576N078Ma5GJW6nA7SXQ5k88PxzRd59LBcLXFT4/m1Ke7B3S58XFSH7vYrsP036Pu0RoIj6U2jzkz3w3/eY+kb0zJ8bin1I8fk12IL72HV/FUXFUHAWUNShrAEYgzsH9eyoU/87SqiF97qn0mb/0+L5d6X1fjuj7573pq7xIaT533cohfV5cAKubxQIvhdGNGmByvJR+P8OcJqro+ARckwzf52G4Dw9hluOrOCqOAihrUNYAlOzLUJ/25c0BPys20McG2B8Kn9nr1CHL0/vujej7n0/7W1PR8xPnrYsPPYbVk351+r5vdbHt3bTtCpdJ5RxK18goF4WJI1j2ZelkqC1IU1ajel5Jf6KSPjOOpfN9SFZMVEzoVZxi7U6hfhBHsr3cYtsLhe1iilOgrZvi81dGfBVHxVHE2VmMs/JAWYOyBmAk3muoSJSR+lm44nYYbs/sVhamytPdGTrnb6e8fbXDdivTdrddJpV0P5TbqN3MksL/XxrD/oFqxYR+7SvUEdoNG9+Qtvku1B4wj1ssNz8LteHy4iuIs+JsNeOpskZZAwClixWIp6H8RvV+pg75JL33vZLzIF+c9cwMnfc4MuGfLrZ7P+XNSZdKJZ1P53HDmPZ/UUUcxIQ+LSjUP2JPuVbruCxN21TlO+1Ix7NHfAVxVpytfDxV1ihrAKAUsfJwL5TfoB7Ty30c37r03hsl58OVUG/4j9POrJyBc/9Hlr7qYrsbKW/WuVxQEQeGaHeWbobakPwYR95vsd2eMLqp4LqhoQMQZycnniprlDUAUIqrYTQN6k8GOMZRNOo+SfuIDerHZuC8v5y+7+EO261N2/3oUkFFHBiyOIftgVB/sH27TZw5XaHj1tABiLOTE0+VNcoaABi62KD6ZETphyFUKC6VmBfXQ21YYKxULJmBc7835enrXVay3nC5VNKL6dxsHOMxqIiDmNCPuSw9TMe8OdQfwm9tst2jVBeoCg0dIM6Ks5MRT5U1yhoAmHnXQ7XmuJt0F1IFc67NNvnUOz/IrsrZFGrz/+fzQ7Zbr+Ba6G90ySMVcZjKmDCuWNEoNm7cKvz7t/R53zRstyV9rwUVym8NHSDOirOTEU+VNcoaAJh5q7P0OEu/VKyyM6n+zNLZNq8vSHn9OOU91RMfiDxJNwCL2mwXH6D80Ue6rSIOUxkTxhUrGn2apeOFf78X6g1Iaxq2u1qxvNbQAeKsODsZ8VRZo6wBADL7UoF/Tlb05YtQm0t9Y8rHtW22PZe22SvbKmtLOkffjfk4VMRBTOjH72H+9AmLs/RP+g6nGrZ7d0zH2KoB7O90nH+H4TaAia8gzk5rnB1XPFXWKGsAgOTDUOshclRW9CwOHX053QicabPdf1Me/1eWVdqpVAE+OObjUBEHMaFXsXfggyZ//yx9hzhKKq5vsjr9e+WYjnPUUzWIryDOTmucHUc8VdYoawBgasQpRWKjuHnRx+NIqjyeCqbQmQb3wvNDV8dBRRzEhF7FB+NfNPn7mkJjQVxM/VCWfq3g8RuSD+KsOFv9eKqsUdYAwEhcztKxEj8/TiNyNxXYO2Q3DGR9upbudLGtOdVBTAgViBVFN0PrRf6+T98l1hniIuWfVjC/NXSAOCvOVj+eKmuUNQBQugWpIP2rxEroskKBrVEdBnMsPD8XZCtlDylVEYfJignjihW5l0Jtkb+FLV7f1fD5W/v8PidLbIjQ0AHirDg7nDhbVjwtIw9ey9KlLD1reG+cNjP2dD/SZn/KGgCYYqdD+fMD5vPXaVSHweS9a7aF2kOx3WM8lksq4iAm9CAOx7/e5vW5LN0P9flu5/rYRxzaHxs9Tpb0HUbV0CG+gjg77XG2rHhaZh7ksflC+ndsSP9v+ts1ZQ0AUAaN6jAcT9K19EK6rpaN6TiWFm5IrjotMPMxoZPYCBNHxd3K0qI22+U9Qi/2uZ/r6f2XS/oeo2joEF9BnJ2FOFtGPC07D26k973Z8Pdf0t/XK2sAYLbMhf56KfRCozoMR7yRib2Dvs7Si2M6hm9CrWdPcfhrrJRfcHpgJmNCJ3vC/CHzcVj+rhbbrkjbvt3HfnalhoE8JpWh7IYO8RXE2VmJs8OOp2XnwQuFz13QJHbH13YqawBg+sWn6AdC7an6kyYVg2hJj2lBm/1pVAcAuvFl6L3hanGWfgy1Ro+8oWBBCce2PdWbdjtNgDg7UJwddzztNQ/2hOa9uuPIhafpu6xU1gDAbJhLhfXXLV7Phzp2m9o9SdeoDgCU5XioNUJE+YKAr8sWAHF2SPJFPd8t/G11ln7I0oMsveEnAgCzY3uqGLRapDTOFbezh/RSm31pVAcAyrAqS+cK/z6Z6hx7ZQ2AODskD9N3/jbU5pO/G2rztx8O5YyMAgAq7HyqGKwZwb40qgMAZdVnigsH7k51jjOyBkCcHYKN6fv+XPhbnDomNrDHudnf8xMBgNmxMNTmfrvbZhtzqgMAVfZGaD0t3WXZAyDODsGx9H1PNvx9Zfr7szC8+dQBgIrbHzr3LjCnOgBQVbGDQJzLdlGTv8c6xyNZBCDODsHN9H23tblnNqc6AMyIK6nwj3OhLw/Nn6ybUx0AqKrYc3Bfi9f+SPWOhbIJQJwdwNL0PeMo77mG15aEegez9X4uADAb8ifqy1NlqWyfB0/wAYDheC1LP7V5Pe884GE+gDg7iL3pe15t8tpH6bVbfi4AMDuuh9rT9ouh9oS9LGuz9EGoDQ3MF3eJvR1WOAUAQB9ih4DbobZwXjOxJ2E+VP+s7AIQZwfwbfqe8f4575UfHzicTn+/l6VVfjIAAABAVcVF0R+H+nD7Cw2vb8rSP2H+mi8/yTYAcbZHsaH8emi+lljMn++zdChLi/1kAAAAAAAAAAAAAAAAAAAAAAAAAAAAAAAAAAAAAAAAAAAAAAAAAAAAAACAGfCfLJ3J0q0sPc7Ssyz92yTdkVUAAAAAAMyqdVn6MTRvQG+WTg+wr/097KebBLgeAQAAAGBk3gn1HulPs3QsS0uztDtL97K0fMj704gH1eF6BAAAAIAevBvqjWGPsrSp4fWLWfolSy8OcZ8LsrRkiGlY/pWkCUquR0mSJEmSJEmSJEmSdIiDEdvQcEFtabLNm+m1P7O0asrzQ1CVFICuR0mSJEmSJEmSJEnSpgC09GvhYvq0xTYLC9t8J8sAAAAAAJhFO0K9sfxxqM2h3kq+3RPZBgAAAADALIpzpeeN5WfbbFfsqf7PkPYdP3PZEBPgegQAAACAUt0L9cbyN9pst62w3dUh7Xt/MA8UVIXrEQAAAAC68DTUG8HaTf1yOnTX+N4LjXhQHa5HAAAAAOhCnEe9UyPY8lCb8iVuc12WAQAAAAAwq2Ijed6oPtdim8/T639kaYUsAwAAAABgVr0d6o3q25q8/n567U6WXpZdAAAAAADMusuh3nC+Nv3tlSydTX8/H9rPtw4AAAAAADPlQJZuhNoc6zH9nKVPs7RG1gAAAAAAAJRjQaiNesinFXoWWk8ddKGwXUxPs7ROFgIAAAAAMGv2hXpj+SdtttuQtvkuS4tlGwBAZS0K8ztP5GlXh/cdzdKTJu/7S5YCAADUxR7rT9MN06N0E9bM0rTNBlkGADAR1mfpQag3jl/v4j1zWTod6iMZ98pGAACA+XZn6Wa6aYo3T++32G5Plu7JLgCAiXIgzO91vrqL9+xI256XfQAAAM+7kG62rqSbp9sttrsYar2WAACYHCfC/Eb1T7p4z9tp262yDwAAYL44vPdhll7M0ubCzdbWJtvFqWF2yDIAgIlyK0s3CvW8v7O0sMN7YmeKx6kOCAAAQMHmdKOV+y3dbH3TsN2WUJt3fYEsAwCYGCtS3W5bln4N9Yb1dzq8L3a6uCj7AAAAnvdplo4X/v1e4WZrTcN2V2UXAMBEidO4xI4Rscf5wUI978c279kQumt4BwAAmEm/Z2lj4d+Ls/RPupE61bDdu7ILAGCixN7meceIJaHWwJ43rK9r8Z4j6fWXZB8AAMB8sSf6gyZ//yzdSD1ON1+r079XyjIAgIkRe6fHzhLvF/52LtQb1c+2eN/1UJsqBgAAgAZHs/RFk7+vKdxsHc7SITdWAAATJ1+Evjil38ZCPe9JqHWgKIqjFp+F+SMWAQAASG5maWeL175PN1t3Q6230qeyCwBgopzI0v0mf/851BvWDza8tiv9fYfsAwAAmC/OkRnn1FzY4vVdhZutmLbKMgCAiXIrNB+VWFyY/nbDa+dSHXGB7AMAAJgvTv1yvc3rcQ7O+6E+t/qcLAMAmBgrUj1uV5PXFqf6Xd6wvrnw2p0sXZN9AAAA88V5Nf8Ktd5Li9psdyzdaF2UZQAAE2V/qM2NvrTF62dCvVE9r+vli9MflH0AAAB1e9INVn4TFYf37mqx7Yq07duyDQBgosSG8h/bvL6uUB98lup976Z/vyr7AAAA+vdlll6UDQAAEyNO2/coSx912O6nUG9Yj1MDXs7SPdkHAAAAAMAsiXOkN86V3syBUG9Uj43pcQTjF7IPAAAAAIBZ8knobqH5hVn6J9Qb1lstbAoAAAAAAFPrTpaudLntqTB/bvUXZB8AAAAAALNie6g1kH/e5fZrQ71R/QfZBwAAAADArHglS3dDrYH8VpaWd/m+G6G+WCkAAAAAAEy9T8P8udHz6VxudvHet9P2m2QjAAAAAAC0tyDUergDAAAAAAAAAAAAAAAAAAAAAAAAAAAAAAAAAAAAAAAAAAAAAAAAAAAAAAAAAAAAAAAAAAAAAAAAAAAAAAAAAAAAAAAAAAAAAAAAAAAAAAAAAAAAAAAAAAAAAAAAAAAAAAAAAAAAAAAAAAAAAAAAAAAAAAAAAAAAAAAAAAAAAAAAAAAAAAAAAAAAAAAAAAAAAAAAAAAAAAAAAAAAAAAAAAAAAAAAAAAAAAAAAAAAAHRnQZbuZOnflJ5l6eUW214obBfT0yytkzczmTcAAAAAAD07FOY3pFYhfdbnd9lX+IxP2my3IW3zXZYWV+AcvJq+8/oS9zGpeQPAbJThAAAAMFG+nZIb8tgr+2n6jEdZWtRiu6Vpmw0Vyf8d6Xj2lLiPSc0bAKa7DDeiCgAAgIm0IksPwuQ3qu/O0s10Qx4/5/0W28XG63sVyv9RNKpPat4AMBtluBFVAAAATJxtHW6Srw9pP0tCrRH5wyz9OuQb8tiD7UCWrqTPud1iu4tZOl2hvB9Fo/qk5g0As1GGG1EFAADARPq0w035sRL2uT9Lj4dwQz6XpYdZejFLmwuftbXJdo9So0BVlN2oPsl5A8D0l+GREVUAAABMpNhL7OcON+WbS9jvziHckMfjulX492/ps75p2G5LqPWEW1ChfC+7UX2S8waA6S/DIyOqAAAAmFivZOmfNjfkf2ZpeQn7vTTgDXnsoXe88O/3Cp+3pmG7qxXL87Ib1Sc5bwCY/jLciCoAYGpYhR1gdr0d2vd0+6aEfa4d8Ib89yxtLPx7caFh4VTDdu+OKV9jeflHk/R3Os6/W7x+e8D9TkLelOV4+p4HXdYz4Vg634dkBcrwiSrDjagC9RjUY+B/DoXqrL5uFXYA+vFlh3KljMrez32WWbG39YMmf/8sfV6c7zUurrY6/XvlmPL0Wp9l+KMB9jkpeVOGj0P7eXmZTufSed8nK1CGT0QZHhlRBeoxqMfA//s2TEejulXYAWbTC6G2EFirciWOYNo45H2e6LPMOpqlL5r8fU3heA+nRoRfK5jXZU7/Mul506+8QeZjl/LMidND/JSlJ1l6TXagDK98GR7N8ogqUI9BPQYarAi1nmGT3qhuFXaA2bWxEP+bpRj3lw5xf2/2WWbFcmpni9e+T595N0vXQ62XW9WU2ag+6XnT7+/23/SdmE2r0s3ob+nmFJTh1S3DZ3lEFajHoB4DLWwL7Ru6hxUkl6Qb8g9DrZfZMBvVrcIOMNuOdCjLrgxxX8v6KLNeCrURVQtbvL6r4Xi39nlsJ0N5C4mW1aheRt7EHjNxQbrGhponqQ5ypM3+RiH2bowPCfIF75hdR9Nv84isQBle2TI8v1ZncUQVqMegHgMdfNqhInOshH3uD7Un+oM2qluFHYDoeoey7IMh7uv1UOud0UuF83qHsux+qPd266e3R7yxj43IJ0vK37Ia1cvMm0vpfRfSv2ND+n/T366N8bdq/lFC4TcZF/qNU0gskx0owytZhkezOKIK1GNQj4EuxDnJf+5Qkdlcwn53hsEb1a3CDkAUpzT7q005Fnsprx3Dca1JxxXLqkVttjuWjvPigA0Sl0v6HmU0qpedNzfS+95s+Psv6e/rx/B7iA05z1J9BaKD6fd4QlagDK9cGR6NarQZTAL1GNRjoIlXQn2hlWbpzywtL2G/l8JgjepWYQcg92Zo/4A4Lh62ZITHsyfMn4Lkabr5btWgELd9u4/97EplXNzH/ZK+y7Ab1cvOmxcKn9v4QP2b9NrOMfxGz6Z973O5ksSGukepHr5IdqAMr0wZnhvFaDOYFOoxqMdAC293qMh8U8I+14bBGtWnaRX24+m4D/opzoS85+UhWQFDdbpDWfZlhY89Hluvc1PGcu/HUGtEzqdVK2NU1vZQ6ym4e0LyZk/Ki8YH6nFo6tP0XUa9kFz+cMCi6TQ6lX6vB2QFyvBKleGjGm0Gk0A9BvUY6OKmtV1FpowGwHzqmVlehd28ZLPpXPCkH4Yt9pb4pUNZ9s4Ufd/4QHZ7+v9r6fu97mfwv4aNmBfFB+qxPvBDqju8MYZjyhfjO+r00GBD+m18LytQhlemDB/VaDOYFOoxqMdAB7Gn2702lZhYWdg45H2eCLO9Cns+Zc3Hfn4zJw4P/SnUeky+JjtgaGLj6eM2ZVl87dUp+J5xXstzhX+fTN9vr5/A/xYxj3nxbajNMx8XkPsr1QvGtb7K7XRMLzs9NJFPH7FcVqAMn8gyvJ/RZjBJ1GNQj4EuxEbzZ20qMrHRfekQ95fPn9dro/o0rMK+MR3ndT+7mRUbxWKjelzsxRyMMDzvhPY93eI1N+nz/p0PtelMcrvTdzujHvO/fPi58LfY0PFtqt+8N4Zjyqe7+9GlSQtGr8FsleEwSdRjUI+BHhzpUJG5MsR9LQu9N6qPahX22OtvT0l5HOfBjY3+D4NeDbPuaPqdHhniZ8YpD26l6yT26PkhtB6yCtPqUoey7NwEf7c32nyvyzN+3vO5bU82/H1lqI+6G/WUcIfTvo+7LGkhfyh2QVbA1JfhMGnUY1CPgR5d71CR+WCI+4rzv67qYftRrMK+Jt14nywpf82jTi4+HPoj1BbZXTaEz7sQ6nM/Pm24bo/IbmZIHFV1r0NZtndCY0Z8ULaoyd/jd3o04+f9ZsqHbU1ee5JeG/Wc6l+n/W6e8XMTRwnEThTrhafn5J1M7ssKmOoyHCaReox6jHoM9CguuPJXm0pMvDFdO4bjGtUq7PlDhTJ6/MUHCLHB/jc/M5KD6fd2YsDPiTcXcb67DYW/bUzXS37trpHdzJBNHW7IYwP0KxP2nWL51mpo5R/pey2c0fO9NNQfKjY+UF9SOO+jvhl6ksr9WZ/mK19Md0+gmQcpf5bICpjaMhwmkXqMeox6DPThzQ4Vmd9HfMGMahX2+JlXQ3lP2s4G800x38J0YxB7qw8yR2Rc+LTZqI/l6bP1VmcWHetQll2boO/yWrrOW7mSvtOOGT3Xe9P3v9rktY/Sa7dGfExrxrRfN6OT5/KMX78w7WU4TCL1GPUY9RgYwOkOFZkvK3zs/azCHuc6jwtwvBDqK88vGOIx5Y399/y0aHAq/d4O9Pn+uNbAJ21ez+emPCurmUHftyjDYpxfOyHfIT4ciyNRzrd4PfYeujnj1/m3ob4AeN5b/7VCXSaWvatGfEzDnmMynuf48D+OxIs9guLaLBsatlmbfgvx9/2Om9F54oPrnSlVbU2bvNPFfiEbpq4Mh0mlHqMeox4DA4g3pb+E9g3r70zR942Lb2xvCJqvD/Hz80Vgj/pp0WBD+m18P0AFpd2UD/mK3B/IamZQXJjy7ybl16SMGFoQ6g96m93YxCHy/zR8t59m6PzGhvJWa8E8TnH1UKg9OB+1YS9GHespb6e6Vz5672LDjWjxt/6Vm9F5dhbyptUDlpi3j1JaMcJjeyt4+A3TWIbDJFOPUY9Rj4EBrW64mW92w/rqlNyUF1eSPxmGvwjO7fSZL/tZ0US+wO7yEj77Yvrs1bKZGfV1Q9n1mSxhBM6XeAOWj0B6kP4d55SPD1NeS/WMOOVNldbRqMLNaD5qod30fvk0Sr+O6Ub5ossGlOGgHqMeox4D0+Od0L63elx0c9GEf8dYYCwr/Dsf6nRmSJ+/Nn3ej35OtJD3Ji+j583dVMCCMiyEG2G4U3tBK/kaLdtL+Oy3C7/pOAQ49ubaVOG8qMLN6M+h/TD2GBeeDrn+161tofWaAKAMV4aDeox6jHoMTLBLoX3D+rkJ/m5vtPlel4e0j8Pp8477KdHCsOesy8UpjOLwLyMkmEXrs/SkENNjb5gVsoURuZV+d2X0tHotzB8efaLieTHum9ElhfxqNd/n9sI2O0d8fC+l/f7usgFlOKjHqMeox8B0icNx7oX2Det7J/B7xXmofwjP97RfmL7ToyHtJx+2uHnGf0fvhdqQzfUuqecsC52Hc/VbGdole5nRcutuoYx6JgYzYg/Tb6+s0Xz59Hx3Qvt1Ncq2IN3stUvfpGN9q4tty7CrEAtaPWS+UIgVo56Df1Ha90OXDSjDQT1GPUY9BqbPptC+UT02QL8yYd/pWGg93cYf6XsNI8A/ScFtbsZ/Q1UYNlVlD1L+DKswjnPRHZKtzKgrDWXUQVnCiOU3i2WV/V+Fagy13d+hfthLelLSMX4W2j+4fjXUF027MYY8nAv1tYoAZTiox6jHqMfAFDrWIYhcm6DvEocc/dRFZW7HgPtZkz7nlp+PRvUOLg/pNxfFkSMnZCkz6mBD2WTRHMYhn7agLKcqcgMzCTejv4T2U6xdKxzDuMrOMr8/KMMB9Rj1GPWYCRaHA9xp8qPrNC3B0TB/LrU8/SVLx+b7FgEkBsO1E/IdlmfpdqgtUNpMfNJ2M32vswPua9hzZc+l6yZWMGPP5jjEZkPDNmvT8cdz8k6F8r0KjeoxFu1M6cWK/S7PhvbzpHUrrhNwJqDMmk3/CfWeGjH9GsobigntPCvxZjSODPyz8DvfUPG8GGf5/0Ihn/a1uJn+trDNtjHejD512SjDleHKcFCPUY9Rj6GVOJfyg8IJv97Fe2Ij4ulQnx9or2wcq5VZ+rtJhXPfhBx/nDPrceG4Gxu74zQ3/zR8t58G2N/R9BlHhnT8cbHTuFr2O4WCrtiDY23D+flKYTTPzkLerGqxTczbRymNckGkt8LgD3K2ZOmLNq9vFcKUWVNseUMF/WGYvGnJcDPaTYyJo9/+k25eJmFqhHGW/8V5SFc2qdPGMvNm4WZwXFP1uRlVhivDleGgHqMeox5DRwfC/AbL1V28Z0fa9rzsq4SvG87hZ7KkpfMlBuBL6bMfpH/HRX3iA4A4tU1cwCLOqb2mQnlRhUb1/Eap3YKg+dQ/v4742PIG/36HuW5q8965FHvNsa7MmmbfNpyrN2UJY1TWsOlPCrH8u9D8AfoCN6P/70yLcj+umRMXHttSiBnfjjGPDJtWhivDleGgHqMeox5DRycaCsxPunjP22lbvSzH752G83ejgkGvSq6mfNpewme/XTgPL6bCaFOF86IKjeo/h/bT8cTfcv7EfNRTqGwL/S/Wsi7URig8TYVZY3qW0nKXpDJrSjWu+fGRLGHMyljgK9YlrhT+fTw8Px9pjDsfKv//36+h+bo/MR93p1iRx43D6bVYVm7u4rPfDbXedk/TOfghdJ5ipBkLfCnDleHKcFCPUY8ZdT0mbvNdyv+8HtPP9DHqMSMWK583Cic+NgQt7PCei+kEzcm+sYrDKItzDcYe0itkS8ffe8yrMnqMvxbmT/NS9YUpx92ovqSQX/vbFPT5NjtHfHwvpf3+3uP7Vob5w5tbpSsuR2XWlNrS8Fsvs5fGplDth5dUx8P0e1w0wGfsT/Ek3vS8HmoPhpc23HgWy6x1Pf7+Y0+xe1laNqXl/7Iwf+2fOJVEHMkXR1yeTtv8VNgm1nPjw/WrXeTJhVAf6vy0IQb1OuXfolCf7gJluDJcGQ7qMeoxZddj9qb3xKmP49ohxfUsdqjHVNeKUJ88/9fCSXuniwvayt/jFYPf3cI5exa6e/qlMBq8MGonf4J8p4ubhDLF4L2kQ/omHetbXWxbhuJ8ZC93uEmOv+/FI85DhZEyi97FUTrFh0plV6z/CMNbeJrplo+MWj3AZxTrXbHhdlOTsre4Dsxfbcq3Zu53GdMm9WZ0d2j+kLk4zLzYIB7rH5e7OM54IxoXvC8urLYx1DtS9NqZ4qVCXQ5luDJcGQ7qMeoxZdZjVqZ4W5xm64XC9/y+x+NUjxmht0N98vyDhZP/Y5v3bBjRhUJ7Vxou5IOypCtlDJsq+ir0P2XIMO0PnXtKd5vKmovrs9B+PvVXQ/0J7Y0x5KFhU8oser9mbjTEjvUl7m9N2o+1CejGMKZ/ezf9ru+1+ZwDaZvYaLiux88/n25mN0zpzejnab/fpBv12KDWOKT8j4Y6yLkuPjf2Cmu22PnyQuNAL73VB5n+DWW4MlwZDuox6jG91GNOtMjrVaG/Tn7qMSN0sZDRS8L8pyqtLqAj6fWXZN/YHGy4UPXe6F5ZC3zkToVqNMROQqP6L6H9fOrXCscwrql0LPChzKJ7nzbEjrdK3l8+76PF0+j2Rm/c64hUxbhuRn/v4prdnW4eH4TuGsJjbG83L3e+iPzZHo5z0IXKUYYrw5XhoB6jHtPtA/3XWvx9YehvGi71mBGJT6PjU6T3C387VyhIW1U+r4faUyvG4z9h/vxKv4bypueYRnnelSHOqfVn4dxsqHhejHNO9RcK+bSvyev7U+GRb7NtTHmUD41DmUV7b4bee2UM+nu4F+oLQzPbYm/KTlPgHU2/l6Oy639lauz5u2qE+8yn/hj2dG5zof10e3k58UEPn/lW6L0hHmW4MlwZDuox6jHD9HraZ6/TPKvHjMjm8PwcgxvD/N6pjY21i9OP6JTsG4s4jLXYaBufgL0iW3pSVqN6rBzGuTvjQ4+8503Vp+QZZ6N6cT71lQ2vxX9/kaWbod6oPa7FqTSqK7PoLFZo/y6ci3jtLih5n4eCkSTUeq/ma290mh4inwezqvP3xoalN1Jcm0Z7CvFhlC6G3uegPRvaL6KOMlwZrgwH9Rj1mDLF9d1iJ8NdfbxXPWZE4nQKzeYy/jm0nqc7bwjbIfvGothz13C5/pQ1/csnoT4n4Hfh+QUrwggqqL0aZ6P6mdB8PvXY2yzOUbal8Dv/doD9dPPUvx0VfmUW7S1sOAcPQvm9zuLD5Edpf9cHuKEvewG2QcUy406YvyB5p0Wdi4tPrZvi31280YijnE4Wfgudbkbz+XtvVey7bEplYv5AfueUnrN82PqnI95vXJTtSo/vuazsUIYrw5XhynB5oB6jHjOmekxsv4hT5cYRXh+l34t6TAXFi/GLJn9/rxDMbje8di5dLAtk38gdayhoPpIlfSljodLtDTds+RyBxXnVt4bnF7EYt3E2qv+a9n2t4e8xH3en33f+Wz+cXlseum8g7+WpfysWKlVm0dm5hrJpS8n7WxvmLwB0vs/PuR8mZ/G7fYXv227u6HxBv/hgd3EFjjsuNh0XpC5jobtij9ZLPZzLJ+mmfq5i53guHdvTPm6cJkH8fn+N4Qbv9dRY8XKP78uPdXFAGa4MV4ZPdxleZlmtHqMeox7Tm/ig8ONQ62T4uHDd3OixLFSPGYF8PqBmQwkWN5zAYiNWfNJ4TfaN3JaGCs+3Je5rU0rT6mHKw0GCfRxGczFdG/GGLfbwWFp4fWvhXMUntet6PGej6n0xrkb1ZYX8ibHmlXTD+3WWTqdtfipssz4VIle7yJN+nvq3+6x+VttGmTUr9jaUTYdK2s/ydO6/DM8vpHygz8+MN/L/hOqvfRFS/Mt7/zxqU34tDdVaz2PHiMqYiz3E+q/DaBqO+q3nfTelsSIfsv73iBsCboXeh03ndZT7QrwyXBmuDJ+BMnwUZbV6jHqMekx/100cwZVPX/y+eky17E8nZ2mL188UCrt8xdjVYTLmiZ42cQjeg8L5KLuxNfYeuDDF+ZkPcVw9wGfcDfOHpm1qEgD/KWwTnxT20ktqVL0vxtWovrtJpbpxupynhb/HJ/mXuzzOfp/6N/NSev8dYUiZxXPWNMS5caVZGNYYY+bNLirVe1IdoSqqeDN6OG17vGLn+NSUx6ut6fy8PsJ9xhFvh/q83qo8Z60yHGW4MnzSymr1GPUY9Zj+/Tc0n1pYPWbM4oX7Y5vX14X5c1/FHgbvpn+/KvtGJj4FuxHmL+JT5tCsfJ6uQ1Ocp1fTd9w+wGe8m87FvTafcyBt82vofT64UfW+GFej+udpv3FYU3zgEB/kNE6N80dDpftcyRWUZral918VipRZzBMfXt2uwM14/tBt2l1IZcqV0HyKhOJ1ctrNaFtr07Y/Vuwc3wvPL+JI/2IP3BN9vjefDmOfbFSGK8OV4TNQho+irFaPUY+hf3lHv25HbqnHjEBsqI3DbjrNyV2cfuFoqPUUvSf7RurThorHWyXvL58LfJoXQD0fxjePeNWMq1H99y5+Z/EJa5x2JY7SODKCCkozO8P8XlMos6j5siI344/6PP44AuyNLG2ckN//w3TMmwvffWuL66RKvf6qeDMaQr0x6eWK5NP6YFTUMMVr+8wA788f6i+TlcpwZbgyfAbK8LLLavUY9RgGv4b+TbFbPaYi8mDWacG/A2H+lCNxOoYvZN/IvBkG76nb68WaP2F8cULzbH0Xv+ujhQr7rNuWCu9VI9xnPq9m7IlU9sIZgzaqv5Xef9ZPRZlF03wed/q6x2OPU3WdCfXppXb28f2vjbjxIP7ubxX+/Vuoj/Qp2hKqt6BfVW9Gj1SsHpAvRH9KeBnYlg5xf2uH9+eL5H0vK5XhynBl+IyU4WWX1eox6jEMJp8ObW8X26rHjEhccTkuCNNpgv2F4fm51nbJvpGIjZx/F/L95ggKmEOhPsXMpIlDYi50WRhVfY6pSep90Y89hd902QZtVD+b3r9fSFJm8T/rUxlRlRvyfh42z6XvEG/c+lmwOpYdf/SRbveZ53HEWnHezPcK339Nw3ZVm6qqqjej8eFufLBblV6w36fj35bqeruFmr5sCq1HlsXr/kDoPL1hPifsAdmpDFeGK8NnpAwvu6xWj1GPobPY/vdqm7pJt9P9qMeMSByWcaXHk5L3LH1B9pUuVip/LuR7nP6i7J7jr4TaE/i4v+t9fsahUP4iqo1iZSrOFXWycPydCqN83vhbFbwZHLT3xSTIp9/5dAT7GrRR/XKYnUWUlFl0sjTURzNVJfXzwGtLeu93E5Lvcbqs4kPWOMInb3g61bDdu2M6xlaNFHnngL+H3EgxjFh/JlTnoWneyBXj1WfBcN1+rEu/s6cpPxvTs5SWd6h/P0rX1yJZqgxXhivDp6wMH1dZrR6jHkNnD1IeXgr1aX3iQ8Q4GuFGh/qLesyIbU8n6/Mut19bKPh+GNIxrEw/Gpo711Dh2FLy/taG+YtCnu/zc+6HwRow+1Fc3OZSD/vPb7DmKnbuB+19UXXx+/0VRtdQPWijen6siwOzUmYdTO9rvPF7lioo8bXDM1pRuRyaN1aNM/VTPuaNNgcnIM/XtKgvfZa+w+NUDubDQleO6ThHPZx+GLH+5XRd367Aeb6ejiVOhfBioN/7ik6/t04NuwfTdidk6cSW4bGXX5wy5s8uY1AV7wWU4crwaSqr1WPUY+jOB6H24PNZio+/pLJze4/3seoxJYu9ke+Gei/d5V2+70YY7pxNX6XPW+qUPGdvQ6A+VNJ+4rmPQyqbLVTT71CR86nRacOY8q6XwujrMJoHFr2atN4Xvcqn3vl7RDcxgzSqL0vvvS8szWSZdadw/pcUGm7yh3dx+iI9ACZT3lNvzQQc69HQfE7hNYUy+3CqK/xaweOv6rDp3Mfpfe+7LGZejOd/pAYSPewmvwx/uxAj9zW8tjDdq1wOo5mKEGV41cvwMstq9Rj1GNRjpsanofnT+W4qE3nFZNMQjqO44rMpFZ4vXP4J4x+KN6nnpZfC6HDa9njFvsMk9b7ox9Z0fl6v4G+iUdXn3ldmlVtm5bH4dJOb8SeFmwAmy/p07u4M8BmjnI81/t5bTQWWz18ZG62uh9FMqTVtN6OL02/hYaitzcLsyhdZOyIrpqIMPxHqvWBbdeKI89d+7lQpw5XhpZbV6jHqMajHEGqLDdwdwufESs2vhcrVB7L2/y1JhXUV5rdbMqF52EthlA8v/bFi32GSel9M22+iUT4N0z7ZOHNl1muFeLityeu/p9e+lNUTW+E8NcBnjGqIcLw5ilOBLWzx+q6Gz9/a5/c5WeLNYtVvRqM4z+uz0P96Mky+OO1APtR6TnZMxX3nTykmXGyzzbIB4ibK8Gkqw8sqq8vIg1hHv5TK7eJ7YwyP7UxH2uxPPQb1GCbeoVSQ5U8lz8uS//dlqEaDer/zgsW5s94I8xchGbVeC6P8IcbLFfkNDKP3BcOroOTrDBg+NXs+DO17uD1Or5+TVRMnr3/EhyWx4WZ3hY/1aIcbpPjbvB8698ZsZ026ETtZ0ncY1c1oL2uqNPNuev8nLpGZE6+bn9LN6GuyYyqsCK2nfkEZrgwfXVldZh7k5X4+ojg2pP83/e2aegzqMUxrBScu+hfnpP0i1OekpTaHeVVWYf+6x2OPQzPjytNP0/t3ttm27J4BvTagHgnDXStgUMPofcFgv4nchvS+72XhTN+0Nevh9k6h8v+qrJo4+dQ9L4TaIllVfWi2JtWZ4jzEi7ooNy72uZ/r6f2XS/oeo7gZXVq4Kb86wOccD9M9/RrNfZ7O+15ZMTXycvpZsH6XMlwZPq6yuuw8yNdeeLPh77+kv69Xj0E9hmk82Xnj5VuhPkxn1q0vVBCqkPrpeTmXvsPTDoVm2XPY9dqAuiJVuO9V5LcwSb0vJkW/T/3zue0PyMKZ80KoDyndX/h7HNHyUXot3iBslFUT6Xo6h/EB8osVPcY9Yf6w5li27upQjr3dx352pZu3MhdkLvtm9JtQHznyb+G79LsWxvFUn3FDOhuOpfN9SFZMlcspFvwgK5ThyvCxlNVl58ELhc9d0KRe0Kmjn3oM6jFMnHWh1jCaB73XC0FjlueOjk8l74XqNKg3NiJ1a0t673djzs9+eiWfGeB7D9uk9L6YpOurn6f+cfhgHB0RF6pcJBtnzp5CPMwf7OWLlv4caottQ5V82UfjQlzY6sdU3uQ3cwtKOLbtqWzzkBgYhRjH8tGzH8oOlOETUVb3mgd7WtzfLUvXf/wuK9VjgGkSe/UVF55YGOqNFjtnOF8upyBdpbSlj++R9+od9xPRfhrVY+/T+HT8dgV+D5PQ+2JSDPLU/2Da/oRsnEl5HPm+ocx6pxAn98gmJtzxdKMY5VOzvS5bgAm3o1DvM0UbyvDprqu/W/hbXKgxjk55EGrrvAFMjTh9wqUmf7+TguFHsmji5b3txz3qoN/5sz9O73vfqZx5sWd67Jkce6obKTB75tK5b7XWwkehPk/rK7KLCbUqzJ/q7WQwFyMwHT5L8eyurEAZPrUepu/8bah1UozXe5y//XAoZ9QdwNgsTQGu3XQjl2TTRFufzuOdLrat2pzqucXp+GMB/ZJTOtPyxXKOyIqZtLlQNjWbM73YA26/7GJCnQ/zHxruTr/pM7IGmHB3Uzw7LStQhk+ljaE+JWMujvCODeyx08t7fiLANInTghxt85qeBJMvb4Q81cW2+fC0XtOjLo+l30b1vICOBfF1p3RmxWGDcWqPuGr8nOyYSfmolb9avL49aFRnsr3Rpqy9LHuACfZqIZ5tlx0ow6e67eFkw99Xhvpo0pV+KsA0iD3+fmrz+u5C4NOANbm+T+dxW6gNtxrnIh6XQv+N6tG76f2fOK0zZy7Fq9io/prsmFm/pBhwvsXrHxZuXtbLLiZMXBsgzje6qMnfe3mADVBFh1Mse+zeEmX41LoZ6m0PjZ6k18ypDky85aE2bUe7BWJWh3rjhMWxJldeeMXVx+M8huOahzpONXQ/NF8JvBfHQzUWXWW0Pg/mFJ51KwtlUrOFSOMclvl0ZldkFxMo9u7a1+K1P9Jve6FsAibUDymOXZQVKMOn0tL0PZ+G5x+cLQk6vgBTIs5pFee4+iu07yWwsRD4vpBtEytOlxJHG3ydzv04fBNqvVKKQ+BiA/uFPj8vNqzHhwUa1menkhrP9yFZMdNOFOLHR4XyKy5IGnu//R3qw2uXyC4mTByB02704JX0+94hq4AJVJye7eugpzrK8Gm0N7TuQPdReu2Wnwswyf4Tak8O80rNP1na0mS7e+H5ecBiI7zVmgEYpdXpBrzVHJXxgd2vWToXjKpiMsXRg3HB71bTGsXGp3w49VnZBUyY803K7thZYpesQRk+Vb5N3zN26st75ccHDqfT32Mb0yo/GQAAAAYVOysUR3I1juDaFGodIIqNUT/JNgBQhldEbCi/Hlp3folrvMURx4v9ZAAAAAAAAAAAAAAAAAAAAAAAAABgJryXpc+ytF5WAIAyHAAAAGjvWqgt9rNHVgCAMhwAAABwQw4AynAAAADADTkAKMOV4QAAAOCGHABQhgMAE2t/qqgMKwGAG3IAQBkOAEwtjeoAuCEHAJThAABdWpClJUNMo/LvFKVJ9K8kSdKExL0q3JA7d8osSZIk5YAyXBmuDJckSZKUhQrXip7Ql7L0a5b+ztJ2+S9J0pTHvW4eDH+T9vnWGB8MO3fKLEmSJOWAMlwZrgyXJEmSNKpTUWcKP5S7sgOYcsOcwuyJ7FRmAaAMRxkOAMyes4XKzR+yA3BD7oZcmQWAMhxlOAAM18IsLRtiYrxWZel2lh5m6U3ZAWCRM2UWAMpwlOEAMFzD7CFgbhoA3JADAMpwAGCqaVQHwA05AKAMBwAAANyQA4AyHAAAAHBDDgDKcAAAAMANOQCgDAcAAAA35ACAMhwAAADckAMAynAAAACYBtuy9E6WVskKAFCGAwAwmEVZuhNqvR+KaVeH9x3N0pMm7/tLluK6cF2AaxNcn65PQIwAxAhg2q3P0oNCALrexXvmsnQ6bf8sS3tlI64L1wW4NsH16foExAhAjABmxYEw/8ne6i7esyNte1724bpwXYBrE3B9AmIEIEYAs+REQ+D6pIv3vJ223Sr7cF24LsC1Cbg+ATECECOAWXIrSzcKgevvLC3s8J6LWXocasNtwHXhugDXJuD6BMQIQIwAZsKKFKzi6vK/FoLXOx3e9zAFL3BduC7AtQm4PgExAhAjgJkRh8o8DbWnegcLgevHNu/Z0GVwA9cF4NoE16frExAjADECmCrxid7V9P9LUhDLg9e6Fu85kl5/SfbhunBdgGsTcH0CYgQgRgCzIj4B/CdL7xf+dq4QuM62eN/1UBuOA64L1wW4NgHXJyBGAGIEMDM2pwC1pvC3jYXA9STUnhAWLc7Ssyydkn24LlwX4NoEXJ+AGAGIEcAsOZGl+03+/nMheB1seG1X+vsO2YfrwnUBrk3A9QmIEYAYAcySW1n6osnf3ysErtsNr8UhOHFuqwWyD9eF6wJcm4DrExAjADECmBUrUmDa1eS1OIzmcSF4bS68didL12QfrgvXBbg2AdcnIEYAYgQwS/6vvfuB3Kt6HAd+zGQykZlMJmZmZjKSJDNjkklmZDJJRpJkZiQzyYxJkiTSL0lmTDKZRCaTZMxMkonJZDIjmZmZsd89n+fc7/u8n917n+f9PPf5936/Xhy193Ofe89zzrnn3nPuuee8HDrzTz1c8/mnWcV1Iv1tQ6h+7QacF84LcG6C89P5CagjAHUEsKjFyujXhs+3ZBVXrODi08PX0783ST6cF84LcG4Czk9AHQGoI4ClYlkRbhThSI/tzmeV1+EifFuEK5IP54XzApybgPMTUEcA6ghgKdkW7p+PqsprWcUVK6y4CMSXkg/nhfMCnJuA8xNQRwDqCGAp+SB0FntY1mO7B4pwM6u86haPAOcF4NwE56fzE1BHAOoIYNGKqySf6nPbj8L8+aseknw4L5wX4NwEnJ+AOgJQRwBLxXOpEvqiz+0fzyqunyUfzouRnRdri3BNVoBrFjg/K+1P37vXFWLD+mb67GARVsgacA0H1BFd4qKmccqYfyruJe7V3F8sk01AaX0R/koVxIUirO7ze7+EuQUhwHkxmvPim7S/h2UJuGaB87PW5bSPv4uwMv0tPpg+mf5+LuhYB9dwQB1R7dUw13G+t+uzOM3Mk6GzEOo52QSUPgzVT976qSjKSudpyYjzYiTnxbbs+DtlC7hmgfOzVjmn6scVDeHb6bODsglcwwF1RIWjaR9Nc7mvC/2PoAdotDx0niIC7Z8X8UL+e3ZD8ZakBdcscH5W2pxdL5+t+PzP9NlxSQ2u4YA6osL5dK9womGbVUXYIbkBYLodKMLpIpxNF/evJAkAVHo7NI8uu5U+/1xSAQBdHgn1U78AADN2Ub8eOnPBfhnm5oIFAO5XPoCuGl22L8x1uG+SVABAzb1CnG7GWmYAMMPiPG3lIiuvpAv8bckCAPd5KDWC47Xy5ezvjxXhSPosLnb2lKQCACp8m+4jfpYUADC7thThUujMCxdtDXOvom2UPAAwz57sOnk1hXLR0ouhs+g3AECV2O6+k+4b3pYcADC74mi6fPGTB7LOgl2SBwDmOZGukWe7rp3xVe7bKeyRTABAhZ1Ze9s0cQAwo14rwsmKv19OF/kjkggA/k9clPRGukYervj8SJibI3W95AIAunyS7hX+khQAMJvigijXw9xT8qpwUjIBwP/Zll0jq+ZMz0efvSy5AIAuf6X7hI8lBQDMpo9C9Si78jNPzwFgvmPp+ni95vPngk51AKDapuw+4TnJAQCzJ460O9/w+Yth7vX1ZZILAP7nt3R9/Krm87ezxvITkgsAyBxM9wi3tLMBYPasLsLV0LwoyoasU2CrJAOAsDa7NlYtRLouzE2rdkpyAQBdfk73CSckBQDMljVFuJga/U1Pxp8Kcx0HX0o2AAhHs2vjkew6GhckjSPP/k2ffVuElZILAMjkU8R9H4xUB4CZ8UwR7mQX8ptF2F6x3ZVw/4KlsRN+uSQEYAnakBq/dYt6x1e4fy/C58HbXQDA/b6quH+4XYTdkgYAAAAAAAAAAAAAAAAAAAAAAAAAAAAAAAAAAAAAAAAAAAAAAAAAAAAAAAAAAAAAAAAAAAAAAAAAAAAAAAAAAAAAAAAAAAAAAAAAAAAAAAAAAAAAAAAAAAAAAAAAAAAAAAAAAAAAAAAAAAAAAAAAAAAAAAAAAAAAAAAAAAAAAAAAAAAAAAAAAAAAAAAAAAAAAAAAAAAAAAAAAAAAAAAAAAAAAAAAAAAAAACYmBeK8HMRbhfh3yJ8WISVkgUAXJMBAAAY3IEiXC7C05JiUfkgNdp3FmF5EU4V4V4RzgywryeKcKEI70hWCKuK8FsRzqf/FzeUbWV7nNdk95EsVfH8+TuVt7Ut7XNbEX4vwluSd573inDHvT8AQL0XUqPuvyJskhyLxmdFuFuErV2NhnspvLCAfT1chCvpe/skLYT92bl0RNxQtpXtMV6T3UeyVG0owq3svPmkhX2uLsK1tL8XJfE8d1K63JIUAAD3e6QI19PN5BbJsWi8l26Cj3b9/YGsIXJiAfs7nr5zQNLC/xzJzqVPxQ1lW9ke4zXZfSRL1ddFeLMIy4rwZeiMVh/W6WDQSJ1jodOxflRSAADc78fQGYH8mKRYNJ5PjYN/irCi4vOyAf93n/vbm7Z/RdLC/1lThF+LcLYIj4obyrayPaZrsvtIlqr4EOqL7N/xrYhhR1DHDvrYabxL8gIAsBDxNeo4N+lqSbFoxDlmy1dY99dsUzbgb/exvzhX5fXUKQAATO6a7D6SpSy+FZE/TIuj1e8Msb+N6fzcLmkBAFioZ0NnrmwWj69S4zwuhFY1Im551oDvpyESGxybJSsATPya7D4S5hvmYdTjoTNHOwAAsMQ9njXOP6zZ5pFsG4sOAYBrMsyqG5JgpOKUO89JBgCAOXFkVJxD8GxqxMVRHueK8OqUx+PBInxQhJtpuweyz34uwn9F+L4Ib4TOK6FtivOJn0nxjOGH1GAuxblE96Swtuu7DxVhd+gsqhZfk17ZcJztQ8T9dNY431Szzc5sm2sN+4qv176T0jM2WOIIujjS7ugSKB9xNOGuFNa08DvGnZYPpDL3QMXfH674e79iWhwqwk/ZeRDn0t3YUrzj3P3fpTSKefh6Ksc/pL89MKIytqMI76bjvJt99lQRfi/CnxXlYFk6/+P5vnkEZXmccZsVsY6No36vpLTstimVzZi254vwRMU246qLle3FX7ZjXJ4swtup3O0e8TV52u5DxnUf2cZ5Pw33gdNeN47jmr86lcG4uOgXFZ+vSuUzHudkn/tcke7tZiUfZyGv4nSPnxfh29BZ5yHWTX9pOgMAzDWWLoVOJ+NT6W8bUwP2XrrZqxMbYQfTTVvsCLibNQbrwrstxSPejF/o2vfzFTeVP6fPzvVoNPYrNtwvphvUN1NDMr4qejn9rbwRP56O+19qGJTf/bUrnS70ON7xAeO5sc9jvJxt913NNkdCp+M3NvAPhLn5K9el7/XTGfxMahxdSOlUV1YuT2H52JXtY13NNvvSORDDIw3p0EZa9ttQiw8U/kgN1pcr4vVI+ntszF5P26/qY9+xM+bD9Duq8vDvls6x26m+eCR16MTfcaymTL9YhE+K8E3q1Inn3WtZ3pQdPXdSOTpQk88nQmfxwPK3lKOxdqTvl39/Lzvu+a7yvHkEde644jYpMX/fyDo2mq4hT6bwb6ife3pP+lv+vUtdZWxcdbGyPRtle5j7mVeya0kZVo3wmjxt9yGD3keO+7wf9Lhtpv+0143juOavTfeDV7J9vNO1zdYiXO06zrN97Pu9VDeM+n6+jXvdWcirkNIlPujdlu3na81nAIAQ3k83R9+E+0ch7chunl6q+O4TYW7EwkLChhbiERu/36eG93sVDfHcpuzzY0OmV7yhv5lucrd2ffZcOkZsVK7ObmjfrthP/pve73Eje2bAuH6YHeNQw3afZtt9WvH5d2FuVEr3KMHyBvvfhv1vSQ34fsvHx1NYPj7uozFyKm3ze8M2w6Zlvw6l8nc2NHfw5/an48dOkId75OeVPvJx0JG2L6TzK6bD0xUN4PK8qps64YuuTrY4uu3VrFH4dfb5gZp97E6f303feyI1vPNz5UjXd/5Lf78+wjp31HGblEfD/Q/A6sKfqUzHkYTPZ3/PX/ePHc7/pLRaFZrnpx5HXaxsT3/Zbut+puwg+22E1+Rpuw8ZNN8ndd4v9LijSv9prxvHcc3P38rI03Jvqgd+D/Mftj3eY3/lfdR3Y7yfH/Re9//NWF6FdH6XDwnG/SYzAMDUKRvgF1OjqermqbwBO9v12frQeQ1wS9ruUNruhYqb20MjiMfhMPcK5onsRnN5zTF6jYLux7YwN2Lk9Zp43s5+8710c1t187o9NHf05g2LQUcu5yN8ml4XPZtt92LXZwezz/ZUfPeN0NwRvC+7AY/5E0f1PZyOcyU1VsIMlI+LoXlkzvKs0fVpzTbDpmW/Tqb9xJFa3YvgrUhlakvF9/JGW12Z254afb0abH8M0elYdqptrelgqHvroHQ8+/0x77sfXqzt0WESvZw1qGN5PRfmHk68n8rB6q4yWOb/8RHVuaOO26TEuMcOyLdCZ4Rd6VQqB49WfOejVF7zuafLTpQ9Ke9XV6TpxQnVxcr2dJfttu5nlmfXu49GdE2etvuQQfN9Uuf9IMcdVfpPe904jmv+vuz+rHwgE39vfFi2uyvdn+yxr/i7rvVZH7Sdj4Pc685aXoVUb/X7gAMAYFE7lt0YbWnYrmqxrGWpgZU3oP5M2+SjlD5L331qRPEoG7Hl67Cna76b34zeHjC94o3t9bSPXxq2Ox/mRpvcS50EVd6taEhUiaPDnhkgvk+GhY+4uxfuH9V8OftseU2j76uaBvnrYf7om+6RmSdSg3HNlJePldnndfn5XLbNrppthknLfn2eddxtauis+bNHOlZ9viUr17FcxlFUm7PyGzvst6bfP8hr7o9neXW4RzrfbWjcXs7KwpYev7OuPigfxBxLnUa98uSZ0HsU7rBleZRxm6TY+dE92ndDj3M2ZB0P5W97I5W/n7s6oNaH5tG4o66Lle3pLttt3s/kndQvjOCaPG33IcPk+6TO+2GO23b6T3vdOOprfn7O/5DdN14Lg3XY/hjm3hb8bIz5OOy97qzkVfRmsIAyAMD/bvjKm7Om+dIfCP29blg2bE90NVT/C82LBbURj5e6bkarrMu2uTlgmn0Vql9R7ZYvQnaxYbty7tXvG7aJnaJXB4zvW1k8mhZ32ppt93PF5/n8nQsZadXdgbC9Ypty5OY/oXqe8mkpH7uzzx+r2cfXWYfYgzXbDJqW/crnfa9qUO7NPv+3R+dHdzrG33Q5lZFNI4h7TI9LYW5qnLo3Cvb2aAiv7bPM9OrcK0e7HQ39jYB9I9vnmhHXuW3HbZJip2nVHLnl9Be7++yQuZfS+JeKDoP8/H12AnWxsj1bZXvQ+5m8w6nqwUgb1+Rpug8ZJt8ndd4Pe9y203+a68ZRX/NL5XRJh9M9YawDBllI850w96bgyVC94Oco8rGNe91ZyavomxSHU5rSAMBS9lt2c9Z085o3mv5s2K4cHfta9rfnKxqmo4hHftNb1+H5YrbNjwOkV97p+nuPbc/0uLkub4DL10QPNuzrZBh8uoH8Jv31hu3y+cZfa8jbcuqTNamDYUuPm/ffs+992Edj+8wUl49PQvN86puy/Pylj/NkoWnZj7ifv0LzugU/ZZ+f7pEf3R1yR0L9tDZtOJwd+5U+GsN18/++3EdjeXVoXpxvS5jrGIvl4dE+4l9Oy/HbiOvcUcRt2sTOhDvh/pHCVf7Jzrufasp9uR5C1WjccdTFyvZsle1B72fKclL3gHrYa/K03Ye0fR85zvN+kOO2nf7TXjeO+pof5R3Sb6ffdXCA/ZQPwuJvjqO7T4X7p00aVT62ca87C3lVKkfDH9aUBgCWqvz15F96bJu/0vhFw83izbTN2uzvX/foRGgjHquyRmHTzXG+uNv+AdLs3VC/SFoun9+1aeRXPuKkbl7Vrem3PTZgPl/ss1FXNozjCLwVFZ/Hv30X6l9Nr5rjMl94KjaSmha9rJuqYJrKR5lGdfOp5x33TR1vg6Rlv3b3SK98cam6BtHjoXpU1sOpoTcqsQ4pR6td7dFZUDY+6+acPpE1ruvkI/qrGqIHsjLZ78LG5QONj0Zc57Ydt2lUrj3QqwNzY5j/hsm+HnXcdxOoi5Xt2Srbg97PlP5uuE8Y9po8Tfchbd9Hjvu8H+S4baf/NNeNo77ml94Ocx3F/2T15MoF7CPGtVyYsxy9Xy5SP+p8bONed1byKtoS+luDAQBgUcs7EHuNCMk7AOtGxr0S7u+0zOexfnSE8cgbax803Bhfz256HxogzfLRKjsbtsvn1W4aeVyOhKubgiM2KOKIri+HyOebWVxW1GyTd6K+V9NgKBs6sUNgT+p0WJby4ckenT9105DkHRh1065MS/l4KNvH3orvx9GjP4bm6SWGSct+5Wl+qEcju24kez6vZ95J9UZofkV6WK+G3iO9oh2h95zTZRp/0rCfj3vUaz9kx+lnSol8zv3nR1znth23afRHiu++Htu9mf22uk6FfAG4NyZQFyvbs1W2B72fifKFnreP4Jo8Tfchbd9Hjvu8H+S4baf/NNeNo77md6fpma4ytZC3gk6F+9++iw/b1o4hH9u4152VvMrjejfUT2MGALDoXcpuznb0aCCWozTO9XFTnI8sK+exvjzieHzbR6P65dDccdyPvDHcNIKmXASy19y7f4bm0Uan0jEfHSKf72RxrlNOaxLnsOzuTM7ndT29wBvoK312djybbffdlJaPfDRfdyNtbepwOBeaXzMfJi379XdoHkH0XGie+iXvZOledO7b0PtV82F802d5+T5tc77m8419NJaXh7l5my/WfH4n9DfCsbQry//lI6xzRxG3afNE6G/hw+5yU9fpkT8o2jiBuljZnq2yPej9THd8lo3gmjxN9yFt30eO+7wf5Lhtp/80142jvuZ3n/NxxHp8kHYjO4fW97GPcp2C7nJ6oyH+beZjG/e6s5BX3XE9rykNACxlecOuabHEQ6H3tBQbQvXrw+W8ol923UAvbzke//Wxj3K+w0th8MUh7/bRGN4WqheBXN/1u9dn273atY94Y1y+Zv56i/lcJc69ezt9/nLF5+ey768f4thNr8N+3NAgmZbyUS4K1j2fetw2jqzMX4Ovm69/mLQcJM2rRkHmI2HrGm5XQ/Wrzv+OuNH2Tx/5tDXryKkbEfZa6N3Jtj80jybNHz681Gf8yzmQz4y4zh1F3KZNPp90XuYe6yrX8bNbofcUC1+GuQVCu42jLla2Z6dsD3M/Ex3tUR6HvSZP031Im/eR4z7vBzlu2+k/7XXjqK/50QsV59vBUN/53O2JrBx2vy1xu2LbUeTjsPe6s5JXpZuh96h8AIBF73YfN5Srw9w8sIdqtok38eXCh5e6PrtV0ViLDYK1Lcej181xeYMeO1c3DpFmt3ocJ97Q5osV3c1ucr/t2nZfqB75HDs6f61ovA/q7x5x/qDHjXw/DY+yc2HNAtOrzNvyBv2nEZXTNspHma/do7vLhbCOhPtfg1+dGmVtpGW/enXYlKPl6xazKkdSVY0Qu1PR8dKmfjqbYnqXCznWLUBWdn7VPdx4JCsvdY3CD7N0WNFn/Ms3It7O6oPtI6hzRxG3aXOmIq2WVXSw5Isf7uqjHqyay3kcdbGyPRtle9j7mar4xM7m51q8Jk/TfUhb+T6J836Q47ad/tNeN476mh99lI5/vev3/BF6T6cXR5iX6ylcrLn3W53+Py5MenhE+Tjsve6s5FWUz6f+Yp/feTSl5b/BHOwAwCLya6ge7ZIrX/GrW5jxta4b37e6bnbLv59Mf9tdcTPZRjwuZPtY1fXZ9nSzGTtMnxkyzX7IjvNIxeeHsg6PcjGhfel3H635TZdTo3tXSqey4/VUaGfUyYmGOG9Mx7uWNTy6XQ69XzVelX7P5q6//9RH3pbzZ16tSdNpKB/5HLmx8RQ7mx9LnR4fp23Oh/mjrZanRu6qltKyX+d7NO7K6SUO9Eir/TWdCfF16oOhfp7SYdxsKKurU3lal5WJcmRe9/QI5avjdfPnl3Pf/xLqRw3+Fha+wFzZ4H08/fuzMH9kXBtleVRxa/JeOkfeGeP1Ke+k2J3yOHZkvF1T594J9SNlN/TosBhHXaxsT2fZbvt+Jo9PWYd/3lXfD3tNnqb7kLbyfRLn/SDHbTv9p71uHPU1Pyo7rrunH8pHif9R8xuOh7kO78crPr+T0iGev2fD/DVk2szHYe91ZyWvonzu936nQ/s0+85fAQBgkXgjNI8CKV8xrRvtls8PXU6L8UBNIzQP21uOR7QjawR+keLxULq5vJ1uiDe0kGavZHHdVxGHe+nGfWV2s1++Npp3ri7LOlnuVqTR0RbzeUdXAyzPn9hQiZ3JTa9j53ONX04NnWXZTX5syJ2pSd9Xe+Ttm9l+HxtROW2jfLxYU5a/6Wq85fNzxkbunhbTsl8HsmNsrmi4/ZcagFUj8I6E5lF9F2rSoXzYcDHlx4oB434q29/xlEcxffamhlg5Z285OjKmU/do+nwUVff0EcuzDq2zoX6x4nwxsIVM+VGWsfj744jb90dQlkcVtyZ3sjwelzsVZezPirJ1JjSP3I5ey+ra7u+Pqy5WtqezbLd9P9Mdn48qytCw1+Rpug9pI98ncd4Petw203/a68ZxXPPXhObpnn7OPv8qzO+wzt+yqHvImM/5f2KE+Tjsve4s5FWpfEi2kLUCPsvi0vYaAwAAE1WOWo2L7JQju9alm9cb6Sauzs6um7aqRar+7drmwxHEI+9wiDe+11Kj41ba78uh3XkGy9EtcY7cTWnfr6fjfZ41xDenuMTGztM9GvBl+Dn0XnhqmJvgX9MN9eZ0A56nd5M4gjuOXrue0rYc2f1NH+n7bdaYKEcSrc9usmMePzzCctpG+ShHGP2Q0iA2CrpHhV3tysvPR5CW/ViWNdDiVDUPhs5ooi/S+fhMSrsbYe5V4Zgf5Vydxxr2vb+h0ZaHQV9x31LTufNvV/3ya0q/Vyr28VZXPFamNNmZGpVx/0d6pHO+GNhjC4h/Pho5NsaXj6AsjzJudY6lcno0jM+FijKwpaKslx1M+/uo/85WfDauuljZns6yPYr7me74LBvBNXma7kPauD6P+7wf5Lhtp/+0143juObnAw1W91E/x3ulN1OalyP2/0r3OVVeS+kQ4/fQiPNx0HvdWcmr7vrtqwV8J9YHl1L+vaDpDQAsNvGm85d0ExlDnD7i3dDfiJqT6YZ+T83ne1OjKo76OjDCeIxTbLAfSjeIt9NN4tdhYa+bb07fiyF2fL4XBp/uo1/vpnyIcf4jzL0SO4kydjF1SGwcUzkd1p+pEdHUGHgx5ee10Hve2HGU0cMp3rdTvn8S5r+qG0dCnklpGRtJp0Lz6MjSO6kRG7/zUWpglp1Gq9Nx7gwR9x2pfNxODd14jEcW8P1yRPCFlAbX0m+MbyPEzuHHRpjuR9Kxvupxbk2iLPcbt2nxdKqnyodfgy7smy8A9/GE62Jle7rLdlv3M/3GZ5hr8rTdh7SV7+M674c9bhvpP+1147iu+b28lI5/Lt2DtTlIpu18bONed5rz6snQ/5RKAAAA/zclQRwF+qDk6Kvxd2OCxy4bnp/KCsL8qTb2zvh5pWzD0jrvZyGNJnnNl1fjzauDKQ6x0365bAEAAHoppyQ4Jyn6Ekd4nZzQsfNXxV+UFa2IbzfEqTFendH4H8vKxM4ZzgdlG5beeT8LaTTJa768Gm9enQ3NU18BAADM85VGRKW46FccORvnao+LjcVRS/EBRJxb/pkJxelQaJ6flf7FNzTi4m1/pfT8aUZ/x5msTKyb4fxQtmHpnffTlEbTeM2XV6PLq7iGR5wWqpw2cG06fpw+5jFZAgAA9BJflb0ejHbr9mCoXgDrZqifj3gcykXHLsui1hxPafr2jMb/VlY+Z/l1dWUblt55Py1pNK3XfHk1urwqj/lS+nc5Wv6Q7AAAAPrxYmpExMXrlkmOeeKCWHGxxbi41+9FOBo6I6ImJS7wdyfl19eypzW/pTTdNKPxvxvmOhVmlbINS++8n7Y0mrZrvrwabV6dD3NvRu1M16BvZQUAANCvuDhUnAJjq6SYapuL8E3W6IyNwfiK8wpJM5QVKT3/muHf8HHovMIewzJlG5aEWT/vpRGTzqsNRbgQOh3z8eH6ftkAAACw+OypCU9JmqE8HzoduZ9LCmUbAAAAAIBm8ZXx2Km+S1IAAAAAAECzuDhmnEfVQn8AAAAAANAgztsaO9RPSwoAAAAAAGj2dOhM/fKGpAAAAAAAgGZvhk6n+iZJAQAAAAAAzU4W4S/JAAAAAAAAvd0owvuSAQAAAAAA7ne8CH8XYX0RthfhbhHWSRYAAAAAALjfldCZQ/2xIvxShA8kCQAAAAAAVHuqCH8U4VYRPpQcAAAAAAAAAAAAAAAAAAAAAAAAAAAAAAAAAAAAAAAAAAAAAAAAAAAAAAAAAAAAAAAAAAAAAAAAAAAAAAAAAAAAAAAAAAAAAAAAAAAAAAAAAAAAAAAAAAAAAAAAAAAAAAAAAAAAAAAAAAAAAAAAAAAAAAAAAAAAAAAAAAAAAAAAAAAAAAAAAAAAAAAAAAAAAAAAAAAAAAAAAAAAAAAAAAAAAAAAAAAAAAAAAAAAAAAAAAAAAAAAAAAAAAAAAAAAAAAAAAAAAAAAAAAAAAAAAAAAELYV4UwRbqXwcxGelSwAAAAAADDfS0W4V4SbRbhehLvp3zHslDwAAAAAANCxtghXivBC9reHinA6dDrVz0oiAAAAAADoOFqELRV/Xxc6ner/SSIAAAAAAOjYXPP3B0KnU/1HSQQAAAAAAM22hk6n+jZJAQAAAAAA9VaEzgj13ZICAAAAAADqxZHpvxXhZhGOhE4HOwAAAAAAkFlVhGNF+KEIt0Jn6pcYfinCcskDAAAAAADVYif6/iLcDZ2O9TclCQAAAAAANHsndDrVv5EUAAAAAADQ7NHQ6VQ/LSkAAAAAAKDZstDpVD8uKQAAAAAAoNmG0OlUf0lSAAAAAABACOuKsKnms4+K8KskAgAAAACAjmuhMxr9ZBEeS3+L074cLsIvRVgtiQAAAAAAoOOtIlwpwt0i3C7Cb0X4ogjPSRoAAAAAAAAAAAAAAAAAAAAAAAAAAAAAAAAAAAAAAAAAAAAAAAAAAAAAAAAAAAAAAAAAAAAAAAAAAAAAAAAAAAAAAAAAAAAAAAAAAEbpQBHuTVn4RLYAAAAAADCtfgw61QEAAAAAoC+PFOFa0KkOAAAAAAB9eTY0d3T/1NJxVhZhZxHeLsLvQac6AAAAAAAz6sPQ3LH+7giO+XIRbgWd6gAAAAAAzJjlRbgYmjvWt43guLuCTnUAAAAAAGbQ+iLcDPWd6v8UYfUIjnsyjKdT/b10jP2ymkXk3VSuD0gKAAAAABi/V0PzaPUfRnDMx8PoO9WPpf2/KYtZhD5P5XuvpAAAAACA8TsemjvWRzEitpx6ZhSd6m+kfR+TtSxSy4pwvgi3i7BZcgAAAADAeD1UhCuhvlP9bhGeavmYR8NoOtWfSvv9SbayyK0LnU71P0Knkx0AAAAAGKPYGR07z+s61mOn+8MtHu+F0H6n+oNF+KsI/xVhjSxlCTiczqNDkgIAAAAAxi92zDVNA3OqxWOtCu13qptHnaXmgSJcDZ0Fh1dJDgAAAAAYvzhtSlPH+lstHmtr6Exh0Ya4nzjS/g9ZyBKzP52bRyUFAAAAAIzfI0W4Huo71eMczo9PYbw/S/HbKwtZYuJo9RuhM1p9heQAAAAAgPEr5zuvC38WYeUUxTc+CIij1K/IOpaoj9K5+ZqkAAAAAIDJ+Dg0d6wfn6K4lnPBH5ZtLFFPpnPgrKQAAAAAgMmIU0r8Fpo71vdNSVwvpfg8Jtv+t1hlzLfzYfoWrpzmuC0Gf6fzYLWkoCUHinC5CE9LCmbc3lSWTRG3NDxRhAtFeEdSAAAAk7ChCLdCfad6/GzThOP4eIrLr7Lrf/Zn+XNE3JaUz4N1BWhPOQ3Yf1NQz8MwYgdrnCLuThGekRyL3sOhMx3gNA3+AAAAlqB9oXm0+h9hsosjHkzxeE9W/c+RLG8+Fbcl5cWUtl9LCoZULlh9rQhbJAczLK7/Ekeox0EAz0mOJeF4uhYekBQAAMCknQzNHeufTzBu36c4bJNN/7MmdEbtx7m1HxW3JWVVOhf+lhQM6cfQGelpSi1mXexgjQ+ITGG0NOxN18FXJAUAADAN8ldp68JLE4rb7dB5rXuZbIL/jSyO5+NKScGA4jRNce0Dc/Mz62IHa3zIuEFSLAlrQ+cByvOSAgAAmCZxlFdTp/qNIqwfc5w2pmNfkD3wP9+mc2KnpGBAz4bOg1SYdVuDh0NLSbwn3CwZAACAafRuaO5YPz3m+JhDGub7LJ0TL0sKAAAAAJgOcT7sqg71uAjY42OOy+F07EMjPEZ8ffy70BmJf7MIrxdhUxF+SH97YATHXF6EHaHzEOOH9N/SU0X4vQh/hs4c5bllKQ/2hP5Ga8XjvJnyNOZfnErnXBFenYK4MZhX0jnx2Yj2Hxcl3pXCmhb2F+fWfyd01kaI59OdIvxbhKNLJK/OpHPvVjqf8jr0sXS+xLB2DPEZpD4Ypfj7vwqdqcferPg81sM/pXieL8ITFds8VITdobMwcpzSpmlapO1h+qYRez4rI+W58WUR1o0oT9tI80mVxweL8EG6Tp/rujb/XIT/Uj3zRo98nnQdN0yZnab860e5zsqt0DxlS7zH+zyFdVNwHZm1dAYAgFY8kxoqF9JNfJyLu6qD+LKkqrU2NVa602zvBOLyVTr2nhHsO3b8XkyNothx/EhqvMYOjWOhetqZOHL+kyJ8kzoCYiP+tfTZvqxzIDb4LhXhQMVxY0P+RBH+ydL2ufTZjvT98u/vZcc931Wee3Vcb09xiJ0NT6W/xVen/0zf/2qCcVPXDG5X2u+JEf2uXVnc6zr29qWOjRvpvKlzJJ0L19K5UC5euy7t/+giyI+muuVW6pCJnYcb0rHzh5PHU5xiPbKqYj+xs+1g6HTe3Gj4TXl4t8X6YCFi3Rk7M8901RNV4ckU8uvM7a797Ul/y793qSuNf+1Kk17ThB0f8je2mR+xTHyd9vN6+nc8L8q1Tf4NvR+0LDRPh03zkI7zV7pGbKspB/F3nU7h0Zbivjrlbx637k7aNWl/8bNzob6zelJ13LBlto38G3cdmw/S+LEhrcttPhvRdWQhcZ90OgMAwNhtSY2Ve32Gj4c41ssLOE4/YRp93xXHTyYUj+/C/I7dtryQGkWx4fR0RYfYnXTcD2u+/0WY34F8MnRG18WOkQdSp0L5+YGafexOn99N34sjnS6mhl/53SNd3/kv/f16j9/3ftrum3D/iL0doffis6OMm7pmOM+m/X43ot/3cdr/3w3bnErb/N7HuRs74LpHg24Lcx2Hs54fVflzM9UvW7s+ey7FIXb8rc7qmbcr9vNEyoOFXk82jKA+6CV2cl3oM36x0zR2UsZR+8+H+Wt2lOKDyn9SPbQq2+ZOxbHz+L/fEMdYj50ZIl/bzI/o25oy8kqf192F5mkbaR7n4b+WfVaVngf6yI+Fxn1luieJ58974f4HvrlN2efHprSOG6TMtnnOjKuOjfdWP6X8e6crvqXHw1wH9bn0m9u8jiw07v9vgukMAAATEUe53M1ubN9Njb84gvZKaH8Rq8Xeqb6vK36/VDR0xqXsqNnY4j5fCHMdxltrOojqRsKVyhGmcYT2iYrG3tquTqSmcvRzKq/nwtyIuNjQ/rqr7C4Lc51wTSMuyw79izX5tiyL29kxx01dM7xHe5SrYV0MzesYLM/y+tOabQ5mZazqLZM3Qjud6tOQH7nYyVN2EL1ec+6Vnx9K/43x7J5iKi4IHTtdt6TvlNu+0HWsfqbGaqM+aBLrhTiFxVuhM61F6VTKm6qRyh+FTofUI9mxy4dEe1K9uroifhcr9rU9NHeyluKbVoO+GdFmfkTvpG3fqvjsoez3XGkxT9tI8/fSub0sffdmRVm4kb73W03cBon74TA3av9Edr7X3Zf0eitl0nXcIGW2zXNmXHXsh9n5v7LifndlmHsz4VrFfdSw15FB4j6pdAYAgIl4PcwfTdI96vhEatytafGYy1NjoK0wTZ4I819rvRaaX30etXL084qW9hdHRZVTExyu2aYcTRobY3XzqV8Oc/PMb+nRsL9d83nZOXAsNe57jcZ/JvQeUXos22ZLw77yefLHFTd1TTtWhLkpQ9q2MvuNL/c4P2LY1eP8uBeqO75infJVGO4NlGnJj1LsaLke5h5E1jmfxbkqnWNHzdGudPsznav5qN5ywdqnGo7VVn3QJD5E6x6NvSH0t7D1nuzYsYMsPuSMD/Lyzvn1oXlUb7m49p3QPI/2mVRPLVSb+VGmTby2XOojP26PIE+HSfP8gemOcP/o3C+yeG8cQdyXZ9fv0w351ZR+01DHDVNm2zhnxlXHdv/2WxV1R7n/7S2n8bBxH2c6AwDARDwZ5o+orropL0clx9c110myRnEEz19ZesaG/7YJx6lsQLexuNwDqSOjfJW4bpTb3tDcMZaPQv9qgI6BUvka/dHQ3+juN7J9VjUEn+4zXg+E3q8stx23UYuj4eJr+v+G9qcKmra6ZlkYvAO0l93Zb3ysZpuvs/rhwR7n7b0wmoV+p7Hu/yqLz9aG7U6HhY1uLB9YnegqA/+F5gcrbdYHdeK59mzF38tponb3+P6J7NhPpzp3VUOZrDpWOYf29w3HiVOCXG0pnwfNj9K36fuv9Ti/q87xNvJ00DSP5/qGrmPkndZbsu+8OaLy+FKY39FZZV22zc0preOGKbNtnDOTqmPz8yN/I/Jgy2ncRtzHlc4AADAxv2c3tB/20UA7I8kanepqiOyfgjiVo+bbcDj7ba80bFd2jtWNPMqn/6nrPFsdmhci25I12uPiXY/2Ef9yVNdvNZ//lh2zabqcvHPjzzHFbdTyud7/WgJ1TdMbEMP4JDTPNbwpzL1O3zQa+/MsLWIHVXzQsiyVrU2LMD/yjrzfe2x7JjR39tSlZd4JW87327RYbVv1wULFjqfYGdo9krvKP1lZinMvV80/Xs5/XTWq98GsPB5sOE5c86KtRXEHzY+Q8qH8LXVvqW3I8uO3EeTpsGmeyzuty6nafhhhecwfSNV1iL8YmhfGnHQdN2yZbTP/xl3H/pP+m8+j/s0I0riNuI8rnQEAYCJ2hvmjuR5u2LbXNBx0OtDzDvUTUxKvsvE5rNiA+jft62qPBlDZmKqbT70cwfRPwz52ZWlZNSfrgaxMHuvzN5RvEXxU8Vk+R+svPfaTvxb9xRjiNg6fZb/p6hKoa0a1MNpvoXmu4bxTq6mTMk5R812oX0fiyUWWH++G+gV8c/naA9/3WW/dTNuvzf5ejqStezjYZn2wUAfDwjqYyxHF+3qUyaqFefORok/UfH9ruo481tJ1ZJD8KH0U6jt7S3tq8qONPG0jzXPlnOWvhblFqh8ZUXlcld0PND24yhcR3z+FddwwZbbt/Bt3HRsfZOTzqP8ZmqdAHCSN24j7uNIZAAAmJn8187MejeCmV4EHbVivajFM2jNZY7VssE7LXO9tdaq/GnqPXIp2hN7zqZed7p807Ofj0Dya/YfsOP1Ml5LPA/t8j46Egz329d2Y4zYOcaRwnNonvl7+wiKqa5o6A9ruVM8XSNxb8Xl8Q+PH0Pt1953ZORKnN9mT0mZZKm9PLsL8yEef72zYLp+ruZ8R+6+E+zsR83ml694iabM+WKg/0r729djuzey4P9Vsky8WWDXdRzmS9d+Guil23H3ZUj4Pmh/d1463G7b5uiY/2sjTNtK8+zix07JcS2DXCMtj3tn+Qc13l2VxuRXmz389LXXcMGW27fwbdx0bH76Xb7XFec43NGw7aBq3EfdxpTMAAEzMldBfR96z2XZtjSbJp/9oI0zS6qzhUi5+uH6K8rmt6V++6bO8fJ+2OV/zeT6Cqa7zLHayXAv1cybHz+8ssEyWI9/vhOq54C9l8drRsJ9V2bHPjSlu6pr2jWL0dT6Ccm3XZ/HfX6Yy0/S6+9ZsH6dHVB6mMT9uZsdqeiB5NizsbYqysz5/Y6ScV/pyw/faqg8W6onQ30KU3XVy3QOGfNR21ZQh5YjXulHxp1LePNpSPg+aH93nxtM12+Qj4S+MIE/bSPNSHEUcHwB8EHq/5dBG3L/t47zP783em9I6bpgy22b+TaKOvZ5t/2Kf58pC07iNuI8rnQEAYGLuZDe0Ta93fhzaH0W7mDrVf+yKywtTls9tLVSaPzh4oKEhVzb+60Y4vRZ6dyDnU+lUzZmcj1Z9qc/4vxea5y29E/pb0OtQaH51ehRxU9e0a1QLlZbz0nfPNRzL0w9h/hQOddNXnMu2Wb9E8iO620d9vi3bJh+lur6mLsnn1s6niTiZ/paPZF3etY+26oOFei/bX15nx2ksVnSV4bJub5oG58tQv07C+uxYr1acI+WI79dbyuNh8iM6nJ23ddezt0L9WwPD5mkbaZ7bmOr8WPbjA4WVfZ6zg5bH//rYRzmX9qWabSZdxw1TZtvOv3HXsXna9pombpg0Hjbu40xnAACYmFt9dGLEUdjlqK+fJNl98nmAe80FPCllQ3rFkPu506O8xLISR4iVi5TWjaI62aPBHV8JLudur+uY/zDMdcz3+7vKUXpvZw2/vMP+dp/nQxm3Q2OMm7qmXSvC3FslbSo7pE53/f1UOh+OhPuncIi/e1u2bT+dy1HscFyzSPKjnzgtC/MXz7sb5jpWv63J45/CXAdh1bHyTrnYmb12BPXBQp2pOG78nd0jQfPFKHc17O/vUD8Kel+oHnUcR5b+Gu7v6B72nBsmP6Ifas6vUuwALN9wqloke9g8bSPNc8+n60Qsy0/12LaN8tirbjmY1Ysbp7SOG6bMtp1/46xj40O1cpT62T6OP0waDxv3caYzAABMzE+hekRcrpzHM75q/4gkmycfNdRr4bRhPR3qX3fv5WKK34Yh45BPz/BIRQMrlqd1WcO2HFnZPSfrjdA8p2s58v+XUD+SvVzc6vsFxL9swD2e/h077PPRkr/2cT6UrzR/3XCcUcStSVwUNb6uvWoJ1zULTYNHQ3/TTSzEqjB/cbf16RyI5eDjtM35MH+kbizf33XF+3LoPf3HqlQWNy+S/Ih+aKhfokNZPVueY7GDLU5H0b0YYnwb5o9sf29ln+XrF5xMf9sd7u8Yaqs+WKi8Q2t3qj/jQ4O3a9IjdsrWjTrOR4bvaoj/5bSPXSlNyg65U2H4N5zayo98gdq6h9cnetS9w+ZpG2me2xvqp1kJIyiPF7J9rKq4n4m/K3aoPzPFddwwZbbt/BtXHftgdh93r8/6eJg0Hjbu40xnAACYmHzhyarFpN7MGi+PSa554siea1n6jbpT8+oQHTflomXPDRmHU9nvPZ46e5aljoH4+m45z2s5om5DuP+14y2hfmqU5VmnyNlwf2d8KV/caiHTEpSN7tjRH0eTd49kfKPH+VBOy9C0cNeo4tak7JDft4TrmoWmQTkXbJvzhL8Yqqem+ibbJn/bI3Ymxs7SPV37yafGiumxLevYiOdU7Fw9E4Z7SDZt+RG9ksWp+3s7snphZZhbqK+cBiave7d2pX+MS96xs7Imn7aPoD4YxJ2KuP0Z7n/rpRzR3vQwt5xq627F92OZupl93n3Moy39nrbyI5/6Z3fFccppSb4N9W8IDZunw6Z5VZzP95mObZTHHVlef5HyIV5nD6br9m896pVJ13HDltm2829cdWx5X3Q73Wv2Y5jryLBxH2c6AwDARH2b3RyXo2TXp4ZZ/HucyuNhyXRfw+6XrNERGzpPjPB45cKeBwb8fjkdy54h47GlpiH7b5i/cFocURdfU36lYh/5fLffpkZ3TM+4YOnFtP8joXl0ZL641UI6/PKR9rFzrmoUfLnI6pUsT9elNLyRGoJhQnFryt/4/SeXcF2z0DQoF4Y90eLvK0fu/ZDK/9Vw/+jiq13nzuc1+4ojRU+m/dwJcyNIv0mdJcsWWX6UytHqcf2GTel3xodTt1JalZ2xcWRlfKgZO5u73+DZ2ZXGVYs6/tu1zYc18Rm2PhjEhYr6dUvFNajsvNzfsK9vQv10EVtDdQfpz6H3AqkL0VZ+HA7zR7Q/mNIhTqFyLpW3/X3EZ9A8bSPNc2vT/l5dQFq2UR5j3h5P58+ddG5932e9Muk6bpgy23b+jauOPRjmzyH/7wKOP8x1ZNC4TyKdAQBgomJD7JfUuIrhYmrUbpQ0lT7satC9MuLjlSPQBl0AteyMONxCXHak8hEfJMSOr7hY1kKmhihHu19I8bmWylwcIXcsjPaNiCPpWLExuHIB50McSRjnzl81BXFT17SjHBXd5ijjP/s4T19MnRqx3B+SH/dZntLlUqpjYlrFN3QW+tAydiTFzqe6B4nx7ZrYCRlHTR9YYBqNuj6IDwn+CHOdnYMuVpsvFvhxxeebU/rGcDpdZzaP6De1kR/lA5fYgXo07S/+vnPpWrJ6iHLfVp72SvNc+bB775Dn7DiuT9NSx426zC4k/8ZRxz4b7n84cSuMz6iuD6NIZwAAYAa8EPobhdVmI+9KOtagixKWr2x/PeG0yxtSnypKTFA52u7llvZXTvsT37R4UPIyBXZk16m9M/5b8tGv7y+CNN8UZm8+6aVQx03TORPfQCjf4IgPjsq3dO5IZwAAYBbljZyyobN8xMc8EOammBlUOX3MhQmnX/7q9ouKUyvig5Y4/cFT0mBBaVC+2r6zpTjsyeoEZVKZnAbHsvp254z/lnw+9ecXQZp/l223bUbyYCnUcdNyzsS31cqFfePULWuzz+Lf8ocau6QzAAAw7eIooYtZQyC+2rxmxMeMr/3fSMf7ach9xU75OMJs2QTT8FCWfqsVqaHEKSLiaP9y9OYuabCgNLge7u+cGEY5lcOHyuSSLpPT5ExW366b8d9SXjumfVHDftJ8Y7bN3TB/0dZpthTquGk5Z74J9WsQxPq1XHQ+TvnzpXQGAACm3edh/rQv20d8vLgwVL7g11dD7u/7McW7STkn7mXFqRXxAcnt1MheIQ36ToNVqRz+3WIcyk76ncrkki+T0+JWdv1YPuO/pbx2XFwEaX4k2+biDJ3XS6GOm4Zz5p0sDlXr4FxN94Oxfo1r1LwinQEAgGn2UpjfoX5gRMeJo7d3F+F41/FieG3IfR9M+3lvQmkYX2cuR7B+rUi1YntKzzPSYEFp0PYaA+X+4tRQy5TJJV8mp8Xd7Poxyx7Irh0fLoI0P5Ft8/aM5MFSqeMmfc48lx3/u5pt8vvDq2F23nRYjHUTAADQQ3xV+2a4v5N73GHY0WGPp/38OoE03Bzmv858vgjPBCNZh/VRSs/90mBBaVC+ddLWAmnx9fx9obNmgDKpTE6Lj4twOoVZ7gh9I7t2bFwEaR4XR46dinH0/ax0iC6VOm6S50y8H4pTucT1Pk4W4eGG+6n4ltWlMLvrViyWugkAAGiwMjVc7k1BWNnC7yl/y2NjTsc9NcFChsO5Emajo2na0qCcVmmVIqRMMvW2p+vFdkkBAAAAs6FqGpZJhBst/Z5ysbfDsnbmPRHMTz9IGjyZvnNWEVImAQAAAGhXnMP83pSE71v6TY+EzmvnV2TvzHs3lY2PpMGC0qCcnuQ1RUiZBAAAAKA9ccTl7TA9neqft/jbPk37fFk2z7SzKR+fLcLy0FlITho0i/MXx7c+4hoJ5vNXJgEAAABoSVwcqpwXeFpCmx3gcT71OFr9kqyeaeVDn4eK8ElYmvODLzQN9qftjyo+yiQAAAAA7fk2dDqHpim0vUDbsdDp/HpTds+sn0Ln4UicGmiNNOiZBnFkelygNI5U19mrTAIAAADAgjwYOosJ/leERyUHS0A53/chSQEAAAAADOKp0BlV+pOkYJHbEDpvfPxWhGWSAwAAAAAY1OuhM3r3A0nBIhU70c+HTqf6ZskBAAAAAAzrvdDpWN8vKViEvkjl+yVJAQAAAAC0JXasx5G8OtZZTN5N5fqApAAAAAAAAAAAAAAAAAAAAAAAAAAAAAAAAAAAAAAAAAAAAAAAAAAAAAAAAAAAAAAAAAAAAAAAAAAAAAAAAAAAAAAAAAAAAAAAAAAAAAAAAAAAAAAAAAAAAAAAAAAAmDpPFGGbZAAAAAAAgHqPFuHrItwrwj7JAQAAAADAuB0owpUirJriOK4owt4ivF+EG0GnOgAAAAAAE/J3mP5O6pXZ/58MOtUBAAAAAJiQr4pwswhPzkh8TwSd6gAAAAAA0Bed6gAAAAAA0Ced6gAAAAAATMSaIjxfhKdmKM461QEAAAAAGKuni/BpEe6ETgf1rgH2cTp9d6HhxpBx16kOAAAAAMDYLSvC7dDpWF8xwPe/LsLVAcKlIeOtUx0AAAAAgLHbHjqd02dmLN461QEAAAAAGLuPQqdzev+MxVunOgAAAAAAY3cldDqnN85YvHWqAwAAAAAwVk+ETsf05SH2YU51AAAAAACWhHdDp2P6oyH2cTrtY6HhxpBx16kOAAAAAMBYnQ2djulni7C8CC/OUNxPBp3qAAAAAACM0e3Q6Zh+qAifFGHVjMT74SL8neL+nWwEAAAAAGAcfirC3SJ8X4Q1MxLnH4pwK8yfSiZ2sH8tOwEAAABgzv8HE07VaFJQDVYAACXbdEVYdE1hdGhNTAA8bWF0aCB4bWxucz0iaHR0cDovL3d3dy53My5vcmcvMTk5OC9NYXRoL01hdGhNTCI+PG1zdHlsZSBtYXRoc2l6ZT0iMTZweCI+PG1pPiYjeDNDMzs8L21pPjxtbz4mI3hBMDs8L21vPjxtbz49PC9tbz48bW8+JiN4QTA7PC9tbz48bXN0eWxlIGRpc3BsYXlzdHlsZT0iZmFsc2UiPjxtdW5kZXJvdmVyPjxtc3R5bGUgZGlzcGxheXN0eWxlPSJ0cnVlIj48bWZyYWMgYmV2ZWxsZWQ9InRydWUiPjxtcm93Pjxtbz4mI3gyMjExOzwvbW8+PG1zdXA+PG1mZW5jZWQ+PG1yb3c+PG1zdWI+PG1pPng8L21pPjxtaT5pPC9taT48L21zdWI+PG1vPiYjeEEwOzwvbW8+PG1vPi08L21vPjxtbz4mI3hBMDs8L21vPjxtc3ViPjxtaT4mI3gzQkM7PC9taT48bWk+ajwvbWk+PC9tc3ViPjwvbXJvdz48L21mZW5jZWQ+PG1uPjI8L21uPjwvbXN1cD48L21yb3c+PG1pPk48L21pPjwvbWZyYWM+PC9tc3R5bGU+PG1yb3c+PG1pPmk8L21pPjxtbz49PC9tbz48bW4+MTwvbW4+PC9tcm93PjxtaT5OPC9taT48L211bmRlcm92ZXI+PC9tc3R5bGU+PG1vPiYjeEEwOzwvbW8+PG1vPiYjeEEwOzwvbW8+PG1vPiYjeEEwOzwvbW8+PG1pPiYjeDNDQzs8L21pPjxtaT4mI3gzQzA7PC9taT48bWk+JiN4M0JGOzwvbWk+PG1pPiYjeDNDNTs8L21pPjxtbz4mI3hBMDs8L21vPjxtaT4mI3gzOUQ7PC9taT48bW8+JiN4QTA7PC9tbz48bWk+JiN4M0I1OzwvbWk+PG1pPiYjeDNBRjs8L21pPjxtaT4mI3gzQkQ7PC9taT48bWk+JiN4M0IxOzwvbWk+PG1pPiYjeDNCOTs8L21pPjxtbz4mI3hBMDs8L21vPjxtaT4mI3gzQzQ7PC9taT48bWk+JiN4M0JGOzwvbWk+PG1vPiYjeEEwOzwvbW8+PG1pPiYjeDNDMzs8L21pPjxtaT4mI3gzQ0Q7PC9taT48bWk+JiN4M0JEOzwvbWk+PG1pPiYjeDNCRjs8L21pPjxtaT4mI3gzQkI7PC9taT48bWk+JiN4M0JGOzwvbWk+PG1vPiYjeEEwOzwvbW8+PG1pPiYjeDNDQzs8L21pPjxtaT4mI3gzQkI7PC9taT48bWk+JiN4M0M5OzwvbWk+PG1pPiYjeDNCRDs8L21pPjxtbz4mI3hBMDs8L21vPjxtaT4mI3gzQzQ7PC9taT48bWk+JiN4M0M5OzwvbWk+PG1pPiYjeDNCRDs8L21pPjxtbz4mI3hBMDs8L21vPjxtaT4mI3gzQjQ7PC9taT48bWk+JiN4M0I1OzwvbWk+PG1pPiYjeDNCOTs8L21pPjxtaT4mI3gzQjM7PC9taT48bWk+JiN4M0JDOzwvbWk+PG1pPiYjeDNBQzs8L21pPjxtaT4mI3gzQzQ7PC9taT48bWk+JiN4M0M5OzwvbWk+PG1pPiYjeDNCRDs8L21pPjxtbz4uPC9tbz48bXNwYWNlIGxpbmVicmVhaz0ibmV3bGluZSIvPjxtaT4mI3gzQTU7PC9taT48bWk+JiN4M0MwOzwvbWk+PG1pPiYjeDNCRjs8L21pPjxtaT4mI3gzQjg7PC9taT48bWk+JiN4M0FEOzwvbWk+PG1pPiYjeDNDNDs8L21pPjxtaT4mI3gzQkY7PC9taT48bWk+JiN4M0M1OzwvbWk+PG1pPiYjeDNCQzs8L21pPjxtaT4mI3gzQjU7PC9taT48bW8+JiN4QTA7PC9tbz48bWk+JiN4M0I1OzwvbWk+PG1pPiYjeDNDMDs8L21pPjxtaT4mI3gzQUY7PC9taT48bWk+JiN4M0MzOzwvbWk+PG1pPiYjeDNCNzs8L21pPjxtaT4mI3gzQzI7PC9taT48bW8+JiN4QTA7PC9tbz48bWk+JiN4M0NDOzwvbWk+PG1pPiYjeDNDNDs8L21pPjxtaT4mI3gzQjk7PC9taT48bW8+JiN4QTA7PC9tbz48bWk+JiN4M0M0OzwvbWk+PG1pPiYjeDNCMTs8L21pPjxtbz4mI3hBMDs8L21vPjxtaT4mI3gzQzA7PC9taT48bWk+JiN4M0MxOzwvbWk+PG1pPiYjeDNDRTs8L21pPjxtaT4mI3gzQzQ7PC9taT48bWk+JiN4M0IxOzwvbWk+PG1vPiYjeEEwOzwvbW8+PG1zdWI+PG1pPiYjeDM5RDs8L21pPjxtaT4mI3gzOTE7PC9taT48L21zdWI+PG1vPiYjeEEwOzwvbW8+PG1pPiYjeDNCNDs8L21pPjxtaT4mI3gzQjU7PC9taT48bWk+JiN4M0FGOzwvbWk+PG1pPiYjeDNCMzs8L21pPjxtaT4mI3gzQkM7PC9taT48bWk+JiN4M0IxOzwvbWk+PG1pPiYjeDNDNDs8L21pPjxtaT4mI3gzQjE7PC9taT48bW8+JiN4QTA7PC9tbz48bWk+JiN4M0IxOzwvbWk+PG1pPiYjeDNCRDs8L21pPjxtaT4mI3gzQUU7PC9taT48bWk+JiN4M0JBOzwvbWk+PG1pPiYjeDNCRjs8L21pPjxtaT4mI3gzQzU7PC9taT48bWk+JiN4M0JEOzwvbWk+PG1vPiYjeEEwOzwvbW8+PG1pPiYjeDNDMzs8L21pPjxtaT4mI3gzQzQ7PC9taT48bWk+JiN4M0I3OzwvbWk+PG1pPiYjeDNCRDs8L21pPjxtbz4mI3hBMDs8L21vPjxtaT4mI3gzQkE7PC9taT48bWk+JiN4M0JCOzwvbWk+PG1pPiYjeDNBQzs8L21pPjxtaT4mI3gzQzM7PC9taT48bWk+JiN4M0I3OzwvbWk+PG1vPiYjeEEwOzwvbW8+PG1uPjE8L21uPjxtbz4sPC9tbz48bW8+JiN4QTA7PC9tbz48bWk+JiN4M0M0OzwvbWk+PG1pPiYjeDNCMTs8L21pPjxtbz4mI3hBMDs8L21vPjxtaT4mI3gzQjU7PC9taT48bWk+JiN4M0MwOzwvbWk+PG1pPiYjeDNDQzs8L21pPjxtaT4mI3gzQkM7PC9taT48bWk+JiN4M0I1OzwvbWk+PG1pPiYjeDNCRDs8L21pPjxtaT4mI3gzQjE7PC9taT48bW8+JiN4QTA7PC9tbz48bXNwYWNlIGxpbmVicmVhaz0ibmV3bGluZSIvPjxtc3ViPjxtaT4mI3gzOUQ7PC9taT48bWk+JiN4MzkyOzwvbWk+PC9tc3ViPjxtbz4mI3hBMDs8L21vPjxtaT4mI3gzQzM7PC9taT48bWk+JiN4M0M0OzwvbWk+PG1pPiYjeDNCNzs8L21pPjxtaT4mI3gzQkQ7PC9taT48bW8+JiN4QTA7PC9tbz48bWk+JiN4M0JBOzwvbWk+PG1pPiYjeDNCQjs8L21pPjxtaT4mI3gzQUM7PC9taT48bWk+JiN4M0MzOzwvbWk+PG1pPiYjeDNCNzs8L21pPjxtbz4mI3hBMDs8L21vPjxtbj4yPC9tbj48bW8+JiN4QTA7PC9tbz48bWk+JiN4M0JBOzwvbWk+PG1pPiYjeDNCMTs8L21pPjxtaT4mI3gzQjk7PC9taT48bW8+JiN4QTA7PC9tbz48bWk+JiN4M0M0OzwvbWk+PG1pPiYjeDNCMTs8L21pPjxtbz4mI3hBMDs8L21vPjxtaT4mI3gzQzQ7PC9taT48bWk+JiN4M0I1OzwvbWk+PG1pPiYjeDNCQjs8L21pPjxtaT4mI3gzQjU7PC9taT48bWk+JiN4M0M1OzwvbWk+PG1pPiYjeDNDNDs8L21pPjxtaT4mI3gzQjE7PC9taT48bWk+JiN4M0FGOzwvbWk+PG1pPiYjeDNCMTs8L21pPjxtbz4mI3hBMDs8L21vPjxtc3ViPjxtaT4mI3gzOUQ7PC9taT48bXN1Yj48bWk+JiN4MzkzOzwvbWk+PG1yb3cvPjwvbXN1Yj48L21zdWI+PG1vPiYjeEEwOzwvbW8+PG1pPiYjeDNDMzs8L21pPjxtaT4mI3gzQzQ7PC9taT48bWk+JiN4M0I3OzwvbWk+PG1pPiYjeDNCRDs8L21pPjxtbz4mI3hBMDs8L21vPjxtaT4mI3gzQkE7PC9taT48bWk+JiN4M0JCOzwvbWk+PG1pPiYjeDNBQzs8L21pPjxtaT4mI3gzQzM7PC9taT48bWk+JiN4M0I3OzwvbWk+PG1vPiYjeEEwOzwvbW8+PG1uPjM8L21uPjxtbz4sPC9tbz48bW8+JiN4QTA7PC9tbz48bWZlbmNlZD48bXJvdz48bWk+JiN4M0I5OzwvbWk+PG1pPiYjeDNDMzs8L21pPjxtaT4mI3gzQzc7PC9taT48bWk+JiN4M0NEOzwvbWk+PG1pPiYjeDNCNTs8L21pPjxtaT4mI3gzQjk7PC9taT48bW8+JiN4QTA7PC9tbz48bXN1Yj48bWk+JiN4MzlEOzwvbWk+PG1pPiYjeDM5MTs8L21pPjwvbXN1Yj48bW8+JiN4QTA7PC9tbz48bW8+KzwvbW8+PG1vPiYjeEEwOzwvbW8+PG1zdWI+PG1pPiYjeDM5RDs8L21pPjxtaT4mI3gzOTI7PC9taT48L21zdWI+PG1vPiYjeEEwOzwvbW8+PG1vPis8L21vPjxtbz4mI3hBMDs8L21vPjxtc3ViPjxtaT4mI3gzOUQ7PC9taT48bWk+JiN4MzkzOzwvbWk+PC9tc3ViPjxtbz4mI3hBMDs8L21vPjxtbz49PC9tbz48bW8+JiN4QTA7PC9tbz48bWk+JiN4MzlEOzwvbWk+PC9tcm93PjwvbWZlbmNlZD48bW8+LjwvbW8+PG1zcGFjZSBsaW5lYnJlYWs9Im5ld2xpbmUiLz48bWk+JiN4MzlGOzwvbWk+PG1pPiYjeDNDMDs8L21pPjxtaT4mI3gzQ0M7PC9taT48bWk+JiN4M0M0OzwvbWk+PG1pPiYjeDNCNTs8L21pPjxtbz4sPC9tbz48bW8+JiN4QTA7PC9tbz48bWk+JiN4M0FEOzwvbWk+PG1pPiYjeDNDNzs8L21pPjxtaT4mI3gzQkY7PC9taT48bWk+JiN4M0M1OzwvbWk+PG1pPiYjeDNCQzs8L21pPjxtaT4mI3gzQjU7PC9taT48bW8+OjwvbW8+PG1zcGFjZSBsaW5lYnJlYWs9Im5ld2xpbmUiLz48bWk+JiN4M0MzOzwvbWk+PG1vPiYjeEEwOzwvbW8+PG1vPj08L21vPjxtbz4mI3hBMDs8L21vPjxtc3R5bGUgZGlzcGxheXN0eWxlPSJmYWxzZSI+PG1mcmFjPjxtcm93Pjxtc3R5bGUgZGlzcGxheXN0eWxlPSJ0cnVlIj48bXVuZGVyb3Zlcj48bW8+JiN4MjIxMTs8L21vPjxtcm93PjxtaT5pPC9taT48bW8+PTwvbW8+PG1uPjE8L21uPjwvbXJvdz48bWk+TjwvbWk+PC9tdW5kZXJvdmVyPjwvbXN0eWxlPjxtc3VwPjxtZmVuY2VkPjxtcm93Pjxtc3ViPjxtaT54PC9taT48bWk+aTwvbWk+PC9tc3ViPjxtbz4mI3hBMDs8L21vPjxtbz4tPC9tbz48bW8+JiN4QTA7PC9tbz48bXN1Yj48bWk+JiN4M0JDOzwvbWk+PG1pPmo8L21pPjwvbXN1Yj48L21yb3c+PC9tZmVuY2VkPjxtbj4yPC9tbj48L21zdXA+PC9tcm93PjxtaT5OPC9taT48L21mcmFjPjwvbXN0eWxlPjxtbz4mI3hBMDs8L21vPjxtbz49PC9tbz48bW8+JiN4QTA7PC9tbz48bWZyYWM+PG1yb3c+PG1vPiYjeEEwOzwvbW8+PG1zdHlsZSBkaXNwbGF5c3R5bGU9InRydWUiPjxtdW5kZXJvdmVyPjxtbz4mI3gyMjExOzwvbW8+PG1yb3c+PG1pPmk8L21pPjxtbz49PC9tbz48bW4+MTwvbW4+PC9tcm93Pjxtc3ViPjxtaT5OPC9taT48bWk+QTwvbWk+PC9tc3ViPjwvbXVuZGVyb3Zlcj48L21zdHlsZT48bXN1cD48bWZlbmNlZD48bXJvdz48bXN1Yj48bWk+eDwvbWk+PG1pPmk8L21pPjwvbXN1Yj48bW8+JiN4QTA7PC9tbz48bW8+KzwvbW8+PG1vPiYjeEEwOzwvbW8+PG1zdWI+PG1pPiYjeDNCQzs8L21pPjxtbj4xPC9tbj48L21zdWI+PC9tcm93PjwvbWZlbmNlZD48bW4+MjwvbW4+PC9tc3VwPjxtbz4rPC9tbz48bW8+JiN4QTA7PC9tbz48bXN0eWxlIGRpc3BsYXlzdHlsZT0idHJ1ZSI+PG11bmRlcm92ZXI+PG1vPiYjeDIyMTE7PC9tbz48bXJvdz48bWk+aTwvbWk+PG1vPiYjeEEwOzwvbW8+PG1vPj08L21vPjxtbz4mI3hBMDs8L21vPjxtc3ViPjxtaT5OPC9taT48bWk+QTwvbWk+PC9tc3ViPjxtbz4mI3hBMDs8L21vPjxtbz4rPC9tbz48bW8+JiN4QTA7PC9tbz48bW4+MTwvbW4+PC9tcm93Pjxtcm93Pjxtc3ViPjxtaT5OPC9taT48bWk+QTwvbWk+PC9tc3ViPjxtbz4mI3hBMDs8L21vPjxtbz4rPC9tbz48bW8+JiN4QTA7PC9tbz48bXN1Yj48bWk+TjwvbWk+PG1pPkI8L21pPjwvbXN1Yj48L21yb3c+PC9tdW5kZXJvdmVyPjwvbXN0eWxlPjxtc3VwPjxtZmVuY2VkPjxtcm93Pjxtc3ViPjxtaT54PC9taT48bWk+aTwvbWk+PC9tc3ViPjxtbz4mI3hBMDs8L21vPjxtbz4rPC9tbz48bW8+JiN4QTA7PC9tbz48bXN1Yj48bWk+JiN4M0JDOzwvbWk+PG1uPjI8L21uPjwvbXN1Yj48L21yb3c+PC9tZmVuY2VkPjxtbj4yPC9tbj48L21zdXA+PG1vPiYjeEEwOzwvbW8+PG1vPis8L21vPjxtbz4mI3hBMDs8L21vPjxtc3R5bGUgZGlzcGxheXN0eWxlPSJ0cnVlIj48bXVuZGVyb3Zlcj48bW8+JiN4MjIxMTs8L21vPjxtcm93PjxtaT5pPC9taT48bW8+JiN4QTA7PC9tbz48bW8+PTwvbW8+PG1vPiYjeEEwOzwvbW8+PG1zdWI+PG1pPk48L21pPjxtaT5BPC9taT48L21zdWI+PG1vPis8L21vPjxtbz4mI3hBMDs8L21vPjxtc3ViPjxtaT5OPC9taT48bWk+QjwvbWk+PC9tc3ViPjxtbz4mI3hBMDs8L21vPjxtbz4rPC9tbz48bW8+JiN4QTA7PC9tbz48bW4+MTwvbW4+PC9tcm93PjxtaT5OPC9taT48L211bmRlcm92ZXI+PC9tc3R5bGU+PG1zdXA+PG1mZW5jZWQ+PG1yb3c+PG1zdWI+PG1pPng8L21pPjxtaT5pPC9taT48L21zdWI+PG1vPiYjeEEwOzwvbW8+PG1vPis8L21vPjxtbz4mI3hBMDs8L21vPjxtc3ViPjxtaT4mI3gzQkM7PC9taT48bW4+MzwvbW4+PC9tc3ViPjwvbXJvdz48L21mZW5jZWQ+PG1uPjI8L21uPjwvbXN1cD48L21yb3c+PG1pPk48L21pPjwvbWZyYWM+PG1zcGFjZSBsaW5lYnJlYWs9Im5ld2xpbmUiLz48bW8+JiN4QTA7PC9tbz48bW8+PTwvbW8+PG1vPiYjeEEwOzwvbW8+PG1vPiYjeEEwOzwvbW8+PG1mcmFjPjxtc3ViPjxtaT5OPC9taT48bWk+QTwvbWk+PC9tc3ViPjxtaT5OPC9taT48L21mcmFjPjxtbz4mI3hBMDs8L21vPjxtbz4mI3hCNzs8L21vPjxtbz4mI3hBMDs8L21vPjxtZnJhYz48bXJvdz48bXVuZGVyb3Zlcj48bW8+JiN4MjIxMTs8L21vPjxtcm93PjxtaT5pPC9taT48bW8+PTwvbW8+PG1uPjE8L21uPjwvbXJvdz48bXN1Yj48bWk+TjwvbWk+PG1pPkE8L21pPjwvbXN1Yj48L211bmRlcm92ZXI+PG1zdXA+PG1mZW5jZWQ+PG1yb3c+PG1zdWI+PG1pPng8L21pPjxtaT5pPC9taT48L21zdWI+PG1vPiYjeEEwOzwvbW8+PG1vPis8L21vPjxtbz4mI3hBMDs8L21vPjxtc3ViPjxtaT4mI3gzQkM7PC9taT48bW4+MTwvbW4+PC9tc3ViPjwvbXJvdz48L21mZW5jZWQ+PG1uPjI8L21uPjwvbXN1cD48L21yb3c+PG1zdWI+PG1pPk48L21pPjxtaT5BPC9taT48L21zdWI+PC9tZnJhYz48bW8+JiN4QTA7PC9tbz48bW8+KzwvbW8+PG1vPiYjeEEwOzwvbW8+PG1mcmFjPjxtc3ViPjxtaT5OPC9taT48bWk+QjwvbWk+PC9tc3ViPjxtaT5OPC9taT48L21mcmFjPjxtbz4mI3hBMDs8L21vPjxtbz4mI3hCNzs8L21vPjxtbz4mI3hBMDs8L21vPjxtZnJhYz48bXJvdz48bXVuZGVyb3Zlcj48bW8+JiN4MjIxMTs8L21vPjxtcm93PjxtaT5pPC9taT48bW8+JiN4QTA7PC9tbz48bW8+PTwvbW8+PG1vPiYjeEEwOzwvbW8+PG1zdWI+PG1pPk48L21pPjxtaT5BPC9taT48L21zdWI+PG1vPiYjeEEwOzwvbW8+PG1vPis8L21vPjxtbz4mI3hBMDs8L21vPjxtbj4xPC9tbj48L21yb3c+PG1yb3c+PG1zdWI+PG1pPk48L21pPjxtaT5BPC9taT48L21zdWI+PG1vPiYjeEEwOzwvbW8+PG1vPis8L21vPjxtbz4mI3hBMDs8L21vPjxtc3ViPjxtaT5OPC9taT48bWk+QjwvbWk+PC9tc3ViPjwvbXJvdz48L211bmRlcm92ZXI+PG1mZW5jZWQ+PG1yb3c+PG1zdWI+PG1pPng8L21pPjxtaT5pPC9taT48L21zdWI+PG1vPiYjeEEwOzwvbW8+PG1vPis8L21vPjxtbz4mI3hBMDs8L21vPjxtc3ViPjxtaT4mI3gzQkM7PC9taT48bW4+MjwvbW4+PC9tc3ViPjwvbXJvdz48L21mZW5jZWQ+PC9tcm93Pjxtc3ViPjxtaT5OPC9taT48bWk+QjwvbWk+PC9tc3ViPjwvbWZyYWM+PG1vPiYjeEEwOzwvbW8+PG1vPis8L21vPjxtbz4mI3hBMDs8L21vPjxtZnJhYz48bXN1Yj48bWk+TjwvbWk+PG1pPiYjeDM5Mzs8L21pPjwvbXN1Yj48bWk+TjwvbWk+PC9tZnJhYz48bW8+JiN4QTA7PC9tbz48bW8+JiN4Qjc7PC9tbz48bW8+JiN4QTA7PC9tbz48bWZyYWM+PG1yb3c+PG11bmRlcm92ZXI+PG1vPiYjeDIyMTE7PC9tbz48bXJvdz48bWk+aTwvbWk+PG1vPiYjeEEwOzwvbW8+PG1vPj08L21vPjxtbz4mI3hBMDs8L21vPjxtc3ViPjxtaT5OPC9taT48bWk+QTwvbWk+PC9tc3ViPjxtbz4rPC9tbz48bW8+JiN4QTA7PC9tbz48bXN1Yj48bWk+TjwvbWk+PG1pPkI8L21pPjwvbXN1Yj48bW8+JiN4QTA7PC9tbz48bW8+KzwvbW8+PG1vPiYjeEEwOzwvbW8+PG1uPjE8L21uPjwvbXJvdz48bWk+TjwvbWk+PC9tdW5kZXJvdmVyPjxtZmVuY2VkPjxtcm93Pjxtc3ViPjxtaT54PC9taT48bWk+aTwvbWk+PC9tc3ViPjxtbz4mI3hBMDs8L21vPjxtbz4rPC9tbz48bW8+JiN4QTA7PC9tbz48bXN1Yj48bWk+JiN4M0JDOzwvbWk+PG1uPjM8L21uPjwvbXN1Yj48L21yb3c+PC9tZmVuY2VkPjwvbXJvdz48bXN1Yj48bWk+TjwvbWk+PG1pPiYjeDM5Mzs8L21pPjwvbXN1Yj48L21mcmFjPjxtc3BhY2UgbGluZWJyZWFrPSJuZXdsaW5lIi8+PG1pPiYjeDNDQzs8L21pPjxtaT4mI3gzQzA7PC9taT48bWk+JiN4M0JGOzwvbWk+PG1pPiYjeDNDNTs8L21pPjxtbz4mI3hBMDs8L21vPjxtaT4mI3gzQjE7PC9taT48bWk+JiN4M0JEOzwvbWk+PG1vPiYjeEEwOzwvbW8+PG1pPiYjeDNCODs8L21pPjxtaT4mI3gzQUQ7PC9taT48bWk+JiN4M0MzOzwvbWk+PG1pPiYjeDNCRjs8L21pPjxtaT4mI3gzQzU7PC9taT48bWk+JiN4M0JDOzwvbWk+PG1pPiYjeDNCNTs8L21pPjxtbz4mI3hBMDs8L21vPjxtaT4mI3gzQzk7PC9taT48bWk+JiN4M0MyOzwvbWk+PG1vPiYjeEEwOzwvbW8+PG1pPmE8L21pPjxtaT5wPC9taT48bWk+cjwvbWk+PG1pPmk8L21pPjxtaT5vPC9taT48bWk+cjwvbWk+PG1zdWI+PG1pPmk8L21pPjxtc3ViPjxtaT5qPC9taT48bXJvdy8+PC9tc3ViPjwvbXN1Yj48bW8+JiN4QTA7PC9tbz48bWk+JiN4M0M0OzwvbWk+PG1pPiYjeDNCNzs8L21pPjxtaT4mI3gzQkQ7PC9taT48bW8+JiN4QTA7PC9tbz48bWk+YTwvbWk+PG1pPnA8L21pPjxtaT5yPC9taT48bWk+aTwvbWk+PG1pPm88L21pPjxtaT5yPC9taT48bWk+aTwvbWk+PG1vPiYjeEEwOzwvbW8+PG1pPiYjeDNDMDs8L21pPjxtaT4mI3gzQjk7PC9taT48bWk+JiN4M0I4OzwvbWk+PG1pPiYjeDNCMTs8L21pPjxtaT4mI3gzQkQ7PC9taT48bWk+JiN4M0NDOzwvbWk+PG1pPiYjeDNDNDs8L21pPjxtaT4mI3gzQjc7PC9taT48bWk+JiN4M0M0OzwvbWk+PG1pPiYjeDNCMTs8L21pPjxtbz4mI3hBMDs8L21vPjxtaT4mI3gzQzQ7PC9taT48bWk+JiN4M0I3OzwvbWk+PG1pPiYjeDNDMjs8L21pPjxtbz4mI3hBMDs8L21vPjxtaT4mI3gzQkE7PC9taT48bWk+JiN4M0JCOzwvbWk+PG1pPiYjeDNBQzs8L21pPjxtaT4mI3gzQzM7PC9taT48bWk+JiN4M0I3OzwvbWk+PG1pPiYjeDNDMjs8L21pPjxtbz4mI3hBMDs8L21vPjxtaT5qPC9taT48bW8+LjwvbW8+PG1zcGFjZSBsaW5lYnJlYWs9Im5ld2xpbmUiLz48bWk+JiN4M0MzOzwvbWk+PG1vPiYjeEEwOzwvbW8+PG1vPj08L21vPjxtbz4mI3hBMDs8L21vPjxtc3R5bGUgZGlzcGxheXN0eWxlPSJmYWxzZSI+PG11bmRlcm92ZXI+PG1yb3c+PG1vPiYjeDIyMTE7PC9tbz48bWZlbmNlZD48bXJvdz48bWk+YTwvbWk+PG1pPnA8L21pPjxtaT5yPC9taT48bWk+aTwvbWk+PG1pPm88L21pPjxtaT5yPC9taT48bXN1Yj48bWk+aTwvbWk+PG1pPmk8L21pPjwvbXN1Yj48bW8+JiN4QTA7PC9tbz48bW8+JiN4Qjc7PC9tbz48bW8+JiN4QTA7PC9tbz48bXN1Yj48bWk+JiN4M0MzOzwvbWk+PG1pPmk8L21pPjwvbXN1Yj48L21yb3c+PC9tZmVuY2VkPjxtbz4mI3hBMDs8L21vPjxtaT4mI3gzQkM7PC9taT48bWk+JiN4M0I1OzwvbWk+PG1vPiYjeEEwOzwvbW8+PG1zdWI+PG1pPiYjeDNDMzs8L21pPjxtaT5pPC9taT48L21zdWI+PC9tcm93Pjxtcm93PjxtaT5pPC9taT48bW8+JiN4QTA7PC9tbz48bW8+PTwvbW8+PG1vPiYjeEEwOzwvbW8+PG1uPjE8L21uPjwvbXJvdz48bW4+MzwvbW4+PC9tdW5kZXJvdmVyPjwvbXN0eWxlPjxtbz4mI3hBMDs8L21vPjxtaT4mI3gzQjE7PC9taT48bWk+JiN4M0MwOzwvbWk+PG1pPiYjeDNDQzs8L21pPjxtbz4mI3hBMDs8L21vPjxtaT4mI3gzQzQ7PC9taT48bWk+JiN4M0I3OzwvbWk+PG1pPiYjeDNCRDs8L21pPjxtbz4mI3hBMDs8L21vPjxtaT4mI3gzQzA7PC9taT48bWk+JiN4M0MxOzwvbWk+PG1pPiYjeDNCRjs8L21pPjxtaT4mI3gzQjc7PC9taT48bWk+JiN4M0IzOzwvbWk+PG1pPiYjeDNCRjs8L21pPjxtaT4mI3gzQ0Q7PC9taT48bWk+JiN4M0JDOzwvbWk+PG1pPiYjeDNCNTs8L21pPjxtaT4mI3gzQkQ7PC9taT48bWk+JiN4M0I3OzwvbWk+PG1vPiYjeEEwOzwvbW8+PG1pPiYjeDNDMzs8L21pPjxtaT4mI3gzQzc7PC9taT48bWk+JiN4M0FEOzwvbWk+PG1pPiYjeDNDMzs8L21pPjxtaT4mI3gzQjc7PC9taT48bXNwYWNlIGxpbmVicmVhaz0ibmV3bGluZSIvPjwvbXN0eWxlPjwvbWF0aD7G1h62AAAAAElFTkSuQmCC\&quot;,\&quot;slideId\&quot;:266,\&quot;accessibleText\&quot;:\&quot;sigma space equals space stack bevelled fraction numerator sum open parentheses x subscript i space minus space mu subscript j close parentheses squared over denominator N end fraction with i equals 1 below and N on top space space space ό pi omicron upsilon space capital nu space epsilon ί nu alpha iota space tau omicron space sigma ύ nu omicron lambda omicron space ό lambda omega nu space tau omega nu space delta epsilon iota gamma mu ά tau omega nu.\\ncapital upsilon pi omicron theta έ tau omicron upsilon mu epsilon space epsilon pi ί sigma eta final sigma space ό tau iota space tau alpha space pi rho ώ tau alpha space capital nu subscript capital alpha space delta epsilon ί gamma mu alpha tau alpha space alpha nu ή kappa omicron upsilon nu space sigma tau eta nu space kappa lambda ά sigma eta space 1 comma space tau alpha space epsilon pi ό mu epsilon nu alpha space\\ncapital nu subscript capital beta space sigma tau eta nu space kappa lambda ά sigma eta space 2 space kappa alpha iota space tau alpha space tau epsilon lambda epsilon upsilon tau alpha ί alpha space capital nu subscript capital gamma subscript blank end subscript space sigma tau eta nu space kappa lambda ά sigma eta space 3 comma space open parentheses iota sigma chi ύ epsilon iota space capital nu subscript capital alpha space plus space capital nu subscript capital beta space plus space capital nu subscript capital gamma space equals space capital nu close parentheses.\\ncapital omicron pi ό tau epsilon comma space έ chi omicron upsilon mu epsilon colon\\nsigma space equals space fraction numerator sum from i equals 1 to N of open parentheses x subscript i space minus space mu subscript j close parentheses squared over denominator N end fraction space equals space fraction numerator space sum from i equals 1 to N subscript A of open parentheses x subscript i space plus space mu subscript 1 close parentheses squared plus space sum from i space equals space N subscript A space plus space 1 to N subscript A space plus space N subscript B of open parentheses x subscript i space plus space mu subscript 2 close parentheses squared space plus space sum from i space equals space N subscript A plus space N subscript B space plus space 1 to N of open parentheses x subscript i space plus space mu subscript 3 close parentheses squared over denominator N end fraction\\nspace equals space space N subscript A over N space times space fraction numerator sum from i equals 1 to N subscript A of open parentheses x subscript i space plus space mu subscript 1 close parentheses squared over denominator N subscript A end fraction space plus space N subscript B over N space times space fraction numerator sum from i space equals space N subscript A space plus space 1 to N subscript A space plus space N subscript B of open parentheses x subscript i space plus space mu subscript 2 close parentheses over denominator N subscript B end fraction space plus space N subscript capital gamma over N space times space fraction numerator sum from i space equals space N subscript A plus space N subscript B space plus space 1 to N of open parentheses x subscript i space plus space mu subscript 3 close parentheses over denominator N subscript capital gamma end fraction\\nό pi omicron upsilon space alpha nu space theta έ sigma omicron upsilon mu epsilon space omega final sigma space a p r i o r i subscript j subscript blank end subscript space tau eta nu space a p r i o r i space pi iota theta alpha nu ό tau eta tau alpha space tau eta final sigma space kappa lambda ά sigma eta final sigma space j.\\nsigma space equals space stack sum open parentheses a p r i o r i subscript i space times space sigma subscript i close parentheses space mu epsilon space sigma subscript i with i space equals space 1 below and 3 on top space alpha pi ό space tau eta nu space pi rho omicron eta gamma omicron ύ mu epsilon nu eta space sigma chi έ sigma eta\\n\&quot;,\&quot;imageHeight\&quot;:174.27942794279429}]&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803</TotalTime>
  <Words>1555</Words>
  <Application>Microsoft Office PowerPoint</Application>
  <PresentationFormat>Ευρεία οθόνη</PresentationFormat>
  <Paragraphs>84</Paragraphs>
  <Slides>16</Slides>
  <Notes>1</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Arial</vt:lpstr>
      <vt:lpstr>Calibri</vt:lpstr>
      <vt:lpstr>Century Gothic</vt:lpstr>
      <vt:lpstr>Consolas</vt:lpstr>
      <vt:lpstr>Wingdings 3</vt:lpstr>
      <vt:lpstr>Χτύπημα</vt:lpstr>
      <vt:lpstr>Εργασία - Αναγνώριση Προτύπων &amp; Μηχανική Μάθηση</vt:lpstr>
      <vt:lpstr>Μέρος Δ: Εισαγωγή      </vt:lpstr>
      <vt:lpstr>Μέρος Δ: Διερεύνηση μοντέλων</vt:lpstr>
      <vt:lpstr>Μέρος Δ: Διερεύνηση μοντέλων</vt:lpstr>
      <vt:lpstr>Μέρος Δ: Διερεύνηση μοντέλων</vt:lpstr>
      <vt:lpstr>Μέρος Δ: Συνελικτικό Δίκτυο </vt:lpstr>
      <vt:lpstr>Μέρος Δ: Αρχιτεκτονική Συνελκτικού Δικτύου</vt:lpstr>
      <vt:lpstr>Μέρος Δ: Αρχιτεκτονική Συνελκτικού Δικτύου</vt:lpstr>
      <vt:lpstr>Μέρος Δ: Αρχιτεκτονική Συνελκτικού Δικτύου</vt:lpstr>
      <vt:lpstr>Μέρος Δ: Επιλογή Υπερπαραμέτρων</vt:lpstr>
      <vt:lpstr>Μέρος Δ: Τελικό Μοντέλο</vt:lpstr>
      <vt:lpstr>Μέρος Δ: Επιλογή Βελτιστοποιητή  </vt:lpstr>
      <vt:lpstr>Μέρος Δ: Αποτελέσματα</vt:lpstr>
      <vt:lpstr>Μέρος Δ: Συνένωση Μοντέλων </vt:lpstr>
      <vt:lpstr>Μέρος Δ: Συνένωση Μοντέλων </vt:lpstr>
      <vt:lpstr>Μέρος Δ: Συμπεράσματα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user</dc:creator>
  <cp:lastModifiedBy>Ioannis Kallimanis</cp:lastModifiedBy>
  <cp:revision>651</cp:revision>
  <dcterms:created xsi:type="dcterms:W3CDTF">2024-01-03T19:34:09Z</dcterms:created>
  <dcterms:modified xsi:type="dcterms:W3CDTF">2024-01-08T15:31:42Z</dcterms:modified>
</cp:coreProperties>
</file>