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sldIdLst>
    <p:sldId id="256" r:id="rId4"/>
  </p:sldIdLst>
  <p:sldSz cx="43891200" cy="32918400"/>
  <p:notesSz cx="6858000" cy="9144000"/>
  <p:defaultTextStyle>
    <a:defPPr>
      <a:defRPr lang="en-US"/>
    </a:defPPr>
    <a:lvl1pPr algn="l" rtl="0" fontAlgn="base">
      <a:spcBef>
        <a:spcPct val="0"/>
      </a:spcBef>
      <a:spcAft>
        <a:spcPct val="0"/>
      </a:spcAft>
      <a:defRPr sz="2900" kern="1200">
        <a:solidFill>
          <a:schemeClr val="tx1"/>
        </a:solidFill>
        <a:latin typeface="Arial Narrow" pitchFamily="34" charset="0"/>
        <a:ea typeface="+mn-ea"/>
        <a:cs typeface="+mn-cs"/>
      </a:defRPr>
    </a:lvl1pPr>
    <a:lvl2pPr marL="457200" algn="l" rtl="0" fontAlgn="base">
      <a:spcBef>
        <a:spcPct val="0"/>
      </a:spcBef>
      <a:spcAft>
        <a:spcPct val="0"/>
      </a:spcAft>
      <a:defRPr sz="2900" kern="1200">
        <a:solidFill>
          <a:schemeClr val="tx1"/>
        </a:solidFill>
        <a:latin typeface="Arial Narrow" pitchFamily="34" charset="0"/>
        <a:ea typeface="+mn-ea"/>
        <a:cs typeface="+mn-cs"/>
      </a:defRPr>
    </a:lvl2pPr>
    <a:lvl3pPr marL="914400" algn="l" rtl="0" fontAlgn="base">
      <a:spcBef>
        <a:spcPct val="0"/>
      </a:spcBef>
      <a:spcAft>
        <a:spcPct val="0"/>
      </a:spcAft>
      <a:defRPr sz="2900" kern="1200">
        <a:solidFill>
          <a:schemeClr val="tx1"/>
        </a:solidFill>
        <a:latin typeface="Arial Narrow" pitchFamily="34" charset="0"/>
        <a:ea typeface="+mn-ea"/>
        <a:cs typeface="+mn-cs"/>
      </a:defRPr>
    </a:lvl3pPr>
    <a:lvl4pPr marL="1371600" algn="l" rtl="0" fontAlgn="base">
      <a:spcBef>
        <a:spcPct val="0"/>
      </a:spcBef>
      <a:spcAft>
        <a:spcPct val="0"/>
      </a:spcAft>
      <a:defRPr sz="2900" kern="1200">
        <a:solidFill>
          <a:schemeClr val="tx1"/>
        </a:solidFill>
        <a:latin typeface="Arial Narrow" pitchFamily="34" charset="0"/>
        <a:ea typeface="+mn-ea"/>
        <a:cs typeface="+mn-cs"/>
      </a:defRPr>
    </a:lvl4pPr>
    <a:lvl5pPr marL="1828800" algn="l" rtl="0" fontAlgn="base">
      <a:spcBef>
        <a:spcPct val="0"/>
      </a:spcBef>
      <a:spcAft>
        <a:spcPct val="0"/>
      </a:spcAft>
      <a:defRPr sz="2900" kern="1200">
        <a:solidFill>
          <a:schemeClr val="tx1"/>
        </a:solidFill>
        <a:latin typeface="Arial Narrow" pitchFamily="34" charset="0"/>
        <a:ea typeface="+mn-ea"/>
        <a:cs typeface="+mn-cs"/>
      </a:defRPr>
    </a:lvl5pPr>
    <a:lvl6pPr marL="2286000" algn="l" defTabSz="914400" rtl="0" eaLnBrk="1" latinLnBrk="0" hangingPunct="1">
      <a:defRPr sz="2900" kern="1200">
        <a:solidFill>
          <a:schemeClr val="tx1"/>
        </a:solidFill>
        <a:latin typeface="Arial Narrow" pitchFamily="34" charset="0"/>
        <a:ea typeface="+mn-ea"/>
        <a:cs typeface="+mn-cs"/>
      </a:defRPr>
    </a:lvl6pPr>
    <a:lvl7pPr marL="2743200" algn="l" defTabSz="914400" rtl="0" eaLnBrk="1" latinLnBrk="0" hangingPunct="1">
      <a:defRPr sz="2900" kern="1200">
        <a:solidFill>
          <a:schemeClr val="tx1"/>
        </a:solidFill>
        <a:latin typeface="Arial Narrow" pitchFamily="34" charset="0"/>
        <a:ea typeface="+mn-ea"/>
        <a:cs typeface="+mn-cs"/>
      </a:defRPr>
    </a:lvl7pPr>
    <a:lvl8pPr marL="3200400" algn="l" defTabSz="914400" rtl="0" eaLnBrk="1" latinLnBrk="0" hangingPunct="1">
      <a:defRPr sz="2900" kern="1200">
        <a:solidFill>
          <a:schemeClr val="tx1"/>
        </a:solidFill>
        <a:latin typeface="Arial Narrow" pitchFamily="34" charset="0"/>
        <a:ea typeface="+mn-ea"/>
        <a:cs typeface="+mn-cs"/>
      </a:defRPr>
    </a:lvl8pPr>
    <a:lvl9pPr marL="3657600" algn="l" defTabSz="914400" rtl="0" eaLnBrk="1" latinLnBrk="0" hangingPunct="1">
      <a:defRPr sz="2900" kern="1200">
        <a:solidFill>
          <a:schemeClr val="tx1"/>
        </a:solidFill>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3399FF"/>
    <a:srgbClr val="0066FF"/>
    <a:srgbClr val="CC0000"/>
    <a:srgbClr val="993300"/>
    <a:srgbClr val="009900"/>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1" autoAdjust="0"/>
    <p:restoredTop sz="99880" autoAdjust="0"/>
  </p:normalViewPr>
  <p:slideViewPr>
    <p:cSldViewPr snapToGrid="0" snapToObjects="1">
      <p:cViewPr>
        <p:scale>
          <a:sx n="50" d="100"/>
          <a:sy n="50" d="100"/>
        </p:scale>
        <p:origin x="1494" y="5118"/>
      </p:cViewPr>
      <p:guideLst>
        <p:guide orient="horz" pos="3552"/>
        <p:guide orient="horz" pos="20285"/>
        <p:guide pos="437"/>
        <p:guide pos="6725"/>
        <p:guide pos="7238"/>
        <p:guide pos="13526"/>
        <p:guide pos="14030"/>
        <p:guide pos="20318"/>
        <p:guide pos="20837"/>
        <p:guide pos="27125"/>
      </p:guideLst>
    </p:cSldViewPr>
  </p:slideViewPr>
  <p:notesTextViewPr>
    <p:cViewPr>
      <p:scale>
        <a:sx n="100" d="100"/>
        <a:sy n="100" d="100"/>
      </p:scale>
      <p:origin x="0" y="0"/>
    </p:cViewPr>
  </p:notesTextViewPr>
  <p:sorterViewPr>
    <p:cViewPr>
      <p:scale>
        <a:sx n="66" d="100"/>
        <a:sy n="66" d="100"/>
      </p:scale>
      <p:origin x="0" y="21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dirty="0"/>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FBD0968D-9478-4378-9BE5-3703AE0EE5A8}" type="slidenum">
              <a:rPr lang="en-US"/>
              <a:pPr>
                <a:defRPr/>
              </a:pPr>
              <a:t>‹#›</a:t>
            </a:fld>
            <a:endParaRPr lang="en-US" dirty="0"/>
          </a:p>
        </p:txBody>
      </p:sp>
    </p:spTree>
    <p:extLst>
      <p:ext uri="{BB962C8B-B14F-4D97-AF65-F5344CB8AC3E}">
        <p14:creationId xmlns:p14="http://schemas.microsoft.com/office/powerpoint/2010/main" val="3218154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2257553-C8A7-4704-9571-0D56B62FA4A1}" type="slidenum">
              <a:rPr lang="en-US" altLang="en-US" smtClean="0"/>
              <a:pPr eaLnBrk="1" hangingPunct="1">
                <a:spcBef>
                  <a:spcPct val="0"/>
                </a:spcBef>
              </a:pPr>
              <a:t>1</a:t>
            </a:fld>
            <a:endParaRPr lang="en-US" altLang="en-US" dirty="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77642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5094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29854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223313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6454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7174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738" y="5638800"/>
            <a:ext cx="491013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56275" y="5638800"/>
            <a:ext cx="4911725"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6422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22485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794603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05150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26694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862707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90552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1399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50708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3777799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15024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111198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738" y="5638800"/>
            <a:ext cx="21018500"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864638" y="5638800"/>
            <a:ext cx="2102008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672719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739570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10159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6699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829108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885635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035633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91152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048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738" y="5638800"/>
            <a:ext cx="491013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56275" y="5638800"/>
            <a:ext cx="4911725"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264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41555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03836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0290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66076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2720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6"/>
          <p:cNvSpPr>
            <a:spLocks noChangeArrowheads="1"/>
          </p:cNvSpPr>
          <p:nvPr userDrawn="1"/>
        </p:nvSpPr>
        <p:spPr bwMode="auto">
          <a:xfrm>
            <a:off x="0" y="0"/>
            <a:ext cx="43891200" cy="4800600"/>
          </a:xfrm>
          <a:prstGeom prst="rect">
            <a:avLst/>
          </a:prstGeom>
          <a:solidFill>
            <a:schemeClr val="accent2"/>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dirty="0"/>
          </a:p>
        </p:txBody>
      </p:sp>
      <p:sp>
        <p:nvSpPr>
          <p:cNvPr id="1027" name="Rectangle 33"/>
          <p:cNvSpPr>
            <a:spLocks noChangeArrowheads="1"/>
          </p:cNvSpPr>
          <p:nvPr userDrawn="1"/>
        </p:nvSpPr>
        <p:spPr bwMode="auto">
          <a:xfrm>
            <a:off x="693738" y="5638800"/>
            <a:ext cx="9974262" cy="26563638"/>
          </a:xfrm>
          <a:prstGeom prst="rect">
            <a:avLst/>
          </a:prstGeom>
          <a:solidFill>
            <a:srgbClr val="FFFFFF"/>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dirty="0"/>
          </a:p>
        </p:txBody>
      </p:sp>
      <p:sp>
        <p:nvSpPr>
          <p:cNvPr id="1028" name="Rectangle 9"/>
          <p:cNvSpPr>
            <a:spLocks noChangeArrowheads="1"/>
          </p:cNvSpPr>
          <p:nvPr userDrawn="1"/>
        </p:nvSpPr>
        <p:spPr bwMode="auto">
          <a:xfrm>
            <a:off x="0" y="4800600"/>
            <a:ext cx="43891200" cy="130175"/>
          </a:xfrm>
          <a:prstGeom prst="rect">
            <a:avLst/>
          </a:prstGeom>
          <a:solidFill>
            <a:srgbClr val="660000"/>
          </a:solidFill>
          <a:ln w="152400">
            <a:solidFill>
              <a:srgbClr val="FF9900"/>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dirty="0"/>
          </a:p>
        </p:txBody>
      </p:sp>
      <p:sp>
        <p:nvSpPr>
          <p:cNvPr id="1029" name="Text Box 14"/>
          <p:cNvSpPr txBox="1">
            <a:spLocks noChangeArrowheads="1"/>
          </p:cNvSpPr>
          <p:nvPr userDrawn="1"/>
        </p:nvSpPr>
        <p:spPr bwMode="auto">
          <a:xfrm>
            <a:off x="609600" y="32445325"/>
            <a:ext cx="25146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nSpc>
                <a:spcPct val="65000"/>
              </a:lnSpc>
              <a:spcBef>
                <a:spcPct val="50000"/>
              </a:spcBef>
            </a:pPr>
            <a:r>
              <a:rPr lang="en-US" altLang="en-US" sz="500" b="1" dirty="0">
                <a:solidFill>
                  <a:schemeClr val="bg2"/>
                </a:solidFill>
                <a:latin typeface="Arial" charset="0"/>
              </a:rPr>
              <a:t>TEMPLATE DESIGN © 2008</a:t>
            </a:r>
          </a:p>
          <a:p>
            <a:pPr>
              <a:lnSpc>
                <a:spcPct val="65000"/>
              </a:lnSpc>
              <a:spcBef>
                <a:spcPct val="50000"/>
              </a:spcBef>
            </a:pPr>
            <a:r>
              <a:rPr lang="en-US" altLang="en-US" sz="1000" b="1" dirty="0">
                <a:solidFill>
                  <a:schemeClr val="bg2"/>
                </a:solidFill>
                <a:latin typeface="Arial" charset="0"/>
              </a:rPr>
              <a:t>www.PosterPresentations.com</a:t>
            </a:r>
          </a:p>
        </p:txBody>
      </p:sp>
      <p:sp>
        <p:nvSpPr>
          <p:cNvPr id="1030" name="Rectangle 15"/>
          <p:cNvSpPr>
            <a:spLocks noGrp="1" noChangeArrowheads="1"/>
          </p:cNvSpPr>
          <p:nvPr>
            <p:ph type="title"/>
          </p:nvPr>
        </p:nvSpPr>
        <p:spPr bwMode="auto">
          <a:xfrm>
            <a:off x="960438" y="1273175"/>
            <a:ext cx="41924287"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67" tIns="45624" rIns="91267" bIns="45624" numCol="1" anchor="ctr" anchorCtr="0" compatLnSpc="1">
            <a:prstTxWarp prst="textNoShape">
              <a:avLst/>
            </a:prstTxWarp>
          </a:bodyPr>
          <a:lstStyle/>
          <a:p>
            <a:pPr lvl="0"/>
            <a:r>
              <a:rPr lang="en-US" altLang="en-US" smtClean="0"/>
              <a:t>Click to edit Master title style</a:t>
            </a:r>
          </a:p>
        </p:txBody>
      </p:sp>
      <p:sp>
        <p:nvSpPr>
          <p:cNvPr id="1031" name="Rectangle 16"/>
          <p:cNvSpPr>
            <a:spLocks noGrp="1" noChangeArrowheads="1"/>
          </p:cNvSpPr>
          <p:nvPr>
            <p:ph type="body" idx="1"/>
          </p:nvPr>
        </p:nvSpPr>
        <p:spPr bwMode="auto">
          <a:xfrm>
            <a:off x="693738" y="5638800"/>
            <a:ext cx="9974262" cy="265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6408" tIns="456408" rIns="456408" bIns="456408"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1032" name="Rectangle 25"/>
          <p:cNvSpPr>
            <a:spLocks noChangeArrowheads="1"/>
          </p:cNvSpPr>
          <p:nvPr userDrawn="1"/>
        </p:nvSpPr>
        <p:spPr bwMode="auto">
          <a:xfrm>
            <a:off x="0" y="0"/>
            <a:ext cx="43891200" cy="329184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dirty="0"/>
          </a:p>
        </p:txBody>
      </p:sp>
      <p:sp>
        <p:nvSpPr>
          <p:cNvPr id="1033" name="Rectangle 32"/>
          <p:cNvSpPr>
            <a:spLocks noChangeArrowheads="1"/>
          </p:cNvSpPr>
          <p:nvPr userDrawn="1"/>
        </p:nvSpPr>
        <p:spPr bwMode="auto">
          <a:xfrm>
            <a:off x="11490325" y="5638800"/>
            <a:ext cx="9982200" cy="26563638"/>
          </a:xfrm>
          <a:prstGeom prst="rect">
            <a:avLst/>
          </a:prstGeom>
          <a:solidFill>
            <a:srgbClr val="FFFFFF"/>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dirty="0"/>
          </a:p>
        </p:txBody>
      </p:sp>
      <p:sp>
        <p:nvSpPr>
          <p:cNvPr id="1034" name="Rectangle 34"/>
          <p:cNvSpPr>
            <a:spLocks noChangeArrowheads="1"/>
          </p:cNvSpPr>
          <p:nvPr userDrawn="1"/>
        </p:nvSpPr>
        <p:spPr bwMode="auto">
          <a:xfrm>
            <a:off x="22272625" y="5638800"/>
            <a:ext cx="9982200" cy="26563638"/>
          </a:xfrm>
          <a:prstGeom prst="rect">
            <a:avLst/>
          </a:prstGeom>
          <a:solidFill>
            <a:srgbClr val="FFFFFF"/>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dirty="0"/>
          </a:p>
        </p:txBody>
      </p:sp>
      <p:sp>
        <p:nvSpPr>
          <p:cNvPr id="1035" name="Rectangle 35"/>
          <p:cNvSpPr>
            <a:spLocks noChangeArrowheads="1"/>
          </p:cNvSpPr>
          <p:nvPr userDrawn="1"/>
        </p:nvSpPr>
        <p:spPr bwMode="auto">
          <a:xfrm>
            <a:off x="33078738" y="5638800"/>
            <a:ext cx="9982200" cy="26563638"/>
          </a:xfrm>
          <a:prstGeom prst="rect">
            <a:avLst/>
          </a:prstGeom>
          <a:solidFill>
            <a:srgbClr val="FFFFFF"/>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dirty="0"/>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8600">
          <a:solidFill>
            <a:srgbClr val="FFFFFF"/>
          </a:solidFill>
          <a:latin typeface="+mj-lt"/>
          <a:ea typeface="+mj-ea"/>
          <a:cs typeface="+mj-cs"/>
        </a:defRPr>
      </a:lvl1pPr>
      <a:lvl2pPr algn="ctr" rtl="0" eaLnBrk="0" fontAlgn="base" hangingPunct="0">
        <a:spcBef>
          <a:spcPct val="0"/>
        </a:spcBef>
        <a:spcAft>
          <a:spcPct val="0"/>
        </a:spcAft>
        <a:defRPr sz="8600">
          <a:solidFill>
            <a:srgbClr val="FFFFFF"/>
          </a:solidFill>
          <a:latin typeface="Arial Black" pitchFamily="34" charset="0"/>
        </a:defRPr>
      </a:lvl2pPr>
      <a:lvl3pPr algn="ctr" rtl="0" eaLnBrk="0" fontAlgn="base" hangingPunct="0">
        <a:spcBef>
          <a:spcPct val="0"/>
        </a:spcBef>
        <a:spcAft>
          <a:spcPct val="0"/>
        </a:spcAft>
        <a:defRPr sz="8600">
          <a:solidFill>
            <a:srgbClr val="FFFFFF"/>
          </a:solidFill>
          <a:latin typeface="Arial Black" pitchFamily="34" charset="0"/>
        </a:defRPr>
      </a:lvl3pPr>
      <a:lvl4pPr algn="ctr" rtl="0" eaLnBrk="0" fontAlgn="base" hangingPunct="0">
        <a:spcBef>
          <a:spcPct val="0"/>
        </a:spcBef>
        <a:spcAft>
          <a:spcPct val="0"/>
        </a:spcAft>
        <a:defRPr sz="8600">
          <a:solidFill>
            <a:srgbClr val="FFFFFF"/>
          </a:solidFill>
          <a:latin typeface="Arial Black" pitchFamily="34" charset="0"/>
        </a:defRPr>
      </a:lvl4pPr>
      <a:lvl5pPr algn="ctr" rtl="0" eaLnBrk="0" fontAlgn="base" hangingPunct="0">
        <a:spcBef>
          <a:spcPct val="0"/>
        </a:spcBef>
        <a:spcAft>
          <a:spcPct val="0"/>
        </a:spcAft>
        <a:defRPr sz="8600">
          <a:solidFill>
            <a:srgbClr val="FFFFFF"/>
          </a:solidFill>
          <a:latin typeface="Arial Black" pitchFamily="34" charset="0"/>
        </a:defRPr>
      </a:lvl5pPr>
      <a:lvl6pPr marL="457200" algn="ctr" rtl="0" fontAlgn="base">
        <a:spcBef>
          <a:spcPct val="0"/>
        </a:spcBef>
        <a:spcAft>
          <a:spcPct val="0"/>
        </a:spcAft>
        <a:defRPr sz="8600">
          <a:solidFill>
            <a:srgbClr val="FFFFFF"/>
          </a:solidFill>
          <a:latin typeface="Arial Black" pitchFamily="34" charset="0"/>
        </a:defRPr>
      </a:lvl6pPr>
      <a:lvl7pPr marL="914400" algn="ctr" rtl="0" fontAlgn="base">
        <a:spcBef>
          <a:spcPct val="0"/>
        </a:spcBef>
        <a:spcAft>
          <a:spcPct val="0"/>
        </a:spcAft>
        <a:defRPr sz="8600">
          <a:solidFill>
            <a:srgbClr val="FFFFFF"/>
          </a:solidFill>
          <a:latin typeface="Arial Black" pitchFamily="34" charset="0"/>
        </a:defRPr>
      </a:lvl7pPr>
      <a:lvl8pPr marL="1371600" algn="ctr" rtl="0" fontAlgn="base">
        <a:spcBef>
          <a:spcPct val="0"/>
        </a:spcBef>
        <a:spcAft>
          <a:spcPct val="0"/>
        </a:spcAft>
        <a:defRPr sz="8600">
          <a:solidFill>
            <a:srgbClr val="FFFFFF"/>
          </a:solidFill>
          <a:latin typeface="Arial Black" pitchFamily="34" charset="0"/>
        </a:defRPr>
      </a:lvl8pPr>
      <a:lvl9pPr marL="1828800" algn="ctr" rtl="0" fontAlgn="base">
        <a:spcBef>
          <a:spcPct val="0"/>
        </a:spcBef>
        <a:spcAft>
          <a:spcPct val="0"/>
        </a:spcAft>
        <a:defRPr sz="8600">
          <a:solidFill>
            <a:srgbClr val="FFFFFF"/>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dirty="0"/>
          </a:p>
        </p:txBody>
      </p:sp>
      <p:sp>
        <p:nvSpPr>
          <p:cNvPr id="2051" name="Rectangle 3"/>
          <p:cNvSpPr>
            <a:spLocks noChangeArrowheads="1"/>
          </p:cNvSpPr>
          <p:nvPr userDrawn="1"/>
        </p:nvSpPr>
        <p:spPr bwMode="auto">
          <a:xfrm>
            <a:off x="693738" y="5638800"/>
            <a:ext cx="9974262" cy="26563638"/>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dirty="0"/>
          </a:p>
        </p:txBody>
      </p:sp>
      <p:sp>
        <p:nvSpPr>
          <p:cNvPr id="2052" name="Rectangle 4"/>
          <p:cNvSpPr>
            <a:spLocks noChangeArrowheads="1"/>
          </p:cNvSpPr>
          <p:nvPr userDrawn="1"/>
        </p:nvSpPr>
        <p:spPr bwMode="auto">
          <a:xfrm>
            <a:off x="0" y="4800600"/>
            <a:ext cx="43891200" cy="130175"/>
          </a:xfrm>
          <a:prstGeom prst="rect">
            <a:avLst/>
          </a:prstGeom>
          <a:solidFill>
            <a:srgbClr val="6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dirty="0"/>
          </a:p>
        </p:txBody>
      </p:sp>
      <p:sp>
        <p:nvSpPr>
          <p:cNvPr id="2053" name="Text Box 5"/>
          <p:cNvSpPr txBox="1">
            <a:spLocks noChangeArrowheads="1"/>
          </p:cNvSpPr>
          <p:nvPr userDrawn="1"/>
        </p:nvSpPr>
        <p:spPr bwMode="auto">
          <a:xfrm>
            <a:off x="609600" y="32445325"/>
            <a:ext cx="25146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nSpc>
                <a:spcPct val="65000"/>
              </a:lnSpc>
              <a:spcBef>
                <a:spcPct val="50000"/>
              </a:spcBef>
            </a:pPr>
            <a:r>
              <a:rPr lang="en-US" altLang="en-US" sz="500" b="1" dirty="0">
                <a:solidFill>
                  <a:schemeClr val="bg2"/>
                </a:solidFill>
                <a:latin typeface="Arial" charset="0"/>
              </a:rPr>
              <a:t>POSTER TEMPLATE BY:</a:t>
            </a:r>
          </a:p>
          <a:p>
            <a:pPr>
              <a:lnSpc>
                <a:spcPct val="65000"/>
              </a:lnSpc>
              <a:spcBef>
                <a:spcPct val="50000"/>
              </a:spcBef>
            </a:pPr>
            <a:r>
              <a:rPr lang="en-US" altLang="en-US" sz="1000" b="1" dirty="0">
                <a:solidFill>
                  <a:schemeClr val="bg2"/>
                </a:solidFill>
                <a:latin typeface="Arial" charset="0"/>
              </a:rPr>
              <a:t>www.PosterPresentations.com</a:t>
            </a:r>
          </a:p>
        </p:txBody>
      </p:sp>
      <p:sp>
        <p:nvSpPr>
          <p:cNvPr id="2054" name="Rectangle 6"/>
          <p:cNvSpPr>
            <a:spLocks noGrp="1" noChangeArrowheads="1"/>
          </p:cNvSpPr>
          <p:nvPr>
            <p:ph type="title"/>
          </p:nvPr>
        </p:nvSpPr>
        <p:spPr bwMode="auto">
          <a:xfrm>
            <a:off x="960438" y="1273175"/>
            <a:ext cx="41924287"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67" tIns="45624" rIns="91267" bIns="45624" numCol="1" anchor="ctr" anchorCtr="0" compatLnSpc="1">
            <a:prstTxWarp prst="textNoShape">
              <a:avLst/>
            </a:prstTxWarp>
          </a:bodyPr>
          <a:lstStyle/>
          <a:p>
            <a:pPr lvl="0"/>
            <a:r>
              <a:rPr lang="en-US" altLang="en-US" smtClean="0"/>
              <a:t>Click to edit Master title style</a:t>
            </a:r>
          </a:p>
        </p:txBody>
      </p:sp>
      <p:sp>
        <p:nvSpPr>
          <p:cNvPr id="2055" name="Rectangle 7"/>
          <p:cNvSpPr>
            <a:spLocks noGrp="1" noChangeArrowheads="1"/>
          </p:cNvSpPr>
          <p:nvPr>
            <p:ph type="body" idx="1"/>
          </p:nvPr>
        </p:nvSpPr>
        <p:spPr bwMode="auto">
          <a:xfrm>
            <a:off x="693738" y="5638800"/>
            <a:ext cx="9974262" cy="265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6408" tIns="456408" rIns="456408" bIns="456408"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2056" name="Rectangle 8"/>
          <p:cNvSpPr>
            <a:spLocks noChangeArrowheads="1"/>
          </p:cNvSpPr>
          <p:nvPr userDrawn="1"/>
        </p:nvSpPr>
        <p:spPr bwMode="auto">
          <a:xfrm>
            <a:off x="0" y="0"/>
            <a:ext cx="43891200" cy="329184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dirty="0"/>
          </a:p>
        </p:txBody>
      </p:sp>
      <p:sp>
        <p:nvSpPr>
          <p:cNvPr id="2057" name="Rectangle 9"/>
          <p:cNvSpPr>
            <a:spLocks noChangeArrowheads="1"/>
          </p:cNvSpPr>
          <p:nvPr userDrawn="1"/>
        </p:nvSpPr>
        <p:spPr bwMode="auto">
          <a:xfrm>
            <a:off x="11490325" y="5638800"/>
            <a:ext cx="20764500" cy="26563638"/>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dirty="0"/>
          </a:p>
        </p:txBody>
      </p:sp>
      <p:sp>
        <p:nvSpPr>
          <p:cNvPr id="2058" name="Rectangle 11"/>
          <p:cNvSpPr>
            <a:spLocks noChangeArrowheads="1"/>
          </p:cNvSpPr>
          <p:nvPr userDrawn="1"/>
        </p:nvSpPr>
        <p:spPr bwMode="auto">
          <a:xfrm>
            <a:off x="33078738" y="5638800"/>
            <a:ext cx="9982200" cy="26563638"/>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8600">
          <a:solidFill>
            <a:schemeClr val="tx2"/>
          </a:solidFill>
          <a:latin typeface="+mj-lt"/>
          <a:ea typeface="+mj-ea"/>
          <a:cs typeface="+mj-cs"/>
        </a:defRPr>
      </a:lvl1pPr>
      <a:lvl2pPr algn="ctr" rtl="0" eaLnBrk="0" fontAlgn="base" hangingPunct="0">
        <a:spcBef>
          <a:spcPct val="0"/>
        </a:spcBef>
        <a:spcAft>
          <a:spcPct val="0"/>
        </a:spcAft>
        <a:defRPr sz="8600">
          <a:solidFill>
            <a:schemeClr val="tx2"/>
          </a:solidFill>
          <a:latin typeface="Arial Black" pitchFamily="34" charset="0"/>
        </a:defRPr>
      </a:lvl2pPr>
      <a:lvl3pPr algn="ctr" rtl="0" eaLnBrk="0" fontAlgn="base" hangingPunct="0">
        <a:spcBef>
          <a:spcPct val="0"/>
        </a:spcBef>
        <a:spcAft>
          <a:spcPct val="0"/>
        </a:spcAft>
        <a:defRPr sz="8600">
          <a:solidFill>
            <a:schemeClr val="tx2"/>
          </a:solidFill>
          <a:latin typeface="Arial Black" pitchFamily="34" charset="0"/>
        </a:defRPr>
      </a:lvl3pPr>
      <a:lvl4pPr algn="ctr" rtl="0" eaLnBrk="0" fontAlgn="base" hangingPunct="0">
        <a:spcBef>
          <a:spcPct val="0"/>
        </a:spcBef>
        <a:spcAft>
          <a:spcPct val="0"/>
        </a:spcAft>
        <a:defRPr sz="8600">
          <a:solidFill>
            <a:schemeClr val="tx2"/>
          </a:solidFill>
          <a:latin typeface="Arial Black" pitchFamily="34" charset="0"/>
        </a:defRPr>
      </a:lvl4pPr>
      <a:lvl5pPr algn="ctr" rtl="0" eaLnBrk="0" fontAlgn="base" hangingPunct="0">
        <a:spcBef>
          <a:spcPct val="0"/>
        </a:spcBef>
        <a:spcAft>
          <a:spcPct val="0"/>
        </a:spcAft>
        <a:defRPr sz="8600">
          <a:solidFill>
            <a:schemeClr val="tx2"/>
          </a:solidFill>
          <a:latin typeface="Arial Black" pitchFamily="34" charset="0"/>
        </a:defRPr>
      </a:lvl5pPr>
      <a:lvl6pPr marL="457200" algn="ctr" rtl="0" fontAlgn="base">
        <a:spcBef>
          <a:spcPct val="0"/>
        </a:spcBef>
        <a:spcAft>
          <a:spcPct val="0"/>
        </a:spcAft>
        <a:defRPr sz="8600">
          <a:solidFill>
            <a:schemeClr val="tx2"/>
          </a:solidFill>
          <a:latin typeface="Arial Black" pitchFamily="34" charset="0"/>
        </a:defRPr>
      </a:lvl6pPr>
      <a:lvl7pPr marL="914400" algn="ctr" rtl="0" fontAlgn="base">
        <a:spcBef>
          <a:spcPct val="0"/>
        </a:spcBef>
        <a:spcAft>
          <a:spcPct val="0"/>
        </a:spcAft>
        <a:defRPr sz="8600">
          <a:solidFill>
            <a:schemeClr val="tx2"/>
          </a:solidFill>
          <a:latin typeface="Arial Black" pitchFamily="34" charset="0"/>
        </a:defRPr>
      </a:lvl7pPr>
      <a:lvl8pPr marL="1371600" algn="ctr" rtl="0" fontAlgn="base">
        <a:spcBef>
          <a:spcPct val="0"/>
        </a:spcBef>
        <a:spcAft>
          <a:spcPct val="0"/>
        </a:spcAft>
        <a:defRPr sz="8600">
          <a:solidFill>
            <a:schemeClr val="tx2"/>
          </a:solidFill>
          <a:latin typeface="Arial Black" pitchFamily="34" charset="0"/>
        </a:defRPr>
      </a:lvl8pPr>
      <a:lvl9pPr marL="1828800" algn="ctr" rtl="0" fontAlgn="base">
        <a:spcBef>
          <a:spcPct val="0"/>
        </a:spcBef>
        <a:spcAft>
          <a:spcPct val="0"/>
        </a:spcAft>
        <a:defRPr sz="8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dirty="0"/>
          </a:p>
        </p:txBody>
      </p:sp>
      <p:sp>
        <p:nvSpPr>
          <p:cNvPr id="3075" name="Rectangle 3"/>
          <p:cNvSpPr>
            <a:spLocks noChangeArrowheads="1"/>
          </p:cNvSpPr>
          <p:nvPr userDrawn="1"/>
        </p:nvSpPr>
        <p:spPr bwMode="auto">
          <a:xfrm>
            <a:off x="693738" y="5638800"/>
            <a:ext cx="42367200" cy="26563638"/>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dirty="0"/>
          </a:p>
        </p:txBody>
      </p:sp>
      <p:sp>
        <p:nvSpPr>
          <p:cNvPr id="3076" name="Rectangle 4"/>
          <p:cNvSpPr>
            <a:spLocks noChangeArrowheads="1"/>
          </p:cNvSpPr>
          <p:nvPr userDrawn="1"/>
        </p:nvSpPr>
        <p:spPr bwMode="auto">
          <a:xfrm>
            <a:off x="0" y="4800600"/>
            <a:ext cx="43891200" cy="130175"/>
          </a:xfrm>
          <a:prstGeom prst="rect">
            <a:avLst/>
          </a:prstGeom>
          <a:solidFill>
            <a:srgbClr val="6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dirty="0"/>
          </a:p>
        </p:txBody>
      </p:sp>
      <p:sp>
        <p:nvSpPr>
          <p:cNvPr id="3077" name="Text Box 5"/>
          <p:cNvSpPr txBox="1">
            <a:spLocks noChangeArrowheads="1"/>
          </p:cNvSpPr>
          <p:nvPr userDrawn="1"/>
        </p:nvSpPr>
        <p:spPr bwMode="auto">
          <a:xfrm>
            <a:off x="609600" y="32445325"/>
            <a:ext cx="25146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nSpc>
                <a:spcPct val="65000"/>
              </a:lnSpc>
              <a:spcBef>
                <a:spcPct val="50000"/>
              </a:spcBef>
            </a:pPr>
            <a:r>
              <a:rPr lang="en-US" altLang="en-US" sz="500" b="1" dirty="0">
                <a:solidFill>
                  <a:schemeClr val="bg2"/>
                </a:solidFill>
                <a:latin typeface="Arial" charset="0"/>
              </a:rPr>
              <a:t>POSTER TEMPLATE BY:</a:t>
            </a:r>
          </a:p>
          <a:p>
            <a:pPr>
              <a:lnSpc>
                <a:spcPct val="65000"/>
              </a:lnSpc>
              <a:spcBef>
                <a:spcPct val="50000"/>
              </a:spcBef>
            </a:pPr>
            <a:r>
              <a:rPr lang="en-US" altLang="en-US" sz="1000" b="1" dirty="0">
                <a:solidFill>
                  <a:schemeClr val="bg2"/>
                </a:solidFill>
                <a:latin typeface="Arial" charset="0"/>
              </a:rPr>
              <a:t>www.PosterPresentations.com</a:t>
            </a:r>
          </a:p>
        </p:txBody>
      </p:sp>
      <p:sp>
        <p:nvSpPr>
          <p:cNvPr id="3078" name="Rectangle 6"/>
          <p:cNvSpPr>
            <a:spLocks noGrp="1" noChangeArrowheads="1"/>
          </p:cNvSpPr>
          <p:nvPr>
            <p:ph type="title"/>
          </p:nvPr>
        </p:nvSpPr>
        <p:spPr bwMode="auto">
          <a:xfrm>
            <a:off x="960438" y="1273175"/>
            <a:ext cx="41924287"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67" tIns="45624" rIns="91267" bIns="45624" numCol="1" anchor="ctr" anchorCtr="0" compatLnSpc="1">
            <a:prstTxWarp prst="textNoShape">
              <a:avLst/>
            </a:prstTxWarp>
          </a:bodyPr>
          <a:lstStyle/>
          <a:p>
            <a:pPr lvl="0"/>
            <a:r>
              <a:rPr lang="en-US" altLang="en-US" smtClean="0"/>
              <a:t>Click to edit Master title style</a:t>
            </a:r>
          </a:p>
        </p:txBody>
      </p:sp>
      <p:sp>
        <p:nvSpPr>
          <p:cNvPr id="3079" name="Rectangle 7"/>
          <p:cNvSpPr>
            <a:spLocks noGrp="1" noChangeArrowheads="1"/>
          </p:cNvSpPr>
          <p:nvPr>
            <p:ph type="body" idx="1"/>
          </p:nvPr>
        </p:nvSpPr>
        <p:spPr bwMode="auto">
          <a:xfrm>
            <a:off x="693738" y="5638800"/>
            <a:ext cx="42190987" cy="265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6408" tIns="456408" rIns="456408" bIns="456408"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3080" name="Rectangle 8"/>
          <p:cNvSpPr>
            <a:spLocks noChangeArrowheads="1"/>
          </p:cNvSpPr>
          <p:nvPr userDrawn="1"/>
        </p:nvSpPr>
        <p:spPr bwMode="auto">
          <a:xfrm>
            <a:off x="0" y="0"/>
            <a:ext cx="43891200" cy="329184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8600">
          <a:solidFill>
            <a:schemeClr val="tx2"/>
          </a:solidFill>
          <a:latin typeface="+mj-lt"/>
          <a:ea typeface="+mj-ea"/>
          <a:cs typeface="+mj-cs"/>
        </a:defRPr>
      </a:lvl1pPr>
      <a:lvl2pPr algn="ctr" rtl="0" eaLnBrk="0" fontAlgn="base" hangingPunct="0">
        <a:spcBef>
          <a:spcPct val="0"/>
        </a:spcBef>
        <a:spcAft>
          <a:spcPct val="0"/>
        </a:spcAft>
        <a:defRPr sz="8600">
          <a:solidFill>
            <a:schemeClr val="tx2"/>
          </a:solidFill>
          <a:latin typeface="Arial Black" pitchFamily="34" charset="0"/>
        </a:defRPr>
      </a:lvl2pPr>
      <a:lvl3pPr algn="ctr" rtl="0" eaLnBrk="0" fontAlgn="base" hangingPunct="0">
        <a:spcBef>
          <a:spcPct val="0"/>
        </a:spcBef>
        <a:spcAft>
          <a:spcPct val="0"/>
        </a:spcAft>
        <a:defRPr sz="8600">
          <a:solidFill>
            <a:schemeClr val="tx2"/>
          </a:solidFill>
          <a:latin typeface="Arial Black" pitchFamily="34" charset="0"/>
        </a:defRPr>
      </a:lvl3pPr>
      <a:lvl4pPr algn="ctr" rtl="0" eaLnBrk="0" fontAlgn="base" hangingPunct="0">
        <a:spcBef>
          <a:spcPct val="0"/>
        </a:spcBef>
        <a:spcAft>
          <a:spcPct val="0"/>
        </a:spcAft>
        <a:defRPr sz="8600">
          <a:solidFill>
            <a:schemeClr val="tx2"/>
          </a:solidFill>
          <a:latin typeface="Arial Black" pitchFamily="34" charset="0"/>
        </a:defRPr>
      </a:lvl4pPr>
      <a:lvl5pPr algn="ctr" rtl="0" eaLnBrk="0" fontAlgn="base" hangingPunct="0">
        <a:spcBef>
          <a:spcPct val="0"/>
        </a:spcBef>
        <a:spcAft>
          <a:spcPct val="0"/>
        </a:spcAft>
        <a:defRPr sz="8600">
          <a:solidFill>
            <a:schemeClr val="tx2"/>
          </a:solidFill>
          <a:latin typeface="Arial Black" pitchFamily="34" charset="0"/>
        </a:defRPr>
      </a:lvl5pPr>
      <a:lvl6pPr marL="457200" algn="ctr" rtl="0" fontAlgn="base">
        <a:spcBef>
          <a:spcPct val="0"/>
        </a:spcBef>
        <a:spcAft>
          <a:spcPct val="0"/>
        </a:spcAft>
        <a:defRPr sz="8600">
          <a:solidFill>
            <a:schemeClr val="tx2"/>
          </a:solidFill>
          <a:latin typeface="Arial Black" pitchFamily="34" charset="0"/>
        </a:defRPr>
      </a:lvl6pPr>
      <a:lvl7pPr marL="914400" algn="ctr" rtl="0" fontAlgn="base">
        <a:spcBef>
          <a:spcPct val="0"/>
        </a:spcBef>
        <a:spcAft>
          <a:spcPct val="0"/>
        </a:spcAft>
        <a:defRPr sz="8600">
          <a:solidFill>
            <a:schemeClr val="tx2"/>
          </a:solidFill>
          <a:latin typeface="Arial Black" pitchFamily="34" charset="0"/>
        </a:defRPr>
      </a:lvl7pPr>
      <a:lvl8pPr marL="1371600" algn="ctr" rtl="0" fontAlgn="base">
        <a:spcBef>
          <a:spcPct val="0"/>
        </a:spcBef>
        <a:spcAft>
          <a:spcPct val="0"/>
        </a:spcAft>
        <a:defRPr sz="8600">
          <a:solidFill>
            <a:schemeClr val="tx2"/>
          </a:solidFill>
          <a:latin typeface="Arial Black" pitchFamily="34" charset="0"/>
        </a:defRPr>
      </a:lvl8pPr>
      <a:lvl9pPr marL="1828800" algn="ctr" rtl="0" fontAlgn="base">
        <a:spcBef>
          <a:spcPct val="0"/>
        </a:spcBef>
        <a:spcAft>
          <a:spcPct val="0"/>
        </a:spcAft>
        <a:defRPr sz="8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Box 14"/>
          <p:cNvSpPr txBox="1">
            <a:spLocks noChangeArrowheads="1"/>
          </p:cNvSpPr>
          <p:nvPr/>
        </p:nvSpPr>
        <p:spPr bwMode="auto">
          <a:xfrm>
            <a:off x="683469" y="13713713"/>
            <a:ext cx="9982200" cy="13388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457200" rIns="457200" bIns="457200">
            <a:spAutoFit/>
          </a:bodyPr>
          <a:lstStyle>
            <a:lvl1pPr defTabSz="4389438" eaLnBrk="0" hangingPunct="0">
              <a:spcBef>
                <a:spcPct val="20000"/>
              </a:spcBef>
              <a:buChar char="•"/>
              <a:defRPr sz="2900">
                <a:solidFill>
                  <a:schemeClr val="tx1"/>
                </a:solidFill>
                <a:latin typeface="Arial" charset="0"/>
              </a:defRPr>
            </a:lvl1pPr>
            <a:lvl2pPr marL="742950" indent="-285750" defTabSz="4389438" eaLnBrk="0" hangingPunct="0">
              <a:spcBef>
                <a:spcPct val="20000"/>
              </a:spcBef>
              <a:buChar char="–"/>
              <a:defRPr sz="2900">
                <a:solidFill>
                  <a:schemeClr val="tx1"/>
                </a:solidFill>
                <a:latin typeface="Arial" charset="0"/>
              </a:defRPr>
            </a:lvl2pPr>
            <a:lvl3pPr marL="1143000" indent="-228600" defTabSz="4389438" eaLnBrk="0" hangingPunct="0">
              <a:spcBef>
                <a:spcPct val="20000"/>
              </a:spcBef>
              <a:buChar char="•"/>
              <a:defRPr sz="2400">
                <a:solidFill>
                  <a:schemeClr val="tx1"/>
                </a:solidFill>
                <a:latin typeface="Arial" charset="0"/>
              </a:defRPr>
            </a:lvl3pPr>
            <a:lvl4pPr marL="1600200" indent="-228600" defTabSz="4389438" eaLnBrk="0" hangingPunct="0">
              <a:spcBef>
                <a:spcPct val="20000"/>
              </a:spcBef>
              <a:buChar char="–"/>
              <a:defRPr sz="1900">
                <a:solidFill>
                  <a:schemeClr val="tx1"/>
                </a:solidFill>
                <a:latin typeface="Arial" charset="0"/>
              </a:defRPr>
            </a:lvl4pPr>
            <a:lvl5pPr marL="2057400" indent="-228600" defTabSz="4389438" eaLnBrk="0" hangingPunct="0">
              <a:spcBef>
                <a:spcPct val="20000"/>
              </a:spcBef>
              <a:buChar char="»"/>
              <a:defRPr sz="1900">
                <a:solidFill>
                  <a:schemeClr val="tx1"/>
                </a:solidFill>
                <a:latin typeface="Arial" charset="0"/>
              </a:defRPr>
            </a:lvl5pPr>
            <a:lvl6pPr marL="2514600" indent="-228600" defTabSz="4389438" eaLnBrk="0" fontAlgn="base" hangingPunct="0">
              <a:spcBef>
                <a:spcPct val="20000"/>
              </a:spcBef>
              <a:spcAft>
                <a:spcPct val="0"/>
              </a:spcAft>
              <a:buChar char="»"/>
              <a:defRPr sz="1900">
                <a:solidFill>
                  <a:schemeClr val="tx1"/>
                </a:solidFill>
                <a:latin typeface="Arial" charset="0"/>
              </a:defRPr>
            </a:lvl6pPr>
            <a:lvl7pPr marL="2971800" indent="-228600" defTabSz="4389438" eaLnBrk="0" fontAlgn="base" hangingPunct="0">
              <a:spcBef>
                <a:spcPct val="20000"/>
              </a:spcBef>
              <a:spcAft>
                <a:spcPct val="0"/>
              </a:spcAft>
              <a:buChar char="»"/>
              <a:defRPr sz="1900">
                <a:solidFill>
                  <a:schemeClr val="tx1"/>
                </a:solidFill>
                <a:latin typeface="Arial" charset="0"/>
              </a:defRPr>
            </a:lvl7pPr>
            <a:lvl8pPr marL="3429000" indent="-228600" defTabSz="4389438" eaLnBrk="0" fontAlgn="base" hangingPunct="0">
              <a:spcBef>
                <a:spcPct val="20000"/>
              </a:spcBef>
              <a:spcAft>
                <a:spcPct val="0"/>
              </a:spcAft>
              <a:buChar char="»"/>
              <a:defRPr sz="1900">
                <a:solidFill>
                  <a:schemeClr val="tx1"/>
                </a:solidFill>
                <a:latin typeface="Arial" charset="0"/>
              </a:defRPr>
            </a:lvl8pPr>
            <a:lvl9pPr marL="3886200" indent="-228600" defTabSz="4389438" eaLnBrk="0" fontAlgn="base" hangingPunct="0">
              <a:spcBef>
                <a:spcPct val="20000"/>
              </a:spcBef>
              <a:spcAft>
                <a:spcPct val="0"/>
              </a:spcAft>
              <a:buChar char="»"/>
              <a:defRPr sz="1900">
                <a:solidFill>
                  <a:schemeClr val="tx1"/>
                </a:solidFill>
                <a:latin typeface="Arial" charset="0"/>
              </a:defRPr>
            </a:lvl9pPr>
          </a:lstStyle>
          <a:p>
            <a:pPr algn="just" eaLnBrk="1" hangingPunct="1">
              <a:spcBef>
                <a:spcPct val="0"/>
              </a:spcBef>
              <a:buFontTx/>
              <a:buNone/>
            </a:pPr>
            <a:r>
              <a:rPr lang="en-US" altLang="en-US" sz="3000" dirty="0" smtClean="0">
                <a:latin typeface="Arial Narrow" pitchFamily="34" charset="0"/>
              </a:rPr>
              <a:t>There are a number of ways one could classify industries as High Tech, including: employment </a:t>
            </a:r>
            <a:r>
              <a:rPr lang="en-US" altLang="en-US" sz="3000" dirty="0">
                <a:latin typeface="Arial Narrow" pitchFamily="34" charset="0"/>
              </a:rPr>
              <a:t>of </a:t>
            </a:r>
            <a:r>
              <a:rPr lang="en-US" altLang="en-US" sz="3000" b="1" dirty="0">
                <a:latin typeface="Arial Narrow" pitchFamily="34" charset="0"/>
              </a:rPr>
              <a:t>STEM workers</a:t>
            </a:r>
            <a:r>
              <a:rPr lang="en-US" altLang="en-US" sz="3000" dirty="0">
                <a:latin typeface="Arial Narrow" pitchFamily="34" charset="0"/>
              </a:rPr>
              <a:t>, </a:t>
            </a:r>
            <a:r>
              <a:rPr lang="en-US" altLang="en-US" sz="3000" dirty="0" smtClean="0">
                <a:latin typeface="Arial Narrow" pitchFamily="34" charset="0"/>
              </a:rPr>
              <a:t>employment </a:t>
            </a:r>
            <a:r>
              <a:rPr lang="en-US" altLang="en-US" sz="3000" dirty="0">
                <a:latin typeface="Arial Narrow" pitchFamily="34" charset="0"/>
              </a:rPr>
              <a:t>of </a:t>
            </a:r>
            <a:r>
              <a:rPr lang="en-US" altLang="en-US" sz="3000" b="1" dirty="0">
                <a:latin typeface="Arial Narrow" pitchFamily="34" charset="0"/>
              </a:rPr>
              <a:t>R&amp;D workers and capital</a:t>
            </a:r>
            <a:r>
              <a:rPr lang="en-US" altLang="en-US" sz="3000" dirty="0">
                <a:latin typeface="Arial Narrow" pitchFamily="34" charset="0"/>
              </a:rPr>
              <a:t>, the production of </a:t>
            </a:r>
            <a:r>
              <a:rPr lang="en-US" altLang="en-US" sz="3000" b="1" dirty="0">
                <a:latin typeface="Arial Narrow" pitchFamily="34" charset="0"/>
              </a:rPr>
              <a:t>High Tech products</a:t>
            </a:r>
            <a:r>
              <a:rPr lang="en-US" altLang="en-US" sz="3000" dirty="0">
                <a:latin typeface="Arial Narrow" pitchFamily="34" charset="0"/>
              </a:rPr>
              <a:t>, and the use of </a:t>
            </a:r>
            <a:r>
              <a:rPr lang="en-US" altLang="en-US" sz="3000" b="1" dirty="0">
                <a:latin typeface="Arial Narrow" pitchFamily="34" charset="0"/>
              </a:rPr>
              <a:t>High Tech production methods</a:t>
            </a:r>
            <a:r>
              <a:rPr lang="en-US" altLang="en-US" sz="3000" dirty="0">
                <a:latin typeface="Arial Narrow" pitchFamily="34" charset="0"/>
              </a:rPr>
              <a:t>, including the use of High Tech capital goods and </a:t>
            </a:r>
            <a:r>
              <a:rPr lang="en-US" altLang="en-US" sz="3000" dirty="0" smtClean="0">
                <a:latin typeface="Arial Narrow" pitchFamily="34" charset="0"/>
              </a:rPr>
              <a:t>services. </a:t>
            </a:r>
          </a:p>
          <a:p>
            <a:pPr algn="just" eaLnBrk="1" hangingPunct="1">
              <a:spcBef>
                <a:spcPct val="0"/>
              </a:spcBef>
              <a:buFontTx/>
              <a:buNone/>
            </a:pPr>
            <a:endParaRPr lang="en-US" altLang="en-US" sz="3000" dirty="0" smtClean="0">
              <a:latin typeface="Arial Narrow" pitchFamily="34" charset="0"/>
            </a:endParaRPr>
          </a:p>
          <a:p>
            <a:pPr algn="just" eaLnBrk="1" hangingPunct="1">
              <a:spcBef>
                <a:spcPct val="0"/>
              </a:spcBef>
              <a:buFontTx/>
              <a:buNone/>
            </a:pPr>
            <a:r>
              <a:rPr lang="en-US" altLang="en-US" sz="3000" dirty="0" smtClean="0">
                <a:latin typeface="Arial Narrow" pitchFamily="34" charset="0"/>
              </a:rPr>
              <a:t>After considering </a:t>
            </a:r>
            <a:r>
              <a:rPr lang="en-US" altLang="en-US" sz="3000" b="1" dirty="0" smtClean="0">
                <a:latin typeface="Arial Narrow" pitchFamily="34" charset="0"/>
              </a:rPr>
              <a:t>coverage</a:t>
            </a:r>
            <a:r>
              <a:rPr lang="en-US" altLang="en-US" sz="3000" dirty="0" smtClean="0">
                <a:latin typeface="Arial Narrow" pitchFamily="34" charset="0"/>
              </a:rPr>
              <a:t>, </a:t>
            </a:r>
            <a:r>
              <a:rPr lang="en-US" altLang="en-US" sz="3000" b="1" dirty="0" smtClean="0">
                <a:latin typeface="Arial Narrow" pitchFamily="34" charset="0"/>
              </a:rPr>
              <a:t>stability</a:t>
            </a:r>
            <a:r>
              <a:rPr lang="en-US" altLang="en-US" sz="3000" dirty="0" smtClean="0">
                <a:latin typeface="Arial Narrow" pitchFamily="34" charset="0"/>
              </a:rPr>
              <a:t>, </a:t>
            </a:r>
            <a:r>
              <a:rPr lang="en-US" altLang="en-US" sz="3000" b="1" dirty="0" smtClean="0">
                <a:latin typeface="Arial Narrow" pitchFamily="34" charset="0"/>
              </a:rPr>
              <a:t>interpretation</a:t>
            </a:r>
            <a:r>
              <a:rPr lang="en-US" altLang="en-US" sz="3000" dirty="0" smtClean="0">
                <a:latin typeface="Arial Narrow" pitchFamily="34" charset="0"/>
              </a:rPr>
              <a:t>, and </a:t>
            </a:r>
            <a:r>
              <a:rPr lang="en-US" altLang="en-US" sz="3000" b="1" dirty="0" smtClean="0">
                <a:latin typeface="Arial Narrow" pitchFamily="34" charset="0"/>
              </a:rPr>
              <a:t>replicability</a:t>
            </a:r>
            <a:r>
              <a:rPr lang="en-US" altLang="en-US" sz="3000" dirty="0" smtClean="0">
                <a:latin typeface="Arial Narrow" pitchFamily="34" charset="0"/>
              </a:rPr>
              <a:t> of the different classification methodologies, we chose the </a:t>
            </a:r>
            <a:r>
              <a:rPr lang="en-US" altLang="en-US" sz="3000" b="1" dirty="0" smtClean="0">
                <a:latin typeface="Arial Narrow" pitchFamily="34" charset="0"/>
              </a:rPr>
              <a:t>STEM methodology</a:t>
            </a:r>
            <a:r>
              <a:rPr lang="en-US" altLang="en-US" sz="3000" dirty="0" smtClean="0">
                <a:latin typeface="Arial Narrow" pitchFamily="34" charset="0"/>
              </a:rPr>
              <a:t>. We use the Occupational Employment Statistics (OES) to calculate the concentration of STEM employment by industry for 2005, 2012, and 2014, and classify industries into High Tech levels as in Hecker (2005). </a:t>
            </a:r>
          </a:p>
          <a:p>
            <a:pPr algn="just" eaLnBrk="1" hangingPunct="1">
              <a:spcBef>
                <a:spcPct val="0"/>
              </a:spcBef>
              <a:buFontTx/>
              <a:buNone/>
            </a:pPr>
            <a:endParaRPr lang="en-US" altLang="en-US" sz="3000" dirty="0">
              <a:latin typeface="Arial Narrow" pitchFamily="34" charset="0"/>
            </a:endParaRPr>
          </a:p>
          <a:p>
            <a:pPr algn="just" eaLnBrk="1" hangingPunct="1">
              <a:spcBef>
                <a:spcPct val="0"/>
              </a:spcBef>
              <a:buFontTx/>
              <a:buNone/>
            </a:pPr>
            <a:r>
              <a:rPr lang="en-US" altLang="en-US" sz="3000" b="1" dirty="0">
                <a:solidFill>
                  <a:srgbClr val="FF0000"/>
                </a:solidFill>
                <a:latin typeface="Arial Narrow" pitchFamily="34" charset="0"/>
              </a:rPr>
              <a:t>Our </a:t>
            </a:r>
            <a:r>
              <a:rPr lang="en-US" altLang="en-US" sz="3000" b="1" dirty="0" smtClean="0">
                <a:solidFill>
                  <a:srgbClr val="FF0000"/>
                </a:solidFill>
                <a:latin typeface="Arial Narrow" pitchFamily="34" charset="0"/>
              </a:rPr>
              <a:t>Method, STEM Union: </a:t>
            </a:r>
            <a:r>
              <a:rPr lang="en-US" altLang="en-US" sz="3000" dirty="0" smtClean="0">
                <a:latin typeface="Arial Narrow" pitchFamily="34" charset="0"/>
              </a:rPr>
              <a:t>We </a:t>
            </a:r>
            <a:r>
              <a:rPr lang="en-US" altLang="en-US" sz="3000" dirty="0">
                <a:latin typeface="Arial Narrow" pitchFamily="34" charset="0"/>
              </a:rPr>
              <a:t>use the union of Level I (&gt;5 times mean STEM concentration) industries according to the concentration of STEM employment in 2005, 2012, and 2014 as our preferred methodology for identifying High Tech Industries. </a:t>
            </a:r>
          </a:p>
          <a:p>
            <a:pPr algn="just" eaLnBrk="1" hangingPunct="1">
              <a:spcBef>
                <a:spcPct val="0"/>
              </a:spcBef>
              <a:buFontTx/>
              <a:buNone/>
            </a:pPr>
            <a:endParaRPr lang="en-US" altLang="en-US" sz="3000" dirty="0">
              <a:latin typeface="Arial Narrow" pitchFamily="34" charset="0"/>
            </a:endParaRPr>
          </a:p>
          <a:p>
            <a:pPr algn="just" eaLnBrk="1" hangingPunct="1">
              <a:spcBef>
                <a:spcPct val="0"/>
              </a:spcBef>
              <a:buFontTx/>
              <a:buNone/>
            </a:pPr>
            <a:r>
              <a:rPr lang="en-US" altLang="en-US" sz="3000" b="1" dirty="0">
                <a:solidFill>
                  <a:srgbClr val="FF0000"/>
                </a:solidFill>
                <a:latin typeface="Arial Narrow" pitchFamily="34" charset="0"/>
              </a:rPr>
              <a:t>Interpretation: </a:t>
            </a:r>
            <a:r>
              <a:rPr lang="en-US" altLang="en-US" sz="3000" dirty="0">
                <a:latin typeface="Arial Narrow" pitchFamily="34" charset="0"/>
              </a:rPr>
              <a:t>These statistics capture the </a:t>
            </a:r>
            <a:r>
              <a:rPr lang="en-US" altLang="en-US" sz="3000" b="1" dirty="0">
                <a:latin typeface="Arial Narrow" pitchFamily="34" charset="0"/>
              </a:rPr>
              <a:t>current and historical performance of industries that were High Tech in the past decade</a:t>
            </a:r>
            <a:r>
              <a:rPr lang="en-US" altLang="en-US" sz="3000" dirty="0">
                <a:latin typeface="Arial Narrow" pitchFamily="34" charset="0"/>
              </a:rPr>
              <a:t>. They do not capture the business dynamics of industries that were High Tech in the late 1970s and 1980s but are no longer High Tech.</a:t>
            </a:r>
          </a:p>
          <a:p>
            <a:pPr algn="just" eaLnBrk="1" hangingPunct="1">
              <a:spcBef>
                <a:spcPct val="0"/>
              </a:spcBef>
              <a:buFontTx/>
              <a:buNone/>
            </a:pPr>
            <a:endParaRPr lang="en-US" altLang="en-US" sz="3000" dirty="0" smtClean="0">
              <a:latin typeface="Arial Narrow" pitchFamily="34" charset="0"/>
            </a:endParaRPr>
          </a:p>
          <a:p>
            <a:pPr algn="just" eaLnBrk="1" hangingPunct="1">
              <a:spcBef>
                <a:spcPct val="0"/>
              </a:spcBef>
              <a:buFontTx/>
              <a:buNone/>
            </a:pPr>
            <a:endParaRPr lang="en-US" altLang="en-US" sz="3000" dirty="0">
              <a:latin typeface="Arial Narrow" pitchFamily="34" charset="0"/>
            </a:endParaRPr>
          </a:p>
          <a:p>
            <a:pPr algn="just" eaLnBrk="1" hangingPunct="1">
              <a:spcBef>
                <a:spcPct val="0"/>
              </a:spcBef>
              <a:buFontTx/>
              <a:buNone/>
            </a:pPr>
            <a:endParaRPr lang="en-US" altLang="en-US" sz="3000" dirty="0" smtClean="0">
              <a:latin typeface="Arial Narrow" pitchFamily="34" charset="0"/>
            </a:endParaRPr>
          </a:p>
        </p:txBody>
      </p:sp>
      <p:sp>
        <p:nvSpPr>
          <p:cNvPr id="4098" name="Rectangle 5"/>
          <p:cNvSpPr>
            <a:spLocks noChangeArrowheads="1"/>
          </p:cNvSpPr>
          <p:nvPr/>
        </p:nvSpPr>
        <p:spPr bwMode="auto">
          <a:xfrm>
            <a:off x="4525963" y="1143000"/>
            <a:ext cx="34771012" cy="329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3" tIns="45614" rIns="91243" bIns="45614">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eaLnBrk="1" hangingPunct="1">
              <a:spcBef>
                <a:spcPts val="0"/>
              </a:spcBef>
              <a:buFontTx/>
              <a:buNone/>
            </a:pPr>
            <a:r>
              <a:rPr lang="en-US" altLang="en-US" sz="8000" dirty="0" smtClean="0">
                <a:solidFill>
                  <a:srgbClr val="FFFFFF"/>
                </a:solidFill>
                <a:latin typeface="Arial Black" pitchFamily="34" charset="0"/>
              </a:rPr>
              <a:t>Measuring the Business and Employment Dynamics </a:t>
            </a:r>
          </a:p>
          <a:p>
            <a:pPr algn="ctr" eaLnBrk="1" hangingPunct="1">
              <a:spcBef>
                <a:spcPts val="0"/>
              </a:spcBef>
              <a:buFontTx/>
              <a:buNone/>
            </a:pPr>
            <a:r>
              <a:rPr lang="en-US" altLang="en-US" sz="8000" dirty="0" smtClean="0">
                <a:solidFill>
                  <a:srgbClr val="FFFFFF"/>
                </a:solidFill>
                <a:latin typeface="Arial Black" pitchFamily="34" charset="0"/>
              </a:rPr>
              <a:t>of High Tech Industries</a:t>
            </a:r>
          </a:p>
          <a:p>
            <a:pPr algn="ctr" eaLnBrk="1" hangingPunct="1">
              <a:spcBef>
                <a:spcPts val="0"/>
              </a:spcBef>
              <a:buFontTx/>
              <a:buNone/>
            </a:pPr>
            <a:r>
              <a:rPr lang="en-US" altLang="en-US" sz="4800" dirty="0" smtClean="0">
                <a:solidFill>
                  <a:srgbClr val="FFFFFF"/>
                </a:solidFill>
                <a:latin typeface="Arial Black" pitchFamily="34" charset="0"/>
              </a:rPr>
              <a:t>Nathan Goldschlag, Javier Miranda, </a:t>
            </a:r>
            <a:r>
              <a:rPr lang="en-US" altLang="en-US" sz="4800" dirty="0">
                <a:solidFill>
                  <a:srgbClr val="FFFFFF"/>
                </a:solidFill>
                <a:latin typeface="Arial Black" pitchFamily="34" charset="0"/>
              </a:rPr>
              <a:t>and Lars Vilhuber</a:t>
            </a:r>
            <a:endParaRPr lang="en-US" altLang="en-US" sz="4800" dirty="0" smtClean="0">
              <a:solidFill>
                <a:srgbClr val="FFFFFF"/>
              </a:solidFill>
              <a:latin typeface="Arial Black" pitchFamily="34" charset="0"/>
            </a:endParaRPr>
          </a:p>
        </p:txBody>
      </p:sp>
      <p:sp>
        <p:nvSpPr>
          <p:cNvPr id="4099" name="Text Box 7"/>
          <p:cNvSpPr txBox="1">
            <a:spLocks noChangeArrowheads="1"/>
          </p:cNvSpPr>
          <p:nvPr/>
        </p:nvSpPr>
        <p:spPr bwMode="auto">
          <a:xfrm>
            <a:off x="685800" y="5638800"/>
            <a:ext cx="9982200" cy="5794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a:spcBef>
                <a:spcPct val="50000"/>
              </a:spcBef>
              <a:buFontTx/>
              <a:buNone/>
            </a:pPr>
            <a:r>
              <a:rPr lang="en-US" altLang="en-US" sz="3200" b="1" dirty="0" smtClean="0">
                <a:solidFill>
                  <a:srgbClr val="F8F8F8"/>
                </a:solidFill>
                <a:latin typeface="Arial Narrow" pitchFamily="34" charset="0"/>
              </a:rPr>
              <a:t>BACKGROUND</a:t>
            </a:r>
          </a:p>
        </p:txBody>
      </p:sp>
      <p:sp>
        <p:nvSpPr>
          <p:cNvPr id="4100" name="Text Box 14"/>
          <p:cNvSpPr txBox="1">
            <a:spLocks noChangeArrowheads="1"/>
          </p:cNvSpPr>
          <p:nvPr/>
        </p:nvSpPr>
        <p:spPr bwMode="auto">
          <a:xfrm>
            <a:off x="693738" y="6205538"/>
            <a:ext cx="9982200" cy="650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457200" rIns="457200" bIns="457200">
            <a:spAutoFit/>
          </a:bodyPr>
          <a:lstStyle>
            <a:lvl1pPr defTabSz="4389438" eaLnBrk="0" hangingPunct="0">
              <a:spcBef>
                <a:spcPct val="20000"/>
              </a:spcBef>
              <a:buChar char="•"/>
              <a:defRPr sz="2900">
                <a:solidFill>
                  <a:schemeClr val="tx1"/>
                </a:solidFill>
                <a:latin typeface="Arial" charset="0"/>
              </a:defRPr>
            </a:lvl1pPr>
            <a:lvl2pPr marL="742950" indent="-285750" defTabSz="4389438" eaLnBrk="0" hangingPunct="0">
              <a:spcBef>
                <a:spcPct val="20000"/>
              </a:spcBef>
              <a:buChar char="–"/>
              <a:defRPr sz="2900">
                <a:solidFill>
                  <a:schemeClr val="tx1"/>
                </a:solidFill>
                <a:latin typeface="Arial" charset="0"/>
              </a:defRPr>
            </a:lvl2pPr>
            <a:lvl3pPr marL="1143000" indent="-228600" defTabSz="4389438" eaLnBrk="0" hangingPunct="0">
              <a:spcBef>
                <a:spcPct val="20000"/>
              </a:spcBef>
              <a:buChar char="•"/>
              <a:defRPr sz="2400">
                <a:solidFill>
                  <a:schemeClr val="tx1"/>
                </a:solidFill>
                <a:latin typeface="Arial" charset="0"/>
              </a:defRPr>
            </a:lvl3pPr>
            <a:lvl4pPr marL="1600200" indent="-228600" defTabSz="4389438" eaLnBrk="0" hangingPunct="0">
              <a:spcBef>
                <a:spcPct val="20000"/>
              </a:spcBef>
              <a:buChar char="–"/>
              <a:defRPr sz="1900">
                <a:solidFill>
                  <a:schemeClr val="tx1"/>
                </a:solidFill>
                <a:latin typeface="Arial" charset="0"/>
              </a:defRPr>
            </a:lvl4pPr>
            <a:lvl5pPr marL="2057400" indent="-228600" defTabSz="4389438" eaLnBrk="0" hangingPunct="0">
              <a:spcBef>
                <a:spcPct val="20000"/>
              </a:spcBef>
              <a:buChar char="»"/>
              <a:defRPr sz="1900">
                <a:solidFill>
                  <a:schemeClr val="tx1"/>
                </a:solidFill>
                <a:latin typeface="Arial" charset="0"/>
              </a:defRPr>
            </a:lvl5pPr>
            <a:lvl6pPr marL="2514600" indent="-228600" defTabSz="4389438" eaLnBrk="0" fontAlgn="base" hangingPunct="0">
              <a:spcBef>
                <a:spcPct val="20000"/>
              </a:spcBef>
              <a:spcAft>
                <a:spcPct val="0"/>
              </a:spcAft>
              <a:buChar char="»"/>
              <a:defRPr sz="1900">
                <a:solidFill>
                  <a:schemeClr val="tx1"/>
                </a:solidFill>
                <a:latin typeface="Arial" charset="0"/>
              </a:defRPr>
            </a:lvl6pPr>
            <a:lvl7pPr marL="2971800" indent="-228600" defTabSz="4389438" eaLnBrk="0" fontAlgn="base" hangingPunct="0">
              <a:spcBef>
                <a:spcPct val="20000"/>
              </a:spcBef>
              <a:spcAft>
                <a:spcPct val="0"/>
              </a:spcAft>
              <a:buChar char="»"/>
              <a:defRPr sz="1900">
                <a:solidFill>
                  <a:schemeClr val="tx1"/>
                </a:solidFill>
                <a:latin typeface="Arial" charset="0"/>
              </a:defRPr>
            </a:lvl7pPr>
            <a:lvl8pPr marL="3429000" indent="-228600" defTabSz="4389438" eaLnBrk="0" fontAlgn="base" hangingPunct="0">
              <a:spcBef>
                <a:spcPct val="20000"/>
              </a:spcBef>
              <a:spcAft>
                <a:spcPct val="0"/>
              </a:spcAft>
              <a:buChar char="»"/>
              <a:defRPr sz="1900">
                <a:solidFill>
                  <a:schemeClr val="tx1"/>
                </a:solidFill>
                <a:latin typeface="Arial" charset="0"/>
              </a:defRPr>
            </a:lvl8pPr>
            <a:lvl9pPr marL="3886200" indent="-228600" defTabSz="4389438" eaLnBrk="0" fontAlgn="base" hangingPunct="0">
              <a:spcBef>
                <a:spcPct val="20000"/>
              </a:spcBef>
              <a:spcAft>
                <a:spcPct val="0"/>
              </a:spcAft>
              <a:buChar char="»"/>
              <a:defRPr sz="1900">
                <a:solidFill>
                  <a:schemeClr val="tx1"/>
                </a:solidFill>
                <a:latin typeface="Arial" charset="0"/>
              </a:defRPr>
            </a:lvl9pPr>
          </a:lstStyle>
          <a:p>
            <a:pPr algn="just" eaLnBrk="1" hangingPunct="1">
              <a:spcBef>
                <a:spcPct val="0"/>
              </a:spcBef>
              <a:buFontTx/>
              <a:buNone/>
            </a:pPr>
            <a:r>
              <a:rPr lang="en-US" altLang="en-US" sz="3000" dirty="0" smtClean="0">
                <a:latin typeface="Arial Narrow" pitchFamily="34" charset="0"/>
              </a:rPr>
              <a:t>Modern </a:t>
            </a:r>
            <a:r>
              <a:rPr lang="en-US" altLang="en-US" sz="3000" dirty="0">
                <a:latin typeface="Arial Narrow" pitchFamily="34" charset="0"/>
              </a:rPr>
              <a:t>market economies are characterized by the reallocation of resources from less productive less valuable activities to more productive more valuable ones. Businesses in the </a:t>
            </a:r>
            <a:r>
              <a:rPr lang="en-US" altLang="en-US" sz="3000" b="1" dirty="0">
                <a:latin typeface="Arial Narrow" pitchFamily="34" charset="0"/>
              </a:rPr>
              <a:t>High Technology sector </a:t>
            </a:r>
            <a:r>
              <a:rPr lang="en-US" altLang="en-US" sz="3000" dirty="0">
                <a:latin typeface="Arial Narrow" pitchFamily="34" charset="0"/>
              </a:rPr>
              <a:t>play a particularly important role in this regard, introducing new products and services that impact the entire economy. Tracking the performance of this sector is therefore of primary importance especially in light of recent evidence that suggests a slowdown in business dynamism in this </a:t>
            </a:r>
            <a:r>
              <a:rPr lang="en-US" altLang="en-US" sz="3000" dirty="0" smtClean="0">
                <a:latin typeface="Arial Narrow" pitchFamily="34" charset="0"/>
              </a:rPr>
              <a:t>High </a:t>
            </a:r>
            <a:r>
              <a:rPr lang="en-US" altLang="en-US" sz="3000" dirty="0">
                <a:latin typeface="Arial Narrow" pitchFamily="34" charset="0"/>
              </a:rPr>
              <a:t>Tech industries. </a:t>
            </a:r>
            <a:endParaRPr lang="en-US" altLang="en-US" sz="3000" dirty="0" smtClean="0">
              <a:latin typeface="Arial Narrow" pitchFamily="34" charset="0"/>
            </a:endParaRPr>
          </a:p>
          <a:p>
            <a:pPr algn="just" eaLnBrk="1" hangingPunct="1">
              <a:spcBef>
                <a:spcPct val="0"/>
              </a:spcBef>
              <a:buNone/>
            </a:pPr>
            <a:endParaRPr lang="en-US" altLang="en-US" sz="2100" dirty="0" smtClean="0"/>
          </a:p>
          <a:p>
            <a:pPr algn="just" eaLnBrk="1" hangingPunct="1">
              <a:spcBef>
                <a:spcPct val="0"/>
              </a:spcBef>
              <a:buNone/>
            </a:pPr>
            <a:r>
              <a:rPr lang="en-US" altLang="en-US" sz="2100" dirty="0" smtClean="0"/>
              <a:t>Note: High </a:t>
            </a:r>
            <a:r>
              <a:rPr lang="en-US" altLang="en-US" sz="2100" dirty="0"/>
              <a:t>Tech QWI measures, though suggestive, are preliminary and incomplete.</a:t>
            </a:r>
          </a:p>
          <a:p>
            <a:pPr algn="just" eaLnBrk="1" hangingPunct="1">
              <a:spcBef>
                <a:spcPct val="0"/>
              </a:spcBef>
              <a:buFontTx/>
              <a:buNone/>
            </a:pPr>
            <a:endParaRPr lang="en-US" altLang="en-US" sz="3000" dirty="0">
              <a:latin typeface="Arial Narrow" pitchFamily="34" charset="0"/>
            </a:endParaRPr>
          </a:p>
        </p:txBody>
      </p:sp>
      <p:sp>
        <p:nvSpPr>
          <p:cNvPr id="4158" name="Text Box 480"/>
          <p:cNvSpPr txBox="1">
            <a:spLocks noChangeArrowheads="1"/>
          </p:cNvSpPr>
          <p:nvPr/>
        </p:nvSpPr>
        <p:spPr bwMode="auto">
          <a:xfrm>
            <a:off x="33089767" y="29536078"/>
            <a:ext cx="9982200" cy="5794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a:spcBef>
                <a:spcPct val="50000"/>
              </a:spcBef>
              <a:buFontTx/>
              <a:buNone/>
            </a:pPr>
            <a:r>
              <a:rPr lang="en-US" altLang="en-US" sz="3200" b="1" dirty="0" smtClean="0">
                <a:solidFill>
                  <a:srgbClr val="F8F8F8"/>
                </a:solidFill>
                <a:latin typeface="Arial Narrow" pitchFamily="34" charset="0"/>
              </a:rPr>
              <a:t>CONTACT</a:t>
            </a:r>
            <a:endParaRPr lang="en-US" altLang="en-US" sz="3200" b="1" dirty="0">
              <a:solidFill>
                <a:srgbClr val="F8F8F8"/>
              </a:solidFill>
              <a:latin typeface="Arial Narrow" pitchFamily="34" charset="0"/>
            </a:endParaRPr>
          </a:p>
        </p:txBody>
      </p:sp>
      <p:pic>
        <p:nvPicPr>
          <p:cNvPr id="70" name="Picture 1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06777" y="2884610"/>
            <a:ext cx="479742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1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326" y="2884610"/>
            <a:ext cx="479742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TextBox 71"/>
          <p:cNvSpPr txBox="1"/>
          <p:nvPr/>
        </p:nvSpPr>
        <p:spPr>
          <a:xfrm>
            <a:off x="922392" y="11932370"/>
            <a:ext cx="9608457" cy="1292662"/>
          </a:xfrm>
          <a:prstGeom prst="rect">
            <a:avLst/>
          </a:prstGeom>
          <a:solidFill>
            <a:srgbClr val="738AC8">
              <a:lumMod val="75000"/>
            </a:srgbClr>
          </a:solidFill>
          <a:ln w="22225" cmpd="thinThick">
            <a:solidFill>
              <a:sysClr val="window" lastClr="FFFFFF"/>
            </a:solidFill>
          </a:ln>
          <a:effectLst>
            <a:outerShdw blurRad="50800" dist="38100" dir="8100000" algn="tr" rotWithShape="0">
              <a:prstClr val="black">
                <a:alpha val="40000"/>
              </a:prstClr>
            </a:outerShdw>
          </a:effectLst>
        </p:spPr>
        <p:txBody>
          <a:bodyPr wrap="square" rtlCol="0">
            <a:spAutoFit/>
          </a:bodyPr>
          <a:lstStyle/>
          <a:p>
            <a:pPr marL="0" marR="0" lvl="0" indent="0" defTabSz="3599776" eaLnBrk="1" fontAlgn="auto" latinLnBrk="0" hangingPunct="1">
              <a:lnSpc>
                <a:spcPct val="100000"/>
              </a:lnSpc>
              <a:spcBef>
                <a:spcPts val="0"/>
              </a:spcBef>
              <a:spcAft>
                <a:spcPts val="0"/>
              </a:spcAft>
              <a:buClrTx/>
              <a:buSzTx/>
              <a:buFontTx/>
              <a:buNone/>
              <a:tabLst/>
              <a:defRPr/>
            </a:pPr>
            <a:r>
              <a:rPr kumimoji="0" lang="en-US" sz="2600" b="1" i="1" u="none" strike="noStrike" kern="0" cap="none" spc="0" normalizeH="0" baseline="0" noProof="0" dirty="0" smtClean="0">
                <a:ln>
                  <a:noFill/>
                </a:ln>
                <a:solidFill>
                  <a:prstClr val="white"/>
                </a:solidFill>
                <a:effectLst/>
                <a:uLnTx/>
                <a:uFillTx/>
                <a:latin typeface="Calibri"/>
              </a:rPr>
              <a:t>We develop new data assets describing the </a:t>
            </a:r>
            <a:r>
              <a:rPr lang="en-US" sz="2600" b="1" i="1" kern="0" dirty="0" smtClean="0">
                <a:solidFill>
                  <a:prstClr val="white"/>
                </a:solidFill>
                <a:latin typeface="Calibri"/>
              </a:rPr>
              <a:t>business and employment dynamics of High Tech industries using the Business Dynamics Statistics and Quarterly Workforce Indicators (QWI)</a:t>
            </a:r>
            <a:endParaRPr kumimoji="0" lang="en-US" sz="7100" b="0" i="0" u="none" strike="noStrike" kern="0" cap="none" spc="0" normalizeH="0" baseline="0" noProof="0" dirty="0">
              <a:ln>
                <a:noFill/>
              </a:ln>
              <a:solidFill>
                <a:prstClr val="white"/>
              </a:solidFill>
              <a:effectLst/>
              <a:uLnTx/>
              <a:uFillTx/>
              <a:latin typeface="Calibri"/>
            </a:endParaRPr>
          </a:p>
        </p:txBody>
      </p:sp>
      <p:sp>
        <p:nvSpPr>
          <p:cNvPr id="107" name="Text Box 418"/>
          <p:cNvSpPr txBox="1">
            <a:spLocks noChangeArrowheads="1"/>
          </p:cNvSpPr>
          <p:nvPr/>
        </p:nvSpPr>
        <p:spPr bwMode="auto">
          <a:xfrm>
            <a:off x="33089767" y="29882947"/>
            <a:ext cx="994422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tIns="457200" rIns="457200" bIns="457200">
            <a:spAutoFit/>
          </a:bodyPr>
          <a:lstStyle>
            <a:lvl1pPr defTabSz="4389438" eaLnBrk="0" hangingPunct="0">
              <a:defRPr sz="2900">
                <a:solidFill>
                  <a:schemeClr val="tx1"/>
                </a:solidFill>
                <a:latin typeface="Arial Narrow" pitchFamily="34" charset="0"/>
              </a:defRPr>
            </a:lvl1pPr>
            <a:lvl2pPr marL="742950" indent="-285750" defTabSz="4389438" eaLnBrk="0" hangingPunct="0">
              <a:defRPr sz="2900">
                <a:solidFill>
                  <a:schemeClr val="tx1"/>
                </a:solidFill>
                <a:latin typeface="Arial Narrow" pitchFamily="34" charset="0"/>
              </a:defRPr>
            </a:lvl2pPr>
            <a:lvl3pPr marL="1143000" indent="-228600" defTabSz="4389438" eaLnBrk="0" hangingPunct="0">
              <a:defRPr sz="2900">
                <a:solidFill>
                  <a:schemeClr val="tx1"/>
                </a:solidFill>
                <a:latin typeface="Arial Narrow" pitchFamily="34" charset="0"/>
              </a:defRPr>
            </a:lvl3pPr>
            <a:lvl4pPr marL="1600200" indent="-228600" defTabSz="4389438" eaLnBrk="0" hangingPunct="0">
              <a:defRPr sz="2900">
                <a:solidFill>
                  <a:schemeClr val="tx1"/>
                </a:solidFill>
                <a:latin typeface="Arial Narrow" pitchFamily="34" charset="0"/>
              </a:defRPr>
            </a:lvl4pPr>
            <a:lvl5pPr marL="2057400" indent="-228600" defTabSz="4389438" eaLnBrk="0" hangingPunct="0">
              <a:defRPr sz="2900">
                <a:solidFill>
                  <a:schemeClr val="tx1"/>
                </a:solidFill>
                <a:latin typeface="Arial Narrow" pitchFamily="34" charset="0"/>
              </a:defRPr>
            </a:lvl5pPr>
            <a:lvl6pPr marL="2514600" indent="-228600" defTabSz="4389438" eaLnBrk="0" fontAlgn="base" hangingPunct="0">
              <a:spcBef>
                <a:spcPct val="0"/>
              </a:spcBef>
              <a:spcAft>
                <a:spcPct val="0"/>
              </a:spcAft>
              <a:defRPr sz="2900">
                <a:solidFill>
                  <a:schemeClr val="tx1"/>
                </a:solidFill>
                <a:latin typeface="Arial Narrow" pitchFamily="34" charset="0"/>
              </a:defRPr>
            </a:lvl6pPr>
            <a:lvl7pPr marL="2971800" indent="-228600" defTabSz="4389438" eaLnBrk="0" fontAlgn="base" hangingPunct="0">
              <a:spcBef>
                <a:spcPct val="0"/>
              </a:spcBef>
              <a:spcAft>
                <a:spcPct val="0"/>
              </a:spcAft>
              <a:defRPr sz="2900">
                <a:solidFill>
                  <a:schemeClr val="tx1"/>
                </a:solidFill>
                <a:latin typeface="Arial Narrow" pitchFamily="34" charset="0"/>
              </a:defRPr>
            </a:lvl7pPr>
            <a:lvl8pPr marL="3429000" indent="-228600" defTabSz="4389438" eaLnBrk="0" fontAlgn="base" hangingPunct="0">
              <a:spcBef>
                <a:spcPct val="0"/>
              </a:spcBef>
              <a:spcAft>
                <a:spcPct val="0"/>
              </a:spcAft>
              <a:defRPr sz="2900">
                <a:solidFill>
                  <a:schemeClr val="tx1"/>
                </a:solidFill>
                <a:latin typeface="Arial Narrow" pitchFamily="34" charset="0"/>
              </a:defRPr>
            </a:lvl8pPr>
            <a:lvl9pPr marL="3886200" indent="-228600" defTabSz="4389438" eaLnBrk="0" fontAlgn="base" hangingPunct="0">
              <a:spcBef>
                <a:spcPct val="0"/>
              </a:spcBef>
              <a:spcAft>
                <a:spcPct val="0"/>
              </a:spcAft>
              <a:defRPr sz="2900">
                <a:solidFill>
                  <a:schemeClr val="tx1"/>
                </a:solidFill>
                <a:latin typeface="Arial Narrow" pitchFamily="34" charset="0"/>
              </a:defRPr>
            </a:lvl9pPr>
          </a:lstStyle>
          <a:p>
            <a:pPr eaLnBrk="1" hangingPunct="1"/>
            <a:r>
              <a:rPr lang="en-US" altLang="en-US" sz="3000" dirty="0"/>
              <a:t>Nathan Goldschlag, Center for Economic Studies</a:t>
            </a:r>
          </a:p>
          <a:p>
            <a:pPr eaLnBrk="1" hangingPunct="1"/>
            <a:r>
              <a:rPr lang="en-US" altLang="en-US" sz="3000" dirty="0" smtClean="0"/>
              <a:t>Senior Economist</a:t>
            </a:r>
            <a:r>
              <a:rPr lang="en-US" altLang="en-US" sz="3000" dirty="0"/>
              <a:t>, Center for Economic Studies</a:t>
            </a:r>
          </a:p>
          <a:p>
            <a:pPr eaLnBrk="1" hangingPunct="1"/>
            <a:r>
              <a:rPr lang="en-US" altLang="en-US" sz="3000" dirty="0" smtClean="0"/>
              <a:t>nathan.goldschlag@census.gov</a:t>
            </a:r>
            <a:endParaRPr lang="en-US" altLang="en-US" sz="3000" dirty="0"/>
          </a:p>
        </p:txBody>
      </p:sp>
      <p:sp>
        <p:nvSpPr>
          <p:cNvPr id="62" name="Text Box 7"/>
          <p:cNvSpPr txBox="1">
            <a:spLocks noChangeArrowheads="1"/>
          </p:cNvSpPr>
          <p:nvPr/>
        </p:nvSpPr>
        <p:spPr bwMode="auto">
          <a:xfrm>
            <a:off x="683469" y="13505750"/>
            <a:ext cx="9982200" cy="5794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a:spcBef>
                <a:spcPct val="50000"/>
              </a:spcBef>
              <a:buFontTx/>
              <a:buNone/>
            </a:pPr>
            <a:r>
              <a:rPr lang="en-US" altLang="en-US" sz="3200" b="1" dirty="0" smtClean="0">
                <a:solidFill>
                  <a:srgbClr val="F8F8F8"/>
                </a:solidFill>
                <a:latin typeface="Arial Narrow" pitchFamily="34" charset="0"/>
              </a:rPr>
              <a:t>DEFINING HIGH TECH INDUSTRIES</a:t>
            </a:r>
          </a:p>
        </p:txBody>
      </p:sp>
      <p:graphicFrame>
        <p:nvGraphicFramePr>
          <p:cNvPr id="8" name="Table 7"/>
          <p:cNvGraphicFramePr>
            <a:graphicFrameLocks noGrp="1"/>
          </p:cNvGraphicFramePr>
          <p:nvPr>
            <p:extLst>
              <p:ext uri="{D42A27DB-BD31-4B8C-83A1-F6EECF244321}">
                <p14:modId xmlns:p14="http://schemas.microsoft.com/office/powerpoint/2010/main" val="4016964519"/>
              </p:ext>
            </p:extLst>
          </p:nvPr>
        </p:nvGraphicFramePr>
        <p:xfrm>
          <a:off x="922392" y="25378767"/>
          <a:ext cx="9495863" cy="6675120"/>
        </p:xfrm>
        <a:graphic>
          <a:graphicData uri="http://schemas.openxmlformats.org/drawingml/2006/table">
            <a:tbl>
              <a:tblPr firstRow="1" firstCol="1" bandRow="1"/>
              <a:tblGrid>
                <a:gridCol w="1095375"/>
                <a:gridCol w="8400488"/>
              </a:tblGrid>
              <a:tr h="190500">
                <a:tc>
                  <a:txBody>
                    <a:bodyPr/>
                    <a:lstStyle/>
                    <a:p>
                      <a:pPr marL="0" marR="0" algn="l">
                        <a:lnSpc>
                          <a:spcPct val="100000"/>
                        </a:lnSpc>
                        <a:spcBef>
                          <a:spcPts val="0"/>
                        </a:spcBef>
                        <a:spcAft>
                          <a:spcPts val="0"/>
                        </a:spcAft>
                      </a:pPr>
                      <a:r>
                        <a:rPr lang="en-US" sz="2400" dirty="0">
                          <a:solidFill>
                            <a:srgbClr val="000000"/>
                          </a:solidFill>
                          <a:effectLst/>
                          <a:latin typeface="Arial Narrow" panose="020B0606020202030204" pitchFamily="34" charset="0"/>
                          <a:ea typeface="Times New Roman"/>
                          <a:cs typeface="Times New Roman"/>
                        </a:rPr>
                        <a:t>NAICS</a:t>
                      </a:r>
                      <a:endParaRPr lang="en-US" sz="2400" dirty="0">
                        <a:effectLst/>
                        <a:latin typeface="Arial Narrow" panose="020B0606020202030204" pitchFamily="34" charset="0"/>
                        <a:ea typeface="Calibri"/>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400" dirty="0">
                          <a:solidFill>
                            <a:srgbClr val="000000"/>
                          </a:solidFill>
                          <a:effectLst/>
                          <a:latin typeface="Arial Narrow" panose="020B0606020202030204" pitchFamily="34" charset="0"/>
                          <a:ea typeface="Times New Roman"/>
                          <a:cs typeface="Times New Roman"/>
                        </a:rPr>
                        <a:t>Industry Description</a:t>
                      </a:r>
                      <a:endParaRPr lang="en-US" sz="2400" dirty="0">
                        <a:effectLst/>
                        <a:latin typeface="Arial Narrow" panose="020B0606020202030204" pitchFamily="34" charset="0"/>
                        <a:ea typeface="Calibri"/>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500">
                <a:tc>
                  <a:txBody>
                    <a:bodyPr/>
                    <a:lstStyle/>
                    <a:p>
                      <a:pPr marL="0" marR="0" algn="just">
                        <a:lnSpc>
                          <a:spcPct val="100000"/>
                        </a:lnSpc>
                        <a:spcBef>
                          <a:spcPts val="0"/>
                        </a:spcBef>
                        <a:spcAft>
                          <a:spcPts val="0"/>
                        </a:spcAft>
                      </a:pPr>
                      <a:r>
                        <a:rPr lang="en-US" sz="2400" dirty="0">
                          <a:solidFill>
                            <a:srgbClr val="000000"/>
                          </a:solidFill>
                          <a:effectLst/>
                          <a:latin typeface="Arial Narrow" panose="020B0606020202030204" pitchFamily="34" charset="0"/>
                          <a:ea typeface="Calibri"/>
                          <a:cs typeface="Times New Roman"/>
                        </a:rPr>
                        <a:t>2111</a:t>
                      </a:r>
                      <a:endParaRPr lang="en-US" sz="2400" dirty="0">
                        <a:effectLst/>
                        <a:latin typeface="Arial Narrow" panose="020B0606020202030204" pitchFamily="34" charset="0"/>
                        <a:ea typeface="Calibri"/>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400" dirty="0">
                          <a:solidFill>
                            <a:srgbClr val="000000"/>
                          </a:solidFill>
                          <a:effectLst/>
                          <a:latin typeface="Arial Narrow" panose="020B0606020202030204" pitchFamily="34" charset="0"/>
                          <a:ea typeface="Calibri"/>
                          <a:cs typeface="Times New Roman"/>
                        </a:rPr>
                        <a:t>Oil and Gas Extraction</a:t>
                      </a:r>
                      <a:endParaRPr lang="en-US" sz="2400" dirty="0">
                        <a:effectLst/>
                        <a:latin typeface="Arial Narrow" panose="020B0606020202030204" pitchFamily="34" charset="0"/>
                        <a:ea typeface="Calibri"/>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r h="190500">
                <a:tc>
                  <a:txBody>
                    <a:bodyPr/>
                    <a:lstStyle/>
                    <a:p>
                      <a:pPr marL="0" marR="0" algn="just">
                        <a:lnSpc>
                          <a:spcPct val="100000"/>
                        </a:lnSpc>
                        <a:spcBef>
                          <a:spcPts val="0"/>
                        </a:spcBef>
                        <a:spcAft>
                          <a:spcPts val="0"/>
                        </a:spcAft>
                      </a:pPr>
                      <a:r>
                        <a:rPr lang="en-US" sz="2400" dirty="0">
                          <a:solidFill>
                            <a:srgbClr val="000000"/>
                          </a:solidFill>
                          <a:effectLst/>
                          <a:latin typeface="Arial Narrow" panose="020B0606020202030204" pitchFamily="34" charset="0"/>
                          <a:ea typeface="Calibri"/>
                          <a:cs typeface="Times New Roman"/>
                        </a:rPr>
                        <a:t>3254</a:t>
                      </a:r>
                      <a:endParaRPr lang="en-US" sz="2400" dirty="0">
                        <a:effectLst/>
                        <a:latin typeface="Arial Narrow" panose="020B0606020202030204" pitchFamily="34" charset="0"/>
                        <a:ea typeface="Calibri"/>
                        <a:cs typeface="Times New Roman"/>
                      </a:endParaRPr>
                    </a:p>
                  </a:txBody>
                  <a:tcPr marL="68580" marR="68580" marT="0" marB="0" anchor="b">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400" dirty="0">
                          <a:solidFill>
                            <a:srgbClr val="000000"/>
                          </a:solidFill>
                          <a:effectLst/>
                          <a:latin typeface="Arial Narrow" panose="020B0606020202030204" pitchFamily="34" charset="0"/>
                          <a:ea typeface="Calibri"/>
                          <a:cs typeface="Times New Roman"/>
                        </a:rPr>
                        <a:t>Pharmaceutical and Medicine Manufacturing</a:t>
                      </a:r>
                      <a:endParaRPr lang="en-US" sz="2400" dirty="0">
                        <a:effectLst/>
                        <a:latin typeface="Arial Narrow" panose="020B0606020202030204" pitchFamily="34" charset="0"/>
                        <a:ea typeface="Calibri"/>
                        <a:cs typeface="Times New Roman"/>
                      </a:endParaRPr>
                    </a:p>
                  </a:txBody>
                  <a:tcPr marL="68580" marR="68580" marT="0" marB="0" anchor="b">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r h="190500">
                <a:tc>
                  <a:txBody>
                    <a:bodyPr/>
                    <a:lstStyle/>
                    <a:p>
                      <a:pPr marL="0" marR="0" algn="just">
                        <a:lnSpc>
                          <a:spcPct val="100000"/>
                        </a:lnSpc>
                        <a:spcBef>
                          <a:spcPts val="0"/>
                        </a:spcBef>
                        <a:spcAft>
                          <a:spcPts val="0"/>
                        </a:spcAft>
                      </a:pPr>
                      <a:r>
                        <a:rPr lang="en-US" sz="2400" dirty="0">
                          <a:solidFill>
                            <a:srgbClr val="000000"/>
                          </a:solidFill>
                          <a:effectLst/>
                          <a:latin typeface="Arial Narrow" panose="020B0606020202030204" pitchFamily="34" charset="0"/>
                          <a:ea typeface="Calibri"/>
                          <a:cs typeface="Times New Roman"/>
                        </a:rPr>
                        <a:t>3341</a:t>
                      </a:r>
                      <a:endParaRPr lang="en-US" sz="2400" dirty="0">
                        <a:effectLst/>
                        <a:latin typeface="Arial Narrow" panose="020B0606020202030204" pitchFamily="34" charset="0"/>
                        <a:ea typeface="Calibri"/>
                        <a:cs typeface="Times New Roman"/>
                      </a:endParaRPr>
                    </a:p>
                  </a:txBody>
                  <a:tcPr marL="68580" marR="68580" marT="0" marB="0" anchor="b">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400" dirty="0">
                          <a:solidFill>
                            <a:srgbClr val="000000"/>
                          </a:solidFill>
                          <a:effectLst/>
                          <a:latin typeface="Arial Narrow" panose="020B0606020202030204" pitchFamily="34" charset="0"/>
                          <a:ea typeface="Calibri"/>
                          <a:cs typeface="Times New Roman"/>
                        </a:rPr>
                        <a:t>Computer and Peripheral Equipment Manufacturing</a:t>
                      </a:r>
                      <a:endParaRPr lang="en-US" sz="2400" dirty="0">
                        <a:effectLst/>
                        <a:latin typeface="Arial Narrow" panose="020B0606020202030204" pitchFamily="34" charset="0"/>
                        <a:ea typeface="Calibri"/>
                        <a:cs typeface="Times New Roman"/>
                      </a:endParaRPr>
                    </a:p>
                  </a:txBody>
                  <a:tcPr marL="68580" marR="68580" marT="0" marB="0" anchor="b">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r h="190500">
                <a:tc>
                  <a:txBody>
                    <a:bodyPr/>
                    <a:lstStyle/>
                    <a:p>
                      <a:pPr marL="0" marR="0" algn="just">
                        <a:lnSpc>
                          <a:spcPct val="100000"/>
                        </a:lnSpc>
                        <a:spcBef>
                          <a:spcPts val="0"/>
                        </a:spcBef>
                        <a:spcAft>
                          <a:spcPts val="0"/>
                        </a:spcAft>
                      </a:pPr>
                      <a:r>
                        <a:rPr lang="en-US" sz="2400" dirty="0">
                          <a:solidFill>
                            <a:srgbClr val="000000"/>
                          </a:solidFill>
                          <a:effectLst/>
                          <a:latin typeface="Arial Narrow" panose="020B0606020202030204" pitchFamily="34" charset="0"/>
                          <a:ea typeface="Calibri"/>
                          <a:cs typeface="Times New Roman"/>
                        </a:rPr>
                        <a:t>3342</a:t>
                      </a:r>
                      <a:endParaRPr lang="en-US" sz="2400" dirty="0">
                        <a:effectLst/>
                        <a:latin typeface="Arial Narrow" panose="020B0606020202030204" pitchFamily="34" charset="0"/>
                        <a:ea typeface="Calibri"/>
                        <a:cs typeface="Times New Roman"/>
                      </a:endParaRPr>
                    </a:p>
                  </a:txBody>
                  <a:tcPr marL="68580" marR="68580" marT="0" marB="0" anchor="b">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400" dirty="0">
                          <a:solidFill>
                            <a:srgbClr val="000000"/>
                          </a:solidFill>
                          <a:effectLst/>
                          <a:latin typeface="Arial Narrow" panose="020B0606020202030204" pitchFamily="34" charset="0"/>
                          <a:ea typeface="Calibri"/>
                          <a:cs typeface="Times New Roman"/>
                        </a:rPr>
                        <a:t>Communications Equipment Manufacturing</a:t>
                      </a:r>
                      <a:endParaRPr lang="en-US" sz="2400" dirty="0">
                        <a:effectLst/>
                        <a:latin typeface="Arial Narrow" panose="020B0606020202030204" pitchFamily="34" charset="0"/>
                        <a:ea typeface="Calibri"/>
                        <a:cs typeface="Times New Roman"/>
                      </a:endParaRPr>
                    </a:p>
                  </a:txBody>
                  <a:tcPr marL="68580" marR="68580" marT="0" marB="0" anchor="b">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r h="190500">
                <a:tc>
                  <a:txBody>
                    <a:bodyPr/>
                    <a:lstStyle/>
                    <a:p>
                      <a:pPr marL="0" marR="0" algn="just">
                        <a:lnSpc>
                          <a:spcPct val="100000"/>
                        </a:lnSpc>
                        <a:spcBef>
                          <a:spcPts val="0"/>
                        </a:spcBef>
                        <a:spcAft>
                          <a:spcPts val="0"/>
                        </a:spcAft>
                      </a:pPr>
                      <a:r>
                        <a:rPr lang="en-US" sz="2400" dirty="0">
                          <a:solidFill>
                            <a:srgbClr val="000000"/>
                          </a:solidFill>
                          <a:effectLst/>
                          <a:latin typeface="Arial Narrow" panose="020B0606020202030204" pitchFamily="34" charset="0"/>
                          <a:ea typeface="Calibri"/>
                          <a:cs typeface="Times New Roman"/>
                        </a:rPr>
                        <a:t>3344</a:t>
                      </a:r>
                      <a:endParaRPr lang="en-US" sz="2400" dirty="0">
                        <a:effectLst/>
                        <a:latin typeface="Arial Narrow" panose="020B0606020202030204" pitchFamily="34" charset="0"/>
                        <a:ea typeface="Calibri"/>
                        <a:cs typeface="Times New Roman"/>
                      </a:endParaRPr>
                    </a:p>
                  </a:txBody>
                  <a:tcPr marL="68580" marR="68580" marT="0" marB="0" anchor="b">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400" dirty="0">
                          <a:solidFill>
                            <a:srgbClr val="000000"/>
                          </a:solidFill>
                          <a:effectLst/>
                          <a:latin typeface="Arial Narrow" panose="020B0606020202030204" pitchFamily="34" charset="0"/>
                          <a:ea typeface="Calibri"/>
                          <a:cs typeface="Times New Roman"/>
                        </a:rPr>
                        <a:t>Semiconductor and Other Electronic Component Manufacturing</a:t>
                      </a:r>
                      <a:endParaRPr lang="en-US" sz="2400" dirty="0">
                        <a:effectLst/>
                        <a:latin typeface="Arial Narrow" panose="020B0606020202030204" pitchFamily="34" charset="0"/>
                        <a:ea typeface="Calibri"/>
                        <a:cs typeface="Times New Roman"/>
                      </a:endParaRPr>
                    </a:p>
                  </a:txBody>
                  <a:tcPr marL="68580" marR="68580" marT="0" marB="0" anchor="b">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r h="190500">
                <a:tc>
                  <a:txBody>
                    <a:bodyPr/>
                    <a:lstStyle/>
                    <a:p>
                      <a:pPr marL="0" marR="0" algn="just">
                        <a:lnSpc>
                          <a:spcPct val="100000"/>
                        </a:lnSpc>
                        <a:spcBef>
                          <a:spcPts val="0"/>
                        </a:spcBef>
                        <a:spcAft>
                          <a:spcPts val="0"/>
                        </a:spcAft>
                      </a:pPr>
                      <a:r>
                        <a:rPr lang="en-US" sz="2400" dirty="0">
                          <a:solidFill>
                            <a:srgbClr val="000000"/>
                          </a:solidFill>
                          <a:effectLst/>
                          <a:latin typeface="Arial Narrow" panose="020B0606020202030204" pitchFamily="34" charset="0"/>
                          <a:ea typeface="Calibri"/>
                          <a:cs typeface="Times New Roman"/>
                        </a:rPr>
                        <a:t>3345</a:t>
                      </a:r>
                      <a:endParaRPr lang="en-US" sz="2400" dirty="0">
                        <a:effectLst/>
                        <a:latin typeface="Arial Narrow" panose="020B0606020202030204" pitchFamily="34" charset="0"/>
                        <a:ea typeface="Calibri"/>
                        <a:cs typeface="Times New Roman"/>
                      </a:endParaRPr>
                    </a:p>
                  </a:txBody>
                  <a:tcPr marL="68580" marR="68580" marT="0" marB="0" anchor="b">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400" dirty="0">
                          <a:solidFill>
                            <a:srgbClr val="000000"/>
                          </a:solidFill>
                          <a:effectLst/>
                          <a:latin typeface="Arial Narrow" panose="020B0606020202030204" pitchFamily="34" charset="0"/>
                          <a:ea typeface="Calibri"/>
                          <a:cs typeface="Times New Roman"/>
                        </a:rPr>
                        <a:t>Navigational, Measuring, Electromedical, and Control Instruments Manufacturing</a:t>
                      </a:r>
                      <a:endParaRPr lang="en-US" sz="2400" dirty="0">
                        <a:effectLst/>
                        <a:latin typeface="Arial Narrow" panose="020B0606020202030204" pitchFamily="34" charset="0"/>
                        <a:ea typeface="Calibri"/>
                        <a:cs typeface="Times New Roman"/>
                      </a:endParaRPr>
                    </a:p>
                  </a:txBody>
                  <a:tcPr marL="68580" marR="68580" marT="0" marB="0" anchor="b">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r h="190500">
                <a:tc>
                  <a:txBody>
                    <a:bodyPr/>
                    <a:lstStyle/>
                    <a:p>
                      <a:pPr marL="0" marR="0" algn="just">
                        <a:lnSpc>
                          <a:spcPct val="100000"/>
                        </a:lnSpc>
                        <a:spcBef>
                          <a:spcPts val="0"/>
                        </a:spcBef>
                        <a:spcAft>
                          <a:spcPts val="0"/>
                        </a:spcAft>
                      </a:pPr>
                      <a:r>
                        <a:rPr lang="en-US" sz="2400" dirty="0">
                          <a:solidFill>
                            <a:srgbClr val="000000"/>
                          </a:solidFill>
                          <a:effectLst/>
                          <a:latin typeface="Arial Narrow" panose="020B0606020202030204" pitchFamily="34" charset="0"/>
                          <a:ea typeface="Calibri"/>
                          <a:cs typeface="Times New Roman"/>
                        </a:rPr>
                        <a:t>3364</a:t>
                      </a:r>
                      <a:endParaRPr lang="en-US" sz="2400" dirty="0">
                        <a:effectLst/>
                        <a:latin typeface="Arial Narrow" panose="020B0606020202030204" pitchFamily="34" charset="0"/>
                        <a:ea typeface="Calibri"/>
                        <a:cs typeface="Times New Roman"/>
                      </a:endParaRPr>
                    </a:p>
                  </a:txBody>
                  <a:tcPr marL="68580" marR="68580" marT="0" marB="0" anchor="b">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400" dirty="0">
                          <a:solidFill>
                            <a:srgbClr val="000000"/>
                          </a:solidFill>
                          <a:effectLst/>
                          <a:latin typeface="Arial Narrow" panose="020B0606020202030204" pitchFamily="34" charset="0"/>
                          <a:ea typeface="Calibri"/>
                          <a:cs typeface="Times New Roman"/>
                        </a:rPr>
                        <a:t>Aerospace Product and Parts Manufacturing</a:t>
                      </a:r>
                      <a:endParaRPr lang="en-US" sz="2400" dirty="0">
                        <a:effectLst/>
                        <a:latin typeface="Arial Narrow" panose="020B0606020202030204" pitchFamily="34" charset="0"/>
                        <a:ea typeface="Calibri"/>
                        <a:cs typeface="Times New Roman"/>
                      </a:endParaRPr>
                    </a:p>
                  </a:txBody>
                  <a:tcPr marL="68580" marR="68580" marT="0" marB="0" anchor="b">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r h="190500">
                <a:tc>
                  <a:txBody>
                    <a:bodyPr/>
                    <a:lstStyle/>
                    <a:p>
                      <a:pPr marL="0" marR="0" algn="just">
                        <a:lnSpc>
                          <a:spcPct val="100000"/>
                        </a:lnSpc>
                        <a:spcBef>
                          <a:spcPts val="0"/>
                        </a:spcBef>
                        <a:spcAft>
                          <a:spcPts val="0"/>
                        </a:spcAft>
                      </a:pPr>
                      <a:r>
                        <a:rPr lang="en-US" sz="2400" dirty="0">
                          <a:solidFill>
                            <a:srgbClr val="000000"/>
                          </a:solidFill>
                          <a:effectLst/>
                          <a:latin typeface="Arial Narrow" panose="020B0606020202030204" pitchFamily="34" charset="0"/>
                          <a:ea typeface="Calibri"/>
                          <a:cs typeface="Times New Roman"/>
                        </a:rPr>
                        <a:t>5112</a:t>
                      </a:r>
                      <a:endParaRPr lang="en-US" sz="2400" dirty="0">
                        <a:effectLst/>
                        <a:latin typeface="Arial Narrow" panose="020B0606020202030204" pitchFamily="34" charset="0"/>
                        <a:ea typeface="Calibri"/>
                        <a:cs typeface="Times New Roman"/>
                      </a:endParaRPr>
                    </a:p>
                  </a:txBody>
                  <a:tcPr marL="68580" marR="68580" marT="0" marB="0" anchor="b">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400" dirty="0">
                          <a:solidFill>
                            <a:srgbClr val="000000"/>
                          </a:solidFill>
                          <a:effectLst/>
                          <a:latin typeface="Arial Narrow" panose="020B0606020202030204" pitchFamily="34" charset="0"/>
                          <a:ea typeface="Calibri"/>
                          <a:cs typeface="Times New Roman"/>
                        </a:rPr>
                        <a:t>Software Publishers</a:t>
                      </a:r>
                      <a:endParaRPr lang="en-US" sz="2400" dirty="0">
                        <a:effectLst/>
                        <a:latin typeface="Arial Narrow" panose="020B0606020202030204" pitchFamily="34" charset="0"/>
                        <a:ea typeface="Calibri"/>
                        <a:cs typeface="Times New Roman"/>
                      </a:endParaRPr>
                    </a:p>
                  </a:txBody>
                  <a:tcPr marL="68580" marR="68580" marT="0" marB="0" anchor="b">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r h="190500">
                <a:tc>
                  <a:txBody>
                    <a:bodyPr/>
                    <a:lstStyle/>
                    <a:p>
                      <a:pPr marL="0" marR="0" algn="just">
                        <a:lnSpc>
                          <a:spcPct val="100000"/>
                        </a:lnSpc>
                        <a:spcBef>
                          <a:spcPts val="0"/>
                        </a:spcBef>
                        <a:spcAft>
                          <a:spcPts val="0"/>
                        </a:spcAft>
                      </a:pPr>
                      <a:r>
                        <a:rPr lang="en-US" sz="2400" dirty="0">
                          <a:solidFill>
                            <a:srgbClr val="000000"/>
                          </a:solidFill>
                          <a:effectLst/>
                          <a:latin typeface="Arial Narrow" panose="020B0606020202030204" pitchFamily="34" charset="0"/>
                          <a:ea typeface="Calibri"/>
                          <a:cs typeface="Times New Roman"/>
                        </a:rPr>
                        <a:t>5171</a:t>
                      </a:r>
                      <a:endParaRPr lang="en-US" sz="2400" dirty="0">
                        <a:effectLst/>
                        <a:latin typeface="Arial Narrow" panose="020B0606020202030204" pitchFamily="34" charset="0"/>
                        <a:ea typeface="Calibri"/>
                        <a:cs typeface="Times New Roman"/>
                      </a:endParaRPr>
                    </a:p>
                  </a:txBody>
                  <a:tcPr marL="68580" marR="68580" marT="0" marB="0" anchor="b">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400" dirty="0">
                          <a:solidFill>
                            <a:srgbClr val="000000"/>
                          </a:solidFill>
                          <a:effectLst/>
                          <a:latin typeface="Arial Narrow" panose="020B0606020202030204" pitchFamily="34" charset="0"/>
                          <a:ea typeface="Calibri"/>
                          <a:cs typeface="Times New Roman"/>
                        </a:rPr>
                        <a:t>Wired Telecommunications Carriers</a:t>
                      </a:r>
                      <a:endParaRPr lang="en-US" sz="2400" dirty="0">
                        <a:effectLst/>
                        <a:latin typeface="Arial Narrow" panose="020B0606020202030204" pitchFamily="34" charset="0"/>
                        <a:ea typeface="Calibri"/>
                        <a:cs typeface="Times New Roman"/>
                      </a:endParaRPr>
                    </a:p>
                  </a:txBody>
                  <a:tcPr marL="68580" marR="68580" marT="0" marB="0" anchor="b">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r h="190500">
                <a:tc>
                  <a:txBody>
                    <a:bodyPr/>
                    <a:lstStyle/>
                    <a:p>
                      <a:pPr marL="0" marR="0" algn="just">
                        <a:lnSpc>
                          <a:spcPct val="100000"/>
                        </a:lnSpc>
                        <a:spcBef>
                          <a:spcPts val="0"/>
                        </a:spcBef>
                        <a:spcAft>
                          <a:spcPts val="0"/>
                        </a:spcAft>
                      </a:pPr>
                      <a:r>
                        <a:rPr lang="en-US" sz="2400" dirty="0">
                          <a:solidFill>
                            <a:srgbClr val="000000"/>
                          </a:solidFill>
                          <a:effectLst/>
                          <a:latin typeface="Arial Narrow" panose="020B0606020202030204" pitchFamily="34" charset="0"/>
                          <a:ea typeface="Calibri"/>
                          <a:cs typeface="Times New Roman"/>
                        </a:rPr>
                        <a:t>5179</a:t>
                      </a:r>
                      <a:endParaRPr lang="en-US" sz="2400" dirty="0">
                        <a:effectLst/>
                        <a:latin typeface="Arial Narrow" panose="020B0606020202030204" pitchFamily="34" charset="0"/>
                        <a:ea typeface="Calibri"/>
                        <a:cs typeface="Times New Roman"/>
                      </a:endParaRPr>
                    </a:p>
                  </a:txBody>
                  <a:tcPr marL="68580" marR="68580" marT="0" marB="0" anchor="b">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400" dirty="0">
                          <a:solidFill>
                            <a:srgbClr val="000000"/>
                          </a:solidFill>
                          <a:effectLst/>
                          <a:latin typeface="Arial Narrow" panose="020B0606020202030204" pitchFamily="34" charset="0"/>
                          <a:ea typeface="Calibri"/>
                          <a:cs typeface="Times New Roman"/>
                        </a:rPr>
                        <a:t>Other Telecommunications</a:t>
                      </a:r>
                      <a:endParaRPr lang="en-US" sz="2400" dirty="0">
                        <a:effectLst/>
                        <a:latin typeface="Arial Narrow" panose="020B0606020202030204" pitchFamily="34" charset="0"/>
                        <a:ea typeface="Calibri"/>
                        <a:cs typeface="Times New Roman"/>
                      </a:endParaRPr>
                    </a:p>
                  </a:txBody>
                  <a:tcPr marL="68580" marR="68580" marT="0" marB="0" anchor="b">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r h="190500">
                <a:tc>
                  <a:txBody>
                    <a:bodyPr/>
                    <a:lstStyle/>
                    <a:p>
                      <a:pPr marL="0" marR="0" algn="just">
                        <a:lnSpc>
                          <a:spcPct val="100000"/>
                        </a:lnSpc>
                        <a:spcBef>
                          <a:spcPts val="0"/>
                        </a:spcBef>
                        <a:spcAft>
                          <a:spcPts val="0"/>
                        </a:spcAft>
                      </a:pPr>
                      <a:r>
                        <a:rPr lang="en-US" sz="2400" dirty="0">
                          <a:solidFill>
                            <a:srgbClr val="000000"/>
                          </a:solidFill>
                          <a:effectLst/>
                          <a:latin typeface="Arial Narrow" panose="020B0606020202030204" pitchFamily="34" charset="0"/>
                          <a:ea typeface="Calibri"/>
                          <a:cs typeface="Times New Roman"/>
                        </a:rPr>
                        <a:t>5182</a:t>
                      </a:r>
                      <a:endParaRPr lang="en-US" sz="2400" dirty="0">
                        <a:effectLst/>
                        <a:latin typeface="Arial Narrow" panose="020B0606020202030204" pitchFamily="34" charset="0"/>
                        <a:ea typeface="Calibri"/>
                        <a:cs typeface="Times New Roman"/>
                      </a:endParaRPr>
                    </a:p>
                  </a:txBody>
                  <a:tcPr marL="68580" marR="68580" marT="0" marB="0" anchor="b">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400" dirty="0">
                          <a:solidFill>
                            <a:srgbClr val="000000"/>
                          </a:solidFill>
                          <a:effectLst/>
                          <a:latin typeface="Arial Narrow" panose="020B0606020202030204" pitchFamily="34" charset="0"/>
                          <a:ea typeface="Calibri"/>
                          <a:cs typeface="Times New Roman"/>
                        </a:rPr>
                        <a:t>Data Processing, Hosting, and Related Services</a:t>
                      </a:r>
                      <a:endParaRPr lang="en-US" sz="2400" dirty="0">
                        <a:effectLst/>
                        <a:latin typeface="Arial Narrow" panose="020B0606020202030204" pitchFamily="34" charset="0"/>
                        <a:ea typeface="Calibri"/>
                        <a:cs typeface="Times New Roman"/>
                      </a:endParaRPr>
                    </a:p>
                  </a:txBody>
                  <a:tcPr marL="68580" marR="68580" marT="0" marB="0" anchor="b">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r h="190500">
                <a:tc>
                  <a:txBody>
                    <a:bodyPr/>
                    <a:lstStyle/>
                    <a:p>
                      <a:pPr marL="0" marR="0" algn="just">
                        <a:lnSpc>
                          <a:spcPct val="100000"/>
                        </a:lnSpc>
                        <a:spcBef>
                          <a:spcPts val="0"/>
                        </a:spcBef>
                        <a:spcAft>
                          <a:spcPts val="0"/>
                        </a:spcAft>
                      </a:pPr>
                      <a:r>
                        <a:rPr lang="en-US" sz="2400" dirty="0">
                          <a:solidFill>
                            <a:srgbClr val="000000"/>
                          </a:solidFill>
                          <a:effectLst/>
                          <a:latin typeface="Arial Narrow" panose="020B0606020202030204" pitchFamily="34" charset="0"/>
                          <a:ea typeface="Calibri"/>
                          <a:cs typeface="Times New Roman"/>
                        </a:rPr>
                        <a:t>5191</a:t>
                      </a:r>
                      <a:endParaRPr lang="en-US" sz="2400" dirty="0">
                        <a:effectLst/>
                        <a:latin typeface="Arial Narrow" panose="020B0606020202030204" pitchFamily="34" charset="0"/>
                        <a:ea typeface="Calibri"/>
                        <a:cs typeface="Times New Roman"/>
                      </a:endParaRPr>
                    </a:p>
                  </a:txBody>
                  <a:tcPr marL="68580" marR="68580" marT="0" marB="0" anchor="b">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400" dirty="0">
                          <a:solidFill>
                            <a:srgbClr val="000000"/>
                          </a:solidFill>
                          <a:effectLst/>
                          <a:latin typeface="Arial Narrow" panose="020B0606020202030204" pitchFamily="34" charset="0"/>
                          <a:ea typeface="Calibri"/>
                          <a:cs typeface="Times New Roman"/>
                        </a:rPr>
                        <a:t>Other Information Services</a:t>
                      </a:r>
                      <a:endParaRPr lang="en-US" sz="2400" dirty="0">
                        <a:effectLst/>
                        <a:latin typeface="Arial Narrow" panose="020B0606020202030204" pitchFamily="34" charset="0"/>
                        <a:ea typeface="Calibri"/>
                        <a:cs typeface="Times New Roman"/>
                      </a:endParaRPr>
                    </a:p>
                  </a:txBody>
                  <a:tcPr marL="68580" marR="68580" marT="0" marB="0" anchor="b">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r h="190500">
                <a:tc>
                  <a:txBody>
                    <a:bodyPr/>
                    <a:lstStyle/>
                    <a:p>
                      <a:pPr marL="0" marR="0" algn="just">
                        <a:lnSpc>
                          <a:spcPct val="100000"/>
                        </a:lnSpc>
                        <a:spcBef>
                          <a:spcPts val="0"/>
                        </a:spcBef>
                        <a:spcAft>
                          <a:spcPts val="0"/>
                        </a:spcAft>
                      </a:pPr>
                      <a:r>
                        <a:rPr lang="en-US" sz="2400" dirty="0">
                          <a:solidFill>
                            <a:srgbClr val="000000"/>
                          </a:solidFill>
                          <a:effectLst/>
                          <a:latin typeface="Arial Narrow" panose="020B0606020202030204" pitchFamily="34" charset="0"/>
                          <a:ea typeface="Calibri"/>
                          <a:cs typeface="Times New Roman"/>
                        </a:rPr>
                        <a:t>5413</a:t>
                      </a:r>
                      <a:endParaRPr lang="en-US" sz="2400" dirty="0">
                        <a:effectLst/>
                        <a:latin typeface="Arial Narrow" panose="020B0606020202030204" pitchFamily="34" charset="0"/>
                        <a:ea typeface="Calibri"/>
                        <a:cs typeface="Times New Roman"/>
                      </a:endParaRPr>
                    </a:p>
                  </a:txBody>
                  <a:tcPr marL="68580" marR="68580" marT="0" marB="0" anchor="b">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400" dirty="0">
                          <a:solidFill>
                            <a:srgbClr val="000000"/>
                          </a:solidFill>
                          <a:effectLst/>
                          <a:latin typeface="Arial Narrow" panose="020B0606020202030204" pitchFamily="34" charset="0"/>
                          <a:ea typeface="Calibri"/>
                          <a:cs typeface="Times New Roman"/>
                        </a:rPr>
                        <a:t>Architectural, Engineering, and Related Services</a:t>
                      </a:r>
                      <a:endParaRPr lang="en-US" sz="2400" dirty="0">
                        <a:effectLst/>
                        <a:latin typeface="Arial Narrow" panose="020B0606020202030204" pitchFamily="34" charset="0"/>
                        <a:ea typeface="Calibri"/>
                        <a:cs typeface="Times New Roman"/>
                      </a:endParaRPr>
                    </a:p>
                  </a:txBody>
                  <a:tcPr marL="68580" marR="68580" marT="0" marB="0" anchor="b">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r h="190500">
                <a:tc>
                  <a:txBody>
                    <a:bodyPr/>
                    <a:lstStyle/>
                    <a:p>
                      <a:pPr marL="0" marR="0" algn="just">
                        <a:lnSpc>
                          <a:spcPct val="100000"/>
                        </a:lnSpc>
                        <a:spcBef>
                          <a:spcPts val="0"/>
                        </a:spcBef>
                        <a:spcAft>
                          <a:spcPts val="0"/>
                        </a:spcAft>
                      </a:pPr>
                      <a:r>
                        <a:rPr lang="en-US" sz="2400" dirty="0">
                          <a:solidFill>
                            <a:srgbClr val="000000"/>
                          </a:solidFill>
                          <a:effectLst/>
                          <a:latin typeface="Arial Narrow" panose="020B0606020202030204" pitchFamily="34" charset="0"/>
                          <a:ea typeface="Calibri"/>
                          <a:cs typeface="Times New Roman"/>
                        </a:rPr>
                        <a:t>5415</a:t>
                      </a:r>
                      <a:endParaRPr lang="en-US" sz="2400" dirty="0">
                        <a:effectLst/>
                        <a:latin typeface="Arial Narrow" panose="020B0606020202030204" pitchFamily="34" charset="0"/>
                        <a:ea typeface="Calibri"/>
                        <a:cs typeface="Times New Roman"/>
                      </a:endParaRPr>
                    </a:p>
                  </a:txBody>
                  <a:tcPr marL="68580" marR="68580" marT="0" marB="0" anchor="b">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400" dirty="0">
                          <a:solidFill>
                            <a:srgbClr val="000000"/>
                          </a:solidFill>
                          <a:effectLst/>
                          <a:latin typeface="Arial Narrow" panose="020B0606020202030204" pitchFamily="34" charset="0"/>
                          <a:ea typeface="Calibri"/>
                          <a:cs typeface="Times New Roman"/>
                        </a:rPr>
                        <a:t>Computer Systems Design and Related Services</a:t>
                      </a:r>
                      <a:endParaRPr lang="en-US" sz="2400" dirty="0">
                        <a:effectLst/>
                        <a:latin typeface="Arial Narrow" panose="020B0606020202030204" pitchFamily="34" charset="0"/>
                        <a:ea typeface="Calibri"/>
                        <a:cs typeface="Times New Roman"/>
                      </a:endParaRPr>
                    </a:p>
                  </a:txBody>
                  <a:tcPr marL="68580" marR="68580" marT="0" marB="0" anchor="b">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r h="190500">
                <a:tc>
                  <a:txBody>
                    <a:bodyPr/>
                    <a:lstStyle/>
                    <a:p>
                      <a:pPr marL="0" marR="0" algn="just">
                        <a:lnSpc>
                          <a:spcPct val="100000"/>
                        </a:lnSpc>
                        <a:spcBef>
                          <a:spcPts val="0"/>
                        </a:spcBef>
                        <a:spcAft>
                          <a:spcPts val="0"/>
                        </a:spcAft>
                      </a:pPr>
                      <a:r>
                        <a:rPr lang="en-US" sz="2400" dirty="0">
                          <a:solidFill>
                            <a:srgbClr val="000000"/>
                          </a:solidFill>
                          <a:effectLst/>
                          <a:latin typeface="Arial Narrow" panose="020B0606020202030204" pitchFamily="34" charset="0"/>
                          <a:ea typeface="Calibri"/>
                          <a:cs typeface="Times New Roman"/>
                        </a:rPr>
                        <a:t>5417</a:t>
                      </a:r>
                      <a:endParaRPr lang="en-US" sz="2400" dirty="0">
                        <a:effectLst/>
                        <a:latin typeface="Arial Narrow" panose="020B0606020202030204" pitchFamily="34" charset="0"/>
                        <a:ea typeface="Calibri"/>
                        <a:cs typeface="Times New Roman"/>
                      </a:endParaRPr>
                    </a:p>
                  </a:txBody>
                  <a:tcPr marL="68580" marR="68580" marT="0" marB="0" anchor="b">
                    <a:lnL>
                      <a:noFill/>
                    </a:lnL>
                    <a:lnR>
                      <a:noFill/>
                    </a:lnR>
                    <a:lnT w="12700" cap="flat" cmpd="sng" algn="ctr">
                      <a:solidFill>
                        <a:srgbClr val="A6A6A6"/>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400" dirty="0">
                          <a:solidFill>
                            <a:srgbClr val="000000"/>
                          </a:solidFill>
                          <a:effectLst/>
                          <a:latin typeface="Arial Narrow" panose="020B0606020202030204" pitchFamily="34" charset="0"/>
                          <a:ea typeface="Calibri"/>
                          <a:cs typeface="Times New Roman"/>
                        </a:rPr>
                        <a:t>Scientific Research and Development Services</a:t>
                      </a:r>
                      <a:endParaRPr lang="en-US" sz="2400" dirty="0">
                        <a:effectLst/>
                        <a:latin typeface="Arial Narrow" panose="020B0606020202030204" pitchFamily="34" charset="0"/>
                        <a:ea typeface="Calibri"/>
                        <a:cs typeface="Times New Roman"/>
                      </a:endParaRPr>
                    </a:p>
                  </a:txBody>
                  <a:tcPr marL="68580" marR="68580" marT="0" marB="0" anchor="b">
                    <a:lnL>
                      <a:noFill/>
                    </a:lnL>
                    <a:lnR>
                      <a:noFill/>
                    </a:lnR>
                    <a:lnT w="12700" cap="flat" cmpd="sng" algn="ctr">
                      <a:solidFill>
                        <a:srgbClr val="A6A6A6"/>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500">
                <a:tc gridSpan="2">
                  <a:txBody>
                    <a:bodyPr/>
                    <a:lstStyle/>
                    <a:p>
                      <a:pPr marL="0" marR="0" algn="l">
                        <a:lnSpc>
                          <a:spcPct val="100000"/>
                        </a:lnSpc>
                        <a:spcBef>
                          <a:spcPts val="0"/>
                        </a:spcBef>
                        <a:spcAft>
                          <a:spcPts val="0"/>
                        </a:spcAft>
                      </a:pPr>
                      <a:r>
                        <a:rPr lang="en-US" sz="1500" dirty="0">
                          <a:solidFill>
                            <a:srgbClr val="000000"/>
                          </a:solidFill>
                          <a:effectLst/>
                          <a:latin typeface="Arial Narrow" panose="020B0606020202030204" pitchFamily="34" charset="0"/>
                          <a:ea typeface="Times New Roman"/>
                          <a:cs typeface="Times New Roman"/>
                        </a:rPr>
                        <a:t>Source: Table lists 4-digit 2007 NAICS industries in the union of industries identified by Hecker (2005) and recalculated STEM concentrations using BLS 2012 and 2014 industry-occupation employment matrices.</a:t>
                      </a:r>
                      <a:endParaRPr lang="en-US" sz="1500" dirty="0">
                        <a:effectLst/>
                        <a:latin typeface="Arial Narrow" panose="020B0606020202030204" pitchFamily="34" charset="0"/>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r>
            </a:tbl>
          </a:graphicData>
        </a:graphic>
      </p:graphicFrame>
      <p:sp>
        <p:nvSpPr>
          <p:cNvPr id="66" name="TextBox 65"/>
          <p:cNvSpPr txBox="1"/>
          <p:nvPr/>
        </p:nvSpPr>
        <p:spPr>
          <a:xfrm>
            <a:off x="846192" y="24884034"/>
            <a:ext cx="5639685" cy="477054"/>
          </a:xfrm>
          <a:prstGeom prst="rect">
            <a:avLst/>
          </a:prstGeom>
          <a:noFill/>
        </p:spPr>
        <p:txBody>
          <a:bodyPr wrap="none" rtlCol="0">
            <a:spAutoFit/>
          </a:bodyPr>
          <a:lstStyle/>
          <a:p>
            <a:r>
              <a:rPr lang="en-US" sz="2500" b="1" dirty="0"/>
              <a:t>Table </a:t>
            </a:r>
            <a:r>
              <a:rPr lang="en-US" sz="2500" b="1" dirty="0" smtClean="0"/>
              <a:t>1. High Tech Industries – STEM Union</a:t>
            </a:r>
            <a:endParaRPr lang="en-US" sz="2500" b="1" dirty="0"/>
          </a:p>
        </p:txBody>
      </p:sp>
      <p:sp>
        <p:nvSpPr>
          <p:cNvPr id="2" name="Rectangle 1"/>
          <p:cNvSpPr/>
          <p:nvPr/>
        </p:nvSpPr>
        <p:spPr bwMode="auto">
          <a:xfrm>
            <a:off x="11440241" y="5676544"/>
            <a:ext cx="20814583" cy="26543500"/>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smtClean="0">
              <a:ln>
                <a:noFill/>
              </a:ln>
              <a:solidFill>
                <a:schemeClr val="tx1"/>
              </a:solidFill>
              <a:effectLst/>
              <a:latin typeface="Arial Narrow" pitchFamily="34" charset="0"/>
            </a:endParaRPr>
          </a:p>
        </p:txBody>
      </p:sp>
      <p:sp>
        <p:nvSpPr>
          <p:cNvPr id="4106" name="Text Box 410"/>
          <p:cNvSpPr txBox="1">
            <a:spLocks noChangeArrowheads="1"/>
          </p:cNvSpPr>
          <p:nvPr/>
        </p:nvSpPr>
        <p:spPr bwMode="auto">
          <a:xfrm>
            <a:off x="33103793" y="5655202"/>
            <a:ext cx="9982200" cy="5794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a:spcBef>
                <a:spcPct val="50000"/>
              </a:spcBef>
              <a:buFontTx/>
              <a:buNone/>
            </a:pPr>
            <a:r>
              <a:rPr lang="en-US" altLang="en-US" sz="3200" b="1" dirty="0" smtClean="0">
                <a:solidFill>
                  <a:srgbClr val="F8F8F8"/>
                </a:solidFill>
                <a:latin typeface="Arial Narrow" pitchFamily="34" charset="0"/>
              </a:rPr>
              <a:t>ROBUSTNESS OF STEM METHOD</a:t>
            </a:r>
          </a:p>
        </p:txBody>
      </p:sp>
      <p:sp>
        <p:nvSpPr>
          <p:cNvPr id="4112" name="Text Box 424"/>
          <p:cNvSpPr txBox="1">
            <a:spLocks noChangeArrowheads="1"/>
          </p:cNvSpPr>
          <p:nvPr/>
        </p:nvSpPr>
        <p:spPr bwMode="auto">
          <a:xfrm>
            <a:off x="11440241" y="5626100"/>
            <a:ext cx="20814584" cy="58458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267" tIns="45624" rIns="91267" bIns="45624">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a:spcBef>
                <a:spcPct val="50000"/>
              </a:spcBef>
              <a:buFontTx/>
              <a:buNone/>
            </a:pPr>
            <a:r>
              <a:rPr lang="en-US" altLang="en-US" sz="3200" b="1" dirty="0" smtClean="0">
                <a:solidFill>
                  <a:srgbClr val="F8F8F8"/>
                </a:solidFill>
                <a:latin typeface="Arial Narrow" pitchFamily="34" charset="0"/>
              </a:rPr>
              <a:t>BUSINESS DYNAMICS OF HIGH TECH INDUSTRIES</a:t>
            </a:r>
            <a:endParaRPr lang="en-US" altLang="en-US" sz="3200" b="1" dirty="0">
              <a:solidFill>
                <a:srgbClr val="F8F8F8"/>
              </a:solidFill>
              <a:latin typeface="Arial Narrow" pitchFamily="34" charset="0"/>
            </a:endParaRPr>
          </a:p>
        </p:txBody>
      </p:sp>
      <p:sp>
        <p:nvSpPr>
          <p:cNvPr id="82" name="Text Box 418"/>
          <p:cNvSpPr txBox="1">
            <a:spLocks noChangeArrowheads="1"/>
          </p:cNvSpPr>
          <p:nvPr/>
        </p:nvSpPr>
        <p:spPr bwMode="auto">
          <a:xfrm>
            <a:off x="32970442" y="6110814"/>
            <a:ext cx="5428481"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tIns="457200" rIns="457200" bIns="457200">
            <a:spAutoFit/>
          </a:bodyPr>
          <a:lstStyle>
            <a:lvl1pPr defTabSz="4389438" eaLnBrk="0" hangingPunct="0">
              <a:defRPr sz="2900">
                <a:solidFill>
                  <a:schemeClr val="tx1"/>
                </a:solidFill>
                <a:latin typeface="Arial Narrow" pitchFamily="34" charset="0"/>
              </a:defRPr>
            </a:lvl1pPr>
            <a:lvl2pPr marL="742950" indent="-285750" defTabSz="4389438" eaLnBrk="0" hangingPunct="0">
              <a:defRPr sz="2900">
                <a:solidFill>
                  <a:schemeClr val="tx1"/>
                </a:solidFill>
                <a:latin typeface="Arial Narrow" pitchFamily="34" charset="0"/>
              </a:defRPr>
            </a:lvl2pPr>
            <a:lvl3pPr marL="1143000" indent="-228600" defTabSz="4389438" eaLnBrk="0" hangingPunct="0">
              <a:defRPr sz="2900">
                <a:solidFill>
                  <a:schemeClr val="tx1"/>
                </a:solidFill>
                <a:latin typeface="Arial Narrow" pitchFamily="34" charset="0"/>
              </a:defRPr>
            </a:lvl3pPr>
            <a:lvl4pPr marL="1600200" indent="-228600" defTabSz="4389438" eaLnBrk="0" hangingPunct="0">
              <a:defRPr sz="2900">
                <a:solidFill>
                  <a:schemeClr val="tx1"/>
                </a:solidFill>
                <a:latin typeface="Arial Narrow" pitchFamily="34" charset="0"/>
              </a:defRPr>
            </a:lvl4pPr>
            <a:lvl5pPr marL="2057400" indent="-228600" defTabSz="4389438" eaLnBrk="0" hangingPunct="0">
              <a:defRPr sz="2900">
                <a:solidFill>
                  <a:schemeClr val="tx1"/>
                </a:solidFill>
                <a:latin typeface="Arial Narrow" pitchFamily="34" charset="0"/>
              </a:defRPr>
            </a:lvl5pPr>
            <a:lvl6pPr marL="2514600" indent="-228600" defTabSz="4389438" eaLnBrk="0" fontAlgn="base" hangingPunct="0">
              <a:spcBef>
                <a:spcPct val="0"/>
              </a:spcBef>
              <a:spcAft>
                <a:spcPct val="0"/>
              </a:spcAft>
              <a:defRPr sz="2900">
                <a:solidFill>
                  <a:schemeClr val="tx1"/>
                </a:solidFill>
                <a:latin typeface="Arial Narrow" pitchFamily="34" charset="0"/>
              </a:defRPr>
            </a:lvl6pPr>
            <a:lvl7pPr marL="2971800" indent="-228600" defTabSz="4389438" eaLnBrk="0" fontAlgn="base" hangingPunct="0">
              <a:spcBef>
                <a:spcPct val="0"/>
              </a:spcBef>
              <a:spcAft>
                <a:spcPct val="0"/>
              </a:spcAft>
              <a:defRPr sz="2900">
                <a:solidFill>
                  <a:schemeClr val="tx1"/>
                </a:solidFill>
                <a:latin typeface="Arial Narrow" pitchFamily="34" charset="0"/>
              </a:defRPr>
            </a:lvl7pPr>
            <a:lvl8pPr marL="3429000" indent="-228600" defTabSz="4389438" eaLnBrk="0" fontAlgn="base" hangingPunct="0">
              <a:spcBef>
                <a:spcPct val="0"/>
              </a:spcBef>
              <a:spcAft>
                <a:spcPct val="0"/>
              </a:spcAft>
              <a:defRPr sz="2900">
                <a:solidFill>
                  <a:schemeClr val="tx1"/>
                </a:solidFill>
                <a:latin typeface="Arial Narrow" pitchFamily="34" charset="0"/>
              </a:defRPr>
            </a:lvl8pPr>
            <a:lvl9pPr marL="3886200" indent="-228600" defTabSz="4389438" eaLnBrk="0" fontAlgn="base" hangingPunct="0">
              <a:spcBef>
                <a:spcPct val="0"/>
              </a:spcBef>
              <a:spcAft>
                <a:spcPct val="0"/>
              </a:spcAft>
              <a:defRPr sz="2900">
                <a:solidFill>
                  <a:schemeClr val="tx1"/>
                </a:solidFill>
                <a:latin typeface="Arial Narrow" pitchFamily="34" charset="0"/>
              </a:defRPr>
            </a:lvl9pPr>
          </a:lstStyle>
          <a:p>
            <a:pPr algn="just" eaLnBrk="1" hangingPunct="1"/>
            <a:r>
              <a:rPr lang="en-US" altLang="en-US" sz="3000" dirty="0"/>
              <a:t>Table </a:t>
            </a:r>
            <a:r>
              <a:rPr lang="en-US" altLang="en-US" sz="3000" dirty="0" smtClean="0"/>
              <a:t>2 shows there </a:t>
            </a:r>
            <a:r>
              <a:rPr lang="en-US" altLang="en-US" sz="3000" dirty="0"/>
              <a:t>are 147 industries in </a:t>
            </a:r>
            <a:r>
              <a:rPr lang="en-US" altLang="en-US" sz="3000" dirty="0" smtClean="0"/>
              <a:t>common across the STEM method in 2005, 2012, and 2014, </a:t>
            </a:r>
            <a:r>
              <a:rPr lang="en-US" altLang="en-US" sz="3000" b="1" dirty="0" smtClean="0"/>
              <a:t>indicating stability</a:t>
            </a:r>
            <a:r>
              <a:rPr lang="en-US" altLang="en-US" sz="3000" dirty="0"/>
              <a:t>. We also find there are 24 industries </a:t>
            </a:r>
            <a:r>
              <a:rPr lang="en-US" altLang="en-US" sz="3000" dirty="0" smtClean="0"/>
              <a:t>no </a:t>
            </a:r>
            <a:r>
              <a:rPr lang="en-US" altLang="en-US" sz="3000" dirty="0"/>
              <a:t>longer High Tech in 2012 and </a:t>
            </a:r>
            <a:r>
              <a:rPr lang="en-US" altLang="en-US" sz="3000" dirty="0" smtClean="0"/>
              <a:t>2014 and 8 </a:t>
            </a:r>
            <a:r>
              <a:rPr lang="en-US" altLang="en-US" sz="3000" dirty="0"/>
              <a:t>industries </a:t>
            </a:r>
            <a:r>
              <a:rPr lang="en-US" altLang="en-US" sz="3000" dirty="0" smtClean="0"/>
              <a:t>High </a:t>
            </a:r>
            <a:r>
              <a:rPr lang="en-US" altLang="en-US" sz="3000" dirty="0"/>
              <a:t>Tech only </a:t>
            </a:r>
            <a:r>
              <a:rPr lang="en-US" altLang="en-US" sz="3000" dirty="0" smtClean="0"/>
              <a:t>in 2012 </a:t>
            </a:r>
            <a:r>
              <a:rPr lang="en-US" altLang="en-US" sz="3000" dirty="0"/>
              <a:t>and </a:t>
            </a:r>
            <a:r>
              <a:rPr lang="en-US" altLang="en-US" sz="3000" dirty="0" smtClean="0"/>
              <a:t>2014.</a:t>
            </a:r>
            <a:endParaRPr lang="en-US" altLang="en-US" sz="3000" dirty="0"/>
          </a:p>
        </p:txBody>
      </p:sp>
      <p:graphicFrame>
        <p:nvGraphicFramePr>
          <p:cNvPr id="12" name="Table 11"/>
          <p:cNvGraphicFramePr>
            <a:graphicFrameLocks noGrp="1"/>
          </p:cNvGraphicFramePr>
          <p:nvPr>
            <p:extLst>
              <p:ext uri="{D42A27DB-BD31-4B8C-83A1-F6EECF244321}">
                <p14:modId xmlns:p14="http://schemas.microsoft.com/office/powerpoint/2010/main" val="231812373"/>
              </p:ext>
            </p:extLst>
          </p:nvPr>
        </p:nvGraphicFramePr>
        <p:xfrm>
          <a:off x="38247294" y="7132669"/>
          <a:ext cx="4776640" cy="3671123"/>
        </p:xfrm>
        <a:graphic>
          <a:graphicData uri="http://schemas.openxmlformats.org/drawingml/2006/table">
            <a:tbl>
              <a:tblPr firstRow="1" firstCol="1" bandRow="1"/>
              <a:tblGrid>
                <a:gridCol w="2722066"/>
                <a:gridCol w="2054574"/>
              </a:tblGrid>
              <a:tr h="123610">
                <a:tc>
                  <a:txBody>
                    <a:bodyPr/>
                    <a:lstStyle/>
                    <a:p>
                      <a:pPr>
                        <a:lnSpc>
                          <a:spcPct val="100000"/>
                        </a:lnSpc>
                      </a:pPr>
                      <a:endParaRPr lang="en-US" sz="2200" dirty="0">
                        <a:effectLst/>
                        <a:latin typeface="Arial Narrow" panose="020B060602020203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200" dirty="0">
                          <a:solidFill>
                            <a:srgbClr val="000000"/>
                          </a:solidFill>
                          <a:effectLst/>
                          <a:latin typeface="Arial Narrow" panose="020B0606020202030204" pitchFamily="34" charset="0"/>
                          <a:ea typeface="Times New Roman"/>
                          <a:cs typeface="Times New Roman"/>
                        </a:rPr>
                        <a:t>Industries</a:t>
                      </a:r>
                      <a:endParaRPr lang="en-US" sz="2200" dirty="0">
                        <a:effectLst/>
                        <a:latin typeface="Arial Narrow" panose="020B0606020202030204" pitchFamily="34" charset="0"/>
                        <a:ea typeface="Calibri"/>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3610">
                <a:tc>
                  <a:txBody>
                    <a:bodyPr/>
                    <a:lstStyle/>
                    <a:p>
                      <a:pPr marL="0" marR="0" algn="l">
                        <a:lnSpc>
                          <a:spcPct val="100000"/>
                        </a:lnSpc>
                        <a:spcBef>
                          <a:spcPts val="0"/>
                        </a:spcBef>
                        <a:spcAft>
                          <a:spcPts val="0"/>
                        </a:spcAft>
                      </a:pPr>
                      <a:r>
                        <a:rPr lang="en-US" sz="2200" dirty="0">
                          <a:solidFill>
                            <a:srgbClr val="000000"/>
                          </a:solidFill>
                          <a:effectLst/>
                          <a:latin typeface="Arial Narrow" panose="020B0606020202030204" pitchFamily="34" charset="0"/>
                          <a:ea typeface="Times New Roman"/>
                          <a:cs typeface="Times New Roman"/>
                        </a:rPr>
                        <a:t>All 3 Years</a:t>
                      </a:r>
                      <a:endParaRPr lang="en-US" sz="2200" dirty="0">
                        <a:effectLst/>
                        <a:latin typeface="Arial Narrow" panose="020B0606020202030204" pitchFamily="34" charset="0"/>
                        <a:ea typeface="Calibri"/>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200" dirty="0">
                          <a:solidFill>
                            <a:srgbClr val="000000"/>
                          </a:solidFill>
                          <a:effectLst/>
                          <a:latin typeface="Arial Narrow" panose="020B0606020202030204" pitchFamily="34" charset="0"/>
                          <a:ea typeface="Times New Roman"/>
                          <a:cs typeface="Times New Roman"/>
                        </a:rPr>
                        <a:t>147</a:t>
                      </a:r>
                      <a:endParaRPr lang="en-US" sz="2200" dirty="0">
                        <a:effectLst/>
                        <a:latin typeface="Arial Narrow" panose="020B0606020202030204" pitchFamily="34" charset="0"/>
                        <a:ea typeface="Calibri"/>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r h="247221">
                <a:tc>
                  <a:txBody>
                    <a:bodyPr/>
                    <a:lstStyle/>
                    <a:p>
                      <a:pPr marL="0" marR="0" algn="l">
                        <a:lnSpc>
                          <a:spcPct val="100000"/>
                        </a:lnSpc>
                        <a:spcBef>
                          <a:spcPts val="0"/>
                        </a:spcBef>
                        <a:spcAft>
                          <a:spcPts val="0"/>
                        </a:spcAft>
                      </a:pPr>
                      <a:r>
                        <a:rPr lang="en-US" sz="2200" dirty="0">
                          <a:solidFill>
                            <a:srgbClr val="000000"/>
                          </a:solidFill>
                          <a:effectLst/>
                          <a:latin typeface="Arial Narrow" panose="020B0606020202030204" pitchFamily="34" charset="0"/>
                          <a:ea typeface="Times New Roman"/>
                          <a:cs typeface="Times New Roman"/>
                        </a:rPr>
                        <a:t>Hecker (2005) Only</a:t>
                      </a:r>
                      <a:endParaRPr lang="en-US" sz="2200" dirty="0">
                        <a:effectLst/>
                        <a:latin typeface="Arial Narrow" panose="020B0606020202030204" pitchFamily="34" charset="0"/>
                        <a:ea typeface="Calibri"/>
                        <a:cs typeface="Times New Roman"/>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200" dirty="0">
                          <a:solidFill>
                            <a:srgbClr val="000000"/>
                          </a:solidFill>
                          <a:effectLst/>
                          <a:latin typeface="Arial Narrow" panose="020B0606020202030204" pitchFamily="34" charset="0"/>
                          <a:ea typeface="Times New Roman"/>
                          <a:cs typeface="Times New Roman"/>
                        </a:rPr>
                        <a:t>24</a:t>
                      </a:r>
                      <a:endParaRPr lang="en-US" sz="2200" dirty="0">
                        <a:effectLst/>
                        <a:latin typeface="Arial Narrow" panose="020B0606020202030204" pitchFamily="34" charset="0"/>
                        <a:ea typeface="Calibri"/>
                        <a:cs typeface="Times New Roman"/>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r h="247221">
                <a:tc>
                  <a:txBody>
                    <a:bodyPr/>
                    <a:lstStyle/>
                    <a:p>
                      <a:pPr marL="0" marR="0" algn="l">
                        <a:lnSpc>
                          <a:spcPct val="100000"/>
                        </a:lnSpc>
                        <a:spcBef>
                          <a:spcPts val="0"/>
                        </a:spcBef>
                        <a:spcAft>
                          <a:spcPts val="0"/>
                        </a:spcAft>
                      </a:pPr>
                      <a:r>
                        <a:rPr lang="en-US" sz="2200" dirty="0">
                          <a:solidFill>
                            <a:srgbClr val="000000"/>
                          </a:solidFill>
                          <a:effectLst/>
                          <a:latin typeface="Arial Narrow" panose="020B0606020202030204" pitchFamily="34" charset="0"/>
                          <a:ea typeface="Times New Roman"/>
                          <a:cs typeface="Times New Roman"/>
                        </a:rPr>
                        <a:t>STEM 2012 Only</a:t>
                      </a:r>
                      <a:endParaRPr lang="en-US" sz="2200" dirty="0">
                        <a:effectLst/>
                        <a:latin typeface="Arial Narrow" panose="020B0606020202030204" pitchFamily="34" charset="0"/>
                        <a:ea typeface="Calibri"/>
                        <a:cs typeface="Times New Roman"/>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200" dirty="0">
                          <a:solidFill>
                            <a:srgbClr val="000000"/>
                          </a:solidFill>
                          <a:effectLst/>
                          <a:latin typeface="Arial Narrow" panose="020B0606020202030204" pitchFamily="34" charset="0"/>
                          <a:ea typeface="Times New Roman"/>
                          <a:cs typeface="Times New Roman"/>
                        </a:rPr>
                        <a:t>1</a:t>
                      </a:r>
                      <a:endParaRPr lang="en-US" sz="2200" dirty="0">
                        <a:effectLst/>
                        <a:latin typeface="Arial Narrow" panose="020B0606020202030204" pitchFamily="34" charset="0"/>
                        <a:ea typeface="Calibri"/>
                        <a:cs typeface="Times New Roman"/>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r h="247221">
                <a:tc>
                  <a:txBody>
                    <a:bodyPr/>
                    <a:lstStyle/>
                    <a:p>
                      <a:pPr marL="0" marR="0" algn="l">
                        <a:lnSpc>
                          <a:spcPct val="100000"/>
                        </a:lnSpc>
                        <a:spcBef>
                          <a:spcPts val="0"/>
                        </a:spcBef>
                        <a:spcAft>
                          <a:spcPts val="0"/>
                        </a:spcAft>
                      </a:pPr>
                      <a:r>
                        <a:rPr lang="en-US" sz="2200" dirty="0">
                          <a:solidFill>
                            <a:srgbClr val="000000"/>
                          </a:solidFill>
                          <a:effectLst/>
                          <a:latin typeface="Arial Narrow" panose="020B0606020202030204" pitchFamily="34" charset="0"/>
                          <a:ea typeface="Times New Roman"/>
                          <a:cs typeface="Times New Roman"/>
                        </a:rPr>
                        <a:t>STEM 2014 Only</a:t>
                      </a:r>
                      <a:endParaRPr lang="en-US" sz="2200" dirty="0">
                        <a:effectLst/>
                        <a:latin typeface="Arial Narrow" panose="020B0606020202030204" pitchFamily="34" charset="0"/>
                        <a:ea typeface="Calibri"/>
                        <a:cs typeface="Times New Roman"/>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200" dirty="0">
                          <a:solidFill>
                            <a:srgbClr val="000000"/>
                          </a:solidFill>
                          <a:effectLst/>
                          <a:latin typeface="Arial Narrow" panose="020B0606020202030204" pitchFamily="34" charset="0"/>
                          <a:ea typeface="Times New Roman"/>
                          <a:cs typeface="Times New Roman"/>
                        </a:rPr>
                        <a:t>7</a:t>
                      </a:r>
                      <a:endParaRPr lang="en-US" sz="2200" dirty="0">
                        <a:effectLst/>
                        <a:latin typeface="Arial Narrow" panose="020B0606020202030204" pitchFamily="34" charset="0"/>
                        <a:ea typeface="Calibri"/>
                        <a:cs typeface="Times New Roman"/>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r h="247221">
                <a:tc>
                  <a:txBody>
                    <a:bodyPr/>
                    <a:lstStyle/>
                    <a:p>
                      <a:pPr marL="0" marR="0" algn="l">
                        <a:lnSpc>
                          <a:spcPct val="100000"/>
                        </a:lnSpc>
                        <a:spcBef>
                          <a:spcPts val="0"/>
                        </a:spcBef>
                        <a:spcAft>
                          <a:spcPts val="0"/>
                        </a:spcAft>
                      </a:pPr>
                      <a:r>
                        <a:rPr lang="en-US" sz="2200" dirty="0">
                          <a:solidFill>
                            <a:srgbClr val="000000"/>
                          </a:solidFill>
                          <a:effectLst/>
                          <a:latin typeface="Arial Narrow" panose="020B0606020202030204" pitchFamily="34" charset="0"/>
                          <a:ea typeface="Times New Roman"/>
                          <a:cs typeface="Times New Roman"/>
                        </a:rPr>
                        <a:t>Combination of Two (Residual)</a:t>
                      </a:r>
                      <a:endParaRPr lang="en-US" sz="2200" dirty="0">
                        <a:effectLst/>
                        <a:latin typeface="Arial Narrow" panose="020B0606020202030204" pitchFamily="34" charset="0"/>
                        <a:ea typeface="Calibri"/>
                        <a:cs typeface="Times New Roman"/>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200" dirty="0">
                          <a:solidFill>
                            <a:srgbClr val="000000"/>
                          </a:solidFill>
                          <a:effectLst/>
                          <a:latin typeface="Arial Narrow" panose="020B0606020202030204" pitchFamily="34" charset="0"/>
                          <a:ea typeface="Times New Roman"/>
                          <a:cs typeface="Times New Roman"/>
                        </a:rPr>
                        <a:t>19</a:t>
                      </a:r>
                      <a:endParaRPr lang="en-US" sz="2200" dirty="0">
                        <a:effectLst/>
                        <a:latin typeface="Arial Narrow" panose="020B0606020202030204" pitchFamily="34" charset="0"/>
                        <a:ea typeface="Calibri"/>
                        <a:cs typeface="Times New Roman"/>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r h="123610">
                <a:tc>
                  <a:txBody>
                    <a:bodyPr/>
                    <a:lstStyle/>
                    <a:p>
                      <a:pPr marL="0" marR="0" algn="l">
                        <a:lnSpc>
                          <a:spcPct val="100000"/>
                        </a:lnSpc>
                        <a:spcBef>
                          <a:spcPts val="0"/>
                        </a:spcBef>
                        <a:spcAft>
                          <a:spcPts val="0"/>
                        </a:spcAft>
                      </a:pPr>
                      <a:r>
                        <a:rPr lang="en-US" sz="2200" dirty="0">
                          <a:solidFill>
                            <a:srgbClr val="000000"/>
                          </a:solidFill>
                          <a:effectLst/>
                          <a:latin typeface="Arial Narrow" panose="020B0606020202030204" pitchFamily="34" charset="0"/>
                          <a:ea typeface="Times New Roman"/>
                          <a:cs typeface="Times New Roman"/>
                        </a:rPr>
                        <a:t>Total</a:t>
                      </a:r>
                      <a:endParaRPr lang="en-US" sz="2200" dirty="0">
                        <a:effectLst/>
                        <a:latin typeface="Arial Narrow" panose="020B0606020202030204" pitchFamily="34" charset="0"/>
                        <a:ea typeface="Calibri"/>
                        <a:cs typeface="Times New Roman"/>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200" dirty="0">
                          <a:solidFill>
                            <a:srgbClr val="000000"/>
                          </a:solidFill>
                          <a:effectLst/>
                          <a:latin typeface="Arial Narrow" panose="020B0606020202030204" pitchFamily="34" charset="0"/>
                          <a:ea typeface="Times New Roman"/>
                          <a:cs typeface="Times New Roman"/>
                        </a:rPr>
                        <a:t>198</a:t>
                      </a:r>
                      <a:endParaRPr lang="en-US" sz="2200" dirty="0">
                        <a:effectLst/>
                        <a:latin typeface="Arial Narrow" panose="020B0606020202030204" pitchFamily="34" charset="0"/>
                        <a:ea typeface="Calibri"/>
                        <a:cs typeface="Times New Roman"/>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88883">
                <a:tc gridSpan="2">
                  <a:txBody>
                    <a:bodyPr/>
                    <a:lstStyle/>
                    <a:p>
                      <a:pPr marL="0" marR="0" algn="l">
                        <a:lnSpc>
                          <a:spcPct val="100000"/>
                        </a:lnSpc>
                        <a:spcBef>
                          <a:spcPts val="0"/>
                        </a:spcBef>
                        <a:spcAft>
                          <a:spcPts val="0"/>
                        </a:spcAft>
                      </a:pPr>
                      <a:r>
                        <a:rPr lang="en-US" sz="1500" dirty="0">
                          <a:solidFill>
                            <a:srgbClr val="000000"/>
                          </a:solidFill>
                          <a:effectLst/>
                          <a:latin typeface="Arial Narrow" panose="020B0606020202030204" pitchFamily="34" charset="0"/>
                          <a:ea typeface="Times New Roman"/>
                          <a:cs typeface="Times New Roman"/>
                        </a:rPr>
                        <a:t>Notes: Includes counts of 6-digit 2007 NAICS industries </a:t>
                      </a:r>
                      <a:r>
                        <a:rPr lang="en-US" sz="1500" dirty="0">
                          <a:solidFill>
                            <a:srgbClr val="000000"/>
                          </a:solidFill>
                          <a:effectLst/>
                          <a:latin typeface="Arial Narrow" panose="020B0606020202030204" pitchFamily="34" charset="0"/>
                          <a:ea typeface="Calibri"/>
                          <a:cs typeface="Times New Roman"/>
                        </a:rPr>
                        <a:t>associated with different combinations of High Tech methodologies. The total captures the count of unique industries across all three vintages.</a:t>
                      </a:r>
                      <a:endParaRPr lang="en-US" sz="1500" dirty="0">
                        <a:effectLst/>
                        <a:latin typeface="Arial Narrow" panose="020B0606020202030204" pitchFamily="34" charset="0"/>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573901440"/>
              </p:ext>
            </p:extLst>
          </p:nvPr>
        </p:nvGraphicFramePr>
        <p:xfrm>
          <a:off x="34476205" y="15398885"/>
          <a:ext cx="7237377" cy="2536872"/>
        </p:xfrm>
        <a:graphic>
          <a:graphicData uri="http://schemas.openxmlformats.org/drawingml/2006/table">
            <a:tbl>
              <a:tblPr firstRow="1" firstCol="1" bandRow="1"/>
              <a:tblGrid>
                <a:gridCol w="2216721"/>
                <a:gridCol w="1673552"/>
                <a:gridCol w="1673552"/>
                <a:gridCol w="1673552"/>
              </a:tblGrid>
              <a:tr h="244448">
                <a:tc>
                  <a:txBody>
                    <a:bodyPr/>
                    <a:lstStyle/>
                    <a:p>
                      <a:pPr>
                        <a:lnSpc>
                          <a:spcPct val="100000"/>
                        </a:lnSpc>
                      </a:pPr>
                      <a:endParaRPr lang="en-US" sz="2200" dirty="0">
                        <a:effectLst/>
                        <a:latin typeface="Arial Narrow" panose="020B060602020203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200" dirty="0">
                          <a:solidFill>
                            <a:srgbClr val="000000"/>
                          </a:solidFill>
                          <a:effectLst/>
                          <a:latin typeface="Arial Narrow" panose="020B0606020202030204" pitchFamily="34" charset="0"/>
                          <a:ea typeface="Times New Roman"/>
                          <a:cs typeface="Times New Roman"/>
                        </a:rPr>
                        <a:t>Level I</a:t>
                      </a:r>
                      <a:endParaRPr lang="en-US" sz="2200" dirty="0">
                        <a:effectLst/>
                        <a:latin typeface="Arial Narrow" panose="020B0606020202030204" pitchFamily="34" charset="0"/>
                        <a:ea typeface="Calibri"/>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200" dirty="0">
                          <a:solidFill>
                            <a:srgbClr val="000000"/>
                          </a:solidFill>
                          <a:effectLst/>
                          <a:latin typeface="Arial Narrow" panose="020B0606020202030204" pitchFamily="34" charset="0"/>
                          <a:ea typeface="Times New Roman"/>
                          <a:cs typeface="Times New Roman"/>
                        </a:rPr>
                        <a:t>Level II</a:t>
                      </a:r>
                      <a:endParaRPr lang="en-US" sz="2200" dirty="0">
                        <a:effectLst/>
                        <a:latin typeface="Arial Narrow" panose="020B0606020202030204" pitchFamily="34" charset="0"/>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200" dirty="0">
                          <a:solidFill>
                            <a:srgbClr val="000000"/>
                          </a:solidFill>
                          <a:effectLst/>
                          <a:latin typeface="Arial Narrow" panose="020B0606020202030204" pitchFamily="34" charset="0"/>
                          <a:ea typeface="Times New Roman"/>
                          <a:cs typeface="Times New Roman"/>
                        </a:rPr>
                        <a:t>Level III</a:t>
                      </a:r>
                      <a:endParaRPr lang="en-US" sz="2200" dirty="0">
                        <a:effectLst/>
                        <a:latin typeface="Arial Narrow" panose="020B0606020202030204" pitchFamily="34" charset="0"/>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448">
                <a:tc>
                  <a:txBody>
                    <a:bodyPr/>
                    <a:lstStyle/>
                    <a:p>
                      <a:pPr marL="0" marR="0" algn="l">
                        <a:lnSpc>
                          <a:spcPct val="100000"/>
                        </a:lnSpc>
                        <a:spcBef>
                          <a:spcPts val="0"/>
                        </a:spcBef>
                        <a:spcAft>
                          <a:spcPts val="0"/>
                        </a:spcAft>
                      </a:pPr>
                      <a:r>
                        <a:rPr lang="en-US" sz="2200" dirty="0">
                          <a:solidFill>
                            <a:srgbClr val="000000"/>
                          </a:solidFill>
                          <a:effectLst/>
                          <a:latin typeface="Arial Narrow" panose="020B0606020202030204" pitchFamily="34" charset="0"/>
                          <a:ea typeface="Times New Roman"/>
                          <a:cs typeface="Times New Roman"/>
                        </a:rPr>
                        <a:t>All 3 Years</a:t>
                      </a:r>
                      <a:endParaRPr lang="en-US" sz="2200" dirty="0">
                        <a:effectLst/>
                        <a:latin typeface="Arial Narrow" panose="020B0606020202030204" pitchFamily="34" charset="0"/>
                        <a:ea typeface="Calibri"/>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200" dirty="0">
                          <a:solidFill>
                            <a:srgbClr val="000000"/>
                          </a:solidFill>
                          <a:effectLst/>
                          <a:latin typeface="Arial Narrow" panose="020B0606020202030204" pitchFamily="34" charset="0"/>
                          <a:ea typeface="Times New Roman"/>
                          <a:cs typeface="Times New Roman"/>
                        </a:rPr>
                        <a:t>48</a:t>
                      </a:r>
                      <a:endParaRPr lang="en-US" sz="2200" dirty="0">
                        <a:effectLst/>
                        <a:latin typeface="Arial Narrow" panose="020B0606020202030204" pitchFamily="34" charset="0"/>
                        <a:ea typeface="Calibri"/>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200" dirty="0">
                          <a:solidFill>
                            <a:srgbClr val="000000"/>
                          </a:solidFill>
                          <a:effectLst/>
                          <a:latin typeface="Arial Narrow" panose="020B0606020202030204" pitchFamily="34" charset="0"/>
                          <a:ea typeface="Times New Roman"/>
                          <a:cs typeface="Times New Roman"/>
                        </a:rPr>
                        <a:t>32</a:t>
                      </a:r>
                      <a:endParaRPr lang="en-US" sz="2200" dirty="0">
                        <a:effectLst/>
                        <a:latin typeface="Arial Narrow" panose="020B0606020202030204" pitchFamily="34" charset="0"/>
                        <a:ea typeface="Calibri"/>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200" dirty="0">
                          <a:solidFill>
                            <a:srgbClr val="000000"/>
                          </a:solidFill>
                          <a:effectLst/>
                          <a:latin typeface="Arial Narrow" panose="020B0606020202030204" pitchFamily="34" charset="0"/>
                          <a:ea typeface="Times New Roman"/>
                          <a:cs typeface="Times New Roman"/>
                        </a:rPr>
                        <a:t>27</a:t>
                      </a:r>
                      <a:endParaRPr lang="en-US" sz="2200" dirty="0">
                        <a:effectLst/>
                        <a:latin typeface="Arial Narrow" panose="020B0606020202030204" pitchFamily="34" charset="0"/>
                        <a:ea typeface="Calibri"/>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r h="414736">
                <a:tc>
                  <a:txBody>
                    <a:bodyPr/>
                    <a:lstStyle/>
                    <a:p>
                      <a:pPr marL="0" marR="0" algn="l">
                        <a:lnSpc>
                          <a:spcPct val="100000"/>
                        </a:lnSpc>
                        <a:spcBef>
                          <a:spcPts val="0"/>
                        </a:spcBef>
                        <a:spcAft>
                          <a:spcPts val="0"/>
                        </a:spcAft>
                      </a:pPr>
                      <a:r>
                        <a:rPr lang="en-US" sz="2200" dirty="0">
                          <a:solidFill>
                            <a:srgbClr val="000000"/>
                          </a:solidFill>
                          <a:effectLst/>
                          <a:latin typeface="Arial Narrow" panose="020B0606020202030204" pitchFamily="34" charset="0"/>
                          <a:ea typeface="Times New Roman"/>
                          <a:cs typeface="Times New Roman"/>
                        </a:rPr>
                        <a:t>Hecker (2005) Only</a:t>
                      </a:r>
                      <a:endParaRPr lang="en-US" sz="2200" dirty="0">
                        <a:effectLst/>
                        <a:latin typeface="Arial Narrow" panose="020B0606020202030204" pitchFamily="34" charset="0"/>
                        <a:ea typeface="Calibri"/>
                        <a:cs typeface="Times New Roman"/>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200" dirty="0">
                          <a:solidFill>
                            <a:srgbClr val="000000"/>
                          </a:solidFill>
                          <a:effectLst/>
                          <a:latin typeface="Arial Narrow" panose="020B0606020202030204" pitchFamily="34" charset="0"/>
                          <a:ea typeface="Times New Roman"/>
                          <a:cs typeface="Times New Roman"/>
                        </a:rPr>
                        <a:t>6</a:t>
                      </a:r>
                      <a:endParaRPr lang="en-US" sz="2200" dirty="0">
                        <a:effectLst/>
                        <a:latin typeface="Arial Narrow" panose="020B0606020202030204" pitchFamily="34" charset="0"/>
                        <a:ea typeface="Calibri"/>
                        <a:cs typeface="Times New Roman"/>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200" dirty="0">
                          <a:solidFill>
                            <a:srgbClr val="000000"/>
                          </a:solidFill>
                          <a:effectLst/>
                          <a:latin typeface="Arial Narrow" panose="020B0606020202030204" pitchFamily="34" charset="0"/>
                          <a:ea typeface="Times New Roman"/>
                          <a:cs typeface="Times New Roman"/>
                        </a:rPr>
                        <a:t>7</a:t>
                      </a:r>
                      <a:endParaRPr lang="en-US" sz="2200" dirty="0">
                        <a:effectLst/>
                        <a:latin typeface="Arial Narrow" panose="020B0606020202030204" pitchFamily="34" charset="0"/>
                        <a:ea typeface="Calibri"/>
                        <a:cs typeface="Times New Roman"/>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200" dirty="0">
                          <a:solidFill>
                            <a:srgbClr val="000000"/>
                          </a:solidFill>
                          <a:effectLst/>
                          <a:latin typeface="Arial Narrow" panose="020B0606020202030204" pitchFamily="34" charset="0"/>
                          <a:ea typeface="Times New Roman"/>
                          <a:cs typeface="Times New Roman"/>
                        </a:rPr>
                        <a:t>26</a:t>
                      </a:r>
                      <a:endParaRPr lang="en-US" sz="2200" dirty="0">
                        <a:effectLst/>
                        <a:latin typeface="Arial Narrow" panose="020B0606020202030204" pitchFamily="34" charset="0"/>
                        <a:ea typeface="Calibri"/>
                        <a:cs typeface="Times New Roman"/>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r h="414736">
                <a:tc>
                  <a:txBody>
                    <a:bodyPr/>
                    <a:lstStyle/>
                    <a:p>
                      <a:pPr marL="0" marR="0" algn="l">
                        <a:lnSpc>
                          <a:spcPct val="100000"/>
                        </a:lnSpc>
                        <a:spcBef>
                          <a:spcPts val="0"/>
                        </a:spcBef>
                        <a:spcAft>
                          <a:spcPts val="0"/>
                        </a:spcAft>
                      </a:pPr>
                      <a:r>
                        <a:rPr lang="en-US" sz="2200" dirty="0">
                          <a:solidFill>
                            <a:srgbClr val="000000"/>
                          </a:solidFill>
                          <a:effectLst/>
                          <a:latin typeface="Arial Narrow" panose="020B0606020202030204" pitchFamily="34" charset="0"/>
                          <a:ea typeface="Times New Roman"/>
                          <a:cs typeface="Times New Roman"/>
                        </a:rPr>
                        <a:t>STEM 2012 Only</a:t>
                      </a:r>
                      <a:endParaRPr lang="en-US" sz="2200" dirty="0">
                        <a:effectLst/>
                        <a:latin typeface="Arial Narrow" panose="020B0606020202030204" pitchFamily="34" charset="0"/>
                        <a:ea typeface="Calibri"/>
                        <a:cs typeface="Times New Roman"/>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200" dirty="0">
                          <a:solidFill>
                            <a:srgbClr val="000000"/>
                          </a:solidFill>
                          <a:effectLst/>
                          <a:latin typeface="Arial Narrow" panose="020B0606020202030204" pitchFamily="34" charset="0"/>
                          <a:ea typeface="Times New Roman"/>
                          <a:cs typeface="Times New Roman"/>
                        </a:rPr>
                        <a:t>2</a:t>
                      </a:r>
                      <a:endParaRPr lang="en-US" sz="2200" dirty="0">
                        <a:effectLst/>
                        <a:latin typeface="Arial Narrow" panose="020B0606020202030204" pitchFamily="34" charset="0"/>
                        <a:ea typeface="Calibri"/>
                        <a:cs typeface="Times New Roman"/>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200" dirty="0">
                          <a:solidFill>
                            <a:srgbClr val="000000"/>
                          </a:solidFill>
                          <a:effectLst/>
                          <a:latin typeface="Arial Narrow" panose="020B0606020202030204" pitchFamily="34" charset="0"/>
                          <a:ea typeface="Times New Roman"/>
                          <a:cs typeface="Times New Roman"/>
                        </a:rPr>
                        <a:t>4</a:t>
                      </a:r>
                      <a:endParaRPr lang="en-US" sz="2200" dirty="0">
                        <a:effectLst/>
                        <a:latin typeface="Arial Narrow" panose="020B0606020202030204" pitchFamily="34" charset="0"/>
                        <a:ea typeface="Calibri"/>
                        <a:cs typeface="Times New Roman"/>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200" dirty="0">
                          <a:solidFill>
                            <a:srgbClr val="000000"/>
                          </a:solidFill>
                          <a:effectLst/>
                          <a:latin typeface="Arial Narrow" panose="020B0606020202030204" pitchFamily="34" charset="0"/>
                          <a:ea typeface="Times New Roman"/>
                          <a:cs typeface="Times New Roman"/>
                        </a:rPr>
                        <a:t>11</a:t>
                      </a:r>
                      <a:endParaRPr lang="en-US" sz="2200" dirty="0">
                        <a:effectLst/>
                        <a:latin typeface="Arial Narrow" panose="020B0606020202030204" pitchFamily="34" charset="0"/>
                        <a:ea typeface="Calibri"/>
                        <a:cs typeface="Times New Roman"/>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r h="414736">
                <a:tc>
                  <a:txBody>
                    <a:bodyPr/>
                    <a:lstStyle/>
                    <a:p>
                      <a:pPr marL="0" marR="0" algn="l">
                        <a:lnSpc>
                          <a:spcPct val="100000"/>
                        </a:lnSpc>
                        <a:spcBef>
                          <a:spcPts val="0"/>
                        </a:spcBef>
                        <a:spcAft>
                          <a:spcPts val="0"/>
                        </a:spcAft>
                      </a:pPr>
                      <a:r>
                        <a:rPr lang="en-US" sz="2200" dirty="0">
                          <a:solidFill>
                            <a:srgbClr val="000000"/>
                          </a:solidFill>
                          <a:effectLst/>
                          <a:latin typeface="Arial Narrow" panose="020B0606020202030204" pitchFamily="34" charset="0"/>
                          <a:ea typeface="Times New Roman"/>
                          <a:cs typeface="Times New Roman"/>
                        </a:rPr>
                        <a:t>STEM 2014 Only</a:t>
                      </a:r>
                      <a:endParaRPr lang="en-US" sz="2200" dirty="0">
                        <a:effectLst/>
                        <a:latin typeface="Arial Narrow" panose="020B0606020202030204" pitchFamily="34" charset="0"/>
                        <a:ea typeface="Calibri"/>
                        <a:cs typeface="Times New Roman"/>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200" dirty="0">
                          <a:solidFill>
                            <a:srgbClr val="000000"/>
                          </a:solidFill>
                          <a:effectLst/>
                          <a:latin typeface="Arial Narrow" panose="020B0606020202030204" pitchFamily="34" charset="0"/>
                          <a:ea typeface="Times New Roman"/>
                          <a:cs typeface="Times New Roman"/>
                        </a:rPr>
                        <a:t>3</a:t>
                      </a:r>
                      <a:endParaRPr lang="en-US" sz="2200" dirty="0">
                        <a:effectLst/>
                        <a:latin typeface="Arial Narrow" panose="020B0606020202030204" pitchFamily="34" charset="0"/>
                        <a:ea typeface="Calibri"/>
                        <a:cs typeface="Times New Roman"/>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200" dirty="0">
                          <a:solidFill>
                            <a:srgbClr val="000000"/>
                          </a:solidFill>
                          <a:effectLst/>
                          <a:latin typeface="Arial Narrow" panose="020B0606020202030204" pitchFamily="34" charset="0"/>
                          <a:ea typeface="Times New Roman"/>
                          <a:cs typeface="Times New Roman"/>
                        </a:rPr>
                        <a:t>5</a:t>
                      </a:r>
                      <a:endParaRPr lang="en-US" sz="2200" dirty="0">
                        <a:effectLst/>
                        <a:latin typeface="Arial Narrow" panose="020B0606020202030204" pitchFamily="34" charset="0"/>
                        <a:ea typeface="Calibri"/>
                        <a:cs typeface="Times New Roman"/>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200" dirty="0">
                          <a:solidFill>
                            <a:srgbClr val="000000"/>
                          </a:solidFill>
                          <a:effectLst/>
                          <a:latin typeface="Arial Narrow" panose="020B0606020202030204" pitchFamily="34" charset="0"/>
                          <a:ea typeface="Times New Roman"/>
                          <a:cs typeface="Times New Roman"/>
                        </a:rPr>
                        <a:t>14</a:t>
                      </a:r>
                      <a:endParaRPr lang="en-US" sz="2200" dirty="0">
                        <a:effectLst/>
                        <a:latin typeface="Arial Narrow" panose="020B0606020202030204" pitchFamily="34" charset="0"/>
                        <a:ea typeface="Calibri"/>
                        <a:cs typeface="Times New Roman"/>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2104">
                <a:tc gridSpan="4">
                  <a:txBody>
                    <a:bodyPr/>
                    <a:lstStyle/>
                    <a:p>
                      <a:pPr marL="0" marR="0" algn="l">
                        <a:lnSpc>
                          <a:spcPct val="100000"/>
                        </a:lnSpc>
                        <a:spcBef>
                          <a:spcPts val="0"/>
                        </a:spcBef>
                        <a:spcAft>
                          <a:spcPts val="0"/>
                        </a:spcAft>
                      </a:pPr>
                      <a:r>
                        <a:rPr lang="en-US" sz="1500" dirty="0">
                          <a:solidFill>
                            <a:srgbClr val="000000"/>
                          </a:solidFill>
                          <a:effectLst/>
                          <a:latin typeface="Arial Narrow" panose="020B0606020202030204" pitchFamily="34" charset="0"/>
                          <a:ea typeface="Times New Roman"/>
                          <a:cs typeface="Times New Roman"/>
                        </a:rPr>
                        <a:t>Notes: Includes counts of 6-digit 2007 NAICS industries </a:t>
                      </a:r>
                      <a:r>
                        <a:rPr lang="en-US" sz="1500" dirty="0">
                          <a:solidFill>
                            <a:srgbClr val="000000"/>
                          </a:solidFill>
                          <a:effectLst/>
                          <a:latin typeface="Arial Narrow" panose="020B0606020202030204" pitchFamily="34" charset="0"/>
                          <a:ea typeface="Calibri"/>
                          <a:cs typeface="Times New Roman"/>
                        </a:rPr>
                        <a:t>associated with different combinations of High Tech vintages.</a:t>
                      </a:r>
                      <a:endParaRPr lang="en-US" sz="1500" dirty="0">
                        <a:effectLst/>
                        <a:latin typeface="Arial Narrow" panose="020B0606020202030204" pitchFamily="34" charset="0"/>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69" name="TextBox 68"/>
          <p:cNvSpPr txBox="1"/>
          <p:nvPr/>
        </p:nvSpPr>
        <p:spPr>
          <a:xfrm>
            <a:off x="38135400" y="6580543"/>
            <a:ext cx="4793284" cy="477054"/>
          </a:xfrm>
          <a:prstGeom prst="rect">
            <a:avLst/>
          </a:prstGeom>
          <a:noFill/>
        </p:spPr>
        <p:txBody>
          <a:bodyPr wrap="square" rtlCol="0">
            <a:spAutoFit/>
          </a:bodyPr>
          <a:lstStyle/>
          <a:p>
            <a:r>
              <a:rPr lang="en-US" sz="2500" b="1" dirty="0"/>
              <a:t>Table </a:t>
            </a:r>
            <a:r>
              <a:rPr lang="en-US" sz="2500" b="1" dirty="0" smtClean="0"/>
              <a:t>2. Overlap Across Vintages</a:t>
            </a:r>
            <a:endParaRPr lang="en-US" sz="2500" b="1" dirty="0"/>
          </a:p>
        </p:txBody>
      </p:sp>
      <p:sp>
        <p:nvSpPr>
          <p:cNvPr id="78" name="Text Box 418"/>
          <p:cNvSpPr txBox="1">
            <a:spLocks noChangeArrowheads="1"/>
          </p:cNvSpPr>
          <p:nvPr/>
        </p:nvSpPr>
        <p:spPr bwMode="auto">
          <a:xfrm>
            <a:off x="32989491" y="10544903"/>
            <a:ext cx="10096501"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tIns="457200" rIns="457200" bIns="457200">
            <a:spAutoFit/>
          </a:bodyPr>
          <a:lstStyle>
            <a:lvl1pPr defTabSz="4389438" eaLnBrk="0" hangingPunct="0">
              <a:defRPr sz="2900">
                <a:solidFill>
                  <a:schemeClr val="tx1"/>
                </a:solidFill>
                <a:latin typeface="Arial Narrow" pitchFamily="34" charset="0"/>
              </a:defRPr>
            </a:lvl1pPr>
            <a:lvl2pPr marL="742950" indent="-285750" defTabSz="4389438" eaLnBrk="0" hangingPunct="0">
              <a:defRPr sz="2900">
                <a:solidFill>
                  <a:schemeClr val="tx1"/>
                </a:solidFill>
                <a:latin typeface="Arial Narrow" pitchFamily="34" charset="0"/>
              </a:defRPr>
            </a:lvl2pPr>
            <a:lvl3pPr marL="1143000" indent="-228600" defTabSz="4389438" eaLnBrk="0" hangingPunct="0">
              <a:defRPr sz="2900">
                <a:solidFill>
                  <a:schemeClr val="tx1"/>
                </a:solidFill>
                <a:latin typeface="Arial Narrow" pitchFamily="34" charset="0"/>
              </a:defRPr>
            </a:lvl3pPr>
            <a:lvl4pPr marL="1600200" indent="-228600" defTabSz="4389438" eaLnBrk="0" hangingPunct="0">
              <a:defRPr sz="2900">
                <a:solidFill>
                  <a:schemeClr val="tx1"/>
                </a:solidFill>
                <a:latin typeface="Arial Narrow" pitchFamily="34" charset="0"/>
              </a:defRPr>
            </a:lvl4pPr>
            <a:lvl5pPr marL="2057400" indent="-228600" defTabSz="4389438" eaLnBrk="0" hangingPunct="0">
              <a:defRPr sz="2900">
                <a:solidFill>
                  <a:schemeClr val="tx1"/>
                </a:solidFill>
                <a:latin typeface="Arial Narrow" pitchFamily="34" charset="0"/>
              </a:defRPr>
            </a:lvl5pPr>
            <a:lvl6pPr marL="2514600" indent="-228600" defTabSz="4389438" eaLnBrk="0" fontAlgn="base" hangingPunct="0">
              <a:spcBef>
                <a:spcPct val="0"/>
              </a:spcBef>
              <a:spcAft>
                <a:spcPct val="0"/>
              </a:spcAft>
              <a:defRPr sz="2900">
                <a:solidFill>
                  <a:schemeClr val="tx1"/>
                </a:solidFill>
                <a:latin typeface="Arial Narrow" pitchFamily="34" charset="0"/>
              </a:defRPr>
            </a:lvl6pPr>
            <a:lvl7pPr marL="2971800" indent="-228600" defTabSz="4389438" eaLnBrk="0" fontAlgn="base" hangingPunct="0">
              <a:spcBef>
                <a:spcPct val="0"/>
              </a:spcBef>
              <a:spcAft>
                <a:spcPct val="0"/>
              </a:spcAft>
              <a:defRPr sz="2900">
                <a:solidFill>
                  <a:schemeClr val="tx1"/>
                </a:solidFill>
                <a:latin typeface="Arial Narrow" pitchFamily="34" charset="0"/>
              </a:defRPr>
            </a:lvl7pPr>
            <a:lvl8pPr marL="3429000" indent="-228600" defTabSz="4389438" eaLnBrk="0" fontAlgn="base" hangingPunct="0">
              <a:spcBef>
                <a:spcPct val="0"/>
              </a:spcBef>
              <a:spcAft>
                <a:spcPct val="0"/>
              </a:spcAft>
              <a:defRPr sz="2900">
                <a:solidFill>
                  <a:schemeClr val="tx1"/>
                </a:solidFill>
                <a:latin typeface="Arial Narrow" pitchFamily="34" charset="0"/>
              </a:defRPr>
            </a:lvl8pPr>
            <a:lvl9pPr marL="3886200" indent="-228600" defTabSz="4389438" eaLnBrk="0" fontAlgn="base" hangingPunct="0">
              <a:spcBef>
                <a:spcPct val="0"/>
              </a:spcBef>
              <a:spcAft>
                <a:spcPct val="0"/>
              </a:spcAft>
              <a:defRPr sz="2900">
                <a:solidFill>
                  <a:schemeClr val="tx1"/>
                </a:solidFill>
                <a:latin typeface="Arial Narrow" pitchFamily="34" charset="0"/>
              </a:defRPr>
            </a:lvl9pPr>
          </a:lstStyle>
          <a:p>
            <a:pPr algn="just" eaLnBrk="1" hangingPunct="1"/>
            <a:r>
              <a:rPr lang="en-US" altLang="en-US" sz="3000" dirty="0" smtClean="0"/>
              <a:t>Table 3 shows that out </a:t>
            </a:r>
            <a:r>
              <a:rPr lang="en-US" altLang="en-US" sz="3000" dirty="0"/>
              <a:t>of the 147 industries </a:t>
            </a:r>
            <a:r>
              <a:rPr lang="en-US" altLang="en-US" sz="3000" dirty="0" smtClean="0"/>
              <a:t>in overlap only </a:t>
            </a:r>
            <a:r>
              <a:rPr lang="en-US" altLang="en-US" sz="3000" dirty="0"/>
              <a:t>107 are classified in the same level of technological </a:t>
            </a:r>
            <a:r>
              <a:rPr lang="en-US" altLang="en-US" sz="3000" dirty="0" smtClean="0"/>
              <a:t>intensity--28% switch level </a:t>
            </a:r>
            <a:r>
              <a:rPr lang="en-US" altLang="en-US" sz="3000" dirty="0"/>
              <a:t>across years. </a:t>
            </a:r>
            <a:r>
              <a:rPr lang="en-US" altLang="en-US" sz="3000" dirty="0" smtClean="0"/>
              <a:t>The </a:t>
            </a:r>
            <a:r>
              <a:rPr lang="en-US" altLang="en-US" sz="3000" b="1" dirty="0" smtClean="0"/>
              <a:t>most consistently </a:t>
            </a:r>
            <a:r>
              <a:rPr lang="en-US" altLang="en-US" sz="3000" b="1" dirty="0"/>
              <a:t>defined level is the highest technological group </a:t>
            </a:r>
            <a:r>
              <a:rPr lang="en-US" altLang="en-US" sz="3000" b="1" dirty="0" smtClean="0"/>
              <a:t>(Level </a:t>
            </a:r>
            <a:r>
              <a:rPr lang="en-US" altLang="en-US" sz="3000" b="1" dirty="0"/>
              <a:t>I)</a:t>
            </a:r>
            <a:r>
              <a:rPr lang="en-US" altLang="en-US" sz="3000" dirty="0"/>
              <a:t>. </a:t>
            </a:r>
            <a:r>
              <a:rPr lang="en-US" altLang="en-US" sz="3000" dirty="0" smtClean="0"/>
              <a:t>A </a:t>
            </a:r>
            <a:r>
              <a:rPr lang="en-US" altLang="en-US" sz="3000" dirty="0"/>
              <a:t>large part of the fluidity across definitions is caused by newly classified Level III industries. All 8 of the industries that only appear in 2012 or 2014 are classified as Level III and none of the 24 industries that only appear in Hecker (2005) are Level I. </a:t>
            </a:r>
          </a:p>
        </p:txBody>
      </p:sp>
      <p:sp>
        <p:nvSpPr>
          <p:cNvPr id="79" name="TextBox 78"/>
          <p:cNvSpPr txBox="1"/>
          <p:nvPr/>
        </p:nvSpPr>
        <p:spPr>
          <a:xfrm>
            <a:off x="34476205" y="14779747"/>
            <a:ext cx="5578474" cy="477054"/>
          </a:xfrm>
          <a:prstGeom prst="rect">
            <a:avLst/>
          </a:prstGeom>
          <a:noFill/>
        </p:spPr>
        <p:txBody>
          <a:bodyPr wrap="square" rtlCol="0">
            <a:spAutoFit/>
          </a:bodyPr>
          <a:lstStyle/>
          <a:p>
            <a:r>
              <a:rPr lang="en-US" sz="2500" b="1" dirty="0"/>
              <a:t>Table </a:t>
            </a:r>
            <a:r>
              <a:rPr lang="en-US" sz="2500" b="1" dirty="0" smtClean="0"/>
              <a:t>3. Overlap Across Vintages and Level</a:t>
            </a:r>
            <a:endParaRPr lang="en-US" sz="2500" b="1" dirty="0"/>
          </a:p>
        </p:txBody>
      </p:sp>
      <p:pic>
        <p:nvPicPr>
          <p:cNvPr id="1026" name="Picture 2" descr="L:\LBD_initiative\BDS-IF\BDS-HT\Data QA\2014 QA Memo\timeseries_ew_jd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54025" y="6697935"/>
            <a:ext cx="6400800" cy="465311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L:\LBD_initiative\BDS-IF\BDS-HT\Data QA\2014 QA Memo\timeseries_age_firm_entry_rat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54662" y="12919715"/>
            <a:ext cx="6400800" cy="46531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LBD_initiative\BDS-IF\BDS-HT\Data QA\2014 QA Memo\empshare_state_map_legend.png"/>
          <p:cNvPicPr>
            <a:picLocks noChangeAspect="1" noChangeArrowheads="1"/>
          </p:cNvPicPr>
          <p:nvPr/>
        </p:nvPicPr>
        <p:blipFill rotWithShape="1">
          <a:blip r:embed="rId6">
            <a:extLst>
              <a:ext uri="{28A0092B-C50C-407E-A947-70E740481C1C}">
                <a14:useLocalDpi xmlns:a14="http://schemas.microsoft.com/office/drawing/2010/main" val="0"/>
              </a:ext>
            </a:extLst>
          </a:blip>
          <a:srcRect t="17712" b="17651"/>
          <a:stretch/>
        </p:blipFill>
        <p:spPr bwMode="auto">
          <a:xfrm>
            <a:off x="21131888" y="12812645"/>
            <a:ext cx="9014293" cy="5826588"/>
          </a:xfrm>
          <a:prstGeom prst="rect">
            <a:avLst/>
          </a:prstGeom>
          <a:noFill/>
          <a:extLst>
            <a:ext uri="{909E8E84-426E-40DD-AFC4-6F175D3DCCD1}">
              <a14:hiddenFill xmlns:a14="http://schemas.microsoft.com/office/drawing/2010/main">
                <a:solidFill>
                  <a:srgbClr val="FFFFFF"/>
                </a:solidFill>
              </a14:hiddenFill>
            </a:ext>
          </a:extLst>
        </p:spPr>
      </p:pic>
      <p:sp>
        <p:nvSpPr>
          <p:cNvPr id="89" name="Text Box 406"/>
          <p:cNvSpPr txBox="1">
            <a:spLocks noChangeArrowheads="1"/>
          </p:cNvSpPr>
          <p:nvPr/>
        </p:nvSpPr>
        <p:spPr bwMode="auto">
          <a:xfrm>
            <a:off x="18840450" y="25122561"/>
            <a:ext cx="1330671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tIns="457200" rIns="457200" bIns="457200">
            <a:spAutoFit/>
          </a:bodyPr>
          <a:lstStyle>
            <a:lvl1pPr defTabSz="4389438" eaLnBrk="0" hangingPunct="0">
              <a:defRPr sz="2900">
                <a:solidFill>
                  <a:schemeClr val="tx1"/>
                </a:solidFill>
                <a:latin typeface="Arial Narrow" pitchFamily="34" charset="0"/>
              </a:defRPr>
            </a:lvl1pPr>
            <a:lvl2pPr marL="742950" indent="-285750" defTabSz="4389438" eaLnBrk="0" hangingPunct="0">
              <a:defRPr sz="2900">
                <a:solidFill>
                  <a:schemeClr val="tx1"/>
                </a:solidFill>
                <a:latin typeface="Arial Narrow" pitchFamily="34" charset="0"/>
              </a:defRPr>
            </a:lvl2pPr>
            <a:lvl3pPr marL="1143000" indent="-228600" defTabSz="4389438" eaLnBrk="0" hangingPunct="0">
              <a:defRPr sz="2900">
                <a:solidFill>
                  <a:schemeClr val="tx1"/>
                </a:solidFill>
                <a:latin typeface="Arial Narrow" pitchFamily="34" charset="0"/>
              </a:defRPr>
            </a:lvl3pPr>
            <a:lvl4pPr marL="1600200" indent="-228600" defTabSz="4389438" eaLnBrk="0" hangingPunct="0">
              <a:defRPr sz="2900">
                <a:solidFill>
                  <a:schemeClr val="tx1"/>
                </a:solidFill>
                <a:latin typeface="Arial Narrow" pitchFamily="34" charset="0"/>
              </a:defRPr>
            </a:lvl4pPr>
            <a:lvl5pPr marL="2057400" indent="-228600" defTabSz="4389438" eaLnBrk="0" hangingPunct="0">
              <a:defRPr sz="2900">
                <a:solidFill>
                  <a:schemeClr val="tx1"/>
                </a:solidFill>
                <a:latin typeface="Arial Narrow" pitchFamily="34" charset="0"/>
              </a:defRPr>
            </a:lvl5pPr>
            <a:lvl6pPr marL="2514600" indent="-228600" defTabSz="4389438" eaLnBrk="0" fontAlgn="base" hangingPunct="0">
              <a:spcBef>
                <a:spcPct val="0"/>
              </a:spcBef>
              <a:spcAft>
                <a:spcPct val="0"/>
              </a:spcAft>
              <a:defRPr sz="2900">
                <a:solidFill>
                  <a:schemeClr val="tx1"/>
                </a:solidFill>
                <a:latin typeface="Arial Narrow" pitchFamily="34" charset="0"/>
              </a:defRPr>
            </a:lvl6pPr>
            <a:lvl7pPr marL="2971800" indent="-228600" defTabSz="4389438" eaLnBrk="0" fontAlgn="base" hangingPunct="0">
              <a:spcBef>
                <a:spcPct val="0"/>
              </a:spcBef>
              <a:spcAft>
                <a:spcPct val="0"/>
              </a:spcAft>
              <a:defRPr sz="2900">
                <a:solidFill>
                  <a:schemeClr val="tx1"/>
                </a:solidFill>
                <a:latin typeface="Arial Narrow" pitchFamily="34" charset="0"/>
              </a:defRPr>
            </a:lvl7pPr>
            <a:lvl8pPr marL="3429000" indent="-228600" defTabSz="4389438" eaLnBrk="0" fontAlgn="base" hangingPunct="0">
              <a:spcBef>
                <a:spcPct val="0"/>
              </a:spcBef>
              <a:spcAft>
                <a:spcPct val="0"/>
              </a:spcAft>
              <a:defRPr sz="2900">
                <a:solidFill>
                  <a:schemeClr val="tx1"/>
                </a:solidFill>
                <a:latin typeface="Arial Narrow" pitchFamily="34" charset="0"/>
              </a:defRPr>
            </a:lvl8pPr>
            <a:lvl9pPr marL="3886200" indent="-228600" defTabSz="4389438" eaLnBrk="0" fontAlgn="base" hangingPunct="0">
              <a:spcBef>
                <a:spcPct val="0"/>
              </a:spcBef>
              <a:spcAft>
                <a:spcPct val="0"/>
              </a:spcAft>
              <a:defRPr sz="2900">
                <a:solidFill>
                  <a:schemeClr val="tx1"/>
                </a:solidFill>
                <a:latin typeface="Arial Narrow" pitchFamily="34" charset="0"/>
              </a:defRPr>
            </a:lvl9pPr>
          </a:lstStyle>
          <a:p>
            <a:pPr algn="just" eaLnBrk="1" hangingPunct="1"/>
            <a:r>
              <a:rPr lang="en-US" altLang="en-US" sz="3000" b="1" dirty="0" smtClean="0"/>
              <a:t>Older</a:t>
            </a:r>
            <a:r>
              <a:rPr lang="en-US" altLang="en-US" sz="3000" dirty="0" smtClean="0"/>
              <a:t> age categories in High Tech are much more </a:t>
            </a:r>
            <a:r>
              <a:rPr lang="en-US" altLang="en-US" sz="3000" b="1" dirty="0" smtClean="0"/>
              <a:t>skewed towards males</a:t>
            </a:r>
            <a:r>
              <a:rPr lang="en-US" altLang="en-US" sz="3000" dirty="0" smtClean="0"/>
              <a:t>, while </a:t>
            </a:r>
            <a:r>
              <a:rPr lang="en-US" altLang="en-US" sz="3000" b="1" dirty="0" smtClean="0"/>
              <a:t>younger</a:t>
            </a:r>
            <a:r>
              <a:rPr lang="en-US" altLang="en-US" sz="3000" dirty="0" smtClean="0"/>
              <a:t> categories tend to be </a:t>
            </a:r>
            <a:r>
              <a:rPr lang="en-US" altLang="en-US" sz="3000" b="1" dirty="0" smtClean="0"/>
              <a:t>skewed towards females </a:t>
            </a:r>
            <a:r>
              <a:rPr lang="en-US" altLang="en-US" sz="3000" dirty="0" smtClean="0"/>
              <a:t>relative to non-High Tech. These patterns are changing over time with all categories converging. </a:t>
            </a:r>
            <a:endParaRPr lang="en-US" altLang="en-US" sz="3000" dirty="0"/>
          </a:p>
        </p:txBody>
      </p:sp>
      <p:sp>
        <p:nvSpPr>
          <p:cNvPr id="4156" name="Text Box 478"/>
          <p:cNvSpPr txBox="1">
            <a:spLocks noChangeArrowheads="1"/>
          </p:cNvSpPr>
          <p:nvPr/>
        </p:nvSpPr>
        <p:spPr bwMode="auto">
          <a:xfrm>
            <a:off x="11427977" y="19752167"/>
            <a:ext cx="20814583" cy="5794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267" tIns="45624" rIns="91267" bIns="45624">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a:spcBef>
                <a:spcPct val="50000"/>
              </a:spcBef>
              <a:buFontTx/>
              <a:buNone/>
            </a:pPr>
            <a:r>
              <a:rPr lang="en-US" altLang="en-US" sz="3200" b="1" dirty="0" smtClean="0">
                <a:solidFill>
                  <a:srgbClr val="F8F8F8"/>
                </a:solidFill>
                <a:latin typeface="Arial Narrow" pitchFamily="34" charset="0"/>
              </a:rPr>
              <a:t>EMPLYOMENT DYNAMICS </a:t>
            </a:r>
            <a:r>
              <a:rPr lang="en-US" altLang="en-US" sz="3200" b="1" dirty="0">
                <a:solidFill>
                  <a:srgbClr val="F8F8F8"/>
                </a:solidFill>
                <a:latin typeface="Arial Narrow" pitchFamily="34" charset="0"/>
              </a:rPr>
              <a:t>OF HIGH TECH </a:t>
            </a:r>
            <a:r>
              <a:rPr lang="en-US" altLang="en-US" sz="3200" b="1" dirty="0" smtClean="0">
                <a:solidFill>
                  <a:srgbClr val="F8F8F8"/>
                </a:solidFill>
                <a:latin typeface="Arial Narrow" pitchFamily="34" charset="0"/>
              </a:rPr>
              <a:t>INDUSTRIES</a:t>
            </a:r>
            <a:endParaRPr lang="en-US" altLang="en-US" sz="3200" b="1" dirty="0">
              <a:solidFill>
                <a:srgbClr val="F8F8F8"/>
              </a:solidFill>
              <a:latin typeface="Arial Narrow" pitchFamily="34" charset="0"/>
            </a:endParaRPr>
          </a:p>
        </p:txBody>
      </p:sp>
      <p:pic>
        <p:nvPicPr>
          <p:cNvPr id="3" name="Picture 2" descr="L:\LBD_initiative\BDS-IF\BDS-HT\Data QA\2014 QA Memo\timeseries_ew_firmempshar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35612" y="6808096"/>
            <a:ext cx="6400800" cy="4653116"/>
          </a:xfrm>
          <a:prstGeom prst="rect">
            <a:avLst/>
          </a:prstGeom>
          <a:noFill/>
          <a:extLst>
            <a:ext uri="{909E8E84-426E-40DD-AFC4-6F175D3DCCD1}">
              <a14:hiddenFill xmlns:a14="http://schemas.microsoft.com/office/drawing/2010/main">
                <a:solidFill>
                  <a:srgbClr val="FFFFFF"/>
                </a:solidFill>
              </a14:hiddenFill>
            </a:ext>
          </a:extLst>
        </p:spPr>
      </p:pic>
      <p:sp>
        <p:nvSpPr>
          <p:cNvPr id="39" name="Text Box 406"/>
          <p:cNvSpPr txBox="1">
            <a:spLocks noChangeArrowheads="1"/>
          </p:cNvSpPr>
          <p:nvPr/>
        </p:nvSpPr>
        <p:spPr bwMode="auto">
          <a:xfrm>
            <a:off x="11475063" y="10968281"/>
            <a:ext cx="7613037"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tIns="457200" rIns="457200" bIns="457200">
            <a:spAutoFit/>
          </a:bodyPr>
          <a:lstStyle>
            <a:lvl1pPr defTabSz="4389438" eaLnBrk="0" hangingPunct="0">
              <a:defRPr sz="2900">
                <a:solidFill>
                  <a:schemeClr val="tx1"/>
                </a:solidFill>
                <a:latin typeface="Arial Narrow" pitchFamily="34" charset="0"/>
              </a:defRPr>
            </a:lvl1pPr>
            <a:lvl2pPr marL="742950" indent="-285750" defTabSz="4389438" eaLnBrk="0" hangingPunct="0">
              <a:defRPr sz="2900">
                <a:solidFill>
                  <a:schemeClr val="tx1"/>
                </a:solidFill>
                <a:latin typeface="Arial Narrow" pitchFamily="34" charset="0"/>
              </a:defRPr>
            </a:lvl2pPr>
            <a:lvl3pPr marL="1143000" indent="-228600" defTabSz="4389438" eaLnBrk="0" hangingPunct="0">
              <a:defRPr sz="2900">
                <a:solidFill>
                  <a:schemeClr val="tx1"/>
                </a:solidFill>
                <a:latin typeface="Arial Narrow" pitchFamily="34" charset="0"/>
              </a:defRPr>
            </a:lvl3pPr>
            <a:lvl4pPr marL="1600200" indent="-228600" defTabSz="4389438" eaLnBrk="0" hangingPunct="0">
              <a:defRPr sz="2900">
                <a:solidFill>
                  <a:schemeClr val="tx1"/>
                </a:solidFill>
                <a:latin typeface="Arial Narrow" pitchFamily="34" charset="0"/>
              </a:defRPr>
            </a:lvl4pPr>
            <a:lvl5pPr marL="2057400" indent="-228600" defTabSz="4389438" eaLnBrk="0" hangingPunct="0">
              <a:defRPr sz="2900">
                <a:solidFill>
                  <a:schemeClr val="tx1"/>
                </a:solidFill>
                <a:latin typeface="Arial Narrow" pitchFamily="34" charset="0"/>
              </a:defRPr>
            </a:lvl5pPr>
            <a:lvl6pPr marL="2514600" indent="-228600" defTabSz="4389438" eaLnBrk="0" fontAlgn="base" hangingPunct="0">
              <a:spcBef>
                <a:spcPct val="0"/>
              </a:spcBef>
              <a:spcAft>
                <a:spcPct val="0"/>
              </a:spcAft>
              <a:defRPr sz="2900">
                <a:solidFill>
                  <a:schemeClr val="tx1"/>
                </a:solidFill>
                <a:latin typeface="Arial Narrow" pitchFamily="34" charset="0"/>
              </a:defRPr>
            </a:lvl6pPr>
            <a:lvl7pPr marL="2971800" indent="-228600" defTabSz="4389438" eaLnBrk="0" fontAlgn="base" hangingPunct="0">
              <a:spcBef>
                <a:spcPct val="0"/>
              </a:spcBef>
              <a:spcAft>
                <a:spcPct val="0"/>
              </a:spcAft>
              <a:defRPr sz="2900">
                <a:solidFill>
                  <a:schemeClr val="tx1"/>
                </a:solidFill>
                <a:latin typeface="Arial Narrow" pitchFamily="34" charset="0"/>
              </a:defRPr>
            </a:lvl7pPr>
            <a:lvl8pPr marL="3429000" indent="-228600" defTabSz="4389438" eaLnBrk="0" fontAlgn="base" hangingPunct="0">
              <a:spcBef>
                <a:spcPct val="0"/>
              </a:spcBef>
              <a:spcAft>
                <a:spcPct val="0"/>
              </a:spcAft>
              <a:defRPr sz="2900">
                <a:solidFill>
                  <a:schemeClr val="tx1"/>
                </a:solidFill>
                <a:latin typeface="Arial Narrow" pitchFamily="34" charset="0"/>
              </a:defRPr>
            </a:lvl8pPr>
            <a:lvl9pPr marL="3886200" indent="-228600" defTabSz="4389438" eaLnBrk="0" fontAlgn="base" hangingPunct="0">
              <a:spcBef>
                <a:spcPct val="0"/>
              </a:spcBef>
              <a:spcAft>
                <a:spcPct val="0"/>
              </a:spcAft>
              <a:defRPr sz="2900">
                <a:solidFill>
                  <a:schemeClr val="tx1"/>
                </a:solidFill>
                <a:latin typeface="Arial Narrow" pitchFamily="34" charset="0"/>
              </a:defRPr>
            </a:lvl9pPr>
          </a:lstStyle>
          <a:p>
            <a:pPr algn="just" eaLnBrk="1" hangingPunct="1"/>
            <a:r>
              <a:rPr lang="en-US" altLang="en-US" sz="3000" dirty="0" smtClean="0"/>
              <a:t>High Tech industries account for about </a:t>
            </a:r>
            <a:r>
              <a:rPr lang="en-US" altLang="en-US" sz="3000" b="1" dirty="0" smtClean="0"/>
              <a:t>4.5% of firms</a:t>
            </a:r>
            <a:r>
              <a:rPr lang="en-US" altLang="en-US" sz="3000" dirty="0" smtClean="0"/>
              <a:t> and </a:t>
            </a:r>
            <a:r>
              <a:rPr lang="en-US" altLang="en-US" sz="3000" b="1" dirty="0" smtClean="0"/>
              <a:t>6% of employment</a:t>
            </a:r>
            <a:r>
              <a:rPr lang="en-US" altLang="en-US" sz="3000" dirty="0" smtClean="0"/>
              <a:t>. </a:t>
            </a:r>
          </a:p>
        </p:txBody>
      </p:sp>
      <p:sp>
        <p:nvSpPr>
          <p:cNvPr id="41" name="Text Box 406"/>
          <p:cNvSpPr txBox="1">
            <a:spLocks noChangeArrowheads="1"/>
          </p:cNvSpPr>
          <p:nvPr/>
        </p:nvSpPr>
        <p:spPr bwMode="auto">
          <a:xfrm>
            <a:off x="11494135" y="17347079"/>
            <a:ext cx="8203565"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tIns="457200" rIns="457200" bIns="457200">
            <a:spAutoFit/>
          </a:bodyPr>
          <a:lstStyle>
            <a:lvl1pPr defTabSz="4389438" eaLnBrk="0" hangingPunct="0">
              <a:defRPr sz="2900">
                <a:solidFill>
                  <a:schemeClr val="tx1"/>
                </a:solidFill>
                <a:latin typeface="Arial Narrow" pitchFamily="34" charset="0"/>
              </a:defRPr>
            </a:lvl1pPr>
            <a:lvl2pPr marL="742950" indent="-285750" defTabSz="4389438" eaLnBrk="0" hangingPunct="0">
              <a:defRPr sz="2900">
                <a:solidFill>
                  <a:schemeClr val="tx1"/>
                </a:solidFill>
                <a:latin typeface="Arial Narrow" pitchFamily="34" charset="0"/>
              </a:defRPr>
            </a:lvl2pPr>
            <a:lvl3pPr marL="1143000" indent="-228600" defTabSz="4389438" eaLnBrk="0" hangingPunct="0">
              <a:defRPr sz="2900">
                <a:solidFill>
                  <a:schemeClr val="tx1"/>
                </a:solidFill>
                <a:latin typeface="Arial Narrow" pitchFamily="34" charset="0"/>
              </a:defRPr>
            </a:lvl3pPr>
            <a:lvl4pPr marL="1600200" indent="-228600" defTabSz="4389438" eaLnBrk="0" hangingPunct="0">
              <a:defRPr sz="2900">
                <a:solidFill>
                  <a:schemeClr val="tx1"/>
                </a:solidFill>
                <a:latin typeface="Arial Narrow" pitchFamily="34" charset="0"/>
              </a:defRPr>
            </a:lvl4pPr>
            <a:lvl5pPr marL="2057400" indent="-228600" defTabSz="4389438" eaLnBrk="0" hangingPunct="0">
              <a:defRPr sz="2900">
                <a:solidFill>
                  <a:schemeClr val="tx1"/>
                </a:solidFill>
                <a:latin typeface="Arial Narrow" pitchFamily="34" charset="0"/>
              </a:defRPr>
            </a:lvl5pPr>
            <a:lvl6pPr marL="2514600" indent="-228600" defTabSz="4389438" eaLnBrk="0" fontAlgn="base" hangingPunct="0">
              <a:spcBef>
                <a:spcPct val="0"/>
              </a:spcBef>
              <a:spcAft>
                <a:spcPct val="0"/>
              </a:spcAft>
              <a:defRPr sz="2900">
                <a:solidFill>
                  <a:schemeClr val="tx1"/>
                </a:solidFill>
                <a:latin typeface="Arial Narrow" pitchFamily="34" charset="0"/>
              </a:defRPr>
            </a:lvl6pPr>
            <a:lvl7pPr marL="2971800" indent="-228600" defTabSz="4389438" eaLnBrk="0" fontAlgn="base" hangingPunct="0">
              <a:spcBef>
                <a:spcPct val="0"/>
              </a:spcBef>
              <a:spcAft>
                <a:spcPct val="0"/>
              </a:spcAft>
              <a:defRPr sz="2900">
                <a:solidFill>
                  <a:schemeClr val="tx1"/>
                </a:solidFill>
                <a:latin typeface="Arial Narrow" pitchFamily="34" charset="0"/>
              </a:defRPr>
            </a:lvl7pPr>
            <a:lvl8pPr marL="3429000" indent="-228600" defTabSz="4389438" eaLnBrk="0" fontAlgn="base" hangingPunct="0">
              <a:spcBef>
                <a:spcPct val="0"/>
              </a:spcBef>
              <a:spcAft>
                <a:spcPct val="0"/>
              </a:spcAft>
              <a:defRPr sz="2900">
                <a:solidFill>
                  <a:schemeClr val="tx1"/>
                </a:solidFill>
                <a:latin typeface="Arial Narrow" pitchFamily="34" charset="0"/>
              </a:defRPr>
            </a:lvl8pPr>
            <a:lvl9pPr marL="3886200" indent="-228600" defTabSz="4389438" eaLnBrk="0" fontAlgn="base" hangingPunct="0">
              <a:spcBef>
                <a:spcPct val="0"/>
              </a:spcBef>
              <a:spcAft>
                <a:spcPct val="0"/>
              </a:spcAft>
              <a:defRPr sz="2900">
                <a:solidFill>
                  <a:schemeClr val="tx1"/>
                </a:solidFill>
                <a:latin typeface="Arial Narrow" pitchFamily="34" charset="0"/>
              </a:defRPr>
            </a:lvl9pPr>
          </a:lstStyle>
          <a:p>
            <a:pPr algn="just" eaLnBrk="1" hangingPunct="1"/>
            <a:r>
              <a:rPr lang="en-US" altLang="en-US" sz="3000" dirty="0"/>
              <a:t>One of the most pronounced features of BDS-HT is the </a:t>
            </a:r>
            <a:r>
              <a:rPr lang="en-US" altLang="en-US" sz="3000" b="1" dirty="0"/>
              <a:t>boom-bust in the 1990s </a:t>
            </a:r>
            <a:r>
              <a:rPr lang="en-US" altLang="en-US" sz="3000" dirty="0"/>
              <a:t>that reverses after 2001. The boom is driven by a wave of entry and the bust occurs across firm age and size categories</a:t>
            </a:r>
            <a:endParaRPr lang="en-US" altLang="en-US" sz="3000" dirty="0" smtClean="0"/>
          </a:p>
        </p:txBody>
      </p:sp>
      <p:pic>
        <p:nvPicPr>
          <p:cNvPr id="4" name="Picture 3" descr="L:\LBD_initiative\BDS-IF\BDS-HT\Data QA\2014 QA Memo\timeseries_ew_jc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45562" y="6742468"/>
            <a:ext cx="6400800" cy="4653116"/>
          </a:xfrm>
          <a:prstGeom prst="rect">
            <a:avLst/>
          </a:prstGeom>
          <a:noFill/>
          <a:extLst>
            <a:ext uri="{909E8E84-426E-40DD-AFC4-6F175D3DCCD1}">
              <a14:hiddenFill xmlns:a14="http://schemas.microsoft.com/office/drawing/2010/main">
                <a:solidFill>
                  <a:srgbClr val="FFFFFF"/>
                </a:solidFill>
              </a14:hiddenFill>
            </a:ext>
          </a:extLst>
        </p:spPr>
      </p:pic>
      <p:sp>
        <p:nvSpPr>
          <p:cNvPr id="43" name="Text Box 406"/>
          <p:cNvSpPr txBox="1">
            <a:spLocks noChangeArrowheads="1"/>
          </p:cNvSpPr>
          <p:nvPr/>
        </p:nvSpPr>
        <p:spPr bwMode="auto">
          <a:xfrm>
            <a:off x="19345562" y="10798637"/>
            <a:ext cx="12586947"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tIns="457200" rIns="457200" bIns="457200">
            <a:spAutoFit/>
          </a:bodyPr>
          <a:lstStyle>
            <a:lvl1pPr defTabSz="4389438" eaLnBrk="0" hangingPunct="0">
              <a:defRPr sz="2900">
                <a:solidFill>
                  <a:schemeClr val="tx1"/>
                </a:solidFill>
                <a:latin typeface="Arial Narrow" pitchFamily="34" charset="0"/>
              </a:defRPr>
            </a:lvl1pPr>
            <a:lvl2pPr marL="742950" indent="-285750" defTabSz="4389438" eaLnBrk="0" hangingPunct="0">
              <a:defRPr sz="2900">
                <a:solidFill>
                  <a:schemeClr val="tx1"/>
                </a:solidFill>
                <a:latin typeface="Arial Narrow" pitchFamily="34" charset="0"/>
              </a:defRPr>
            </a:lvl2pPr>
            <a:lvl3pPr marL="1143000" indent="-228600" defTabSz="4389438" eaLnBrk="0" hangingPunct="0">
              <a:defRPr sz="2900">
                <a:solidFill>
                  <a:schemeClr val="tx1"/>
                </a:solidFill>
                <a:latin typeface="Arial Narrow" pitchFamily="34" charset="0"/>
              </a:defRPr>
            </a:lvl3pPr>
            <a:lvl4pPr marL="1600200" indent="-228600" defTabSz="4389438" eaLnBrk="0" hangingPunct="0">
              <a:defRPr sz="2900">
                <a:solidFill>
                  <a:schemeClr val="tx1"/>
                </a:solidFill>
                <a:latin typeface="Arial Narrow" pitchFamily="34" charset="0"/>
              </a:defRPr>
            </a:lvl4pPr>
            <a:lvl5pPr marL="2057400" indent="-228600" defTabSz="4389438" eaLnBrk="0" hangingPunct="0">
              <a:defRPr sz="2900">
                <a:solidFill>
                  <a:schemeClr val="tx1"/>
                </a:solidFill>
                <a:latin typeface="Arial Narrow" pitchFamily="34" charset="0"/>
              </a:defRPr>
            </a:lvl5pPr>
            <a:lvl6pPr marL="2514600" indent="-228600" defTabSz="4389438" eaLnBrk="0" fontAlgn="base" hangingPunct="0">
              <a:spcBef>
                <a:spcPct val="0"/>
              </a:spcBef>
              <a:spcAft>
                <a:spcPct val="0"/>
              </a:spcAft>
              <a:defRPr sz="2900">
                <a:solidFill>
                  <a:schemeClr val="tx1"/>
                </a:solidFill>
                <a:latin typeface="Arial Narrow" pitchFamily="34" charset="0"/>
              </a:defRPr>
            </a:lvl6pPr>
            <a:lvl7pPr marL="2971800" indent="-228600" defTabSz="4389438" eaLnBrk="0" fontAlgn="base" hangingPunct="0">
              <a:spcBef>
                <a:spcPct val="0"/>
              </a:spcBef>
              <a:spcAft>
                <a:spcPct val="0"/>
              </a:spcAft>
              <a:defRPr sz="2900">
                <a:solidFill>
                  <a:schemeClr val="tx1"/>
                </a:solidFill>
                <a:latin typeface="Arial Narrow" pitchFamily="34" charset="0"/>
              </a:defRPr>
            </a:lvl7pPr>
            <a:lvl8pPr marL="3429000" indent="-228600" defTabSz="4389438" eaLnBrk="0" fontAlgn="base" hangingPunct="0">
              <a:spcBef>
                <a:spcPct val="0"/>
              </a:spcBef>
              <a:spcAft>
                <a:spcPct val="0"/>
              </a:spcAft>
              <a:defRPr sz="2900">
                <a:solidFill>
                  <a:schemeClr val="tx1"/>
                </a:solidFill>
                <a:latin typeface="Arial Narrow" pitchFamily="34" charset="0"/>
              </a:defRPr>
            </a:lvl8pPr>
            <a:lvl9pPr marL="3886200" indent="-228600" defTabSz="4389438" eaLnBrk="0" fontAlgn="base" hangingPunct="0">
              <a:spcBef>
                <a:spcPct val="0"/>
              </a:spcBef>
              <a:spcAft>
                <a:spcPct val="0"/>
              </a:spcAft>
              <a:defRPr sz="2900">
                <a:solidFill>
                  <a:schemeClr val="tx1"/>
                </a:solidFill>
                <a:latin typeface="Arial Narrow" pitchFamily="34" charset="0"/>
              </a:defRPr>
            </a:lvl9pPr>
          </a:lstStyle>
          <a:p>
            <a:pPr algn="just" eaLnBrk="1" hangingPunct="1"/>
            <a:r>
              <a:rPr lang="en-US" altLang="en-US" sz="3000" dirty="0" smtClean="0"/>
              <a:t>Job creation rate in non-High Tech industries declines steadily since the 1980s, while in High Tech we see an increase in the 1990s that reverses after 2001.</a:t>
            </a:r>
          </a:p>
        </p:txBody>
      </p:sp>
      <p:sp>
        <p:nvSpPr>
          <p:cNvPr id="44" name="Text Box 406"/>
          <p:cNvSpPr txBox="1">
            <a:spLocks noChangeArrowheads="1"/>
          </p:cNvSpPr>
          <p:nvPr/>
        </p:nvSpPr>
        <p:spPr bwMode="auto">
          <a:xfrm>
            <a:off x="19697700" y="18244207"/>
            <a:ext cx="12586947"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tIns="457200" rIns="457200" bIns="457200">
            <a:spAutoFit/>
          </a:bodyPr>
          <a:lstStyle>
            <a:lvl1pPr defTabSz="4389438" eaLnBrk="0" hangingPunct="0">
              <a:defRPr sz="2900">
                <a:solidFill>
                  <a:schemeClr val="tx1"/>
                </a:solidFill>
                <a:latin typeface="Arial Narrow" pitchFamily="34" charset="0"/>
              </a:defRPr>
            </a:lvl1pPr>
            <a:lvl2pPr marL="742950" indent="-285750" defTabSz="4389438" eaLnBrk="0" hangingPunct="0">
              <a:defRPr sz="2900">
                <a:solidFill>
                  <a:schemeClr val="tx1"/>
                </a:solidFill>
                <a:latin typeface="Arial Narrow" pitchFamily="34" charset="0"/>
              </a:defRPr>
            </a:lvl2pPr>
            <a:lvl3pPr marL="1143000" indent="-228600" defTabSz="4389438" eaLnBrk="0" hangingPunct="0">
              <a:defRPr sz="2900">
                <a:solidFill>
                  <a:schemeClr val="tx1"/>
                </a:solidFill>
                <a:latin typeface="Arial Narrow" pitchFamily="34" charset="0"/>
              </a:defRPr>
            </a:lvl3pPr>
            <a:lvl4pPr marL="1600200" indent="-228600" defTabSz="4389438" eaLnBrk="0" hangingPunct="0">
              <a:defRPr sz="2900">
                <a:solidFill>
                  <a:schemeClr val="tx1"/>
                </a:solidFill>
                <a:latin typeface="Arial Narrow" pitchFamily="34" charset="0"/>
              </a:defRPr>
            </a:lvl4pPr>
            <a:lvl5pPr marL="2057400" indent="-228600" defTabSz="4389438" eaLnBrk="0" hangingPunct="0">
              <a:defRPr sz="2900">
                <a:solidFill>
                  <a:schemeClr val="tx1"/>
                </a:solidFill>
                <a:latin typeface="Arial Narrow" pitchFamily="34" charset="0"/>
              </a:defRPr>
            </a:lvl5pPr>
            <a:lvl6pPr marL="2514600" indent="-228600" defTabSz="4389438" eaLnBrk="0" fontAlgn="base" hangingPunct="0">
              <a:spcBef>
                <a:spcPct val="0"/>
              </a:spcBef>
              <a:spcAft>
                <a:spcPct val="0"/>
              </a:spcAft>
              <a:defRPr sz="2900">
                <a:solidFill>
                  <a:schemeClr val="tx1"/>
                </a:solidFill>
                <a:latin typeface="Arial Narrow" pitchFamily="34" charset="0"/>
              </a:defRPr>
            </a:lvl6pPr>
            <a:lvl7pPr marL="2971800" indent="-228600" defTabSz="4389438" eaLnBrk="0" fontAlgn="base" hangingPunct="0">
              <a:spcBef>
                <a:spcPct val="0"/>
              </a:spcBef>
              <a:spcAft>
                <a:spcPct val="0"/>
              </a:spcAft>
              <a:defRPr sz="2900">
                <a:solidFill>
                  <a:schemeClr val="tx1"/>
                </a:solidFill>
                <a:latin typeface="Arial Narrow" pitchFamily="34" charset="0"/>
              </a:defRPr>
            </a:lvl7pPr>
            <a:lvl8pPr marL="3429000" indent="-228600" defTabSz="4389438" eaLnBrk="0" fontAlgn="base" hangingPunct="0">
              <a:spcBef>
                <a:spcPct val="0"/>
              </a:spcBef>
              <a:spcAft>
                <a:spcPct val="0"/>
              </a:spcAft>
              <a:defRPr sz="2900">
                <a:solidFill>
                  <a:schemeClr val="tx1"/>
                </a:solidFill>
                <a:latin typeface="Arial Narrow" pitchFamily="34" charset="0"/>
              </a:defRPr>
            </a:lvl8pPr>
            <a:lvl9pPr marL="3886200" indent="-228600" defTabSz="4389438" eaLnBrk="0" fontAlgn="base" hangingPunct="0">
              <a:spcBef>
                <a:spcPct val="0"/>
              </a:spcBef>
              <a:spcAft>
                <a:spcPct val="0"/>
              </a:spcAft>
              <a:defRPr sz="2900">
                <a:solidFill>
                  <a:schemeClr val="tx1"/>
                </a:solidFill>
                <a:latin typeface="Arial Narrow" pitchFamily="34" charset="0"/>
              </a:defRPr>
            </a:lvl9pPr>
          </a:lstStyle>
          <a:p>
            <a:pPr algn="just" eaLnBrk="1" hangingPunct="1"/>
            <a:r>
              <a:rPr lang="en-US" altLang="en-US" sz="3000" dirty="0" smtClean="0"/>
              <a:t>We also observe rich geographic heterogeneity in the average share of employment in High Tech industries between 2012 and 2014 by state.</a:t>
            </a:r>
          </a:p>
        </p:txBody>
      </p:sp>
      <p:pic>
        <p:nvPicPr>
          <p:cNvPr id="45" name="Picture 44" descr="L:\LBD_initiative\BDS-IF\BDS-HT\Papers\BDS Product Paper\Tables and Figures\stem_compare_ew_fe.png"/>
          <p:cNvPicPr/>
          <p:nvPr/>
        </p:nvPicPr>
        <p:blipFill>
          <a:blip r:embed="rId9">
            <a:extLst>
              <a:ext uri="{28A0092B-C50C-407E-A947-70E740481C1C}">
                <a14:useLocalDpi xmlns:a14="http://schemas.microsoft.com/office/drawing/2010/main" val="0"/>
              </a:ext>
            </a:extLst>
          </a:blip>
          <a:srcRect/>
          <a:stretch>
            <a:fillRect/>
          </a:stretch>
        </p:blipFill>
        <p:spPr bwMode="auto">
          <a:xfrm>
            <a:off x="33327484" y="18283966"/>
            <a:ext cx="6400800" cy="4572000"/>
          </a:xfrm>
          <a:prstGeom prst="rect">
            <a:avLst/>
          </a:prstGeom>
          <a:noFill/>
          <a:ln>
            <a:noFill/>
          </a:ln>
        </p:spPr>
      </p:pic>
      <p:pic>
        <p:nvPicPr>
          <p:cNvPr id="46" name="Picture 45" descr="L:\LBD_initiative\BDS-IF\BDS-HT\Papers\BDS Product Paper\Tables and Figures\oecd_compare_ew_fe.png"/>
          <p:cNvPicPr/>
          <p:nvPr/>
        </p:nvPicPr>
        <p:blipFill>
          <a:blip r:embed="rId10">
            <a:extLst>
              <a:ext uri="{28A0092B-C50C-407E-A947-70E740481C1C}">
                <a14:useLocalDpi xmlns:a14="http://schemas.microsoft.com/office/drawing/2010/main" val="0"/>
              </a:ext>
            </a:extLst>
          </a:blip>
          <a:srcRect/>
          <a:stretch>
            <a:fillRect/>
          </a:stretch>
        </p:blipFill>
        <p:spPr bwMode="auto">
          <a:xfrm>
            <a:off x="36223090" y="23239213"/>
            <a:ext cx="6400800" cy="4572000"/>
          </a:xfrm>
          <a:prstGeom prst="rect">
            <a:avLst/>
          </a:prstGeom>
          <a:noFill/>
          <a:ln>
            <a:noFill/>
          </a:ln>
        </p:spPr>
      </p:pic>
      <p:sp>
        <p:nvSpPr>
          <p:cNvPr id="47" name="Text Box 418"/>
          <p:cNvSpPr txBox="1">
            <a:spLocks noChangeArrowheads="1"/>
          </p:cNvSpPr>
          <p:nvPr/>
        </p:nvSpPr>
        <p:spPr bwMode="auto">
          <a:xfrm>
            <a:off x="33103793" y="27484603"/>
            <a:ext cx="10096501"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tIns="457200" rIns="457200" bIns="457200">
            <a:spAutoFit/>
          </a:bodyPr>
          <a:lstStyle>
            <a:lvl1pPr defTabSz="4389438" eaLnBrk="0" hangingPunct="0">
              <a:defRPr sz="2900">
                <a:solidFill>
                  <a:schemeClr val="tx1"/>
                </a:solidFill>
                <a:latin typeface="Arial Narrow" pitchFamily="34" charset="0"/>
              </a:defRPr>
            </a:lvl1pPr>
            <a:lvl2pPr marL="742950" indent="-285750" defTabSz="4389438" eaLnBrk="0" hangingPunct="0">
              <a:defRPr sz="2900">
                <a:solidFill>
                  <a:schemeClr val="tx1"/>
                </a:solidFill>
                <a:latin typeface="Arial Narrow" pitchFamily="34" charset="0"/>
              </a:defRPr>
            </a:lvl2pPr>
            <a:lvl3pPr marL="1143000" indent="-228600" defTabSz="4389438" eaLnBrk="0" hangingPunct="0">
              <a:defRPr sz="2900">
                <a:solidFill>
                  <a:schemeClr val="tx1"/>
                </a:solidFill>
                <a:latin typeface="Arial Narrow" pitchFamily="34" charset="0"/>
              </a:defRPr>
            </a:lvl3pPr>
            <a:lvl4pPr marL="1600200" indent="-228600" defTabSz="4389438" eaLnBrk="0" hangingPunct="0">
              <a:defRPr sz="2900">
                <a:solidFill>
                  <a:schemeClr val="tx1"/>
                </a:solidFill>
                <a:latin typeface="Arial Narrow" pitchFamily="34" charset="0"/>
              </a:defRPr>
            </a:lvl4pPr>
            <a:lvl5pPr marL="2057400" indent="-228600" defTabSz="4389438" eaLnBrk="0" hangingPunct="0">
              <a:defRPr sz="2900">
                <a:solidFill>
                  <a:schemeClr val="tx1"/>
                </a:solidFill>
                <a:latin typeface="Arial Narrow" pitchFamily="34" charset="0"/>
              </a:defRPr>
            </a:lvl5pPr>
            <a:lvl6pPr marL="2514600" indent="-228600" defTabSz="4389438" eaLnBrk="0" fontAlgn="base" hangingPunct="0">
              <a:spcBef>
                <a:spcPct val="0"/>
              </a:spcBef>
              <a:spcAft>
                <a:spcPct val="0"/>
              </a:spcAft>
              <a:defRPr sz="2900">
                <a:solidFill>
                  <a:schemeClr val="tx1"/>
                </a:solidFill>
                <a:latin typeface="Arial Narrow" pitchFamily="34" charset="0"/>
              </a:defRPr>
            </a:lvl6pPr>
            <a:lvl7pPr marL="2971800" indent="-228600" defTabSz="4389438" eaLnBrk="0" fontAlgn="base" hangingPunct="0">
              <a:spcBef>
                <a:spcPct val="0"/>
              </a:spcBef>
              <a:spcAft>
                <a:spcPct val="0"/>
              </a:spcAft>
              <a:defRPr sz="2900">
                <a:solidFill>
                  <a:schemeClr val="tx1"/>
                </a:solidFill>
                <a:latin typeface="Arial Narrow" pitchFamily="34" charset="0"/>
              </a:defRPr>
            </a:lvl7pPr>
            <a:lvl8pPr marL="3429000" indent="-228600" defTabSz="4389438" eaLnBrk="0" fontAlgn="base" hangingPunct="0">
              <a:spcBef>
                <a:spcPct val="0"/>
              </a:spcBef>
              <a:spcAft>
                <a:spcPct val="0"/>
              </a:spcAft>
              <a:defRPr sz="2900">
                <a:solidFill>
                  <a:schemeClr val="tx1"/>
                </a:solidFill>
                <a:latin typeface="Arial Narrow" pitchFamily="34" charset="0"/>
              </a:defRPr>
            </a:lvl8pPr>
            <a:lvl9pPr marL="3886200" indent="-228600" defTabSz="4389438" eaLnBrk="0" fontAlgn="base" hangingPunct="0">
              <a:spcBef>
                <a:spcPct val="0"/>
              </a:spcBef>
              <a:spcAft>
                <a:spcPct val="0"/>
              </a:spcAft>
              <a:defRPr sz="2900">
                <a:solidFill>
                  <a:schemeClr val="tx1"/>
                </a:solidFill>
                <a:latin typeface="Arial Narrow" pitchFamily="34" charset="0"/>
              </a:defRPr>
            </a:lvl9pPr>
          </a:lstStyle>
          <a:p>
            <a:pPr algn="just" eaLnBrk="1" hangingPunct="1"/>
            <a:r>
              <a:rPr lang="en-US" altLang="en-US" sz="3000" dirty="0" smtClean="0"/>
              <a:t>The above figures suggest that the different STEM based methods produce very similar results, while the OECD varies significantly by vintage.</a:t>
            </a:r>
            <a:endParaRPr lang="en-US" altLang="en-US" sz="3000" dirty="0"/>
          </a:p>
        </p:txBody>
      </p:sp>
      <p:pic>
        <p:nvPicPr>
          <p:cNvPr id="5" name="Picture 4" descr="L:\LBD_initiative\BDS-IF\BDS-HT\QWI HT\plots\qwiht_age_edist.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935612" y="20870086"/>
            <a:ext cx="6400800" cy="4655127"/>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p:cNvSpPr txBox="1"/>
          <p:nvPr/>
        </p:nvSpPr>
        <p:spPr>
          <a:xfrm>
            <a:off x="11954662" y="12454394"/>
            <a:ext cx="3313728" cy="477054"/>
          </a:xfrm>
          <a:prstGeom prst="rect">
            <a:avLst/>
          </a:prstGeom>
          <a:noFill/>
        </p:spPr>
        <p:txBody>
          <a:bodyPr wrap="none" rtlCol="0">
            <a:spAutoFit/>
          </a:bodyPr>
          <a:lstStyle/>
          <a:p>
            <a:r>
              <a:rPr lang="en-US" sz="2500" b="1" dirty="0" smtClean="0"/>
              <a:t>Figure 2. Firm Entry Rate</a:t>
            </a:r>
            <a:endParaRPr lang="en-US" sz="2500" b="1" dirty="0"/>
          </a:p>
        </p:txBody>
      </p:sp>
      <p:sp>
        <p:nvSpPr>
          <p:cNvPr id="50" name="TextBox 49"/>
          <p:cNvSpPr txBox="1"/>
          <p:nvPr/>
        </p:nvSpPr>
        <p:spPr>
          <a:xfrm>
            <a:off x="11954662" y="6291263"/>
            <a:ext cx="5065810" cy="477054"/>
          </a:xfrm>
          <a:prstGeom prst="rect">
            <a:avLst/>
          </a:prstGeom>
          <a:noFill/>
        </p:spPr>
        <p:txBody>
          <a:bodyPr wrap="none" rtlCol="0">
            <a:spAutoFit/>
          </a:bodyPr>
          <a:lstStyle/>
          <a:p>
            <a:r>
              <a:rPr lang="en-US" sz="2500" b="1" dirty="0" smtClean="0"/>
              <a:t>Figure 1. Firm and Employment Shares</a:t>
            </a:r>
            <a:endParaRPr lang="en-US" sz="2500" b="1" dirty="0"/>
          </a:p>
        </p:txBody>
      </p:sp>
      <p:sp>
        <p:nvSpPr>
          <p:cNvPr id="51" name="TextBox 50"/>
          <p:cNvSpPr txBox="1"/>
          <p:nvPr/>
        </p:nvSpPr>
        <p:spPr>
          <a:xfrm>
            <a:off x="19345562" y="6291263"/>
            <a:ext cx="3749744" cy="477054"/>
          </a:xfrm>
          <a:prstGeom prst="rect">
            <a:avLst/>
          </a:prstGeom>
          <a:noFill/>
        </p:spPr>
        <p:txBody>
          <a:bodyPr wrap="none" rtlCol="0">
            <a:spAutoFit/>
          </a:bodyPr>
          <a:lstStyle/>
          <a:p>
            <a:r>
              <a:rPr lang="en-US" sz="2500" b="1" dirty="0" smtClean="0"/>
              <a:t>Figure 3. Job Creation Rates</a:t>
            </a:r>
            <a:endParaRPr lang="en-US" sz="2500" b="1" dirty="0"/>
          </a:p>
        </p:txBody>
      </p:sp>
      <p:sp>
        <p:nvSpPr>
          <p:cNvPr id="52" name="TextBox 51"/>
          <p:cNvSpPr txBox="1"/>
          <p:nvPr/>
        </p:nvSpPr>
        <p:spPr>
          <a:xfrm>
            <a:off x="25746362" y="6278031"/>
            <a:ext cx="4144083" cy="477054"/>
          </a:xfrm>
          <a:prstGeom prst="rect">
            <a:avLst/>
          </a:prstGeom>
          <a:noFill/>
        </p:spPr>
        <p:txBody>
          <a:bodyPr wrap="none" rtlCol="0">
            <a:spAutoFit/>
          </a:bodyPr>
          <a:lstStyle/>
          <a:p>
            <a:r>
              <a:rPr lang="en-US" sz="2500" b="1" dirty="0" smtClean="0"/>
              <a:t>Figure 4. Job Destruction Rates</a:t>
            </a:r>
            <a:endParaRPr lang="en-US" sz="2500" b="1" dirty="0"/>
          </a:p>
        </p:txBody>
      </p:sp>
      <p:sp>
        <p:nvSpPr>
          <p:cNvPr id="53" name="TextBox 52"/>
          <p:cNvSpPr txBox="1"/>
          <p:nvPr/>
        </p:nvSpPr>
        <p:spPr>
          <a:xfrm>
            <a:off x="21131888" y="12215867"/>
            <a:ext cx="7654788" cy="477054"/>
          </a:xfrm>
          <a:prstGeom prst="rect">
            <a:avLst/>
          </a:prstGeom>
          <a:noFill/>
        </p:spPr>
        <p:txBody>
          <a:bodyPr wrap="none" rtlCol="0">
            <a:spAutoFit/>
          </a:bodyPr>
          <a:lstStyle/>
          <a:p>
            <a:r>
              <a:rPr lang="en-US" sz="2500" b="1" dirty="0" smtClean="0"/>
              <a:t>Figure 5. Average High Tech Employment Share (2012-2014)</a:t>
            </a:r>
            <a:endParaRPr lang="en-US" sz="2500" b="1" dirty="0"/>
          </a:p>
        </p:txBody>
      </p:sp>
      <p:sp>
        <p:nvSpPr>
          <p:cNvPr id="54" name="TextBox 53"/>
          <p:cNvSpPr txBox="1"/>
          <p:nvPr/>
        </p:nvSpPr>
        <p:spPr>
          <a:xfrm>
            <a:off x="11935612" y="20382530"/>
            <a:ext cx="5421741" cy="477054"/>
          </a:xfrm>
          <a:prstGeom prst="rect">
            <a:avLst/>
          </a:prstGeom>
          <a:noFill/>
        </p:spPr>
        <p:txBody>
          <a:bodyPr wrap="none" rtlCol="0">
            <a:spAutoFit/>
          </a:bodyPr>
          <a:lstStyle/>
          <a:p>
            <a:r>
              <a:rPr lang="en-US" sz="2500" b="1" dirty="0" smtClean="0"/>
              <a:t>Figure 6. Employment Distribution by Age</a:t>
            </a:r>
            <a:endParaRPr lang="en-US" sz="2500" b="1" dirty="0"/>
          </a:p>
        </p:txBody>
      </p:sp>
      <p:sp>
        <p:nvSpPr>
          <p:cNvPr id="55" name="Text Box 406"/>
          <p:cNvSpPr txBox="1">
            <a:spLocks noChangeArrowheads="1"/>
          </p:cNvSpPr>
          <p:nvPr/>
        </p:nvSpPr>
        <p:spPr bwMode="auto">
          <a:xfrm>
            <a:off x="11456036" y="25027311"/>
            <a:ext cx="719391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tIns="457200" rIns="457200" bIns="457200">
            <a:spAutoFit/>
          </a:bodyPr>
          <a:lstStyle>
            <a:lvl1pPr defTabSz="4389438" eaLnBrk="0" hangingPunct="0">
              <a:defRPr sz="2900">
                <a:solidFill>
                  <a:schemeClr val="tx1"/>
                </a:solidFill>
                <a:latin typeface="Arial Narrow" pitchFamily="34" charset="0"/>
              </a:defRPr>
            </a:lvl1pPr>
            <a:lvl2pPr marL="742950" indent="-285750" defTabSz="4389438" eaLnBrk="0" hangingPunct="0">
              <a:defRPr sz="2900">
                <a:solidFill>
                  <a:schemeClr val="tx1"/>
                </a:solidFill>
                <a:latin typeface="Arial Narrow" pitchFamily="34" charset="0"/>
              </a:defRPr>
            </a:lvl2pPr>
            <a:lvl3pPr marL="1143000" indent="-228600" defTabSz="4389438" eaLnBrk="0" hangingPunct="0">
              <a:defRPr sz="2900">
                <a:solidFill>
                  <a:schemeClr val="tx1"/>
                </a:solidFill>
                <a:latin typeface="Arial Narrow" pitchFamily="34" charset="0"/>
              </a:defRPr>
            </a:lvl3pPr>
            <a:lvl4pPr marL="1600200" indent="-228600" defTabSz="4389438" eaLnBrk="0" hangingPunct="0">
              <a:defRPr sz="2900">
                <a:solidFill>
                  <a:schemeClr val="tx1"/>
                </a:solidFill>
                <a:latin typeface="Arial Narrow" pitchFamily="34" charset="0"/>
              </a:defRPr>
            </a:lvl4pPr>
            <a:lvl5pPr marL="2057400" indent="-228600" defTabSz="4389438" eaLnBrk="0" hangingPunct="0">
              <a:defRPr sz="2900">
                <a:solidFill>
                  <a:schemeClr val="tx1"/>
                </a:solidFill>
                <a:latin typeface="Arial Narrow" pitchFamily="34" charset="0"/>
              </a:defRPr>
            </a:lvl5pPr>
            <a:lvl6pPr marL="2514600" indent="-228600" defTabSz="4389438" eaLnBrk="0" fontAlgn="base" hangingPunct="0">
              <a:spcBef>
                <a:spcPct val="0"/>
              </a:spcBef>
              <a:spcAft>
                <a:spcPct val="0"/>
              </a:spcAft>
              <a:defRPr sz="2900">
                <a:solidFill>
                  <a:schemeClr val="tx1"/>
                </a:solidFill>
                <a:latin typeface="Arial Narrow" pitchFamily="34" charset="0"/>
              </a:defRPr>
            </a:lvl6pPr>
            <a:lvl7pPr marL="2971800" indent="-228600" defTabSz="4389438" eaLnBrk="0" fontAlgn="base" hangingPunct="0">
              <a:spcBef>
                <a:spcPct val="0"/>
              </a:spcBef>
              <a:spcAft>
                <a:spcPct val="0"/>
              </a:spcAft>
              <a:defRPr sz="2900">
                <a:solidFill>
                  <a:schemeClr val="tx1"/>
                </a:solidFill>
                <a:latin typeface="Arial Narrow" pitchFamily="34" charset="0"/>
              </a:defRPr>
            </a:lvl7pPr>
            <a:lvl8pPr marL="3429000" indent="-228600" defTabSz="4389438" eaLnBrk="0" fontAlgn="base" hangingPunct="0">
              <a:spcBef>
                <a:spcPct val="0"/>
              </a:spcBef>
              <a:spcAft>
                <a:spcPct val="0"/>
              </a:spcAft>
              <a:defRPr sz="2900">
                <a:solidFill>
                  <a:schemeClr val="tx1"/>
                </a:solidFill>
                <a:latin typeface="Arial Narrow" pitchFamily="34" charset="0"/>
              </a:defRPr>
            </a:lvl8pPr>
            <a:lvl9pPr marL="3886200" indent="-228600" defTabSz="4389438" eaLnBrk="0" fontAlgn="base" hangingPunct="0">
              <a:spcBef>
                <a:spcPct val="0"/>
              </a:spcBef>
              <a:spcAft>
                <a:spcPct val="0"/>
              </a:spcAft>
              <a:defRPr sz="2900">
                <a:solidFill>
                  <a:schemeClr val="tx1"/>
                </a:solidFill>
                <a:latin typeface="Arial Narrow" pitchFamily="34" charset="0"/>
              </a:defRPr>
            </a:lvl9pPr>
          </a:lstStyle>
          <a:p>
            <a:pPr algn="just" eaLnBrk="1" hangingPunct="1"/>
            <a:r>
              <a:rPr lang="en-US" altLang="en-US" sz="3000" dirty="0" smtClean="0"/>
              <a:t>High Tech </a:t>
            </a:r>
            <a:r>
              <a:rPr lang="en-US" altLang="en-US" sz="3000" dirty="0"/>
              <a:t>workers tend to be </a:t>
            </a:r>
            <a:r>
              <a:rPr lang="en-US" altLang="en-US" sz="3000" dirty="0" smtClean="0"/>
              <a:t>concentrated in </a:t>
            </a:r>
            <a:r>
              <a:rPr lang="en-US" altLang="en-US" sz="3000" dirty="0"/>
              <a:t>the </a:t>
            </a:r>
            <a:r>
              <a:rPr lang="en-US" altLang="en-US" sz="3000" b="1" dirty="0"/>
              <a:t>25-64 age </a:t>
            </a:r>
            <a:r>
              <a:rPr lang="en-US" altLang="en-US" sz="3000" b="1" dirty="0" smtClean="0"/>
              <a:t>range</a:t>
            </a:r>
            <a:r>
              <a:rPr lang="en-US" altLang="en-US" sz="3000" dirty="0"/>
              <a:t> </a:t>
            </a:r>
            <a:r>
              <a:rPr lang="en-US" altLang="en-US" sz="3000" dirty="0" smtClean="0"/>
              <a:t>and the share of females has fallen over time.</a:t>
            </a:r>
            <a:endParaRPr lang="en-US" altLang="en-US" sz="3000" dirty="0"/>
          </a:p>
        </p:txBody>
      </p:sp>
      <p:sp>
        <p:nvSpPr>
          <p:cNvPr id="57" name="TextBox 56"/>
          <p:cNvSpPr txBox="1"/>
          <p:nvPr/>
        </p:nvSpPr>
        <p:spPr>
          <a:xfrm>
            <a:off x="11954662" y="27007548"/>
            <a:ext cx="6074099" cy="477054"/>
          </a:xfrm>
          <a:prstGeom prst="rect">
            <a:avLst/>
          </a:prstGeom>
          <a:noFill/>
        </p:spPr>
        <p:txBody>
          <a:bodyPr wrap="none" rtlCol="0">
            <a:spAutoFit/>
          </a:bodyPr>
          <a:lstStyle/>
          <a:p>
            <a:r>
              <a:rPr lang="en-US" sz="2500" b="1" dirty="0" smtClean="0"/>
              <a:t>Figure 7. Employment by Sex (indexed to 1995)</a:t>
            </a:r>
            <a:endParaRPr lang="en-US" sz="2500" b="1" dirty="0"/>
          </a:p>
        </p:txBody>
      </p:sp>
      <p:pic>
        <p:nvPicPr>
          <p:cNvPr id="1030" name="Picture 6" descr="L:\LBD_initiative\BDS-IF\BDS-HT\QWI HT\plots\qwiht_sex_eshare_ch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954662" y="27398760"/>
            <a:ext cx="6400800" cy="4655127"/>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p:cNvSpPr txBox="1"/>
          <p:nvPr/>
        </p:nvSpPr>
        <p:spPr>
          <a:xfrm>
            <a:off x="19082729" y="20331439"/>
            <a:ext cx="5780813" cy="477054"/>
          </a:xfrm>
          <a:prstGeom prst="rect">
            <a:avLst/>
          </a:prstGeom>
          <a:noFill/>
        </p:spPr>
        <p:txBody>
          <a:bodyPr wrap="none" rtlCol="0">
            <a:spAutoFit/>
          </a:bodyPr>
          <a:lstStyle/>
          <a:p>
            <a:r>
              <a:rPr lang="en-US" sz="2500" b="1" dirty="0" smtClean="0"/>
              <a:t>Figure 8. High Tech </a:t>
            </a:r>
            <a:r>
              <a:rPr lang="en-US" sz="2500" b="1" dirty="0" err="1" smtClean="0"/>
              <a:t>Emp</a:t>
            </a:r>
            <a:r>
              <a:rPr lang="en-US" sz="2500" b="1" dirty="0" smtClean="0"/>
              <a:t> Diff by Sex and Age</a:t>
            </a:r>
            <a:endParaRPr lang="en-US" sz="2500" b="1" dirty="0"/>
          </a:p>
        </p:txBody>
      </p:sp>
      <p:sp>
        <p:nvSpPr>
          <p:cNvPr id="67" name="TextBox 66"/>
          <p:cNvSpPr txBox="1"/>
          <p:nvPr/>
        </p:nvSpPr>
        <p:spPr>
          <a:xfrm>
            <a:off x="25841760" y="20296404"/>
            <a:ext cx="6349880" cy="477054"/>
          </a:xfrm>
          <a:prstGeom prst="rect">
            <a:avLst/>
          </a:prstGeom>
          <a:noFill/>
        </p:spPr>
        <p:txBody>
          <a:bodyPr wrap="none" rtlCol="0">
            <a:spAutoFit/>
          </a:bodyPr>
          <a:lstStyle/>
          <a:p>
            <a:r>
              <a:rPr lang="en-US" sz="2500" b="1" dirty="0" smtClean="0"/>
              <a:t>Figure 9. non-High Tech </a:t>
            </a:r>
            <a:r>
              <a:rPr lang="en-US" sz="2500" b="1" dirty="0" err="1" smtClean="0"/>
              <a:t>Emp</a:t>
            </a:r>
            <a:r>
              <a:rPr lang="en-US" sz="2500" b="1" dirty="0" smtClean="0"/>
              <a:t> Diff by Sex and Age</a:t>
            </a:r>
            <a:endParaRPr lang="en-US" sz="2500" b="1" dirty="0"/>
          </a:p>
        </p:txBody>
      </p:sp>
      <p:pic>
        <p:nvPicPr>
          <p:cNvPr id="1033" name="Picture 9" descr="L:\LBD_initiative\BDS-IF\BDS-HT\QWI HT\plots\qwiht_agesex_male_edist_diff.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82729" y="20870086"/>
            <a:ext cx="6400800" cy="465512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LBD_initiative\BDS-IF\BDS-HT\QWI HT\plots\qwiht_agesex_male_edist_diff_nonht.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746362" y="20870086"/>
            <a:ext cx="6400800" cy="465512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LBD_initiative\BDS-IF\BDS-HT\QWI HT\plots\qwiht_agesex_htshare_sexdiff_e.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208952" y="27456164"/>
            <a:ext cx="6400800" cy="4655127"/>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L:\LBD_initiative\BDS-IF\BDS-HT\QWI HT\plots\qwiht_agesex_htshare_sexdiff_eindx.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609752" y="27456164"/>
            <a:ext cx="6400800" cy="4655127"/>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p:cNvSpPr txBox="1"/>
          <p:nvPr/>
        </p:nvSpPr>
        <p:spPr>
          <a:xfrm>
            <a:off x="19212212" y="27097108"/>
            <a:ext cx="4918334" cy="477054"/>
          </a:xfrm>
          <a:prstGeom prst="rect">
            <a:avLst/>
          </a:prstGeom>
          <a:noFill/>
        </p:spPr>
        <p:txBody>
          <a:bodyPr wrap="none" rtlCol="0">
            <a:spAutoFit/>
          </a:bodyPr>
          <a:lstStyle/>
          <a:p>
            <a:r>
              <a:rPr lang="en-US" sz="2500" b="1" dirty="0" smtClean="0"/>
              <a:t>Figure 10. </a:t>
            </a:r>
            <a:r>
              <a:rPr lang="en-US" sz="2500" b="1" dirty="0" err="1" smtClean="0"/>
              <a:t>Emp</a:t>
            </a:r>
            <a:r>
              <a:rPr lang="en-US" sz="2500" b="1" dirty="0" smtClean="0"/>
              <a:t> Sex Share Differences</a:t>
            </a:r>
            <a:endParaRPr lang="en-US" sz="2500" b="1" dirty="0"/>
          </a:p>
        </p:txBody>
      </p:sp>
      <p:sp>
        <p:nvSpPr>
          <p:cNvPr id="74" name="TextBox 73"/>
          <p:cNvSpPr txBox="1"/>
          <p:nvPr/>
        </p:nvSpPr>
        <p:spPr>
          <a:xfrm>
            <a:off x="25609752" y="27097108"/>
            <a:ext cx="6146234" cy="477054"/>
          </a:xfrm>
          <a:prstGeom prst="rect">
            <a:avLst/>
          </a:prstGeom>
          <a:noFill/>
        </p:spPr>
        <p:txBody>
          <a:bodyPr wrap="none" rtlCol="0">
            <a:spAutoFit/>
          </a:bodyPr>
          <a:lstStyle/>
          <a:p>
            <a:r>
              <a:rPr lang="en-US" sz="2500" b="1" dirty="0" smtClean="0"/>
              <a:t>Figure 11. </a:t>
            </a:r>
            <a:r>
              <a:rPr lang="en-US" sz="2500" b="1" dirty="0" err="1" smtClean="0"/>
              <a:t>Emp</a:t>
            </a:r>
            <a:r>
              <a:rPr lang="en-US" sz="2500" b="1" dirty="0" smtClean="0"/>
              <a:t> Sex Share Differences (indexed)</a:t>
            </a:r>
            <a:endParaRPr lang="en-US" sz="2500" b="1" dirty="0"/>
          </a:p>
        </p:txBody>
      </p:sp>
      <p:sp>
        <p:nvSpPr>
          <p:cNvPr id="75" name="TextBox 74"/>
          <p:cNvSpPr txBox="1"/>
          <p:nvPr/>
        </p:nvSpPr>
        <p:spPr>
          <a:xfrm>
            <a:off x="33327484" y="17787651"/>
            <a:ext cx="5650906" cy="477054"/>
          </a:xfrm>
          <a:prstGeom prst="rect">
            <a:avLst/>
          </a:prstGeom>
          <a:noFill/>
        </p:spPr>
        <p:txBody>
          <a:bodyPr wrap="none" rtlCol="0">
            <a:spAutoFit/>
          </a:bodyPr>
          <a:lstStyle/>
          <a:p>
            <a:r>
              <a:rPr lang="en-US" sz="2500" b="1" dirty="0" smtClean="0"/>
              <a:t>Figure 12. Firm Entry Rate by STEM Method</a:t>
            </a:r>
            <a:endParaRPr lang="en-US" sz="2500" b="1" dirty="0"/>
          </a:p>
        </p:txBody>
      </p:sp>
      <p:sp>
        <p:nvSpPr>
          <p:cNvPr id="77" name="TextBox 76"/>
          <p:cNvSpPr txBox="1"/>
          <p:nvPr/>
        </p:nvSpPr>
        <p:spPr>
          <a:xfrm>
            <a:off x="36166728" y="22855966"/>
            <a:ext cx="6930423" cy="477054"/>
          </a:xfrm>
          <a:prstGeom prst="rect">
            <a:avLst/>
          </a:prstGeom>
          <a:noFill/>
        </p:spPr>
        <p:txBody>
          <a:bodyPr wrap="none" rtlCol="0">
            <a:spAutoFit/>
          </a:bodyPr>
          <a:lstStyle/>
          <a:p>
            <a:r>
              <a:rPr lang="en-US" sz="2500" b="1" dirty="0" smtClean="0"/>
              <a:t>Figure 13. Firm Entry Rate by OECD and ATP Methods</a:t>
            </a:r>
            <a:endParaRPr lang="en-US" sz="25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Custom 4">
      <a:dk1>
        <a:srgbClr val="000000"/>
      </a:dk1>
      <a:lt1>
        <a:srgbClr val="AABAC9"/>
      </a:lt1>
      <a:dk2>
        <a:srgbClr val="000000"/>
      </a:dk2>
      <a:lt2>
        <a:srgbClr val="808080"/>
      </a:lt2>
      <a:accent1>
        <a:srgbClr val="FFFFFF"/>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11342</TotalTime>
  <Words>1089</Words>
  <Application>Microsoft Office PowerPoint</Application>
  <PresentationFormat>Custom</PresentationFormat>
  <Paragraphs>117</Paragraphs>
  <Slides>1</Slides>
  <Notes>1</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Nathan Goldschlag</cp:lastModifiedBy>
  <cp:revision>238</cp:revision>
  <dcterms:created xsi:type="dcterms:W3CDTF">2005-05-18T01:24:28Z</dcterms:created>
  <dcterms:modified xsi:type="dcterms:W3CDTF">2016-11-09T21:48:04Z</dcterms:modified>
  <cp:category>Powerpoint poster templates</cp:category>
</cp:coreProperties>
</file>