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lliday:Downloads:Unit%201%20-%20data%20fi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Figure</a:t>
            </a:r>
            <a:r>
              <a:rPr lang="en-US" baseline="0"/>
              <a:t> 14</a:t>
            </a:r>
            <a:r>
              <a:rPr lang="en-US" b="1" baseline="0"/>
              <a:t>. </a:t>
            </a:r>
            <a:r>
              <a:rPr lang="en-GB" sz="1800" b="1" i="0">
                <a:effectLst/>
                <a:latin typeface="+mn-lt"/>
              </a:rPr>
              <a:t>Differences in inequality of disposable income among economies</a:t>
            </a:r>
          </a:p>
        </c:rich>
      </c:tx>
      <c:layout>
        <c:manualLayout>
          <c:xMode val="edge"/>
          <c:yMode val="edge"/>
          <c:x val="0.0421195798215226"/>
          <c:y val="0.015854123929675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749069860974413"/>
          <c:y val="0.12230326036809"/>
          <c:w val="0.907151494128689"/>
          <c:h val="0.734224564693663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'D - Fig 14 - Country Ginis '!$A$15:$A$44</c:f>
              <c:strCache>
                <c:ptCount val="30"/>
                <c:pt idx="0">
                  <c:v>Denmark</c:v>
                </c:pt>
                <c:pt idx="1">
                  <c:v>Sweden</c:v>
                </c:pt>
                <c:pt idx="2">
                  <c:v>Iceland</c:v>
                </c:pt>
                <c:pt idx="3">
                  <c:v>Finland</c:v>
                </c:pt>
                <c:pt idx="4">
                  <c:v>Norway</c:v>
                </c:pt>
                <c:pt idx="5">
                  <c:v>Netherlands</c:v>
                </c:pt>
                <c:pt idx="6">
                  <c:v>Czech</c:v>
                </c:pt>
                <c:pt idx="7">
                  <c:v>Austria</c:v>
                </c:pt>
                <c:pt idx="8">
                  <c:v>Germany</c:v>
                </c:pt>
                <c:pt idx="9">
                  <c:v>Belgium</c:v>
                </c:pt>
                <c:pt idx="10">
                  <c:v>France</c:v>
                </c:pt>
                <c:pt idx="11">
                  <c:v>Japan</c:v>
                </c:pt>
                <c:pt idx="12">
                  <c:v>Taiwan</c:v>
                </c:pt>
                <c:pt idx="13">
                  <c:v>Korea</c:v>
                </c:pt>
                <c:pt idx="14">
                  <c:v>Australia</c:v>
                </c:pt>
                <c:pt idx="15">
                  <c:v>Ireland</c:v>
                </c:pt>
                <c:pt idx="16">
                  <c:v>Spain</c:v>
                </c:pt>
                <c:pt idx="17">
                  <c:v>Canada</c:v>
                </c:pt>
                <c:pt idx="18">
                  <c:v>Poland</c:v>
                </c:pt>
                <c:pt idx="19">
                  <c:v>Greece</c:v>
                </c:pt>
                <c:pt idx="20">
                  <c:v>Italy</c:v>
                </c:pt>
                <c:pt idx="21">
                  <c:v>UK</c:v>
                </c:pt>
                <c:pt idx="22">
                  <c:v>US</c:v>
                </c:pt>
                <c:pt idx="23">
                  <c:v>Israel</c:v>
                </c:pt>
                <c:pt idx="24">
                  <c:v>Russia</c:v>
                </c:pt>
                <c:pt idx="25">
                  <c:v>Mexico</c:v>
                </c:pt>
                <c:pt idx="26">
                  <c:v>Brazil</c:v>
                </c:pt>
                <c:pt idx="27">
                  <c:v>China</c:v>
                </c:pt>
                <c:pt idx="28">
                  <c:v>Colombia</c:v>
                </c:pt>
                <c:pt idx="29">
                  <c:v>South Africa</c:v>
                </c:pt>
              </c:strCache>
            </c:strRef>
          </c:cat>
          <c:val>
            <c:numRef>
              <c:f>'D - Fig 14 - Country Ginis '!$D$15:$D$44</c:f>
              <c:numCache>
                <c:formatCode>General</c:formatCode>
                <c:ptCount val="30"/>
                <c:pt idx="0">
                  <c:v>0.228</c:v>
                </c:pt>
                <c:pt idx="1">
                  <c:v>0.237</c:v>
                </c:pt>
                <c:pt idx="2">
                  <c:v>0.248</c:v>
                </c:pt>
                <c:pt idx="3">
                  <c:v>0.252</c:v>
                </c:pt>
                <c:pt idx="4">
                  <c:v>0.256</c:v>
                </c:pt>
                <c:pt idx="5">
                  <c:v>0.263</c:v>
                </c:pt>
                <c:pt idx="6">
                  <c:v>0.267</c:v>
                </c:pt>
                <c:pt idx="7">
                  <c:v>0.269</c:v>
                </c:pt>
                <c:pt idx="8">
                  <c:v>0.278</c:v>
                </c:pt>
                <c:pt idx="9">
                  <c:v>0.279</c:v>
                </c:pt>
                <c:pt idx="10">
                  <c:v>0.281</c:v>
                </c:pt>
                <c:pt idx="11">
                  <c:v>0.293</c:v>
                </c:pt>
                <c:pt idx="12">
                  <c:v>0.3</c:v>
                </c:pt>
                <c:pt idx="13">
                  <c:v>0.311</c:v>
                </c:pt>
                <c:pt idx="14">
                  <c:v>0.312</c:v>
                </c:pt>
                <c:pt idx="15">
                  <c:v>0.312</c:v>
                </c:pt>
                <c:pt idx="16">
                  <c:v>0.315</c:v>
                </c:pt>
                <c:pt idx="17">
                  <c:v>0.318</c:v>
                </c:pt>
                <c:pt idx="18">
                  <c:v>0.32</c:v>
                </c:pt>
                <c:pt idx="19">
                  <c:v>0.329</c:v>
                </c:pt>
                <c:pt idx="20">
                  <c:v>0.338</c:v>
                </c:pt>
                <c:pt idx="21">
                  <c:v>0.345</c:v>
                </c:pt>
                <c:pt idx="22">
                  <c:v>0.372</c:v>
                </c:pt>
                <c:pt idx="23">
                  <c:v>0.374</c:v>
                </c:pt>
                <c:pt idx="24">
                  <c:v>0.429</c:v>
                </c:pt>
                <c:pt idx="25">
                  <c:v>0.458</c:v>
                </c:pt>
                <c:pt idx="26">
                  <c:v>0.467</c:v>
                </c:pt>
                <c:pt idx="27">
                  <c:v>0.473</c:v>
                </c:pt>
                <c:pt idx="28">
                  <c:v>0.495</c:v>
                </c:pt>
                <c:pt idx="29">
                  <c:v>0.594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8434504"/>
        <c:axId val="2138429656"/>
      </c:barChart>
      <c:catAx>
        <c:axId val="21384345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200"/>
            </a:pPr>
            <a:endParaRPr lang="en-US"/>
          </a:p>
        </c:txPr>
        <c:crossAx val="2138429656"/>
        <c:crosses val="autoZero"/>
        <c:auto val="1"/>
        <c:lblAlgn val="ctr"/>
        <c:lblOffset val="100"/>
        <c:noMultiLvlLbl val="0"/>
      </c:catAx>
      <c:valAx>
        <c:axId val="213842965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000" b="0"/>
                </a:pPr>
                <a:r>
                  <a:rPr lang="en-US" sz="2000" b="0" dirty="0" err="1"/>
                  <a:t>Gini</a:t>
                </a:r>
                <a:r>
                  <a:rPr lang="en-US" sz="2000" b="0" baseline="0" dirty="0"/>
                  <a:t> of disposable income (various </a:t>
                </a:r>
                <a:r>
                  <a:rPr lang="en-US" sz="2000" b="0" baseline="0" dirty="0" err="1" smtClean="0"/>
                  <a:t>yrs</a:t>
                </a:r>
                <a:r>
                  <a:rPr lang="en-US" sz="2000" b="0" baseline="0" dirty="0"/>
                  <a:t>, 2003-2011)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0.00138014013343615"/>
              <c:y val="0.10967526975794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3843450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FED5-C397-6540-A84C-9DF76CC30B45}" type="datetimeFigureOut">
              <a:rPr lang="en-US" smtClean="0"/>
              <a:t>2017/4/4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ECD88-DDD6-004E-A120-D13AB52D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E785-8BFB-B442-ADE9-F357A5291E67}" type="datetimeFigureOut">
              <a:rPr lang="en-US" smtClean="0"/>
              <a:t>2017/4/4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47DA-A555-624C-BC1F-611EA994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E785-8BFB-B442-ADE9-F357A5291E67}" type="datetimeFigureOut">
              <a:rPr lang="en-US" smtClean="0"/>
              <a:t>2017/4/4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47DA-A555-624C-BC1F-611EA994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E785-8BFB-B442-ADE9-F357A5291E67}" type="datetimeFigureOut">
              <a:rPr lang="en-US" smtClean="0"/>
              <a:t>2017/4/4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47DA-A555-624C-BC1F-611EA994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8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E785-8BFB-B442-ADE9-F357A5291E67}" type="datetimeFigureOut">
              <a:rPr lang="en-US" smtClean="0"/>
              <a:t>2017/4/4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47DA-A555-624C-BC1F-611EA994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E785-8BFB-B442-ADE9-F357A5291E67}" type="datetimeFigureOut">
              <a:rPr lang="en-US" smtClean="0"/>
              <a:t>2017/4/4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47DA-A555-624C-BC1F-611EA994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1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E785-8BFB-B442-ADE9-F357A5291E67}" type="datetimeFigureOut">
              <a:rPr lang="en-US" smtClean="0"/>
              <a:t>2017/4/4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47DA-A555-624C-BC1F-611EA994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1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E785-8BFB-B442-ADE9-F357A5291E67}" type="datetimeFigureOut">
              <a:rPr lang="en-US" smtClean="0"/>
              <a:t>2017/4/4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47DA-A555-624C-BC1F-611EA994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E785-8BFB-B442-ADE9-F357A5291E67}" type="datetimeFigureOut">
              <a:rPr lang="en-US" smtClean="0"/>
              <a:t>2017/4/4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47DA-A555-624C-BC1F-611EA994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7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E785-8BFB-B442-ADE9-F357A5291E67}" type="datetimeFigureOut">
              <a:rPr lang="en-US" smtClean="0"/>
              <a:t>2017/4/4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47DA-A555-624C-BC1F-611EA994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E785-8BFB-B442-ADE9-F357A5291E67}" type="datetimeFigureOut">
              <a:rPr lang="en-US" smtClean="0"/>
              <a:t>2017/4/4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47DA-A555-624C-BC1F-611EA994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E785-8BFB-B442-ADE9-F357A5291E67}" type="datetimeFigureOut">
              <a:rPr lang="en-US" smtClean="0"/>
              <a:t>2017/4/4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47DA-A555-624C-BC1F-611EA994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1E785-8BFB-B442-ADE9-F357A5291E67}" type="datetimeFigureOut">
              <a:rPr lang="en-US" smtClean="0"/>
              <a:t>2017/4/4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C47DA-A555-624C-BC1F-611EA994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4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45697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8685430" y="1458231"/>
            <a:ext cx="360587" cy="4484454"/>
          </a:xfrm>
          <a:prstGeom prst="rect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30270</TotalTime>
  <Words>23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ECO250: Intermediate Microeconomics</dc:title>
  <dc:creator>osxadmin</dc:creator>
  <cp:lastModifiedBy>Simon Halliday</cp:lastModifiedBy>
  <cp:revision>83</cp:revision>
  <dcterms:created xsi:type="dcterms:W3CDTF">2014-01-21T15:07:14Z</dcterms:created>
  <dcterms:modified xsi:type="dcterms:W3CDTF">2017-04-04T14:25:09Z</dcterms:modified>
</cp:coreProperties>
</file>