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82" r:id="rId7"/>
    <p:sldId id="286" r:id="rId8"/>
    <p:sldId id="264" r:id="rId9"/>
    <p:sldId id="283" r:id="rId10"/>
    <p:sldId id="269" r:id="rId11"/>
    <p:sldId id="265" r:id="rId12"/>
    <p:sldId id="285" r:id="rId13"/>
    <p:sldId id="280" r:id="rId14"/>
    <p:sldId id="279" r:id="rId15"/>
    <p:sldId id="266" r:id="rId16"/>
    <p:sldId id="28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8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CE129-9FE2-44A2-AAA3-43B2CC562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B9FF0-3866-49C7-941F-CF12607D8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E03A-E6DF-4550-9A55-9AB3671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327B-EE27-4910-B17D-77D72F7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32827-A120-4EBA-AF6B-AB8E985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39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3A135-C2D7-4344-AB5B-CDB56A47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F3B6E-746D-4AD3-9A91-4CCD46B0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448AA-FAB8-4A2A-95EA-98D18552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CF8DF-0628-4DF2-92D6-1676007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A757B-5003-466E-B938-2CC3E227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1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7745C3-77F5-4C73-B332-3EECF529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5FF0D1-D3C2-4E96-AF14-43E6DFAF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C7C47-18A9-4111-903D-5A283913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E6F14-3256-47B9-983B-EE6C837E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02764-7B72-463D-B04A-12F4BF8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AFD26-4724-4C2E-998B-E05533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6DFDB-E5CA-477E-9460-FB59CA45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18B04-51A6-4C96-AF43-7C69849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06F5D-FB3D-4F01-9457-9E401C68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0E665-0C99-425C-A5CD-0C3AC48D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00859-C93A-47AC-8ED0-0204DBCA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A2A22C-359D-4E59-A328-5C5E574A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72DD6-5AB8-4CA5-AD89-61DA1D3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51D96-E70D-410A-99FF-F4B86214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FE3A1-B379-48F7-805A-749C5918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6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702D2-38F1-45F8-BBC3-89D0FDA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C4963-490F-4203-A801-4635E694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0FDE5-09FD-4AD6-8409-A5ECE3E9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180A8-FF11-4BA1-897C-CBAA3821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B08E3-A582-4051-B56A-D9946C49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C7CEA-4332-41F3-B5D5-4DEB823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C930-A1C2-4D66-B38F-438991D5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23ACD-3476-4FCA-98AB-6DEEC384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F54BBD-C865-48CD-9C88-ED6C4AC45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79CA2-A641-444C-82B9-35F98101D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FA5CA4-B0B3-479E-947B-E80BCC56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55BA9E-39C8-4F25-8550-DFC85327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AF5266-9DCC-4891-BF3F-550A74A1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459DCD-9BE1-4A7B-A7C4-CE4E892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3F78-2848-4BA1-84AC-0F5E8D5B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FEB18B-AD0F-482E-B35E-877F22AA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999FA0-748A-45B9-8AAE-ECB1199B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B83E9A-FFD2-41EA-8A65-BAA19D24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8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51BCB-5A7F-4904-A42A-553E7183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3108F-1EA3-43DE-8C61-06C813C8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00DA7-45AA-4512-BC7F-363818F1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BBDE-E42F-4F20-A4FD-33D943D0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75B2E-4A65-494B-AC16-D9A717E8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A51A9-5C26-4119-AE3C-E4228814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58A362-C914-426D-A81F-22C29363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1C082E-A94A-45C1-800C-AEFD59E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C9DF8-F368-4D18-A90C-33DF4C20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8AD46-7518-4C38-AA3B-D328C6ED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E107EF-334E-4C88-9484-0526860F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87C9F-48AC-4A3A-8F41-14A92617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249D6-22D6-4C04-9F4D-08250269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7EDCF-D95A-4851-A5D6-DA220F14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ECB85A-5DFC-4B9F-9599-C3B33C9D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10DAF1-ADFA-4C1A-813D-2464D1F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E2FBE-7860-45FD-9D76-CC30DE56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1C22F-1AF4-4676-B844-C7E751F2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DA6D-9E20-4EBD-AFBB-192431C7F75B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D59E2-5BF9-4B68-918C-92B07074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9A779-7BBF-423A-97E4-C2CF237FC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33B7-0EBE-4CA8-BD1C-2CD9520A1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1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%C3%B6rse#/media/Datei:Boerse_01_KMJ.jpg" TargetMode="External"/><Relationship Id="rId2" Type="http://schemas.openxmlformats.org/officeDocument/2006/relationships/hyperlink" Target="https://de.wikipedia.org/wiki/Schmelzen#/media/Datei:Melting_icecubes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ynxbroker.de/wp-content/uploads/2018/01/20180115-Entwicklung-Rendite-deutsche-Staatsanleihen-Laufzeit-10-Jahre-von-2008-bis-2018-LYNX-Broker.png" TargetMode="External"/><Relationship Id="rId5" Type="http://schemas.openxmlformats.org/officeDocument/2006/relationships/hyperlink" Target="https://www.finanzen.net/index/dax" TargetMode="External"/><Relationship Id="rId4" Type="http://schemas.openxmlformats.org/officeDocument/2006/relationships/hyperlink" Target="https://www.dasinvestment.com/so-rentieren-aktuell-staatsanleih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DA342-2BB5-4DAC-8E26-EEF9918FC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Kapitalmarkt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A1908-0166-4A39-A8B8-4ED27BC2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7E48-4FA3-46B2-B5C0-8D4A66F1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EZB und der Leitzins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38389-8712-4753-87CD-0D28E805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Zentralbanken legen einen Leitzins fest.</a:t>
            </a:r>
          </a:p>
          <a:p>
            <a:r>
              <a:rPr lang="de-DE" dirty="0"/>
              <a:t>Der Leitzins ist das zentrale Instrument zur Steuerung der Geldpolitik.</a:t>
            </a:r>
          </a:p>
        </p:txBody>
      </p:sp>
    </p:spTree>
    <p:extLst>
      <p:ext uri="{BB962C8B-B14F-4D97-AF65-F5344CB8AC3E}">
        <p14:creationId xmlns:p14="http://schemas.microsoft.com/office/powerpoint/2010/main" val="33817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3F44-5510-4FC1-87A6-FE77FD3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Betriebswirtschaftliche Perspektive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DD4A2-7951-4AA5-92BC-6E173443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Schaffung von freiem Kapital für</a:t>
            </a:r>
          </a:p>
          <a:p>
            <a:pPr lvl="1"/>
            <a:r>
              <a:rPr lang="de-DE" dirty="0"/>
              <a:t>Wachstum</a:t>
            </a:r>
          </a:p>
          <a:p>
            <a:pPr lvl="1"/>
            <a:r>
              <a:rPr lang="de-DE" dirty="0"/>
              <a:t>Firmenneugründungen</a:t>
            </a:r>
          </a:p>
          <a:p>
            <a:pPr lvl="1"/>
            <a:r>
              <a:rPr lang="de-DE" dirty="0"/>
              <a:t>Innovationsförderungen</a:t>
            </a:r>
          </a:p>
          <a:p>
            <a:pPr lvl="1"/>
            <a:r>
              <a:rPr lang="de-DE" dirty="0"/>
              <a:t>Privatinvestitionen wie Haus, Auto Boot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83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AC45F-73F1-488E-80E5-6738723D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Sarah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6B04F-4536-4F48-B07F-F3D97F583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4858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Sarah betreibt eine Bäckerei in einer kleinen Stadt.</a:t>
            </a:r>
          </a:p>
          <a:p>
            <a:pPr marL="0" indent="0">
              <a:buNone/>
            </a:pPr>
            <a:r>
              <a:rPr lang="de-DE" dirty="0"/>
              <a:t>Lange lief diese ganz gut, doch dann vergrößerte ihr Konkurrent Jonas seinen Betrieb.</a:t>
            </a:r>
          </a:p>
          <a:p>
            <a:pPr marL="0" indent="0">
              <a:buNone/>
            </a:pPr>
            <a:r>
              <a:rPr lang="de-DE" dirty="0"/>
              <a:t>Da Sarah 50 000€ geerbt hat macht sie aus ihrer Bäckerei eine AG und verkauft einen Teil ihres Unternehmens.</a:t>
            </a:r>
          </a:p>
          <a:p>
            <a:pPr marL="0" indent="0">
              <a:buNone/>
            </a:pPr>
            <a:r>
              <a:rPr lang="de-DE" dirty="0"/>
              <a:t>Mit dem erlös kann sie nun ihrerseits wieder vergrößern.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A50535-B8D3-439F-9087-08B15EAF3ADA}"/>
              </a:ext>
            </a:extLst>
          </p:cNvPr>
          <p:cNvSpPr txBox="1"/>
          <p:nvPr/>
        </p:nvSpPr>
        <p:spPr>
          <a:xfrm>
            <a:off x="5035463" y="3795386"/>
            <a:ext cx="1553227" cy="73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38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E14A-71FD-4D59-8866-E38F5B40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und Nachfrage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AAFA8-EAFA-4B10-9B51-F21EF55E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 Nachfrage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18A5A8-C559-48FA-8DEE-2D3925E49F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Pharmafirmen</a:t>
            </a:r>
          </a:p>
          <a:p>
            <a:r>
              <a:rPr lang="de-DE" dirty="0" err="1"/>
              <a:t>Biotech</a:t>
            </a:r>
            <a:r>
              <a:rPr lang="de-DE" dirty="0"/>
              <a:t> Unternehmen</a:t>
            </a:r>
          </a:p>
          <a:p>
            <a:r>
              <a:rPr lang="de-DE" dirty="0"/>
              <a:t>Fintech</a:t>
            </a:r>
          </a:p>
          <a:p>
            <a:r>
              <a:rPr lang="de-DE" dirty="0"/>
              <a:t>Logistikunternehmen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AA64CA-4A37-4F8E-A8B0-C896FA4E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Großes Angebot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3379D3-DF00-49C7-B8D1-4699534F21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Staatsanleihen</a:t>
            </a:r>
          </a:p>
          <a:p>
            <a:r>
              <a:rPr lang="de-DE" dirty="0"/>
              <a:t>Airlines und Tourismusunternehmen</a:t>
            </a:r>
          </a:p>
          <a:p>
            <a:r>
              <a:rPr lang="de-DE" dirty="0"/>
              <a:t>Automobilindustrie</a:t>
            </a:r>
          </a:p>
        </p:txBody>
      </p:sp>
    </p:spTree>
    <p:extLst>
      <p:ext uri="{BB962C8B-B14F-4D97-AF65-F5344CB8AC3E}">
        <p14:creationId xmlns:p14="http://schemas.microsoft.com/office/powerpoint/2010/main" val="24480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CC932-D703-4C11-8D28-FDA78A6B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Position auf dem Kapitalmarkt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7EDC59-5CD0-41CA-B133-711CB8DF0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08C5F0-4C01-4056-A197-C33A5756A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Sozialleistungen – geringe Liquidität</a:t>
            </a:r>
          </a:p>
          <a:p>
            <a:r>
              <a:rPr lang="de-DE" dirty="0"/>
              <a:t>Ggf. Schulden – geringe Liquidität</a:t>
            </a:r>
          </a:p>
          <a:p>
            <a:r>
              <a:rPr lang="de-DE" dirty="0"/>
              <a:t>Ggf. Ersparnisse, Anlagen etc.</a:t>
            </a:r>
          </a:p>
          <a:p>
            <a:r>
              <a:rPr lang="de-DE" dirty="0"/>
              <a:t>Geringe Kreditvolumina</a:t>
            </a:r>
          </a:p>
          <a:p>
            <a:pPr marL="0" indent="0">
              <a:buNone/>
            </a:pPr>
            <a:r>
              <a:rPr lang="de-DE" dirty="0"/>
              <a:t>Geringe Partizipation am Kapitalmarkt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FD6679-2845-45A1-B24D-2FA03D4F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Chancen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9E50C0-C268-463F-AAA7-FA4B54D324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Bildungsprämie – freies Kapital</a:t>
            </a:r>
          </a:p>
          <a:p>
            <a:r>
              <a:rPr lang="de-DE" dirty="0"/>
              <a:t>Ggf. Corona Neustarthilfen</a:t>
            </a:r>
          </a:p>
          <a:p>
            <a:r>
              <a:rPr lang="de-DE" dirty="0"/>
              <a:t>Ggf. Gründerzuschüsse</a:t>
            </a:r>
          </a:p>
          <a:p>
            <a:r>
              <a:rPr lang="de-DE" dirty="0"/>
              <a:t>Aktienhandel, Spekulationen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4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FF953-E759-48AA-B98A-CF882DAB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2F1EF-C14C-41E4-AF02-A5016589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Kapitalmarkt sichert die Funktionalität der Marktwirtschaft und fördert das Wachstum und die Flexibilität der Marktteilnehmer.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07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85600-2501-4AD5-AEFB-1366884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321DA-9172-4077-A999-EC965360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400" dirty="0"/>
              <a:t>Quellen: https://www.rechnungswesen-verstehen.de/bwl-vwl/vwl/kapitalmarkt.php  (12.03.2021 09:00Uhr) ; VWL Grundwissen, (Prof. Dr. Bernd O. Weitz/ Anja Eckstein Haufe 5. Auflage);https://www.financescout24.de/wissen/ratgeber/staatsanleihen/(12.03.2021 09:00Uhr)); https://de.wikipedia.org/wiki/Leitzins(12.03.2021 12:00Uhr)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Bilder: </a:t>
            </a:r>
          </a:p>
          <a:p>
            <a:pPr algn="ctr"/>
            <a:r>
              <a:rPr lang="de-DE" sz="1400" dirty="0">
                <a:hlinkClick r:id="rId2"/>
              </a:rPr>
              <a:t>https://de.wikipedia.org/wiki/Schmelzen#/media/Datei:Melting_icecubes.gif</a:t>
            </a:r>
            <a:endParaRPr lang="de-DE" sz="1400" dirty="0"/>
          </a:p>
          <a:p>
            <a:pPr algn="ctr"/>
            <a:r>
              <a:rPr lang="de-DE" sz="1400" dirty="0">
                <a:hlinkClick r:id="rId3"/>
              </a:rPr>
              <a:t>https://de.wikipedia.org/wiki/B%C3%B6rse#/media/Datei:Boerse_01_KMJ.jpg</a:t>
            </a:r>
            <a:endParaRPr lang="de-DE" sz="1400" dirty="0"/>
          </a:p>
          <a:p>
            <a:pPr algn="ctr"/>
            <a:r>
              <a:rPr lang="de-DE" sz="1400" dirty="0">
                <a:hlinkClick r:id="rId4"/>
              </a:rPr>
              <a:t>https://www.dasinvestment.com/so-rentieren-aktuell-staatsanleihen/</a:t>
            </a:r>
            <a:endParaRPr lang="de-DE" sz="1400" dirty="0"/>
          </a:p>
          <a:p>
            <a:pPr algn="ctr"/>
            <a:r>
              <a:rPr lang="de-DE" sz="1400" dirty="0">
                <a:hlinkClick r:id="rId5"/>
              </a:rPr>
              <a:t>https://www.finanzen.net/index/dax</a:t>
            </a:r>
            <a:r>
              <a:rPr lang="de-DE" sz="1400" dirty="0"/>
              <a:t> (12.03.2021 12:00Uhr)</a:t>
            </a:r>
          </a:p>
          <a:p>
            <a:pPr algn="ctr"/>
            <a:r>
              <a:rPr lang="de-DE" sz="1400" dirty="0">
                <a:hlinkClick r:id="rId6"/>
              </a:rPr>
              <a:t>https://www.lynxbroker.de/wp-content/uploads/2018/01/20180115-Entwicklung-Rendite-deutsche-Staatsanleihen-Laufzeit-10-Jahre-von-2008-bis-2018-LYNX-Broker.png</a:t>
            </a:r>
            <a:r>
              <a:rPr lang="de-DE" sz="1400" dirty="0"/>
              <a:t> (12.03.2021 12:00Uhr)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1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A5995-C83D-4671-8B15-42003901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62AE3-9A73-4E58-B469-BFD8E5A3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Definitionen</a:t>
            </a:r>
          </a:p>
          <a:p>
            <a:pPr lvl="1"/>
            <a:r>
              <a:rPr lang="de-DE" dirty="0"/>
              <a:t>Primärmarkt -</a:t>
            </a:r>
            <a:r>
              <a:rPr lang="de-DE" dirty="0" err="1"/>
              <a:t>sekundärmarkt</a:t>
            </a:r>
            <a:endParaRPr lang="de-DE" dirty="0"/>
          </a:p>
          <a:p>
            <a:pPr lvl="1"/>
            <a:r>
              <a:rPr lang="de-DE" dirty="0"/>
              <a:t>Liquidität </a:t>
            </a:r>
            <a:r>
              <a:rPr lang="de-DE" dirty="0" err="1"/>
              <a:t>vs</a:t>
            </a:r>
            <a:r>
              <a:rPr lang="de-DE" dirty="0"/>
              <a:t> Anlage</a:t>
            </a:r>
          </a:p>
          <a:p>
            <a:pPr lvl="1"/>
            <a:r>
              <a:rPr lang="de-DE" dirty="0"/>
              <a:t>Kapitalarten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Volkswirtschaftliche Perspektive</a:t>
            </a:r>
          </a:p>
          <a:p>
            <a:pPr lvl="1"/>
            <a:r>
              <a:rPr lang="de-DE" dirty="0"/>
              <a:t>Die EZB und der Leitzins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Betriebswirtschaftliche Perspektive</a:t>
            </a:r>
          </a:p>
          <a:p>
            <a:pPr lvl="1"/>
            <a:r>
              <a:rPr lang="de-DE" dirty="0"/>
              <a:t>Beispiele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Angebot und Nachfrage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Unsere Position auf dem Kapitalmarkt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442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1CFD3-0FC9-4B22-987F-2C8F555C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901A2-B064-47A2-8D9E-6057A30D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Teilmarkt des Finanzmarktes</a:t>
            </a:r>
          </a:p>
          <a:p>
            <a:r>
              <a:rPr lang="de-DE" dirty="0"/>
              <a:t>Dient der Finanzierung von Investitionen</a:t>
            </a:r>
          </a:p>
          <a:p>
            <a:r>
              <a:rPr lang="de-DE" dirty="0"/>
              <a:t>Mittel- bis langfristige Kapitalbeschaffung</a:t>
            </a:r>
          </a:p>
          <a:p>
            <a:endParaRPr lang="de-DE" dirty="0"/>
          </a:p>
          <a:p>
            <a:r>
              <a:rPr lang="de-DE" dirty="0"/>
              <a:t>Geldmarkt &lt; 1 Jahr</a:t>
            </a:r>
          </a:p>
          <a:p>
            <a:r>
              <a:rPr lang="de-DE" dirty="0"/>
              <a:t>Kapitalmarkt &gt; 1 Jahr Laufzeit</a:t>
            </a:r>
          </a:p>
          <a:p>
            <a:endParaRPr lang="de-DE" dirty="0"/>
          </a:p>
          <a:p>
            <a:r>
              <a:rPr lang="de-DE" dirty="0"/>
              <a:t>Kapitalgeber erhalten dafür Vorteile wie Zinsen, Dividenden und/oder Rechte</a:t>
            </a:r>
          </a:p>
        </p:txBody>
      </p:sp>
    </p:spTree>
    <p:extLst>
      <p:ext uri="{BB962C8B-B14F-4D97-AF65-F5344CB8AC3E}">
        <p14:creationId xmlns:p14="http://schemas.microsoft.com/office/powerpoint/2010/main" val="106131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93CF7-D2A7-4E99-9E81-C0A6D3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Primärmarkt - Sekundärmarkt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ACB1E-9E30-4268-A98E-0B9F39FB3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Primärmarkt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033FB-67D9-4289-8010-41B1CD6C3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Veräußerung von Unternehmensanteilen durch das entsprechende Unternehmen</a:t>
            </a:r>
          </a:p>
          <a:p>
            <a:endParaRPr lang="de-DE" dirty="0"/>
          </a:p>
          <a:p>
            <a:r>
              <a:rPr lang="de-DE" dirty="0"/>
              <a:t>Stichwort: Börsengang / IPO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62B8F2-5739-4DD4-9CEF-BF697DFA2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Sekundärmarkt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39C91-9359-40D9-B811-DDFC4BE074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Handel von Unternehmensanteilen durch dritte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Stichwort: Börse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00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DE1B3-A1F8-414D-BB2D-7666774C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Liquidität</a:t>
            </a:r>
          </a:p>
        </p:txBody>
      </p:sp>
      <p:pic>
        <p:nvPicPr>
          <p:cNvPr id="6" name="Inhaltsplatzhalter 5" descr="Ein Bild, das Tasse, Container, Glas, orange enthält.&#10;&#10;Automatisch generierte Beschreibung">
            <a:extLst>
              <a:ext uri="{FF2B5EF4-FFF2-40B4-BE49-F238E27FC236}">
                <a16:creationId xmlns:a16="http://schemas.microsoft.com/office/drawing/2014/main" id="{DA88039B-82E4-49C0-9C59-8C7A24718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88" y="1281112"/>
            <a:ext cx="2667000" cy="42862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3E9D76-CD85-4B18-A8A8-94F489F2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Liquides Kapital – verfügbares Kapital</a:t>
            </a:r>
          </a:p>
          <a:p>
            <a:endParaRPr lang="de-DE" sz="2800" dirty="0"/>
          </a:p>
          <a:p>
            <a:r>
              <a:rPr lang="de-DE" sz="2800" dirty="0"/>
              <a:t>Illiquides Kapital – </a:t>
            </a:r>
            <a:r>
              <a:rPr lang="de-DE" sz="2800" dirty="0" err="1"/>
              <a:t>frozen</a:t>
            </a:r>
            <a:r>
              <a:rPr lang="de-DE" sz="2800" dirty="0"/>
              <a:t> Assets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2996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834A3-E448-40F9-8CB1-080212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Kapitalarten	</a:t>
            </a:r>
            <a:br>
              <a:rPr lang="de-DE" dirty="0"/>
            </a:br>
            <a:endParaRPr lang="de-DE" dirty="0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60553F5-1FDA-4CA0-9B65-E110FE97C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6ABEEC-20B8-4113-B712-BA111714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Aktien (ETF, Fonds)</a:t>
            </a:r>
          </a:p>
          <a:p>
            <a:r>
              <a:rPr lang="de-DE" sz="2800" dirty="0"/>
              <a:t>Geld (Währungen)</a:t>
            </a:r>
          </a:p>
          <a:p>
            <a:r>
              <a:rPr lang="de-DE" sz="2800" dirty="0"/>
              <a:t>Kredite</a:t>
            </a:r>
          </a:p>
          <a:p>
            <a:r>
              <a:rPr lang="de-DE" sz="2800" dirty="0"/>
              <a:t>Anleihen</a:t>
            </a:r>
          </a:p>
        </p:txBody>
      </p:sp>
    </p:spTree>
    <p:extLst>
      <p:ext uri="{BB962C8B-B14F-4D97-AF65-F5344CB8AC3E}">
        <p14:creationId xmlns:p14="http://schemas.microsoft.com/office/powerpoint/2010/main" val="178437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19918-7E08-43BA-B5F6-0450A81E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Jonas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9B87C-2103-44AA-926F-8B43D5B2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Jonas ist Bäcker in einer kleinen Stadt.</a:t>
            </a:r>
          </a:p>
          <a:p>
            <a:r>
              <a:rPr lang="de-DE" dirty="0"/>
              <a:t>Um seinen Gewinn zu steigern will er seine Bäckerei vergrößern.</a:t>
            </a:r>
          </a:p>
          <a:p>
            <a:r>
              <a:rPr lang="de-DE" dirty="0"/>
              <a:t>Problem: Das ist richtig teuer.</a:t>
            </a:r>
          </a:p>
          <a:p>
            <a:endParaRPr lang="de-DE" dirty="0"/>
          </a:p>
          <a:p>
            <a:r>
              <a:rPr lang="de-DE" dirty="0"/>
              <a:t>Jonas beschafft sich Kapital, indem er einen Kredit bei seiner Hausbank aufnimmt. </a:t>
            </a:r>
          </a:p>
          <a:p>
            <a:r>
              <a:rPr lang="de-DE" dirty="0"/>
              <a:t>Jetzt muss er keine kleinen Brötchen mehr backen.</a:t>
            </a:r>
          </a:p>
        </p:txBody>
      </p:sp>
    </p:spTree>
    <p:extLst>
      <p:ext uri="{BB962C8B-B14F-4D97-AF65-F5344CB8AC3E}">
        <p14:creationId xmlns:p14="http://schemas.microsoft.com/office/powerpoint/2010/main" val="15288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BF817-A6A6-4637-9C81-881E9AE3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Volkswirtschaftliche Perspektive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B793F-ABCD-41B9-9A26-320CF92B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Staat</a:t>
            </a:r>
          </a:p>
          <a:p>
            <a:pPr lvl="1"/>
            <a:r>
              <a:rPr lang="de-DE" dirty="0"/>
              <a:t>Steuern und Subventionen</a:t>
            </a:r>
          </a:p>
          <a:p>
            <a:pPr lvl="1"/>
            <a:r>
              <a:rPr lang="de-DE" dirty="0"/>
              <a:t>Kartelle</a:t>
            </a:r>
          </a:p>
          <a:p>
            <a:pPr lvl="1"/>
            <a:r>
              <a:rPr lang="de-DE" dirty="0"/>
              <a:t>Staatsanleihen</a:t>
            </a:r>
          </a:p>
          <a:p>
            <a:r>
              <a:rPr lang="de-DE" dirty="0"/>
              <a:t>Zentralbanken</a:t>
            </a:r>
          </a:p>
          <a:p>
            <a:pPr lvl="1"/>
            <a:r>
              <a:rPr lang="de-DE" dirty="0"/>
              <a:t>Leitzins</a:t>
            </a:r>
          </a:p>
          <a:p>
            <a:r>
              <a:rPr lang="de-DE" dirty="0"/>
              <a:t>Unternehmen </a:t>
            </a:r>
          </a:p>
          <a:p>
            <a:pPr lvl="1"/>
            <a:r>
              <a:rPr lang="de-DE" dirty="0"/>
              <a:t>Investitionsvolumen</a:t>
            </a:r>
          </a:p>
          <a:p>
            <a:pPr lvl="1"/>
            <a:r>
              <a:rPr lang="de-DE" dirty="0"/>
              <a:t>Konjunktur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B5A59F-CC63-4C1E-9548-1BD8D200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4" y="2019556"/>
            <a:ext cx="6001588" cy="35247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4EBB55-6689-4F6E-A225-5C3C35C7C7DD}"/>
              </a:ext>
            </a:extLst>
          </p:cNvPr>
          <p:cNvSpPr txBox="1"/>
          <p:nvPr/>
        </p:nvSpPr>
        <p:spPr>
          <a:xfrm>
            <a:off x="7055709" y="2019556"/>
            <a:ext cx="6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7655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FEBC5-BD6F-4073-9472-D7F73F41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Staatsanleihen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F5CC5C-C1E3-43FA-9D6E-767C8F4BF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1491916"/>
            <a:ext cx="11171800" cy="5366084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8587C7-A9F0-43BA-A8AF-FD41BBB1E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73" y="1690688"/>
            <a:ext cx="4968974" cy="180855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EB6C89-8E08-4FBA-A822-DF054C01F71A}"/>
              </a:ext>
            </a:extLst>
          </p:cNvPr>
          <p:cNvSpPr txBox="1"/>
          <p:nvPr/>
        </p:nvSpPr>
        <p:spPr>
          <a:xfrm>
            <a:off x="1098884" y="5342021"/>
            <a:ext cx="374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Besondere Kreditform – Der Staat leiht sich Geld.</a:t>
            </a:r>
          </a:p>
        </p:txBody>
      </p:sp>
    </p:spTree>
    <p:extLst>
      <p:ext uri="{BB962C8B-B14F-4D97-AF65-F5344CB8AC3E}">
        <p14:creationId xmlns:p14="http://schemas.microsoft.com/office/powerpoint/2010/main" val="96820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Breitbild</PresentationFormat>
  <Paragraphs>110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Der Kapitalmarkt</vt:lpstr>
      <vt:lpstr>Gliederung</vt:lpstr>
      <vt:lpstr>Definition</vt:lpstr>
      <vt:lpstr>Primärmarkt - Sekundärmarkt </vt:lpstr>
      <vt:lpstr>Liquidität</vt:lpstr>
      <vt:lpstr>Kapitalarten  </vt:lpstr>
      <vt:lpstr>Beispiel Jonas</vt:lpstr>
      <vt:lpstr>Volkswirtschaftliche Perspektive</vt:lpstr>
      <vt:lpstr>Staatsanleihen</vt:lpstr>
      <vt:lpstr>Die EZB und der Leitzins</vt:lpstr>
      <vt:lpstr>Betriebswirtschaftliche Perspektive</vt:lpstr>
      <vt:lpstr>Beispiel Sarah</vt:lpstr>
      <vt:lpstr>Angebot und Nachfrage </vt:lpstr>
      <vt:lpstr>Unsere Position auf dem Kapitalmarkt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Kapitalmarkt</dc:title>
  <dc:creator>Marc Steffensen</dc:creator>
  <cp:lastModifiedBy>Marc Steffensen</cp:lastModifiedBy>
  <cp:revision>20</cp:revision>
  <dcterms:created xsi:type="dcterms:W3CDTF">2021-03-12T08:59:17Z</dcterms:created>
  <dcterms:modified xsi:type="dcterms:W3CDTF">2021-03-12T11:56:17Z</dcterms:modified>
</cp:coreProperties>
</file>