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90" r:id="rId34"/>
    <p:sldId id="289"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526C4-3BE8-4A93-A464-7EDEEBCD696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1D77069-0C08-4B58-AF06-372CD837D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F3F857B-33B4-4384-B159-477E67DF468B}"/>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5" name="Fußzeilenplatzhalter 4">
            <a:extLst>
              <a:ext uri="{FF2B5EF4-FFF2-40B4-BE49-F238E27FC236}">
                <a16:creationId xmlns:a16="http://schemas.microsoft.com/office/drawing/2014/main" id="{B9358513-ED8C-45D6-A519-1EE9F63B70C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2D8F1D6-4373-4452-AA2B-E53123A7EF2F}"/>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405914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E5B5F-D2A7-47E0-A8C1-A0CA4D9C93A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57D52A1-2760-425C-82B4-0BD329E0AE4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73CB9DF-772E-43E4-8091-4E4A3E8AF198}"/>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5" name="Fußzeilenplatzhalter 4">
            <a:extLst>
              <a:ext uri="{FF2B5EF4-FFF2-40B4-BE49-F238E27FC236}">
                <a16:creationId xmlns:a16="http://schemas.microsoft.com/office/drawing/2014/main" id="{AD6C9B7E-0697-4DEB-9D6C-1FD4F475884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5FAED3-3989-4396-B3C0-AAB779F074B9}"/>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36277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D8F1F37-D6B0-46D0-B2FD-61D8F6B4884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3432D3B-AB7F-434B-9F59-BB92C0D6B30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6136BE1-9F08-4D48-B9DC-FB572138CB44}"/>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5" name="Fußzeilenplatzhalter 4">
            <a:extLst>
              <a:ext uri="{FF2B5EF4-FFF2-40B4-BE49-F238E27FC236}">
                <a16:creationId xmlns:a16="http://schemas.microsoft.com/office/drawing/2014/main" id="{F8213BEC-F506-4458-8403-922FDEFD26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E18023C-4BE9-43F5-BAB0-2BE2EC0C1C08}"/>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6037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66173-A8E9-44C7-AFCA-CD5D917BBF5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B7D2517-8F97-40D7-9E8C-47DA853E4C4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F51687-0DE9-4551-878C-62EB9C419193}"/>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5" name="Fußzeilenplatzhalter 4">
            <a:extLst>
              <a:ext uri="{FF2B5EF4-FFF2-40B4-BE49-F238E27FC236}">
                <a16:creationId xmlns:a16="http://schemas.microsoft.com/office/drawing/2014/main" id="{D2A9E079-167B-4BA7-BF79-6697242855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CDB3D9F-59B8-4B81-848E-D8B8116D065C}"/>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92889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2F799F-08A5-43F7-8ECA-C89508B41E4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24E88C0-CF7A-4AAB-8CBD-0196455BA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1651847-264F-40B7-8478-C4D40821F982}"/>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5" name="Fußzeilenplatzhalter 4">
            <a:extLst>
              <a:ext uri="{FF2B5EF4-FFF2-40B4-BE49-F238E27FC236}">
                <a16:creationId xmlns:a16="http://schemas.microsoft.com/office/drawing/2014/main" id="{6A744868-A4B6-45AC-8F0D-3D53C12E75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8596A4-92B3-4AC7-BCF8-AFF28672C43B}"/>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1183782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4864-CB4C-4915-9D0B-57952AB19FF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31FDBDF-9628-4CAA-BC1B-F7801BAC78A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FB661F8-EBF7-4337-B173-84550F63F12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AAE0084-D1FF-4966-B25F-1DC97ECA03B2}"/>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6" name="Fußzeilenplatzhalter 5">
            <a:extLst>
              <a:ext uri="{FF2B5EF4-FFF2-40B4-BE49-F238E27FC236}">
                <a16:creationId xmlns:a16="http://schemas.microsoft.com/office/drawing/2014/main" id="{16CA1753-14D8-4D43-9BBF-CCA58021EE7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AEABA55-27EA-4699-8BE8-0542399BE60C}"/>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40921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F88F60-240A-4347-A938-693DE8343DF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0211C96-17A8-49F3-8863-85D770E6C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C845133-BFA1-4D60-8235-3CC17E5C466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B57B1B4-7E7B-4194-8C3D-84388EEE3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43FBF01-1B8C-41DD-9A81-4FB5364CC9F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5B53D43-854C-41C6-A171-C69B22578C5C}"/>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8" name="Fußzeilenplatzhalter 7">
            <a:extLst>
              <a:ext uri="{FF2B5EF4-FFF2-40B4-BE49-F238E27FC236}">
                <a16:creationId xmlns:a16="http://schemas.microsoft.com/office/drawing/2014/main" id="{6308B025-F873-497A-92CD-65283DBAAE6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70B64B3-1B94-4294-95C0-25366D92193C}"/>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284198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F5F202-F1FC-4B22-A70A-24BBDE9132C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19B63F4-2905-498F-A577-2A8E9BE8AC99}"/>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4" name="Fußzeilenplatzhalter 3">
            <a:extLst>
              <a:ext uri="{FF2B5EF4-FFF2-40B4-BE49-F238E27FC236}">
                <a16:creationId xmlns:a16="http://schemas.microsoft.com/office/drawing/2014/main" id="{E3AF4283-C6E0-4E00-8ECB-E58F3BFDB34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162A67B-5861-4A9F-A6A2-401BF64CF455}"/>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169684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54B970-A3A5-47D3-87BF-2BC0E34B81AF}"/>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3" name="Fußzeilenplatzhalter 2">
            <a:extLst>
              <a:ext uri="{FF2B5EF4-FFF2-40B4-BE49-F238E27FC236}">
                <a16:creationId xmlns:a16="http://schemas.microsoft.com/office/drawing/2014/main" id="{F4844145-F2EF-4132-8F17-FFA55689151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3292E01-0099-43A6-94C1-9A1767FE4733}"/>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390225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224E6-F727-4A8A-852D-40872D699FC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C49AAA2-AF66-48AC-91CB-8C418A19F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E2B982A-8AF7-43CB-911D-12326D6E4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654D55B-C4FE-4F9C-ABFD-3CAFC4F911D8}"/>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6" name="Fußzeilenplatzhalter 5">
            <a:extLst>
              <a:ext uri="{FF2B5EF4-FFF2-40B4-BE49-F238E27FC236}">
                <a16:creationId xmlns:a16="http://schemas.microsoft.com/office/drawing/2014/main" id="{36C4CC01-FD42-4FAF-88AE-D070AE4B82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A14904-2766-44CA-9641-AAC8F8687446}"/>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369467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9C5FEA-5300-45B4-A70C-4987028590E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148D18D-290F-4597-A9D4-4C038C499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E051A61-3DE2-4EC6-865B-B3181A31F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415F60A-AF16-4CBD-8AF8-7A7CF6988E28}"/>
              </a:ext>
            </a:extLst>
          </p:cNvPr>
          <p:cNvSpPr>
            <a:spLocks noGrp="1"/>
          </p:cNvSpPr>
          <p:nvPr>
            <p:ph type="dt" sz="half" idx="10"/>
          </p:nvPr>
        </p:nvSpPr>
        <p:spPr/>
        <p:txBody>
          <a:bodyPr/>
          <a:lstStyle/>
          <a:p>
            <a:fld id="{DD3A4931-58E3-4A2C-8D35-B7C736369EC3}" type="datetimeFigureOut">
              <a:rPr lang="de-DE" smtClean="0"/>
              <a:t>12.02.2021</a:t>
            </a:fld>
            <a:endParaRPr lang="de-DE"/>
          </a:p>
        </p:txBody>
      </p:sp>
      <p:sp>
        <p:nvSpPr>
          <p:cNvPr id="6" name="Fußzeilenplatzhalter 5">
            <a:extLst>
              <a:ext uri="{FF2B5EF4-FFF2-40B4-BE49-F238E27FC236}">
                <a16:creationId xmlns:a16="http://schemas.microsoft.com/office/drawing/2014/main" id="{F825E58E-FD3B-4821-BB84-88740FEF397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4E0BA72-E47B-4398-B413-6AFD3A4A3193}"/>
              </a:ext>
            </a:extLst>
          </p:cNvPr>
          <p:cNvSpPr>
            <a:spLocks noGrp="1"/>
          </p:cNvSpPr>
          <p:nvPr>
            <p:ph type="sldNum" sz="quarter" idx="12"/>
          </p:nvPr>
        </p:nvSpPr>
        <p:spPr/>
        <p:txBody>
          <a:bodyPr/>
          <a:lstStyle/>
          <a:p>
            <a:fld id="{C1032007-8417-477D-A375-9DA0C6AC0C78}" type="slidenum">
              <a:rPr lang="de-DE" smtClean="0"/>
              <a:t>‹Nr.›</a:t>
            </a:fld>
            <a:endParaRPr lang="de-DE"/>
          </a:p>
        </p:txBody>
      </p:sp>
    </p:spTree>
    <p:extLst>
      <p:ext uri="{BB962C8B-B14F-4D97-AF65-F5344CB8AC3E}">
        <p14:creationId xmlns:p14="http://schemas.microsoft.com/office/powerpoint/2010/main" val="421051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04AB710-9351-4867-A61E-D5E06939E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E1ED16A-46EB-48FE-82F0-538503990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F1C37EE-C96D-4129-86E2-29B1B3CC86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A4931-58E3-4A2C-8D35-B7C736369EC3}" type="datetimeFigureOut">
              <a:rPr lang="de-DE" smtClean="0"/>
              <a:t>12.02.2021</a:t>
            </a:fld>
            <a:endParaRPr lang="de-DE"/>
          </a:p>
        </p:txBody>
      </p:sp>
      <p:sp>
        <p:nvSpPr>
          <p:cNvPr id="5" name="Fußzeilenplatzhalter 4">
            <a:extLst>
              <a:ext uri="{FF2B5EF4-FFF2-40B4-BE49-F238E27FC236}">
                <a16:creationId xmlns:a16="http://schemas.microsoft.com/office/drawing/2014/main" id="{AB8F306D-3CFD-4470-9E66-A0E9978FE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3865EA2-CAAC-4DC8-B192-B6CA0653E5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32007-8417-477D-A375-9DA0C6AC0C78}" type="slidenum">
              <a:rPr lang="de-DE" smtClean="0"/>
              <a:t>‹Nr.›</a:t>
            </a:fld>
            <a:endParaRPr lang="de-DE"/>
          </a:p>
        </p:txBody>
      </p:sp>
    </p:spTree>
    <p:extLst>
      <p:ext uri="{BB962C8B-B14F-4D97-AF65-F5344CB8AC3E}">
        <p14:creationId xmlns:p14="http://schemas.microsoft.com/office/powerpoint/2010/main" val="404935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yigJ_0RCteQ"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0FA3CD-787E-4016-B8EC-9CA9FE97A54B}"/>
              </a:ext>
            </a:extLst>
          </p:cNvPr>
          <p:cNvSpPr>
            <a:spLocks noGrp="1"/>
          </p:cNvSpPr>
          <p:nvPr>
            <p:ph type="ctrTitle"/>
          </p:nvPr>
        </p:nvSpPr>
        <p:spPr/>
        <p:txBody>
          <a:bodyPr/>
          <a:lstStyle/>
          <a:p>
            <a:r>
              <a:rPr lang="de-DE" dirty="0"/>
              <a:t>Fragen zur Vorbereitung auf die Prüfung im Bereich PM</a:t>
            </a:r>
          </a:p>
        </p:txBody>
      </p:sp>
    </p:spTree>
    <p:extLst>
      <p:ext uri="{BB962C8B-B14F-4D97-AF65-F5344CB8AC3E}">
        <p14:creationId xmlns:p14="http://schemas.microsoft.com/office/powerpoint/2010/main" val="245010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9"/>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Nennen Sie die vier „Stationen“ im Deming-Zyklus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Plan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Do</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Check</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Act</a:t>
            </a:r>
          </a:p>
        </p:txBody>
      </p:sp>
    </p:spTree>
    <p:extLst>
      <p:ext uri="{BB962C8B-B14F-4D97-AF65-F5344CB8AC3E}">
        <p14:creationId xmlns:p14="http://schemas.microsoft.com/office/powerpoint/2010/main" val="429078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0"/>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Wozu dient der Deming-Zyklus?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Plan: Analyse der IST-Situation, was  soll besser werden?, Festlegung von Maßnahmen zur Optimierung</a:t>
            </a:r>
          </a:p>
          <a:p>
            <a:pPr>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Do: Die Maßnahmen werden umgesetzt</a:t>
            </a:r>
          </a:p>
          <a:p>
            <a:pPr>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Check: Waren die Maßnahmen erfolgreich? Konnten sie zur Verbesserung beitragen? </a:t>
            </a:r>
          </a:p>
          <a:p>
            <a:pPr>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Act: Implementierung der neuen Vorgehensweise, Anstoß von Folgeaktivitäten</a:t>
            </a:r>
          </a:p>
          <a:p>
            <a:pPr>
              <a:buFont typeface="Wingdings" panose="05000000000000000000" pitchFamily="2" charset="2"/>
              <a:buChar char="§"/>
            </a:pPr>
            <a:endParaRPr lang="de-DE" sz="1600" dirty="0">
              <a:latin typeface="Century Gothic" panose="020B0502020202020204" pitchFamily="34" charset="0"/>
              <a:cs typeface="Times New Roman" panose="02020603050405020304" pitchFamily="18" charset="0"/>
            </a:endParaRPr>
          </a:p>
          <a:p>
            <a:pPr marL="0" indent="0">
              <a:buNone/>
            </a:pPr>
            <a:r>
              <a:rPr lang="de-DE" sz="1600" dirty="0">
                <a:solidFill>
                  <a:srgbClr val="FF0000"/>
                </a:solidFill>
                <a:latin typeface="Century Gothic" panose="020B0502020202020204" pitchFamily="34" charset="0"/>
                <a:cs typeface="Times New Roman" panose="02020603050405020304" pitchFamily="18" charset="0"/>
              </a:rPr>
              <a:t>Wichtig: Der Deming-Zyklus endet nie! Es geht um die kontinuierliche Verbesserung</a:t>
            </a:r>
          </a:p>
        </p:txBody>
      </p:sp>
    </p:spTree>
    <p:extLst>
      <p:ext uri="{BB962C8B-B14F-4D97-AF65-F5344CB8AC3E}">
        <p14:creationId xmlns:p14="http://schemas.microsoft.com/office/powerpoint/2010/main" val="167977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1"/>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ist der Unterschied zwischen einem Phasenmodell und einem Framework?</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600" b="1" dirty="0">
                <a:latin typeface="Century Gothic" panose="020B0502020202020204" pitchFamily="34" charset="0"/>
                <a:cs typeface="Times New Roman" panose="02020603050405020304" pitchFamily="18" charset="0"/>
              </a:rPr>
              <a:t>Phasenmodell</a:t>
            </a:r>
            <a:r>
              <a:rPr lang="de-DE" sz="1600" dirty="0">
                <a:latin typeface="Century Gothic" panose="020B0502020202020204" pitchFamily="34" charset="0"/>
                <a:cs typeface="Times New Roman" panose="02020603050405020304" pitchFamily="18" charset="0"/>
              </a:rPr>
              <a:t>: graphische Darstellung eines Projektablaufs mittels aufeinanderfolgender (festgelegter) Phasen. Z. B. Spiralmodell</a:t>
            </a:r>
          </a:p>
          <a:p>
            <a:pPr>
              <a:buFont typeface="Wingdings" panose="05000000000000000000" pitchFamily="2" charset="2"/>
              <a:buChar char="§"/>
            </a:pPr>
            <a:r>
              <a:rPr lang="de-DE" sz="1600" b="1" dirty="0">
                <a:latin typeface="Century Gothic" panose="020B0502020202020204" pitchFamily="34" charset="0"/>
                <a:cs typeface="Times New Roman" panose="02020603050405020304" pitchFamily="18" charset="0"/>
              </a:rPr>
              <a:t>Framework</a:t>
            </a:r>
            <a:r>
              <a:rPr lang="de-DE" sz="1600" dirty="0">
                <a:latin typeface="Century Gothic" panose="020B0502020202020204" pitchFamily="34" charset="0"/>
                <a:cs typeface="Times New Roman" panose="02020603050405020304" pitchFamily="18" charset="0"/>
              </a:rPr>
              <a:t>: wörtlich eine Rahmenstruktur, um Arbeiten zu erledigen. Eine Art Ordnungsrahmen. Wann welcher Schritt gemacht wird, ist nicht vorgegeben. Z. B. </a:t>
            </a:r>
            <a:r>
              <a:rPr lang="de-DE" sz="1600" b="1" dirty="0" err="1">
                <a:latin typeface="Century Gothic" panose="020B0502020202020204" pitchFamily="34" charset="0"/>
                <a:cs typeface="Times New Roman" panose="02020603050405020304" pitchFamily="18" charset="0"/>
              </a:rPr>
              <a:t>Scrum</a:t>
            </a:r>
            <a:endParaRPr lang="de-DE" sz="1600" b="1"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37790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2"/>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bedeuten die Begriffe </a:t>
            </a:r>
            <a:r>
              <a:rPr lang="de-DE" sz="1800" i="1" dirty="0">
                <a:effectLst/>
                <a:latin typeface="Century Gothic" panose="020B0502020202020204" pitchFamily="34" charset="0"/>
                <a:ea typeface="Calibri" panose="020F0502020204030204" pitchFamily="34" charset="0"/>
                <a:cs typeface="Times New Roman" panose="02020603050405020304" pitchFamily="18" charset="0"/>
              </a:rPr>
              <a:t>linear, sequentiell, iterativ und inkrementell</a:t>
            </a:r>
            <a:r>
              <a:rPr lang="de-DE" sz="1800" dirty="0">
                <a:effectLst/>
                <a:latin typeface="Century Gothic" panose="020B0502020202020204" pitchFamily="34" charset="0"/>
                <a:ea typeface="Calibri" panose="020F0502020204030204" pitchFamily="34" charset="0"/>
                <a:cs typeface="Times New Roman" panose="02020603050405020304" pitchFamily="18" charset="0"/>
              </a:rPr>
              <a: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600" b="1" dirty="0">
                <a:latin typeface="Century Gothic" panose="020B0502020202020204" pitchFamily="34" charset="0"/>
                <a:cs typeface="Times New Roman" panose="02020603050405020304" pitchFamily="18" charset="0"/>
              </a:rPr>
              <a:t>linear</a:t>
            </a:r>
            <a:r>
              <a:rPr lang="de-DE" sz="1600" dirty="0">
                <a:latin typeface="Century Gothic" panose="020B0502020202020204" pitchFamily="34" charset="0"/>
                <a:cs typeface="Times New Roman" panose="02020603050405020304" pitchFamily="18" charset="0"/>
              </a:rPr>
              <a:t>: Abfolge, nach A kommt B. </a:t>
            </a:r>
          </a:p>
          <a:p>
            <a:pPr marL="0" indent="0">
              <a:buNone/>
            </a:pPr>
            <a:endParaRPr lang="de-DE" sz="1600" dirty="0">
              <a:latin typeface="Century Gothic" panose="020B0502020202020204" pitchFamily="34" charset="0"/>
              <a:cs typeface="Times New Roman" panose="02020603050405020304" pitchFamily="18" charset="0"/>
            </a:endParaRPr>
          </a:p>
          <a:p>
            <a:pPr>
              <a:buFont typeface="Wingdings" panose="05000000000000000000" pitchFamily="2" charset="2"/>
              <a:buChar char="§"/>
            </a:pPr>
            <a:r>
              <a:rPr lang="de-DE" sz="1600" b="1" dirty="0">
                <a:latin typeface="Century Gothic" panose="020B0502020202020204" pitchFamily="34" charset="0"/>
                <a:cs typeface="Times New Roman" panose="02020603050405020304" pitchFamily="18" charset="0"/>
              </a:rPr>
              <a:t>sequentiell: </a:t>
            </a:r>
            <a:r>
              <a:rPr lang="de-DE" sz="1600" dirty="0">
                <a:latin typeface="Century Gothic" panose="020B0502020202020204" pitchFamily="34" charset="0"/>
                <a:cs typeface="Times New Roman" panose="02020603050405020304" pitchFamily="18" charset="0"/>
              </a:rPr>
              <a:t>lineare Abfolge, aber durch die Hinzugabe einer zeitlichen Bestimmung wird die grafische Darstellung „zweidimensional“.</a:t>
            </a:r>
          </a:p>
          <a:p>
            <a:pPr>
              <a:buFont typeface="Wingdings" panose="05000000000000000000" pitchFamily="2" charset="2"/>
              <a:buChar char="§"/>
            </a:pPr>
            <a:endParaRPr lang="de-DE" sz="1600" dirty="0">
              <a:latin typeface="Century Gothic" panose="020B0502020202020204" pitchFamily="34" charset="0"/>
              <a:cs typeface="Times New Roman" panose="02020603050405020304" pitchFamily="18" charset="0"/>
            </a:endParaRPr>
          </a:p>
          <a:p>
            <a:pPr>
              <a:buFont typeface="Wingdings" panose="05000000000000000000" pitchFamily="2" charset="2"/>
              <a:buChar char="§"/>
            </a:pPr>
            <a:endParaRPr lang="de-DE" sz="1600" dirty="0">
              <a:latin typeface="Century Gothic" panose="020B0502020202020204" pitchFamily="34" charset="0"/>
              <a:cs typeface="Times New Roman" panose="02020603050405020304" pitchFamily="18" charset="0"/>
            </a:endParaRPr>
          </a:p>
          <a:p>
            <a:pPr>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Iterativ: wiederholden</a:t>
            </a:r>
          </a:p>
          <a:p>
            <a:pPr>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inkrementell: stückweiser Zuwachs</a:t>
            </a:r>
          </a:p>
        </p:txBody>
      </p:sp>
      <p:pic>
        <p:nvPicPr>
          <p:cNvPr id="2" name="Grafik 1">
            <a:extLst>
              <a:ext uri="{FF2B5EF4-FFF2-40B4-BE49-F238E27FC236}">
                <a16:creationId xmlns:a16="http://schemas.microsoft.com/office/drawing/2014/main" id="{13D07D23-21F9-4C81-BE50-D3CBEE9600C7}"/>
              </a:ext>
            </a:extLst>
          </p:cNvPr>
          <p:cNvPicPr>
            <a:picLocks noChangeAspect="1"/>
          </p:cNvPicPr>
          <p:nvPr/>
        </p:nvPicPr>
        <p:blipFill>
          <a:blip r:embed="rId2"/>
          <a:stretch>
            <a:fillRect/>
          </a:stretch>
        </p:blipFill>
        <p:spPr>
          <a:xfrm>
            <a:off x="6478548" y="2922816"/>
            <a:ext cx="2722568" cy="324000"/>
          </a:xfrm>
          <a:prstGeom prst="rect">
            <a:avLst/>
          </a:prstGeom>
        </p:spPr>
      </p:pic>
      <p:pic>
        <p:nvPicPr>
          <p:cNvPr id="5" name="Grafik 4">
            <a:extLst>
              <a:ext uri="{FF2B5EF4-FFF2-40B4-BE49-F238E27FC236}">
                <a16:creationId xmlns:a16="http://schemas.microsoft.com/office/drawing/2014/main" id="{B4337E37-AB4A-40B3-BFDA-600EA759406D}"/>
              </a:ext>
            </a:extLst>
          </p:cNvPr>
          <p:cNvPicPr>
            <a:picLocks noChangeAspect="1"/>
          </p:cNvPicPr>
          <p:nvPr/>
        </p:nvPicPr>
        <p:blipFill>
          <a:blip r:embed="rId3"/>
          <a:stretch>
            <a:fillRect/>
          </a:stretch>
        </p:blipFill>
        <p:spPr>
          <a:xfrm>
            <a:off x="6478548" y="4056007"/>
            <a:ext cx="2416000" cy="576000"/>
          </a:xfrm>
          <a:prstGeom prst="rect">
            <a:avLst/>
          </a:prstGeom>
        </p:spPr>
      </p:pic>
    </p:spTree>
    <p:extLst>
      <p:ext uri="{BB962C8B-B14F-4D97-AF65-F5344CB8AC3E}">
        <p14:creationId xmlns:p14="http://schemas.microsoft.com/office/powerpoint/2010/main" val="67543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2"/>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bedeuten die Begriffe </a:t>
            </a:r>
            <a:r>
              <a:rPr lang="de-DE" sz="1800" i="1" dirty="0">
                <a:effectLst/>
                <a:latin typeface="Century Gothic" panose="020B0502020202020204" pitchFamily="34" charset="0"/>
                <a:ea typeface="Calibri" panose="020F0502020204030204" pitchFamily="34" charset="0"/>
                <a:cs typeface="Times New Roman" panose="02020603050405020304" pitchFamily="18" charset="0"/>
              </a:rPr>
              <a:t>linear, sequentiell, iterativ und inkrementell</a:t>
            </a:r>
            <a:r>
              <a:rPr lang="de-DE" sz="1800" dirty="0">
                <a:effectLst/>
                <a:latin typeface="Century Gothic" panose="020B0502020202020204" pitchFamily="34" charset="0"/>
                <a:ea typeface="Calibri" panose="020F0502020204030204" pitchFamily="34" charset="0"/>
                <a:cs typeface="Times New Roman" panose="02020603050405020304" pitchFamily="18" charset="0"/>
              </a:rPr>
              <a: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nhaltsplatzhalter 5">
            <a:extLst>
              <a:ext uri="{FF2B5EF4-FFF2-40B4-BE49-F238E27FC236}">
                <a16:creationId xmlns:a16="http://schemas.microsoft.com/office/drawing/2014/main" id="{4BE0883F-85C1-453E-874F-9F7BD1DDC124}"/>
              </a:ext>
            </a:extLst>
          </p:cNvPr>
          <p:cNvPicPr>
            <a:picLocks noGrp="1" noChangeAspect="1"/>
          </p:cNvPicPr>
          <p:nvPr>
            <p:ph sz="half" idx="2"/>
          </p:nvPr>
        </p:nvPicPr>
        <p:blipFill>
          <a:blip r:embed="rId2"/>
          <a:stretch>
            <a:fillRect/>
          </a:stretch>
        </p:blipFill>
        <p:spPr>
          <a:xfrm>
            <a:off x="6172202" y="2291294"/>
            <a:ext cx="5651006" cy="3420000"/>
          </a:xfrm>
          <a:prstGeom prst="rect">
            <a:avLst/>
          </a:prstGeom>
        </p:spPr>
      </p:pic>
    </p:spTree>
    <p:extLst>
      <p:ext uri="{BB962C8B-B14F-4D97-AF65-F5344CB8AC3E}">
        <p14:creationId xmlns:p14="http://schemas.microsoft.com/office/powerpoint/2010/main" val="44525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3"/>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gilt (laut einer Umfrage) als der wichtigste Grund für das Scheitern von Projekten?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gn="ctr">
              <a:buNone/>
            </a:pPr>
            <a:r>
              <a:rPr lang="de-DE" sz="1800" dirty="0">
                <a:latin typeface="Century Gothic" panose="020B0502020202020204" pitchFamily="34" charset="0"/>
                <a:cs typeface="Times New Roman" panose="02020603050405020304" pitchFamily="18" charset="0"/>
              </a:rPr>
              <a:t>Mangelhafte Kommunikation</a:t>
            </a:r>
          </a:p>
        </p:txBody>
      </p:sp>
    </p:spTree>
    <p:extLst>
      <p:ext uri="{BB962C8B-B14F-4D97-AF65-F5344CB8AC3E}">
        <p14:creationId xmlns:p14="http://schemas.microsoft.com/office/powerpoint/2010/main" val="97710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4"/>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Nennen Sie bitte 5 weitere wichtige Gründe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Zu viele gleichzeitige Projekte</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Mangelnde PM-Kompetenz</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Starre Hierarchien, die keine neuen PM-Strukturen zulassen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Schlechte oder gar keine PM-Software im Einsatz</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Mit der Zeit nachlassende Unterstützung des Top-Management</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Mitarbeiter geraten durch Projekt in die Überlastung</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Kompetenzgerangel statt PM-Interesse</a:t>
            </a:r>
          </a:p>
        </p:txBody>
      </p:sp>
    </p:spTree>
    <p:extLst>
      <p:ext uri="{BB962C8B-B14F-4D97-AF65-F5344CB8AC3E}">
        <p14:creationId xmlns:p14="http://schemas.microsoft.com/office/powerpoint/2010/main" val="56195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5"/>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Nennen Sie mindestens 3 Faktoren für erfolgreiches Projektmanagement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Möglichst eindeutige Ziel- und Auftragsklärung</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Vernünftiger Methodeneinsatz</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Das Vorhandensein eines PMO (Project-Management-Office also Projekt-Büro als eigene Abteilung)</a:t>
            </a:r>
          </a:p>
        </p:txBody>
      </p:sp>
    </p:spTree>
    <p:extLst>
      <p:ext uri="{BB962C8B-B14F-4D97-AF65-F5344CB8AC3E}">
        <p14:creationId xmlns:p14="http://schemas.microsoft.com/office/powerpoint/2010/main" val="8451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6"/>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Erklären Sie, was ein STAKEHOLDER ist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Stakeholder sind interessierte Parteien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Stakeholder sind Menschen, Organisationen und Institutionen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Stakeholder sind all jene, die ein Interesse an den Aktivitäten eines Projekts haben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Stakeholder bezeichnen mein </a:t>
            </a:r>
            <a:r>
              <a:rPr lang="de-DE" sz="1800" u="sng" dirty="0">
                <a:latin typeface="Century Gothic" panose="020B0502020202020204" pitchFamily="34" charset="0"/>
                <a:cs typeface="Times New Roman" panose="02020603050405020304" pitchFamily="18" charset="0"/>
              </a:rPr>
              <a:t>soziales</a:t>
            </a:r>
            <a:r>
              <a:rPr lang="de-DE" sz="1800" dirty="0">
                <a:latin typeface="Century Gothic" panose="020B0502020202020204" pitchFamily="34" charset="0"/>
                <a:cs typeface="Times New Roman" panose="02020603050405020304" pitchFamily="18" charset="0"/>
              </a:rPr>
              <a:t> </a:t>
            </a:r>
            <a:r>
              <a:rPr lang="de-DE" sz="1800" u="sng" dirty="0">
                <a:latin typeface="Century Gothic" panose="020B0502020202020204" pitchFamily="34" charset="0"/>
                <a:cs typeface="Times New Roman" panose="02020603050405020304" pitchFamily="18" charset="0"/>
              </a:rPr>
              <a:t>Risikoumfeld</a:t>
            </a:r>
          </a:p>
        </p:txBody>
      </p:sp>
    </p:spTree>
    <p:extLst>
      <p:ext uri="{BB962C8B-B14F-4D97-AF65-F5344CB8AC3E}">
        <p14:creationId xmlns:p14="http://schemas.microsoft.com/office/powerpoint/2010/main" val="370789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7"/>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Wobei unterstütz uns die </a:t>
            </a:r>
            <a:r>
              <a:rPr lang="de-DE" sz="1800" dirty="0" err="1">
                <a:effectLst/>
                <a:latin typeface="Century Gothic" panose="020B0502020202020204" pitchFamily="34" charset="0"/>
                <a:ea typeface="Calibri" panose="020F0502020204030204" pitchFamily="34" charset="0"/>
                <a:cs typeface="Times New Roman" panose="02020603050405020304" pitchFamily="18" charset="0"/>
              </a:rPr>
              <a:t>MoSCoW</a:t>
            </a:r>
            <a:r>
              <a:rPr lang="de-DE" sz="1800" dirty="0">
                <a:effectLst/>
                <a:latin typeface="Century Gothic" panose="020B0502020202020204" pitchFamily="34" charset="0"/>
                <a:ea typeface="Calibri" panose="020F0502020204030204" pitchFamily="34" charset="0"/>
                <a:cs typeface="Times New Roman" panose="02020603050405020304" pitchFamily="18" charset="0"/>
              </a:rPr>
              <a:t>-Methode?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Sie ist eine einfache </a:t>
            </a:r>
            <a:r>
              <a:rPr lang="de-DE" sz="1800" b="1" dirty="0">
                <a:solidFill>
                  <a:srgbClr val="FF0000"/>
                </a:solidFill>
                <a:latin typeface="Century Gothic" panose="020B0502020202020204" pitchFamily="34" charset="0"/>
                <a:cs typeface="Times New Roman" panose="02020603050405020304" pitchFamily="18" charset="0"/>
              </a:rPr>
              <a:t>Priorisierungsmethode</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Sie kategorisiert meine Projektziele</a:t>
            </a:r>
          </a:p>
          <a:p>
            <a:pPr>
              <a:buFont typeface="Wingdings" panose="05000000000000000000" pitchFamily="2" charset="2"/>
              <a:buChar char="§"/>
            </a:pPr>
            <a:r>
              <a:rPr lang="de-DE" sz="1800" dirty="0" err="1">
                <a:latin typeface="Century Gothic" panose="020B0502020202020204" pitchFamily="34" charset="0"/>
                <a:cs typeface="Times New Roman" panose="02020603050405020304" pitchFamily="18" charset="0"/>
              </a:rPr>
              <a:t>Must</a:t>
            </a:r>
            <a:r>
              <a:rPr lang="de-DE" sz="1800" dirty="0">
                <a:latin typeface="Century Gothic" panose="020B0502020202020204" pitchFamily="34" charset="0"/>
                <a:cs typeface="Times New Roman" panose="02020603050405020304" pitchFamily="18" charset="0"/>
              </a:rPr>
              <a:t> = Muss-Ziel, mein Abnahmekriterium</a:t>
            </a:r>
          </a:p>
          <a:p>
            <a:pPr>
              <a:buFont typeface="Wingdings" panose="05000000000000000000" pitchFamily="2" charset="2"/>
              <a:buChar char="§"/>
            </a:pPr>
            <a:r>
              <a:rPr lang="de-DE" sz="1800" dirty="0" err="1">
                <a:latin typeface="Century Gothic" panose="020B0502020202020204" pitchFamily="34" charset="0"/>
                <a:cs typeface="Times New Roman" panose="02020603050405020304" pitchFamily="18" charset="0"/>
              </a:rPr>
              <a:t>Should</a:t>
            </a:r>
            <a:r>
              <a:rPr lang="de-DE" sz="1800" dirty="0">
                <a:latin typeface="Century Gothic" panose="020B0502020202020204" pitchFamily="34" charset="0"/>
                <a:cs typeface="Times New Roman" panose="02020603050405020304" pitchFamily="18" charset="0"/>
              </a:rPr>
              <a:t> = Soll-Ziele, kein Luxus, benötige ich, um mein Muss-Ziel zu erreichen</a:t>
            </a:r>
          </a:p>
          <a:p>
            <a:pPr>
              <a:buFont typeface="Wingdings" panose="05000000000000000000" pitchFamily="2" charset="2"/>
              <a:buChar char="§"/>
            </a:pPr>
            <a:r>
              <a:rPr lang="de-DE" sz="1800" dirty="0" err="1">
                <a:latin typeface="Century Gothic" panose="020B0502020202020204" pitchFamily="34" charset="0"/>
                <a:cs typeface="Times New Roman" panose="02020603050405020304" pitchFamily="18" charset="0"/>
              </a:rPr>
              <a:t>Could</a:t>
            </a:r>
            <a:r>
              <a:rPr lang="de-DE" sz="1800" dirty="0">
                <a:latin typeface="Century Gothic" panose="020B0502020202020204" pitchFamily="34" charset="0"/>
                <a:cs typeface="Times New Roman" panose="02020603050405020304" pitchFamily="18" charset="0"/>
              </a:rPr>
              <a:t> = Kann- Ziel, „Nice-</a:t>
            </a:r>
            <a:r>
              <a:rPr lang="de-DE" sz="1800" dirty="0" err="1">
                <a:latin typeface="Century Gothic" panose="020B0502020202020204" pitchFamily="34" charset="0"/>
                <a:cs typeface="Times New Roman" panose="02020603050405020304" pitchFamily="18" charset="0"/>
              </a:rPr>
              <a:t>to</a:t>
            </a:r>
            <a:r>
              <a:rPr lang="de-DE" sz="1800" dirty="0">
                <a:latin typeface="Century Gothic" panose="020B0502020202020204" pitchFamily="34" charset="0"/>
                <a:cs typeface="Times New Roman" panose="02020603050405020304" pitchFamily="18" charset="0"/>
              </a:rPr>
              <a:t>-</a:t>
            </a:r>
            <a:r>
              <a:rPr lang="de-DE" sz="1800" dirty="0" err="1">
                <a:latin typeface="Century Gothic" panose="020B0502020202020204" pitchFamily="34" charset="0"/>
                <a:cs typeface="Times New Roman" panose="02020603050405020304" pitchFamily="18" charset="0"/>
              </a:rPr>
              <a:t>have</a:t>
            </a:r>
            <a:r>
              <a:rPr lang="de-DE" sz="1800" dirty="0">
                <a:latin typeface="Century Gothic" panose="020B0502020202020204" pitchFamily="34" charset="0"/>
                <a:cs typeface="Times New Roman" panose="02020603050405020304" pitchFamily="18" charset="0"/>
              </a:rPr>
              <a:t>“, kann </a:t>
            </a:r>
            <a:r>
              <a:rPr lang="de-DE" sz="1800">
                <a:latin typeface="Century Gothic" panose="020B0502020202020204" pitchFamily="34" charset="0"/>
                <a:cs typeface="Times New Roman" panose="02020603050405020304" pitchFamily="18" charset="0"/>
              </a:rPr>
              <a:t>bei Problemen </a:t>
            </a:r>
            <a:r>
              <a:rPr lang="de-DE" sz="1800" dirty="0">
                <a:latin typeface="Century Gothic" panose="020B0502020202020204" pitchFamily="34" charset="0"/>
                <a:cs typeface="Times New Roman" panose="02020603050405020304" pitchFamily="18" charset="0"/>
              </a:rPr>
              <a:t>(vorerst) weggelassen werden.</a:t>
            </a:r>
          </a:p>
          <a:p>
            <a:pPr>
              <a:buFont typeface="Wingdings" panose="05000000000000000000" pitchFamily="2" charset="2"/>
              <a:buChar char="§"/>
            </a:pPr>
            <a:r>
              <a:rPr lang="de-DE" sz="1800" dirty="0" err="1">
                <a:latin typeface="Century Gothic" panose="020B0502020202020204" pitchFamily="34" charset="0"/>
                <a:cs typeface="Times New Roman" panose="02020603050405020304" pitchFamily="18" charset="0"/>
              </a:rPr>
              <a:t>Won‘t</a:t>
            </a:r>
            <a:r>
              <a:rPr lang="de-DE" sz="1800" dirty="0">
                <a:latin typeface="Century Gothic" panose="020B0502020202020204" pitchFamily="34" charset="0"/>
                <a:cs typeface="Times New Roman" panose="02020603050405020304" pitchFamily="18" charset="0"/>
              </a:rPr>
              <a:t> = Nicht-Ziel, mache ich (diesmal) ausdrücklich nicht</a:t>
            </a:r>
          </a:p>
        </p:txBody>
      </p:sp>
    </p:spTree>
    <p:extLst>
      <p:ext uri="{BB962C8B-B14F-4D97-AF65-F5344CB8AC3E}">
        <p14:creationId xmlns:p14="http://schemas.microsoft.com/office/powerpoint/2010/main" val="263033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0408AC-6D17-4815-A638-D3AC9629F6F0}"/>
              </a:ext>
            </a:extLst>
          </p:cNvPr>
          <p:cNvSpPr>
            <a:spLocks noGrp="1"/>
          </p:cNvSpPr>
          <p:nvPr>
            <p:ph type="title"/>
          </p:nvPr>
        </p:nvSpPr>
        <p:spPr>
          <a:solidFill>
            <a:schemeClr val="bg2">
              <a:lumMod val="90000"/>
            </a:schemeClr>
          </a:solidFill>
        </p:spPr>
        <p:txBody>
          <a:bodyPr/>
          <a:lstStyle/>
          <a:p>
            <a:pPr marL="342900" indent="-342900" algn="ctr">
              <a:buFont typeface="+mj-lt"/>
              <a:buAutoNum type="arabicPeriod"/>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Wie definiert sich ein Projekt (ISO-Norm und/oder „7 Kriterien eines Projekts“)</a:t>
            </a:r>
            <a:endParaRPr lang="de-DE" dirty="0"/>
          </a:p>
        </p:txBody>
      </p:sp>
      <p:sp>
        <p:nvSpPr>
          <p:cNvPr id="3" name="Inhaltsplatzhalter 2">
            <a:extLst>
              <a:ext uri="{FF2B5EF4-FFF2-40B4-BE49-F238E27FC236}">
                <a16:creationId xmlns:a16="http://schemas.microsoft.com/office/drawing/2014/main" id="{AF9156BB-BC2D-4F9A-AF00-EE6DFD675F13}"/>
              </a:ext>
            </a:extLst>
          </p:cNvPr>
          <p:cNvSpPr>
            <a:spLocks noGrp="1"/>
          </p:cNvSpPr>
          <p:nvPr>
            <p:ph sz="half" idx="1"/>
          </p:nvPr>
        </p:nvSpPr>
        <p:spPr>
          <a:solidFill>
            <a:schemeClr val="tx2">
              <a:lumMod val="20000"/>
              <a:lumOff val="80000"/>
            </a:schemeClr>
          </a:solidFill>
        </p:spPr>
        <p:txBody>
          <a:bodyPr anchor="ctr">
            <a:normAutofit lnSpcReduction="10000"/>
          </a:bodyPr>
          <a:lstStyle/>
          <a:p>
            <a:pPr marL="0" indent="0">
              <a:buNone/>
            </a:pPr>
            <a:r>
              <a:rPr lang="de-DE" sz="1800" dirty="0">
                <a:latin typeface="Century Gothic" panose="020B0502020202020204" pitchFamily="34" charset="0"/>
              </a:rPr>
              <a:t>ISO 21500</a:t>
            </a:r>
          </a:p>
          <a:p>
            <a:pPr marL="0" indent="0">
              <a:buNone/>
            </a:pPr>
            <a:endParaRPr lang="de-DE" sz="1800" dirty="0">
              <a:latin typeface="Century Gothic" panose="020B0502020202020204" pitchFamily="34" charset="0"/>
            </a:endParaRPr>
          </a:p>
          <a:p>
            <a:pPr marL="0" indent="0">
              <a:lnSpc>
                <a:spcPct val="120000"/>
              </a:lnSpc>
              <a:buNone/>
            </a:pPr>
            <a:r>
              <a:rPr lang="de-DE" sz="1800" dirty="0">
                <a:latin typeface="Century Gothic" panose="020B0502020202020204" pitchFamily="34" charset="0"/>
              </a:rPr>
              <a:t>„Ein Projekt ist ein Vorhaben, das durch die Einmaligkeit der Zielsetzung, Inhalte und Bedingungen gekennzeichnet und sowohl zeitlich als auch finanziell begrenzt ist. </a:t>
            </a:r>
          </a:p>
          <a:p>
            <a:pPr marL="0" indent="0">
              <a:lnSpc>
                <a:spcPct val="120000"/>
              </a:lnSpc>
              <a:buNone/>
            </a:pPr>
            <a:r>
              <a:rPr lang="de-DE" sz="1800" dirty="0">
                <a:latin typeface="Century Gothic" panose="020B0502020202020204" pitchFamily="34" charset="0"/>
              </a:rPr>
              <a:t>In Projekten werden neue Produkte und Services gestaltet, Organisationen weiterentwickelt und Strategien umgesetzt.“</a:t>
            </a:r>
          </a:p>
          <a:p>
            <a:pPr marL="0" indent="0">
              <a:buNone/>
            </a:pPr>
            <a:endParaRPr lang="de-DE" dirty="0"/>
          </a:p>
        </p:txBody>
      </p:sp>
      <p:sp>
        <p:nvSpPr>
          <p:cNvPr id="4" name="Inhaltsplatzhalter 3">
            <a:extLst>
              <a:ext uri="{FF2B5EF4-FFF2-40B4-BE49-F238E27FC236}">
                <a16:creationId xmlns:a16="http://schemas.microsoft.com/office/drawing/2014/main" id="{977C5145-7252-4198-A4E4-721B2996D877}"/>
              </a:ext>
            </a:extLst>
          </p:cNvPr>
          <p:cNvSpPr>
            <a:spLocks noGrp="1"/>
          </p:cNvSpPr>
          <p:nvPr>
            <p:ph sz="half" idx="2"/>
          </p:nvPr>
        </p:nvSpPr>
        <p:spPr>
          <a:solidFill>
            <a:schemeClr val="tx2">
              <a:lumMod val="20000"/>
              <a:lumOff val="80000"/>
            </a:schemeClr>
          </a:solidFill>
        </p:spPr>
        <p:txBody>
          <a:bodyPr anchor="ctr">
            <a:normAutofit lnSpcReduction="10000"/>
          </a:bodyPr>
          <a:lstStyle/>
          <a:p>
            <a:pPr marL="514356" indent="-514356">
              <a:buFont typeface="+mj-lt"/>
              <a:buAutoNum type="arabicPeriod"/>
            </a:pPr>
            <a:endParaRPr lang="de-DE" sz="1700" dirty="0">
              <a:latin typeface="Century Gothic" panose="020B0502020202020204" pitchFamily="34" charset="0"/>
            </a:endParaRPr>
          </a:p>
          <a:p>
            <a:pPr marL="514356" indent="-514356">
              <a:buFont typeface="+mj-lt"/>
              <a:buAutoNum type="arabicPeriod"/>
            </a:pPr>
            <a:r>
              <a:rPr lang="de-DE" sz="1700" dirty="0">
                <a:latin typeface="Century Gothic" panose="020B0502020202020204" pitchFamily="34" charset="0"/>
              </a:rPr>
              <a:t>Es gibt ein definiertes Ziel – vor Planungsbeginn (!)</a:t>
            </a:r>
          </a:p>
          <a:p>
            <a:pPr marL="514356" indent="-514356">
              <a:buFont typeface="+mj-lt"/>
              <a:buAutoNum type="arabicPeriod"/>
            </a:pPr>
            <a:r>
              <a:rPr lang="de-DE" sz="1700" dirty="0">
                <a:latin typeface="Century Gothic" panose="020B0502020202020204" pitchFamily="34" charset="0"/>
              </a:rPr>
              <a:t>Es stehen begrenzte Ressourcen zur Verfügung</a:t>
            </a:r>
          </a:p>
          <a:p>
            <a:pPr marL="514356" indent="-514356">
              <a:buFont typeface="+mj-lt"/>
              <a:buAutoNum type="arabicPeriod"/>
            </a:pPr>
            <a:r>
              <a:rPr lang="de-DE" sz="1700" dirty="0">
                <a:latin typeface="Century Gothic" panose="020B0502020202020204" pitchFamily="34" charset="0"/>
              </a:rPr>
              <a:t>Es existiert eine interdisziplinäre Zusammenarbeit</a:t>
            </a:r>
          </a:p>
          <a:p>
            <a:pPr marL="514356" indent="-514356">
              <a:buFont typeface="+mj-lt"/>
              <a:buAutoNum type="arabicPeriod"/>
            </a:pPr>
            <a:r>
              <a:rPr lang="de-DE" sz="1700" dirty="0">
                <a:latin typeface="Century Gothic" panose="020B0502020202020204" pitchFamily="34" charset="0"/>
              </a:rPr>
              <a:t>Es gibt eine festgelegte Ergebnisverantwortung</a:t>
            </a:r>
          </a:p>
          <a:p>
            <a:pPr marL="514356" indent="-514356">
              <a:buFont typeface="+mj-lt"/>
              <a:buAutoNum type="arabicPeriod"/>
            </a:pPr>
            <a:r>
              <a:rPr lang="de-DE" sz="1700" dirty="0">
                <a:latin typeface="Century Gothic" panose="020B0502020202020204" pitchFamily="34" charset="0"/>
              </a:rPr>
              <a:t>Es handelt sich um ein komplexes Vorhaben</a:t>
            </a:r>
          </a:p>
          <a:p>
            <a:pPr marL="514356" indent="-514356">
              <a:buFont typeface="+mj-lt"/>
              <a:buAutoNum type="arabicPeriod"/>
            </a:pPr>
            <a:r>
              <a:rPr lang="de-DE" sz="1700" dirty="0">
                <a:latin typeface="Century Gothic" panose="020B0502020202020204" pitchFamily="34" charset="0"/>
              </a:rPr>
              <a:t>Es handelt sich um ein neuartiges Vorhaben</a:t>
            </a:r>
          </a:p>
          <a:p>
            <a:pPr marL="514356" indent="-514356">
              <a:buFont typeface="+mj-lt"/>
              <a:buAutoNum type="arabicPeriod"/>
            </a:pPr>
            <a:r>
              <a:rPr lang="de-DE" sz="1700" dirty="0">
                <a:latin typeface="Century Gothic" panose="020B0502020202020204" pitchFamily="34" charset="0"/>
              </a:rPr>
              <a:t>Es gibt einen definierten Start und ein definiertes Ende</a:t>
            </a:r>
          </a:p>
          <a:p>
            <a:pPr marL="0" indent="0">
              <a:buNone/>
            </a:pPr>
            <a:endParaRPr lang="de-DE" dirty="0"/>
          </a:p>
        </p:txBody>
      </p:sp>
    </p:spTree>
    <p:extLst>
      <p:ext uri="{BB962C8B-B14F-4D97-AF65-F5344CB8AC3E}">
        <p14:creationId xmlns:p14="http://schemas.microsoft.com/office/powerpoint/2010/main" val="240818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8"/>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der erste und der letzte Buchstabe der SMART- „Regel“?</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 = </a:t>
            </a:r>
            <a:r>
              <a:rPr lang="de-DE" sz="1800" b="1" dirty="0">
                <a:solidFill>
                  <a:srgbClr val="FF0000"/>
                </a:solidFill>
                <a:latin typeface="Century Gothic" panose="020B0502020202020204" pitchFamily="34" charset="0"/>
                <a:cs typeface="Times New Roman" panose="02020603050405020304" pitchFamily="18" charset="0"/>
              </a:rPr>
              <a:t>spezifiziert</a:t>
            </a:r>
            <a:r>
              <a:rPr lang="de-DE" sz="1800" b="1" dirty="0">
                <a:latin typeface="Century Gothic" panose="020B0502020202020204" pitchFamily="34" charset="0"/>
                <a:cs typeface="Times New Roman" panose="02020603050405020304" pitchFamily="18" charset="0"/>
              </a:rPr>
              <a:t> </a:t>
            </a:r>
            <a:r>
              <a:rPr lang="de-DE" sz="1800" dirty="0">
                <a:latin typeface="Century Gothic" panose="020B0502020202020204" pitchFamily="34" charset="0"/>
                <a:cs typeface="Times New Roman" panose="02020603050405020304" pitchFamily="18" charset="0"/>
              </a:rPr>
              <a:t>(genau beschrieben)</a:t>
            </a:r>
            <a:endParaRPr lang="de-DE" sz="1800" dirty="0">
              <a:solidFill>
                <a:srgbClr val="FF0000"/>
              </a:solidFill>
              <a:latin typeface="Century Gothic" panose="020B0502020202020204" pitchFamily="34" charset="0"/>
              <a:cs typeface="Times New Roman" panose="02020603050405020304" pitchFamily="18" charset="0"/>
            </a:endParaRP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T = terminiert (genauer Termin)</a:t>
            </a:r>
          </a:p>
        </p:txBody>
      </p:sp>
    </p:spTree>
    <p:extLst>
      <p:ext uri="{BB962C8B-B14F-4D97-AF65-F5344CB8AC3E}">
        <p14:creationId xmlns:p14="http://schemas.microsoft.com/office/powerpoint/2010/main" val="166876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19"/>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Prince2 gleicht seine Ziele mit welchen 6 Leistungsbereichen ab?</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Zeit</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Kosten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Qualität</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Umfang</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Nutzen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Risiko</a:t>
            </a:r>
          </a:p>
          <a:p>
            <a:pPr>
              <a:buFont typeface="Wingdings" panose="05000000000000000000" pitchFamily="2" charset="2"/>
              <a:buChar char="§"/>
            </a:pPr>
            <a:endParaRPr lang="de-DE" sz="18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87661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20"/>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jeder einzelne Buchstabe der PESTEL-Analyse?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P = Political (politische Risiken)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E = </a:t>
            </a:r>
            <a:r>
              <a:rPr lang="de-DE" sz="1800" dirty="0" err="1">
                <a:latin typeface="Century Gothic" panose="020B0502020202020204" pitchFamily="34" charset="0"/>
                <a:cs typeface="Times New Roman" panose="02020603050405020304" pitchFamily="18" charset="0"/>
              </a:rPr>
              <a:t>Economical</a:t>
            </a:r>
            <a:r>
              <a:rPr lang="de-DE" sz="1800" dirty="0">
                <a:latin typeface="Century Gothic" panose="020B0502020202020204" pitchFamily="34" charset="0"/>
                <a:cs typeface="Times New Roman" panose="02020603050405020304" pitchFamily="18" charset="0"/>
              </a:rPr>
              <a:t> (</a:t>
            </a:r>
            <a:r>
              <a:rPr lang="de-DE" sz="1800" dirty="0" err="1">
                <a:latin typeface="Century Gothic" panose="020B0502020202020204" pitchFamily="34" charset="0"/>
                <a:cs typeface="Times New Roman" panose="02020603050405020304" pitchFamily="18" charset="0"/>
              </a:rPr>
              <a:t>wirtschaftl</a:t>
            </a:r>
            <a:r>
              <a:rPr lang="de-DE" sz="1800" dirty="0">
                <a:latin typeface="Century Gothic" panose="020B0502020202020204" pitchFamily="34" charset="0"/>
                <a:cs typeface="Times New Roman" panose="02020603050405020304" pitchFamily="18" charset="0"/>
              </a:rPr>
              <a:t>. Risiken)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S = </a:t>
            </a:r>
            <a:r>
              <a:rPr lang="de-DE" sz="1800" dirty="0" err="1">
                <a:latin typeface="Century Gothic" panose="020B0502020202020204" pitchFamily="34" charset="0"/>
                <a:cs typeface="Times New Roman" panose="02020603050405020304" pitchFamily="18" charset="0"/>
              </a:rPr>
              <a:t>Social</a:t>
            </a:r>
            <a:r>
              <a:rPr lang="de-DE" sz="1800" dirty="0">
                <a:latin typeface="Century Gothic" panose="020B0502020202020204" pitchFamily="34" charset="0"/>
                <a:cs typeface="Times New Roman" panose="02020603050405020304" pitchFamily="18" charset="0"/>
              </a:rPr>
              <a:t> (soziale Risiken)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T = Technological (technische Risiken)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E = Environmental (</a:t>
            </a:r>
            <a:r>
              <a:rPr lang="de-DE" sz="1800" dirty="0" err="1">
                <a:latin typeface="Century Gothic" panose="020B0502020202020204" pitchFamily="34" charset="0"/>
                <a:cs typeface="Times New Roman" panose="02020603050405020304" pitchFamily="18" charset="0"/>
              </a:rPr>
              <a:t>umwelttechn</a:t>
            </a:r>
            <a:r>
              <a:rPr lang="de-DE" sz="1800" dirty="0">
                <a:latin typeface="Century Gothic" panose="020B0502020202020204" pitchFamily="34" charset="0"/>
                <a:cs typeface="Times New Roman" panose="02020603050405020304" pitchFamily="18" charset="0"/>
              </a:rPr>
              <a:t>. Risiken)</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L = Legal (rechtliche Risiken)</a:t>
            </a:r>
          </a:p>
          <a:p>
            <a:pPr>
              <a:buFont typeface="Wingdings" panose="05000000000000000000" pitchFamily="2" charset="2"/>
              <a:buChar char="§"/>
            </a:pPr>
            <a:endParaRPr lang="de-DE" sz="1800" dirty="0">
              <a:latin typeface="Century Gothic" panose="020B0502020202020204" pitchFamily="34" charset="0"/>
              <a:cs typeface="Times New Roman" panose="02020603050405020304" pitchFamily="18" charset="0"/>
            </a:endParaRPr>
          </a:p>
          <a:p>
            <a:pPr marL="0" indent="0">
              <a:buNone/>
            </a:pPr>
            <a:r>
              <a:rPr lang="de-DE" sz="1800" dirty="0">
                <a:latin typeface="Century Gothic" panose="020B0502020202020204" pitchFamily="34" charset="0"/>
                <a:cs typeface="Times New Roman" panose="02020603050405020304" pitchFamily="18" charset="0"/>
              </a:rPr>
              <a:t>PESTEL nennt Bereiche, die mir bei der Identifikation meines </a:t>
            </a:r>
            <a:r>
              <a:rPr lang="de-DE" sz="1800" u="sng" dirty="0">
                <a:latin typeface="Century Gothic" panose="020B0502020202020204" pitchFamily="34" charset="0"/>
                <a:cs typeface="Times New Roman" panose="02020603050405020304" pitchFamily="18" charset="0"/>
              </a:rPr>
              <a:t>sachlichen Risikoumfelds</a:t>
            </a:r>
            <a:r>
              <a:rPr lang="de-DE" sz="1800" dirty="0">
                <a:latin typeface="Century Gothic" panose="020B0502020202020204" pitchFamily="34" charset="0"/>
                <a:cs typeface="Times New Roman" panose="02020603050405020304" pitchFamily="18" charset="0"/>
              </a:rPr>
              <a:t> helfen sollen</a:t>
            </a:r>
          </a:p>
          <a:p>
            <a:pPr>
              <a:buFont typeface="Wingdings" panose="05000000000000000000" pitchFamily="2" charset="2"/>
              <a:buChar char="§"/>
            </a:pPr>
            <a:endParaRPr lang="de-DE" sz="18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319219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21"/>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Das MAGISCHE DREIECK!!! Wie sieht es aus? Was lehrt es uns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buNone/>
            </a:pPr>
            <a:endParaRPr lang="de-DE" sz="1800" dirty="0">
              <a:latin typeface="Century Gothic" panose="020B0502020202020204" pitchFamily="34" charset="0"/>
              <a:cs typeface="Times New Roman" panose="02020603050405020304" pitchFamily="18" charset="0"/>
            </a:endParaRPr>
          </a:p>
          <a:p>
            <a:pPr marL="0" indent="0">
              <a:buNone/>
            </a:pPr>
            <a:endParaRPr lang="de-DE" sz="1800" dirty="0">
              <a:latin typeface="Century Gothic" panose="020B0502020202020204" pitchFamily="34" charset="0"/>
              <a:cs typeface="Times New Roman" panose="02020603050405020304" pitchFamily="18" charset="0"/>
            </a:endParaRPr>
          </a:p>
          <a:p>
            <a:pPr marL="0" indent="0">
              <a:buNone/>
            </a:pPr>
            <a:endParaRPr lang="de-DE" sz="1800" dirty="0">
              <a:latin typeface="Century Gothic" panose="020B0502020202020204" pitchFamily="34" charset="0"/>
              <a:cs typeface="Times New Roman" panose="02020603050405020304" pitchFamily="18" charset="0"/>
            </a:endParaRPr>
          </a:p>
          <a:p>
            <a:pPr marL="0" indent="0">
              <a:buNone/>
            </a:pPr>
            <a:endParaRPr lang="de-DE" sz="1800" dirty="0">
              <a:latin typeface="Century Gothic" panose="020B0502020202020204" pitchFamily="34" charset="0"/>
              <a:cs typeface="Times New Roman" panose="02020603050405020304" pitchFamily="18" charset="0"/>
            </a:endParaRPr>
          </a:p>
          <a:p>
            <a:pPr marL="0" indent="0">
              <a:buNone/>
            </a:pPr>
            <a:endParaRPr lang="de-DE" sz="1800" dirty="0">
              <a:latin typeface="Century Gothic" panose="020B0502020202020204" pitchFamily="34" charset="0"/>
              <a:cs typeface="Times New Roman" panose="02020603050405020304" pitchFamily="18" charset="0"/>
            </a:endParaRPr>
          </a:p>
          <a:p>
            <a:pPr marL="0" indent="0">
              <a:buNone/>
            </a:pPr>
            <a:endParaRPr lang="de-DE" sz="1800" dirty="0">
              <a:latin typeface="Century Gothic" panose="020B0502020202020204" pitchFamily="34" charset="0"/>
              <a:cs typeface="Times New Roman" panose="02020603050405020304" pitchFamily="18" charset="0"/>
            </a:endParaRPr>
          </a:p>
        </p:txBody>
      </p:sp>
      <p:pic>
        <p:nvPicPr>
          <p:cNvPr id="5" name="Inhaltsplatzhalter 4">
            <a:extLst>
              <a:ext uri="{FF2B5EF4-FFF2-40B4-BE49-F238E27FC236}">
                <a16:creationId xmlns:a16="http://schemas.microsoft.com/office/drawing/2014/main" id="{126FBA69-EAC5-470D-9B96-E0699E678EF0}"/>
              </a:ext>
            </a:extLst>
          </p:cNvPr>
          <p:cNvPicPr>
            <a:picLocks noChangeAspect="1"/>
          </p:cNvPicPr>
          <p:nvPr/>
        </p:nvPicPr>
        <p:blipFill>
          <a:blip r:embed="rId2"/>
          <a:stretch>
            <a:fillRect/>
          </a:stretch>
        </p:blipFill>
        <p:spPr>
          <a:xfrm>
            <a:off x="6882248" y="2029991"/>
            <a:ext cx="3761504" cy="2304000"/>
          </a:xfrm>
          <a:prstGeom prst="rect">
            <a:avLst/>
          </a:prstGeom>
        </p:spPr>
      </p:pic>
      <p:sp>
        <p:nvSpPr>
          <p:cNvPr id="7" name="Textfeld 6">
            <a:extLst>
              <a:ext uri="{FF2B5EF4-FFF2-40B4-BE49-F238E27FC236}">
                <a16:creationId xmlns:a16="http://schemas.microsoft.com/office/drawing/2014/main" id="{6667D956-8A0F-4A64-A5DC-2B0714704A94}"/>
              </a:ext>
            </a:extLst>
          </p:cNvPr>
          <p:cNvSpPr txBox="1"/>
          <p:nvPr/>
        </p:nvSpPr>
        <p:spPr>
          <a:xfrm>
            <a:off x="6377049" y="4631377"/>
            <a:ext cx="4845133" cy="1200329"/>
          </a:xfrm>
          <a:prstGeom prst="rect">
            <a:avLst/>
          </a:prstGeom>
          <a:noFill/>
        </p:spPr>
        <p:txBody>
          <a:bodyPr wrap="square" rtlCol="0">
            <a:spAutoFit/>
          </a:bodyPr>
          <a:lstStyle/>
          <a:p>
            <a:r>
              <a:rPr lang="de-DE" dirty="0"/>
              <a:t>Lehre: Ändert sich ein Punkt des Magisches Dreiecks (z. B. Leistung) dann ändert sich zwingend mindestens ein weiterer Punkt (dann Kosten und/oder Termine).</a:t>
            </a:r>
          </a:p>
        </p:txBody>
      </p:sp>
    </p:spTree>
    <p:extLst>
      <p:ext uri="{BB962C8B-B14F-4D97-AF65-F5344CB8AC3E}">
        <p14:creationId xmlns:p14="http://schemas.microsoft.com/office/powerpoint/2010/main" val="238104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lnSpcReduction="10000"/>
          </a:bodyPr>
          <a:lstStyle/>
          <a:p>
            <a:pPr marL="342900" lvl="0" indent="-342900">
              <a:lnSpc>
                <a:spcPct val="107000"/>
              </a:lnSpc>
              <a:spcAft>
                <a:spcPts val="800"/>
              </a:spcAft>
              <a:buFont typeface="+mj-lt"/>
              <a:buAutoNum type="arabicPeriod" startAt="22"/>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ist eine STAB-Projektorganisation? Wann wird sie gewählt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lnSpcReduction="10000"/>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Bei der STAB-Projektorganisation ist der Projektleiter in der Regel ein Berater. Als Berater hat er keinerlei Weisungsbefugnis. Er führt somit kein Projektteam. </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Der „quasi-Projektleiter“ ist direkt der Geschäftsführung unterstellt. Dies ist ein Hinweis darauf, dass es sich um relevante und wichtige Themen handelt.</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Der eigentliche Entscheider ist der Geschäftsführer. Der Inhaber der STAB-Stelle ist also mehr Berater als Projektleiter.</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Meist werden in STAB-Projekten wichtige Entscheidungen getroffen. Je nach Entscheidung startet nach dem STAB-Projekt das „eigentliche“ Projekt. Z. B. eine Umstrukturierung.</a:t>
            </a:r>
          </a:p>
        </p:txBody>
      </p:sp>
    </p:spTree>
    <p:extLst>
      <p:ext uri="{BB962C8B-B14F-4D97-AF65-F5344CB8AC3E}">
        <p14:creationId xmlns:p14="http://schemas.microsoft.com/office/powerpoint/2010/main" val="7951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23"/>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Nennen Sie Vor- und Nachteile der MATRIX-Projektorganisation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buNone/>
            </a:pPr>
            <a:r>
              <a:rPr lang="de-DE" sz="1800" u="sng" dirty="0">
                <a:latin typeface="Century Gothic" panose="020B0502020202020204" pitchFamily="34" charset="0"/>
                <a:cs typeface="Times New Roman" panose="02020603050405020304" pitchFamily="18" charset="0"/>
              </a:rPr>
              <a:t>Vorteil</a:t>
            </a:r>
            <a:r>
              <a:rPr lang="de-DE" sz="1800" dirty="0">
                <a:latin typeface="Century Gothic" panose="020B0502020202020204" pitchFamily="34" charset="0"/>
                <a:cs typeface="Times New Roman" panose="02020603050405020304" pitchFamily="18" charset="0"/>
              </a:rPr>
              <a:t>: Das „Wissen“ stellt das eigene Unternehmen zur Verfügung. Kompetenzen der Mitarbeiter sind i. d. R. gut bekannt und können zielgerichtet eingesetzt werden. </a:t>
            </a:r>
          </a:p>
          <a:p>
            <a:pPr marL="0" indent="0">
              <a:buNone/>
            </a:pPr>
            <a:r>
              <a:rPr lang="de-DE" sz="1800" dirty="0">
                <a:latin typeface="Century Gothic" panose="020B0502020202020204" pitchFamily="34" charset="0"/>
                <a:cs typeface="Times New Roman" panose="02020603050405020304" pitchFamily="18" charset="0"/>
              </a:rPr>
              <a:t>Weiter kann das Personal auf die wachsenden Anforderungen hin gut entwickelt werden (z. B. Weiterbildungen für Entwickler, …)</a:t>
            </a:r>
          </a:p>
          <a:p>
            <a:pPr marL="0" indent="0">
              <a:buNone/>
            </a:pPr>
            <a:r>
              <a:rPr lang="de-DE" sz="1800" u="sng" dirty="0">
                <a:latin typeface="Century Gothic" panose="020B0502020202020204" pitchFamily="34" charset="0"/>
                <a:cs typeface="Times New Roman" panose="02020603050405020304" pitchFamily="18" charset="0"/>
              </a:rPr>
              <a:t>Nachteil</a:t>
            </a:r>
            <a:r>
              <a:rPr lang="de-DE" sz="1800" dirty="0">
                <a:latin typeface="Century Gothic" panose="020B0502020202020204" pitchFamily="34" charset="0"/>
                <a:cs typeface="Times New Roman" panose="02020603050405020304" pitchFamily="18" charset="0"/>
              </a:rPr>
              <a:t>: Projekte bedeuten zusätzliche Arbeit. Die täglichen Aufgaben in der Linie (eigentlicher Arbeitsplatz) enden aufgrund eines Projekts nicht. Kaum ein Unternehmen achtet bei der Planung auf evtl. Überlastungen der Mitarbeiter.</a:t>
            </a:r>
          </a:p>
        </p:txBody>
      </p:sp>
    </p:spTree>
    <p:extLst>
      <p:ext uri="{BB962C8B-B14F-4D97-AF65-F5344CB8AC3E}">
        <p14:creationId xmlns:p14="http://schemas.microsoft.com/office/powerpoint/2010/main" val="256038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24"/>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Welche Projektorganisation ist ein (quasi) selbständiges </a:t>
            </a:r>
            <a:r>
              <a:rPr lang="de-DE" sz="1800" dirty="0">
                <a:latin typeface="Century Gothic" panose="020B0502020202020204" pitchFamily="34" charset="0"/>
                <a:ea typeface="Calibri" panose="020F0502020204030204" pitchFamily="34" charset="0"/>
                <a:cs typeface="Times New Roman" panose="02020603050405020304" pitchFamily="18" charset="0"/>
              </a:rPr>
              <a:t>Unternehmen</a:t>
            </a:r>
            <a:r>
              <a:rPr lang="de-DE" sz="1800" dirty="0">
                <a:effectLst/>
                <a:latin typeface="Century Gothic" panose="020B0502020202020204" pitchFamily="34" charset="0"/>
                <a:ea typeface="Calibri" panose="020F0502020204030204" pitchFamily="34" charset="0"/>
                <a:cs typeface="Times New Roman" panose="02020603050405020304" pitchFamily="18" charset="0"/>
              </a:rPr>
              <a: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Die reine Projektorganisation (auch autonome Projektorganisation genannt)</a:t>
            </a:r>
          </a:p>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Großprojekten (z. B. Aufbau eines Unternehmens im Ausland) werden von Mitarbeitern „auf Zeit“, z. B. durch ein sogenanntes Interrimsmanagement, umgesetzt. </a:t>
            </a:r>
          </a:p>
          <a:p>
            <a:pPr>
              <a:buFont typeface="Wingdings" panose="05000000000000000000" pitchFamily="2" charset="2"/>
              <a:buChar char="§"/>
            </a:pPr>
            <a:r>
              <a:rPr lang="de-DE" sz="1800" dirty="0">
                <a:solidFill>
                  <a:srgbClr val="FF0000"/>
                </a:solidFill>
                <a:latin typeface="Century Gothic" panose="020B0502020202020204" pitchFamily="34" charset="0"/>
                <a:cs typeface="Times New Roman" panose="02020603050405020304" pitchFamily="18" charset="0"/>
              </a:rPr>
              <a:t>Sollten eigene Mitarbeiter bei einer reinen Projektorganisation mitarbeiten, so gehen diese bei Projektende zurück in die Linie (in das Stammunternehmen)</a:t>
            </a:r>
          </a:p>
        </p:txBody>
      </p:sp>
    </p:spTree>
    <p:extLst>
      <p:ext uri="{BB962C8B-B14F-4D97-AF65-F5344CB8AC3E}">
        <p14:creationId xmlns:p14="http://schemas.microsoft.com/office/powerpoint/2010/main" val="139432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25"/>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Die Auftragsklärung zielt darauf ab, maximale Klarheit über </a:t>
            </a:r>
            <a:r>
              <a:rPr lang="de-DE" sz="1800" dirty="0">
                <a:solidFill>
                  <a:srgbClr val="FF0000"/>
                </a:solidFill>
                <a:effectLst/>
                <a:latin typeface="Century Gothic" panose="020B0502020202020204" pitchFamily="34" charset="0"/>
                <a:ea typeface="Calibri" panose="020F0502020204030204" pitchFamily="34" charset="0"/>
                <a:cs typeface="Times New Roman" panose="02020603050405020304" pitchFamily="18" charset="0"/>
              </a:rPr>
              <a:t>ANFORDERUNGEN</a:t>
            </a:r>
            <a:r>
              <a:rPr lang="de-DE" sz="1800" dirty="0">
                <a:effectLst/>
                <a:latin typeface="Century Gothic" panose="020B0502020202020204" pitchFamily="34" charset="0"/>
                <a:ea typeface="Calibri" panose="020F0502020204030204" pitchFamily="34" charset="0"/>
                <a:cs typeface="Times New Roman" panose="02020603050405020304" pitchFamily="18" charset="0"/>
              </a:rPr>
              <a:t> zu erlangen. In welchem Dokument finden sich diese Anforderungen wieder?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Im Lastenheft</a:t>
            </a:r>
          </a:p>
        </p:txBody>
      </p:sp>
    </p:spTree>
    <p:extLst>
      <p:ext uri="{BB962C8B-B14F-4D97-AF65-F5344CB8AC3E}">
        <p14:creationId xmlns:p14="http://schemas.microsoft.com/office/powerpoint/2010/main" val="104859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26"/>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Aus dem Projektsteckbrief wird der … und später der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Aus dem Projektsteckbrief wird der </a:t>
            </a: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Projektantrag</a:t>
            </a:r>
            <a:r>
              <a:rPr lang="de-DE" sz="1800" dirty="0">
                <a:latin typeface="Century Gothic" panose="020B0502020202020204" pitchFamily="34" charset="0"/>
                <a:ea typeface="Calibri" panose="020F0502020204030204" pitchFamily="34" charset="0"/>
                <a:cs typeface="Times New Roman" panose="02020603050405020304" pitchFamily="18" charset="0"/>
              </a:rPr>
              <a:t> und später der </a:t>
            </a: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Projektauftrag</a:t>
            </a:r>
            <a:endParaRPr lang="de-DE" sz="18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sz="1800"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30314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27"/>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Worin unterscheidet sich die IST-Erhebung von der IST-Analyse?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buNone/>
            </a:pPr>
            <a:r>
              <a:rPr lang="de-DE" sz="1800" u="sng" dirty="0">
                <a:latin typeface="Century Gothic" panose="020B0502020202020204" pitchFamily="34" charset="0"/>
                <a:cs typeface="Times New Roman" panose="02020603050405020304" pitchFamily="18" charset="0"/>
              </a:rPr>
              <a:t>IST-Erhebung:</a:t>
            </a:r>
          </a:p>
          <a:p>
            <a:pPr marL="0" indent="0">
              <a:buNone/>
            </a:pPr>
            <a:r>
              <a:rPr lang="de-DE" sz="1800" dirty="0">
                <a:latin typeface="Century Gothic" panose="020B0502020202020204" pitchFamily="34" charset="0"/>
                <a:cs typeface="Times New Roman" panose="02020603050405020304" pitchFamily="18" charset="0"/>
              </a:rPr>
              <a:t>Objektive Beurteilung des aktuellen Zustands. Was gibt es? Was sehe ich? Was ist nicht vorhanden? </a:t>
            </a:r>
            <a:br>
              <a:rPr lang="de-DE" sz="1800" dirty="0">
                <a:latin typeface="Century Gothic" panose="020B0502020202020204" pitchFamily="34" charset="0"/>
                <a:cs typeface="Times New Roman" panose="02020603050405020304" pitchFamily="18" charset="0"/>
              </a:rPr>
            </a:br>
            <a:r>
              <a:rPr lang="de-DE" sz="1800" dirty="0">
                <a:latin typeface="Century Gothic" panose="020B0502020202020204" pitchFamily="34" charset="0"/>
                <a:cs typeface="Times New Roman" panose="02020603050405020304" pitchFamily="18" charset="0"/>
              </a:rPr>
              <a:t>Hier findet keine Interpretation statt.</a:t>
            </a:r>
          </a:p>
          <a:p>
            <a:pPr marL="0" indent="0">
              <a:buNone/>
            </a:pPr>
            <a:r>
              <a:rPr lang="de-DE" sz="1800" u="sng" dirty="0">
                <a:latin typeface="Century Gothic" panose="020B0502020202020204" pitchFamily="34" charset="0"/>
                <a:cs typeface="Times New Roman" panose="02020603050405020304" pitchFamily="18" charset="0"/>
              </a:rPr>
              <a:t>IST-Analyse:</a:t>
            </a:r>
          </a:p>
          <a:p>
            <a:pPr marL="0" indent="0">
              <a:buNone/>
            </a:pPr>
            <a:r>
              <a:rPr lang="de-DE" sz="1800" dirty="0">
                <a:latin typeface="Century Gothic" panose="020B0502020202020204" pitchFamily="34" charset="0"/>
                <a:cs typeface="Times New Roman" panose="02020603050405020304" pitchFamily="18" charset="0"/>
              </a:rPr>
              <a:t>Worin liegt das Problem? Was fehlt? Was funktioniert nicht? Was könnte oder sollte besser laufen? Wo entstehen Redundanzen (Doppelungen)? Wo oder wodurch entstehen Unzufriedenheiten? </a:t>
            </a:r>
          </a:p>
          <a:p>
            <a:pPr marL="0" indent="0">
              <a:buNone/>
            </a:pPr>
            <a:r>
              <a:rPr lang="de-DE" sz="1800" dirty="0">
                <a:latin typeface="Century Gothic" panose="020B0502020202020204" pitchFamily="34" charset="0"/>
                <a:cs typeface="Times New Roman" panose="02020603050405020304" pitchFamily="18" charset="0"/>
              </a:rPr>
              <a:t>Suche nach dem </a:t>
            </a:r>
            <a:r>
              <a:rPr lang="de-DE" sz="1800" dirty="0">
                <a:solidFill>
                  <a:srgbClr val="FF0000"/>
                </a:solidFill>
                <a:latin typeface="Century Gothic" panose="020B0502020202020204" pitchFamily="34" charset="0"/>
                <a:cs typeface="Times New Roman" panose="02020603050405020304" pitchFamily="18" charset="0"/>
              </a:rPr>
              <a:t>Optimierungspotenzial</a:t>
            </a:r>
            <a:r>
              <a:rPr lang="de-DE" sz="1800" dirty="0">
                <a:latin typeface="Century Gothic" panose="020B0502020202020204" pitchFamily="34" charset="0"/>
                <a:cs typeface="Times New Roman" panose="02020603050405020304" pitchFamily="18" charset="0"/>
              </a:rPr>
              <a:t> </a:t>
            </a:r>
          </a:p>
        </p:txBody>
      </p:sp>
    </p:spTree>
    <p:extLst>
      <p:ext uri="{BB962C8B-B14F-4D97-AF65-F5344CB8AC3E}">
        <p14:creationId xmlns:p14="http://schemas.microsoft.com/office/powerpoint/2010/main" val="198783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F107F23-D949-4449-A30B-F0F1711BD6AC}"/>
              </a:ext>
            </a:extLst>
          </p:cNvPr>
          <p:cNvSpPr>
            <a:spLocks noGrp="1"/>
          </p:cNvSpPr>
          <p:nvPr>
            <p:ph sz="half" idx="1"/>
          </p:nvPr>
        </p:nvSpPr>
        <p:spPr>
          <a:solidFill>
            <a:schemeClr val="bg2">
              <a:lumMod val="90000"/>
            </a:schemeClr>
          </a:solidFill>
        </p:spPr>
        <p:txBody>
          <a:bodyPr anchor="ctr"/>
          <a:lstStyle/>
          <a:p>
            <a:pPr marL="342900" indent="-342900" algn="ctr">
              <a:buFont typeface="+mj-lt"/>
              <a:buAutoNum type="arabicPeriod" startAt="2"/>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Welche (3) Arten von Projekten gibt es?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de-DE" dirty="0"/>
          </a:p>
        </p:txBody>
      </p:sp>
      <p:sp>
        <p:nvSpPr>
          <p:cNvPr id="4" name="Inhaltsplatzhalter 3">
            <a:extLst>
              <a:ext uri="{FF2B5EF4-FFF2-40B4-BE49-F238E27FC236}">
                <a16:creationId xmlns:a16="http://schemas.microsoft.com/office/drawing/2014/main" id="{52AE70C3-73C7-4F74-8607-EA585AC6214B}"/>
              </a:ext>
            </a:extLst>
          </p:cNvPr>
          <p:cNvSpPr>
            <a:spLocks noGrp="1"/>
          </p:cNvSpPr>
          <p:nvPr>
            <p:ph sz="half" idx="2"/>
          </p:nvPr>
        </p:nvSpPr>
        <p:spPr>
          <a:solidFill>
            <a:schemeClr val="bg2">
              <a:lumMod val="90000"/>
            </a:schemeClr>
          </a:solidFill>
        </p:spPr>
        <p:txBody>
          <a:bodyPr anchor="ctr"/>
          <a:lstStyle/>
          <a:p>
            <a:pPr marL="514350" indent="-514350">
              <a:buAutoNum type="arabicPeriod"/>
            </a:pPr>
            <a:r>
              <a:rPr lang="de-DE" sz="1800" dirty="0">
                <a:latin typeface="Century Gothic" panose="020B0502020202020204" pitchFamily="34" charset="0"/>
                <a:cs typeface="Times New Roman" panose="02020603050405020304" pitchFamily="18" charset="0"/>
              </a:rPr>
              <a:t>Investitionsprojekte</a:t>
            </a:r>
          </a:p>
          <a:p>
            <a:pPr marL="514350" indent="-514350">
              <a:buAutoNum type="arabicPeriod"/>
            </a:pPr>
            <a:endParaRPr lang="de-DE" sz="1800" dirty="0">
              <a:latin typeface="Century Gothic" panose="020B0502020202020204" pitchFamily="34" charset="0"/>
              <a:cs typeface="Times New Roman" panose="02020603050405020304" pitchFamily="18" charset="0"/>
            </a:endParaRPr>
          </a:p>
          <a:p>
            <a:pPr marL="514350" indent="-514350">
              <a:buAutoNum type="arabicPeriod"/>
            </a:pPr>
            <a:r>
              <a:rPr lang="de-DE" sz="1800" dirty="0">
                <a:latin typeface="Century Gothic" panose="020B0502020202020204" pitchFamily="34" charset="0"/>
                <a:cs typeface="Times New Roman" panose="02020603050405020304" pitchFamily="18" charset="0"/>
              </a:rPr>
              <a:t>Projekte der Forschung und Entwicklung (F+E) </a:t>
            </a:r>
            <a:r>
              <a:rPr lang="de-DE" sz="1800" dirty="0">
                <a:solidFill>
                  <a:srgbClr val="FF0000"/>
                </a:solidFill>
                <a:latin typeface="Century Gothic" panose="020B0502020202020204" pitchFamily="34" charset="0"/>
                <a:cs typeface="Times New Roman" panose="02020603050405020304" pitchFamily="18" charset="0"/>
              </a:rPr>
              <a:t>(Ziel ist definiert, die Zielerreichung ist hingegen ungewiss)</a:t>
            </a:r>
          </a:p>
          <a:p>
            <a:pPr marL="514350" indent="-514350">
              <a:buAutoNum type="arabicPeriod"/>
            </a:pPr>
            <a:endParaRPr lang="de-DE" sz="1800" dirty="0">
              <a:latin typeface="Century Gothic" panose="020B0502020202020204" pitchFamily="34" charset="0"/>
              <a:cs typeface="Times New Roman" panose="02020603050405020304" pitchFamily="18" charset="0"/>
            </a:endParaRPr>
          </a:p>
          <a:p>
            <a:pPr marL="514350" indent="-514350">
              <a:buAutoNum type="arabicPeriod"/>
            </a:pPr>
            <a:r>
              <a:rPr lang="de-DE" sz="1800" dirty="0">
                <a:latin typeface="Century Gothic" panose="020B0502020202020204" pitchFamily="34" charset="0"/>
                <a:cs typeface="Times New Roman" panose="02020603050405020304" pitchFamily="18" charset="0"/>
              </a:rPr>
              <a:t>Organisationsprojekte</a:t>
            </a:r>
          </a:p>
        </p:txBody>
      </p:sp>
    </p:spTree>
    <p:extLst>
      <p:ext uri="{BB962C8B-B14F-4D97-AF65-F5344CB8AC3E}">
        <p14:creationId xmlns:p14="http://schemas.microsoft.com/office/powerpoint/2010/main" val="354369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28"/>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Die SOLL-Konzeption dient der Entwicklung von umsetzungsfähigen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gn="ctr">
              <a:buNone/>
            </a:pPr>
            <a:r>
              <a:rPr lang="de-DE" sz="2000" dirty="0">
                <a:latin typeface="Century Gothic" panose="020B0502020202020204" pitchFamily="34" charset="0"/>
                <a:cs typeface="Times New Roman" panose="02020603050405020304" pitchFamily="18" charset="0"/>
              </a:rPr>
              <a:t>… Lösungen</a:t>
            </a:r>
          </a:p>
        </p:txBody>
      </p:sp>
    </p:spTree>
    <p:extLst>
      <p:ext uri="{BB962C8B-B14F-4D97-AF65-F5344CB8AC3E}">
        <p14:creationId xmlns:p14="http://schemas.microsoft.com/office/powerpoint/2010/main" val="384919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29"/>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Für welches Dokument bilden diese … (Ergebnis aus Frage 28.) die Grundlage?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gn="ctr">
              <a:buNone/>
            </a:pPr>
            <a:r>
              <a:rPr lang="de-DE" sz="2000" dirty="0">
                <a:latin typeface="Century Gothic" panose="020B0502020202020204" pitchFamily="34" charset="0"/>
                <a:cs typeface="Times New Roman" panose="02020603050405020304" pitchFamily="18" charset="0"/>
              </a:rPr>
              <a:t>Für das Pflichtenheft</a:t>
            </a:r>
          </a:p>
        </p:txBody>
      </p:sp>
    </p:spTree>
    <p:extLst>
      <p:ext uri="{BB962C8B-B14F-4D97-AF65-F5344CB8AC3E}">
        <p14:creationId xmlns:p14="http://schemas.microsoft.com/office/powerpoint/2010/main" val="218833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30"/>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beinhaltet das Lastenheft gemäß DIN 69901-5?</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457200" lvl="1" indent="0">
              <a:spcBef>
                <a:spcPts val="0"/>
              </a:spcBef>
              <a:buNone/>
            </a:pPr>
            <a:r>
              <a:rPr lang="de-DE" sz="2000" dirty="0">
                <a:latin typeface="Century Gothic" panose="020B0502020202020204" pitchFamily="34" charset="0"/>
                <a:ea typeface="Calibri" panose="020F0502020204030204" pitchFamily="34" charset="0"/>
                <a:cs typeface="Times New Roman" panose="02020603050405020304" pitchFamily="18" charset="0"/>
              </a:rPr>
              <a:t>Beschreibt die Gesamtheit der </a:t>
            </a:r>
            <a:r>
              <a:rPr lang="de-DE" sz="20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Forderungen </a:t>
            </a:r>
            <a:r>
              <a:rPr lang="de-DE" sz="2000" dirty="0">
                <a:latin typeface="Century Gothic" panose="020B0502020202020204" pitchFamily="34" charset="0"/>
                <a:ea typeface="Calibri" panose="020F0502020204030204" pitchFamily="34" charset="0"/>
                <a:cs typeface="Times New Roman" panose="02020603050405020304" pitchFamily="18" charset="0"/>
              </a:rPr>
              <a:t>an die Lieferungen und Leistungen eines Auftragnehmers innerhalb eines (Projekt-)Auftrags" (DIN 69901-5)</a:t>
            </a:r>
          </a:p>
        </p:txBody>
      </p:sp>
    </p:spTree>
    <p:extLst>
      <p:ext uri="{BB962C8B-B14F-4D97-AF65-F5344CB8AC3E}">
        <p14:creationId xmlns:p14="http://schemas.microsoft.com/office/powerpoint/2010/main" val="122313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31"/>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Nennen Sie 3 typische Inhalte des Lastenhefts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lvl="1">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Die Spezifikation des zu erbringenden Werks</a:t>
            </a:r>
          </a:p>
          <a:p>
            <a:pPr lvl="1">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lvl="1">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Vertragliche Konditionen</a:t>
            </a:r>
          </a:p>
          <a:p>
            <a:pPr marL="457200" lvl="1"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lvl="1">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Die Anforderungen an das Produkt bei seiner späteren Verwendung</a:t>
            </a:r>
          </a:p>
          <a:p>
            <a:pPr lvl="1">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457200" lvl="1"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457200" lvl="1" indent="0">
              <a:spcBef>
                <a:spcPts val="0"/>
              </a:spcBef>
              <a:buNone/>
            </a:pPr>
            <a:r>
              <a:rPr lang="de-DE" sz="16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Der Auftraggeber formuliert das Lastenheft</a:t>
            </a:r>
          </a:p>
          <a:p>
            <a:pPr marL="457200" lvl="1" indent="0">
              <a:spcBef>
                <a:spcPts val="0"/>
              </a:spcBef>
              <a:buNone/>
            </a:pPr>
            <a:endParaRPr lang="de-DE" sz="16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457200" lvl="1" indent="0">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a:t>
            </a:r>
            <a:r>
              <a:rPr lang="de-DE" sz="1600" u="sng" dirty="0">
                <a:latin typeface="Century Gothic" panose="020B0502020202020204" pitchFamily="34" charset="0"/>
                <a:ea typeface="Calibri" panose="020F0502020204030204" pitchFamily="34" charset="0"/>
                <a:cs typeface="Times New Roman" panose="02020603050405020304" pitchFamily="18" charset="0"/>
              </a:rPr>
              <a:t>Eselsbrücke</a:t>
            </a:r>
            <a:r>
              <a:rPr lang="de-DE" sz="1600" dirty="0">
                <a:latin typeface="Century Gothic" panose="020B0502020202020204" pitchFamily="34" charset="0"/>
                <a:ea typeface="Calibri" panose="020F0502020204030204" pitchFamily="34" charset="0"/>
                <a:cs typeface="Times New Roman" panose="02020603050405020304" pitchFamily="18" charset="0"/>
              </a:rPr>
              <a:t>: Der Kunde trägt eine </a:t>
            </a:r>
            <a:r>
              <a:rPr lang="de-DE" sz="16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„Last“</a:t>
            </a:r>
            <a:r>
              <a:rPr lang="de-DE" sz="1600" dirty="0">
                <a:latin typeface="Century Gothic" panose="020B0502020202020204" pitchFamily="34" charset="0"/>
                <a:ea typeface="Calibri" panose="020F0502020204030204" pitchFamily="34" charset="0"/>
                <a:cs typeface="Times New Roman" panose="02020603050405020304" pitchFamily="18" charset="0"/>
              </a:rPr>
              <a:t>.</a:t>
            </a:r>
            <a:r>
              <a:rPr lang="de-DE" sz="16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 </a:t>
            </a:r>
            <a:r>
              <a:rPr lang="de-DE" sz="1600" dirty="0">
                <a:latin typeface="Century Gothic" panose="020B0502020202020204" pitchFamily="34" charset="0"/>
                <a:ea typeface="Calibri" panose="020F0502020204030204" pitchFamily="34" charset="0"/>
                <a:cs typeface="Times New Roman" panose="02020603050405020304" pitchFamily="18" charset="0"/>
              </a:rPr>
              <a:t>Er hat ein Problem. Darum sucht er Hilfe. Er sucht „jemanden“, der sein Problem lösen kann.)</a:t>
            </a:r>
          </a:p>
          <a:p>
            <a:pPr marL="457200" lvl="1"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457200" lvl="1"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76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buFont typeface="+mj-lt"/>
              <a:buAutoNum type="arabicPeriod" startAt="32"/>
            </a:pPr>
            <a:r>
              <a:rPr lang="de-DE" sz="1800" dirty="0">
                <a:latin typeface="Century Gothic" panose="020B0502020202020204" pitchFamily="34" charset="0"/>
                <a:ea typeface="Calibri" panose="020F0502020204030204" pitchFamily="34" charset="0"/>
                <a:cs typeface="Times New Roman" panose="02020603050405020304" pitchFamily="18" charset="0"/>
              </a:rPr>
              <a:t>Was beinhaltet das Pflichtenheft gemäß DIN 69901-5?</a:t>
            </a: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457200" lvl="1"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Im Pflichtenheft sind nach DIN 69901-5 die vom Auftragnehmer erarbeiteten </a:t>
            </a: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Realisierungsvorgaben</a:t>
            </a:r>
            <a:r>
              <a:rPr lang="de-DE" sz="1800" dirty="0">
                <a:latin typeface="Century Gothic" panose="020B0502020202020204" pitchFamily="34" charset="0"/>
                <a:ea typeface="Calibri" panose="020F0502020204030204" pitchFamily="34" charset="0"/>
                <a:cs typeface="Times New Roman" panose="02020603050405020304" pitchFamily="18" charset="0"/>
              </a:rPr>
              <a:t> niedergeschrieben. </a:t>
            </a:r>
          </a:p>
          <a:p>
            <a:pPr marL="457200" lvl="1"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457200" lvl="1"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Beschreiben die Umsetzung „des vom Auftraggeber vorgegebenen Lastenheftes“ </a:t>
            </a:r>
          </a:p>
          <a:p>
            <a:pPr marL="457200" lvl="1"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457200" lvl="1"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a:t>
            </a:r>
            <a:r>
              <a:rPr lang="de-DE" sz="1800" u="sng" dirty="0">
                <a:latin typeface="Century Gothic" panose="020B0502020202020204" pitchFamily="34" charset="0"/>
                <a:ea typeface="Calibri" panose="020F0502020204030204" pitchFamily="34" charset="0"/>
                <a:cs typeface="Times New Roman" panose="02020603050405020304" pitchFamily="18" charset="0"/>
              </a:rPr>
              <a:t>Eselsbrücke</a:t>
            </a:r>
            <a:r>
              <a:rPr lang="de-DE" sz="1800" dirty="0">
                <a:latin typeface="Century Gothic" panose="020B0502020202020204" pitchFamily="34" charset="0"/>
                <a:ea typeface="Calibri" panose="020F0502020204030204" pitchFamily="34" charset="0"/>
                <a:cs typeface="Times New Roman" panose="02020603050405020304" pitchFamily="18" charset="0"/>
              </a:rPr>
              <a:t>: Der Auftragnehmer </a:t>
            </a: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verpflichtet</a:t>
            </a:r>
            <a:r>
              <a:rPr lang="de-DE" sz="1800" dirty="0">
                <a:latin typeface="Century Gothic" panose="020B0502020202020204" pitchFamily="34" charset="0"/>
                <a:ea typeface="Calibri" panose="020F0502020204030204" pitchFamily="34" charset="0"/>
                <a:cs typeface="Times New Roman" panose="02020603050405020304" pitchFamily="18" charset="0"/>
              </a:rPr>
              <a:t> sich, das Problem des Kunden zu lösen. Er verspricht, dessen Last abzunehmen.)</a:t>
            </a:r>
          </a:p>
          <a:p>
            <a:pPr marL="457200" lvl="1"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684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33"/>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Nennen Sie 3 typische Inhalte des Pflichtenhefts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lvl="1">
              <a:spcBef>
                <a:spcPts val="0"/>
              </a:spcBef>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Beschreibung der Lösung (möglichst spezifisch!)</a:t>
            </a:r>
          </a:p>
          <a:p>
            <a:pPr lvl="1">
              <a:spcBef>
                <a:spcPts val="0"/>
              </a:spcBef>
              <a:buFont typeface="Wingdings" panose="05000000000000000000" pitchFamily="2" charset="2"/>
              <a:buChar char="§"/>
            </a:pPr>
            <a:endParaRPr lang="de-DE" sz="1800" dirty="0">
              <a:latin typeface="Century Gothic" panose="020B0502020202020204" pitchFamily="34" charset="0"/>
              <a:cs typeface="Times New Roman" panose="02020603050405020304" pitchFamily="18" charset="0"/>
            </a:endParaRPr>
          </a:p>
          <a:p>
            <a:pPr lvl="1">
              <a:spcBef>
                <a:spcPts val="0"/>
              </a:spcBef>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Durchführungspläne (Projektablauf, Zeit- und Kostenpläne etc.)</a:t>
            </a:r>
          </a:p>
          <a:p>
            <a:pPr marL="457200" lvl="1" indent="0">
              <a:spcBef>
                <a:spcPts val="0"/>
              </a:spcBef>
              <a:buNone/>
            </a:pPr>
            <a:endParaRPr lang="de-DE" sz="1800" dirty="0">
              <a:latin typeface="Century Gothic" panose="020B0502020202020204" pitchFamily="34" charset="0"/>
              <a:cs typeface="Times New Roman" panose="02020603050405020304" pitchFamily="18" charset="0"/>
            </a:endParaRPr>
          </a:p>
          <a:p>
            <a:pPr lvl="1">
              <a:spcBef>
                <a:spcPts val="0"/>
              </a:spcBef>
              <a:buFont typeface="Wingdings" panose="05000000000000000000" pitchFamily="2" charset="2"/>
              <a:buChar char="§"/>
            </a:pPr>
            <a:r>
              <a:rPr lang="de-DE" sz="1800" dirty="0">
                <a:latin typeface="Century Gothic" panose="020B0502020202020204" pitchFamily="34" charset="0"/>
                <a:cs typeface="Times New Roman" panose="02020603050405020304" pitchFamily="18" charset="0"/>
              </a:rPr>
              <a:t>Übergabe- und Abnahmebedingungen</a:t>
            </a:r>
          </a:p>
          <a:p>
            <a:pPr lvl="1">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165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34"/>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Welche Projektphasen kommen in jeden und allen Projekten vor?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800100" lvl="1" indent="-342900">
              <a:spcBef>
                <a:spcPts val="0"/>
              </a:spcBef>
              <a:buFont typeface="+mj-lt"/>
              <a:buAutoNum type="arabicPeriod"/>
            </a:pPr>
            <a:r>
              <a:rPr lang="de-DE" sz="1600" dirty="0">
                <a:latin typeface="Century Gothic" panose="020B0502020202020204" pitchFamily="34" charset="0"/>
                <a:ea typeface="Calibri" panose="020F0502020204030204" pitchFamily="34" charset="0"/>
                <a:cs typeface="Times New Roman" panose="02020603050405020304" pitchFamily="18" charset="0"/>
              </a:rPr>
              <a:t>Planung</a:t>
            </a:r>
          </a:p>
          <a:p>
            <a:pPr marL="800100" lvl="1" indent="-342900">
              <a:spcBef>
                <a:spcPts val="0"/>
              </a:spcBef>
              <a:buFont typeface="+mj-lt"/>
              <a:buAutoNum type="arabicPeriod"/>
            </a:pPr>
            <a:r>
              <a:rPr lang="de-DE" sz="1600" dirty="0">
                <a:latin typeface="Century Gothic" panose="020B0502020202020204" pitchFamily="34" charset="0"/>
                <a:ea typeface="Calibri" panose="020F0502020204030204" pitchFamily="34" charset="0"/>
                <a:cs typeface="Times New Roman" panose="02020603050405020304" pitchFamily="18" charset="0"/>
              </a:rPr>
              <a:t>Umsetzung/Ausführung</a:t>
            </a:r>
          </a:p>
          <a:p>
            <a:pPr marL="800100" lvl="1" indent="-342900">
              <a:spcBef>
                <a:spcPts val="0"/>
              </a:spcBef>
              <a:buFont typeface="+mj-lt"/>
              <a:buAutoNum type="arabicPeriod"/>
            </a:pPr>
            <a:r>
              <a:rPr lang="de-DE" sz="1600" dirty="0">
                <a:latin typeface="Century Gothic" panose="020B0502020202020204" pitchFamily="34" charset="0"/>
                <a:ea typeface="Calibri" panose="020F0502020204030204" pitchFamily="34" charset="0"/>
                <a:cs typeface="Times New Roman" panose="02020603050405020304" pitchFamily="18" charset="0"/>
              </a:rPr>
              <a:t>Abschluss</a:t>
            </a:r>
          </a:p>
        </p:txBody>
      </p:sp>
    </p:spTree>
    <p:extLst>
      <p:ext uri="{BB962C8B-B14F-4D97-AF65-F5344CB8AC3E}">
        <p14:creationId xmlns:p14="http://schemas.microsoft.com/office/powerpoint/2010/main" val="132739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35"/>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Zu welcher Phase eines Projektes gehört die Initiierung?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gn="ctr">
              <a:spcBef>
                <a:spcPts val="0"/>
              </a:spcBef>
              <a:buNone/>
            </a:pPr>
            <a:r>
              <a:rPr lang="de-DE" sz="2000" dirty="0">
                <a:latin typeface="Century Gothic" panose="020B0502020202020204" pitchFamily="34" charset="0"/>
                <a:ea typeface="Calibri" panose="020F0502020204030204" pitchFamily="34" charset="0"/>
                <a:cs typeface="Times New Roman" panose="02020603050405020304" pitchFamily="18" charset="0"/>
              </a:rPr>
              <a:t>Planung</a:t>
            </a:r>
          </a:p>
        </p:txBody>
      </p:sp>
    </p:spTree>
    <p:extLst>
      <p:ext uri="{BB962C8B-B14F-4D97-AF65-F5344CB8AC3E}">
        <p14:creationId xmlns:p14="http://schemas.microsoft.com/office/powerpoint/2010/main" val="340657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36"/>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Zu welcher Phase eines Projektes gehört die Steuerung und Überwachung?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gn="ctr">
              <a:spcBef>
                <a:spcPts val="0"/>
              </a:spcBef>
              <a:buNone/>
            </a:pPr>
            <a:r>
              <a:rPr lang="de-DE" sz="2000" dirty="0">
                <a:latin typeface="Century Gothic" panose="020B0502020202020204" pitchFamily="34" charset="0"/>
                <a:ea typeface="Calibri" panose="020F0502020204030204" pitchFamily="34" charset="0"/>
                <a:cs typeface="Times New Roman" panose="02020603050405020304" pitchFamily="18" charset="0"/>
              </a:rPr>
              <a:t>Umsetzung/Ausführung</a:t>
            </a:r>
          </a:p>
        </p:txBody>
      </p:sp>
    </p:spTree>
    <p:extLst>
      <p:ext uri="{BB962C8B-B14F-4D97-AF65-F5344CB8AC3E}">
        <p14:creationId xmlns:p14="http://schemas.microsoft.com/office/powerpoint/2010/main" val="2935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37"/>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Zu welcher Phase eines Projektes können Tests gehören?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gn="ctr">
              <a:spcBef>
                <a:spcPts val="0"/>
              </a:spcBef>
              <a:buNone/>
            </a:pPr>
            <a:r>
              <a:rPr lang="de-DE" sz="2000" dirty="0">
                <a:latin typeface="Century Gothic" panose="020B0502020202020204" pitchFamily="34" charset="0"/>
                <a:ea typeface="Calibri" panose="020F0502020204030204" pitchFamily="34" charset="0"/>
                <a:cs typeface="Times New Roman" panose="02020603050405020304" pitchFamily="18" charset="0"/>
              </a:rPr>
              <a:t>Umsetzung/Ausführung</a:t>
            </a:r>
          </a:p>
          <a:p>
            <a:pPr marL="0" indent="0" algn="ctr">
              <a:spcBef>
                <a:spcPts val="0"/>
              </a:spcBef>
              <a:buNone/>
            </a:pPr>
            <a:endParaRPr lang="de-DE" sz="2000" dirty="0">
              <a:latin typeface="Century Gothic" panose="020B0502020202020204" pitchFamily="34" charset="0"/>
              <a:ea typeface="Calibri" panose="020F0502020204030204" pitchFamily="34" charset="0"/>
              <a:cs typeface="Times New Roman" panose="02020603050405020304" pitchFamily="18" charset="0"/>
            </a:endParaRPr>
          </a:p>
          <a:p>
            <a:pPr marL="0" indent="0" algn="ctr">
              <a:spcBef>
                <a:spcPts val="0"/>
              </a:spcBef>
              <a:buNone/>
            </a:pPr>
            <a:r>
              <a:rPr lang="de-DE" sz="2000" dirty="0">
                <a:latin typeface="Century Gothic" panose="020B0502020202020204" pitchFamily="34" charset="0"/>
                <a:ea typeface="Calibri" panose="020F0502020204030204" pitchFamily="34" charset="0"/>
                <a:cs typeface="Times New Roman" panose="02020603050405020304" pitchFamily="18" charset="0"/>
              </a:rPr>
              <a:t>oder</a:t>
            </a:r>
          </a:p>
          <a:p>
            <a:pPr marL="0" indent="0" algn="ctr">
              <a:spcBef>
                <a:spcPts val="0"/>
              </a:spcBef>
              <a:buNone/>
            </a:pPr>
            <a:endParaRPr lang="de-DE" sz="2000" dirty="0">
              <a:latin typeface="Century Gothic" panose="020B0502020202020204" pitchFamily="34" charset="0"/>
              <a:ea typeface="Calibri" panose="020F0502020204030204" pitchFamily="34" charset="0"/>
              <a:cs typeface="Times New Roman" panose="02020603050405020304" pitchFamily="18" charset="0"/>
            </a:endParaRPr>
          </a:p>
          <a:p>
            <a:pPr marL="0" indent="0" algn="ctr">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Abschluss</a:t>
            </a:r>
          </a:p>
          <a:p>
            <a:pPr marL="0" indent="0" algn="ctr">
              <a:spcBef>
                <a:spcPts val="0"/>
              </a:spcBef>
              <a:buNone/>
            </a:pPr>
            <a:endParaRPr lang="de-DE" sz="2000" dirty="0">
              <a:latin typeface="Century Gothic" panose="020B0502020202020204" pitchFamily="34" charset="0"/>
              <a:ea typeface="Calibri" panose="020F0502020204030204" pitchFamily="34" charset="0"/>
              <a:cs typeface="Times New Roman" panose="02020603050405020304" pitchFamily="18" charset="0"/>
            </a:endParaRPr>
          </a:p>
          <a:p>
            <a:pPr marL="0" indent="0" algn="ctr">
              <a:spcBef>
                <a:spcPts val="0"/>
              </a:spcBef>
              <a:buNone/>
            </a:pPr>
            <a:r>
              <a:rPr lang="de-DE" sz="1200" dirty="0">
                <a:latin typeface="Century Gothic" panose="020B0502020202020204" pitchFamily="34" charset="0"/>
                <a:ea typeface="Calibri" panose="020F0502020204030204" pitchFamily="34" charset="0"/>
                <a:cs typeface="Times New Roman" panose="02020603050405020304" pitchFamily="18" charset="0"/>
              </a:rPr>
              <a:t>(Theoretisch sogar zur Planung)</a:t>
            </a:r>
          </a:p>
        </p:txBody>
      </p:sp>
    </p:spTree>
    <p:extLst>
      <p:ext uri="{BB962C8B-B14F-4D97-AF65-F5344CB8AC3E}">
        <p14:creationId xmlns:p14="http://schemas.microsoft.com/office/powerpoint/2010/main" val="424028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indent="-342900">
              <a:buFont typeface="+mj-lt"/>
              <a:buAutoNum type="arabicPeriod" startAt="3"/>
            </a:pPr>
            <a:r>
              <a:rPr lang="de-DE" sz="1550" dirty="0">
                <a:effectLst/>
                <a:latin typeface="Century Gothic" panose="020B0502020202020204" pitchFamily="34" charset="0"/>
                <a:ea typeface="Calibri" panose="020F0502020204030204" pitchFamily="34" charset="0"/>
                <a:cs typeface="Times New Roman" panose="02020603050405020304" pitchFamily="18" charset="0"/>
              </a:rPr>
              <a:t>Wann spreche ich von einem Investitionsprojekt?</a:t>
            </a:r>
          </a:p>
          <a:p>
            <a:pPr marL="0" indent="0">
              <a:buNone/>
            </a:pPr>
            <a:endParaRPr lang="de-DE" dirty="0"/>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700" dirty="0">
                <a:latin typeface="Century Gothic" panose="020B0502020202020204" pitchFamily="34" charset="0"/>
                <a:ea typeface="Calibri" panose="020F0502020204030204" pitchFamily="34" charset="0"/>
                <a:cs typeface="Times New Roman" panose="02020603050405020304" pitchFamily="18" charset="0"/>
              </a:rPr>
              <a:t>Bauvorhaben</a:t>
            </a:r>
          </a:p>
          <a:p>
            <a:pPr>
              <a:buFont typeface="Wingdings" panose="05000000000000000000" pitchFamily="2" charset="2"/>
              <a:buChar char="§"/>
            </a:pPr>
            <a:r>
              <a:rPr lang="de-DE" sz="1700" dirty="0">
                <a:latin typeface="Century Gothic" panose="020B0502020202020204" pitchFamily="34" charset="0"/>
                <a:ea typeface="Calibri" panose="020F0502020204030204" pitchFamily="34" charset="0"/>
                <a:cs typeface="Times New Roman" panose="02020603050405020304" pitchFamily="18" charset="0"/>
              </a:rPr>
              <a:t>Straßenbau</a:t>
            </a:r>
          </a:p>
          <a:p>
            <a:pPr>
              <a:buFont typeface="Wingdings" panose="05000000000000000000" pitchFamily="2" charset="2"/>
              <a:buChar char="§"/>
            </a:pPr>
            <a:r>
              <a:rPr lang="de-DE" sz="1700" dirty="0">
                <a:latin typeface="Century Gothic" panose="020B0502020202020204" pitchFamily="34" charset="0"/>
                <a:ea typeface="Calibri" panose="020F0502020204030204" pitchFamily="34" charset="0"/>
                <a:cs typeface="Times New Roman" panose="02020603050405020304" pitchFamily="18" charset="0"/>
              </a:rPr>
              <a:t>Modernisierung/Erweiterung von Produktionslinien, Kauf von Maschinen</a:t>
            </a:r>
          </a:p>
          <a:p>
            <a:pPr>
              <a:buFont typeface="Wingdings" panose="05000000000000000000" pitchFamily="2" charset="2"/>
              <a:buChar char="§"/>
            </a:pPr>
            <a:r>
              <a:rPr lang="de-DE" sz="1700" dirty="0">
                <a:latin typeface="Century Gothic" panose="020B050202020202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97887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lnSpcReduction="10000"/>
          </a:bodyPr>
          <a:lstStyle/>
          <a:p>
            <a:pPr marL="342900" lvl="0" indent="-342900">
              <a:lnSpc>
                <a:spcPct val="107000"/>
              </a:lnSpc>
              <a:spcAft>
                <a:spcPts val="800"/>
              </a:spcAft>
              <a:buFont typeface="+mj-lt"/>
              <a:buAutoNum type="arabicPeriod" startAt="38"/>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Wie verhalten sich (für gewöhnlich) die Kosten im Verlauf eines Projekts?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lnSpcReduction="10000"/>
          </a:bodyPr>
          <a:lstStyle/>
          <a:p>
            <a:pPr>
              <a:spcBef>
                <a:spcPts val="0"/>
              </a:spcBef>
              <a:buFont typeface="Wingdings" panose="05000000000000000000" pitchFamily="2" charset="2"/>
              <a:buChar char="§"/>
            </a:pPr>
            <a:r>
              <a:rPr lang="de-DE" sz="2000" dirty="0">
                <a:latin typeface="Century Gothic" panose="020B0502020202020204" pitchFamily="34" charset="0"/>
                <a:ea typeface="Calibri" panose="020F0502020204030204" pitchFamily="34" charset="0"/>
                <a:cs typeface="Times New Roman" panose="02020603050405020304" pitchFamily="18" charset="0"/>
              </a:rPr>
              <a:t>In der Planungsphase sind sie gering (meist nur Personalkosten, außerdem sind mit der Planung nur wenige Mitarbeiter betraut)</a:t>
            </a:r>
          </a:p>
          <a:p>
            <a:pPr>
              <a:spcBef>
                <a:spcPts val="0"/>
              </a:spcBef>
              <a:buFont typeface="Wingdings" panose="05000000000000000000" pitchFamily="2" charset="2"/>
              <a:buChar char="§"/>
            </a:pPr>
            <a:endParaRPr lang="de-DE" sz="20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2000" dirty="0">
                <a:latin typeface="Century Gothic" panose="020B0502020202020204" pitchFamily="34" charset="0"/>
                <a:ea typeface="Calibri" panose="020F0502020204030204" pitchFamily="34" charset="0"/>
                <a:cs typeface="Times New Roman" panose="02020603050405020304" pitchFamily="18" charset="0"/>
              </a:rPr>
              <a:t>In der Umsetzungsphase steigen die Kosten an. Hier kommen die „3 M“, Mensch- Maschine-Material, zum Einsatz.</a:t>
            </a:r>
          </a:p>
          <a:p>
            <a:pPr>
              <a:spcBef>
                <a:spcPts val="0"/>
              </a:spcBef>
              <a:buFont typeface="Wingdings" panose="05000000000000000000" pitchFamily="2" charset="2"/>
              <a:buChar char="§"/>
            </a:pPr>
            <a:endParaRPr lang="de-DE" sz="20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2000" dirty="0">
                <a:latin typeface="Century Gothic" panose="020B0502020202020204" pitchFamily="34" charset="0"/>
                <a:ea typeface="Calibri" panose="020F0502020204030204" pitchFamily="34" charset="0"/>
                <a:cs typeface="Times New Roman" panose="02020603050405020304" pitchFamily="18" charset="0"/>
              </a:rPr>
              <a:t>In der Abschlussphase senken sich die Kosten deutlich. Die (kostenintensiven) Arbeitspakete liegen in der Vergangenheit. Nicht selten bereitet der Abschluss derjenige vor, der auch die Planung gemacht hat.</a:t>
            </a:r>
            <a:endParaRPr lang="de-DE" sz="12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008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39"/>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Und wie sieht es mit der Unsicherheit (Risiken) zu Beginn und am Ende aus?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Die Unsicherheit, bzw. die Wahrscheinlichkeit, dass Risiken eintreten, ist zu Beginn eines Projektes hoch.</a:t>
            </a:r>
          </a:p>
          <a:p>
            <a:pPr marL="0" indent="0">
              <a:spcBef>
                <a:spcPts val="0"/>
              </a:spcBef>
              <a:buNone/>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Im Laufe der Zeit senkt sich die Eintrittswahrscheinlichkeit ab.</a:t>
            </a:r>
          </a:p>
          <a:p>
            <a:pPr marL="0" indent="0">
              <a:spcBef>
                <a:spcPts val="0"/>
              </a:spcBef>
              <a:buNone/>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Je mehr Phasen bzw. Etappen eines Projektes in der Vergangenheit liegen, desto sicherer wird der weitere Verlauf des Projekts und damit auch die Zielerreichung.</a:t>
            </a:r>
          </a:p>
        </p:txBody>
      </p:sp>
    </p:spTree>
    <p:extLst>
      <p:ext uri="{BB962C8B-B14F-4D97-AF65-F5344CB8AC3E}">
        <p14:creationId xmlns:p14="http://schemas.microsoft.com/office/powerpoint/2010/main" val="240588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0"/>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die Abkürzung PSP?</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gn="ctr">
              <a:spcBef>
                <a:spcPts val="0"/>
              </a:spcBef>
              <a:buNone/>
            </a:pPr>
            <a:r>
              <a:rPr lang="de-DE" sz="2000" b="1"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P</a:t>
            </a:r>
            <a:r>
              <a:rPr lang="de-DE" sz="2000" dirty="0">
                <a:latin typeface="Century Gothic" panose="020B0502020202020204" pitchFamily="34" charset="0"/>
                <a:ea typeface="Calibri" panose="020F0502020204030204" pitchFamily="34" charset="0"/>
                <a:cs typeface="Times New Roman" panose="02020603050405020304" pitchFamily="18" charset="0"/>
              </a:rPr>
              <a:t>rojekt</a:t>
            </a:r>
            <a:r>
              <a:rPr lang="de-DE" sz="2000" b="1"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s</a:t>
            </a:r>
            <a:r>
              <a:rPr lang="de-DE" sz="2000" dirty="0">
                <a:latin typeface="Century Gothic" panose="020B0502020202020204" pitchFamily="34" charset="0"/>
                <a:ea typeface="Calibri" panose="020F0502020204030204" pitchFamily="34" charset="0"/>
                <a:cs typeface="Times New Roman" panose="02020603050405020304" pitchFamily="18" charset="0"/>
              </a:rPr>
              <a:t>truktur</a:t>
            </a:r>
            <a:r>
              <a:rPr lang="de-DE" sz="2000" b="1"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p</a:t>
            </a:r>
            <a:r>
              <a:rPr lang="de-DE" sz="2000" dirty="0">
                <a:latin typeface="Century Gothic" panose="020B0502020202020204" pitchFamily="34" charset="0"/>
                <a:ea typeface="Calibri" panose="020F0502020204030204" pitchFamily="34" charset="0"/>
                <a:cs typeface="Times New Roman" panose="02020603050405020304" pitchFamily="18" charset="0"/>
              </a:rPr>
              <a:t>lan</a:t>
            </a:r>
          </a:p>
        </p:txBody>
      </p:sp>
    </p:spTree>
    <p:extLst>
      <p:ext uri="{BB962C8B-B14F-4D97-AF65-F5344CB8AC3E}">
        <p14:creationId xmlns:p14="http://schemas.microsoft.com/office/powerpoint/2010/main" val="228785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1"/>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In welcher Reihenfolge stehen die Gliederungsebenen im PSP: Teilaufgabe (Cluster), Teilprojekt, Arbeitspaket, Projekt(ziel) bzw. Wurzelelement?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457200" indent="-457200">
              <a:spcBef>
                <a:spcPts val="0"/>
              </a:spcBef>
              <a:buAutoNum type="arabicPeriod"/>
            </a:pPr>
            <a:r>
              <a:rPr lang="de-DE" sz="2000" dirty="0">
                <a:latin typeface="Century Gothic" panose="020B0502020202020204" pitchFamily="34" charset="0"/>
                <a:ea typeface="Calibri" panose="020F0502020204030204" pitchFamily="34" charset="0"/>
                <a:cs typeface="Times New Roman" panose="02020603050405020304" pitchFamily="18" charset="0"/>
              </a:rPr>
              <a:t>Projekt(ziel) bzw. Wurzelelement</a:t>
            </a:r>
          </a:p>
          <a:p>
            <a:pPr marL="457200" indent="-457200">
              <a:spcBef>
                <a:spcPts val="0"/>
              </a:spcBef>
              <a:buAutoNum type="arabicPeriod"/>
            </a:pPr>
            <a:r>
              <a:rPr lang="de-DE" sz="2000" dirty="0">
                <a:latin typeface="Century Gothic" panose="020B0502020202020204" pitchFamily="34" charset="0"/>
                <a:ea typeface="Calibri" panose="020F0502020204030204" pitchFamily="34" charset="0"/>
                <a:cs typeface="Times New Roman" panose="02020603050405020304" pitchFamily="18" charset="0"/>
              </a:rPr>
              <a:t>Teilprojekt</a:t>
            </a:r>
          </a:p>
          <a:p>
            <a:pPr marL="457200" indent="-457200">
              <a:spcBef>
                <a:spcPts val="0"/>
              </a:spcBef>
              <a:buFont typeface="Arial" panose="020B0604020202020204" pitchFamily="34" charset="0"/>
              <a:buAutoNum type="arabicPeriod"/>
            </a:pPr>
            <a:r>
              <a:rPr lang="de-DE" sz="2000" dirty="0">
                <a:latin typeface="Century Gothic" panose="020B0502020202020204" pitchFamily="34" charset="0"/>
                <a:ea typeface="Calibri" panose="020F0502020204030204" pitchFamily="34" charset="0"/>
                <a:cs typeface="Times New Roman" panose="02020603050405020304" pitchFamily="18" charset="0"/>
              </a:rPr>
              <a:t>Teilaufgabe (auch Cluster genannt)</a:t>
            </a:r>
          </a:p>
          <a:p>
            <a:pPr marL="457200" indent="-457200">
              <a:spcBef>
                <a:spcPts val="0"/>
              </a:spcBef>
              <a:buAutoNum type="arabicPeriod"/>
            </a:pPr>
            <a:r>
              <a:rPr lang="de-DE" sz="2000" dirty="0">
                <a:latin typeface="Century Gothic" panose="020B0502020202020204" pitchFamily="34" charset="0"/>
                <a:ea typeface="Calibri" panose="020F0502020204030204" pitchFamily="34" charset="0"/>
                <a:cs typeface="Times New Roman" panose="02020603050405020304" pitchFamily="18" charset="0"/>
              </a:rPr>
              <a:t>Arbeitspaket</a:t>
            </a:r>
          </a:p>
        </p:txBody>
      </p:sp>
    </p:spTree>
    <p:extLst>
      <p:ext uri="{BB962C8B-B14F-4D97-AF65-F5344CB8AC3E}">
        <p14:creationId xmlns:p14="http://schemas.microsoft.com/office/powerpoint/2010/main" val="329873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2"/>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Warum ist das Arbeitspaket ein so wichtiger Teil des PSP?</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Das Arbeitspaket sagt aus, was für einen einzelnen Arbeitsschritt im Projekt benötigt wird und wie lange der Arbeitsschritt dauert.</a:t>
            </a:r>
          </a:p>
          <a:p>
            <a:pPr marL="0"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800" u="sng" dirty="0">
                <a:latin typeface="Century Gothic" panose="020B0502020202020204" pitchFamily="34" charset="0"/>
                <a:ea typeface="Calibri" panose="020F0502020204030204" pitchFamily="34" charset="0"/>
                <a:cs typeface="Times New Roman" panose="02020603050405020304" pitchFamily="18" charset="0"/>
              </a:rPr>
              <a:t>Nur auf dieses Basis </a:t>
            </a:r>
            <a:r>
              <a:rPr lang="de-DE" sz="1800" dirty="0">
                <a:latin typeface="Century Gothic" panose="020B0502020202020204" pitchFamily="34" charset="0"/>
                <a:ea typeface="Calibri" panose="020F0502020204030204" pitchFamily="34" charset="0"/>
                <a:cs typeface="Times New Roman" panose="02020603050405020304" pitchFamily="18" charset="0"/>
              </a:rPr>
              <a:t>ist eine solide Berechnung der Kosten und Termine möglich.</a:t>
            </a:r>
          </a:p>
        </p:txBody>
      </p:sp>
    </p:spTree>
    <p:extLst>
      <p:ext uri="{BB962C8B-B14F-4D97-AF65-F5344CB8AC3E}">
        <p14:creationId xmlns:p14="http://schemas.microsoft.com/office/powerpoint/2010/main" val="6168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3"/>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es, wenn ein PSP organisationsorientiert ist?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Oft geht es in diesem Projekt um Menschen, um neue Strukturen. </a:t>
            </a:r>
          </a:p>
          <a:p>
            <a:pPr marL="0"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An diesen neuen Strukturen sind unterschiedliche Abteilungen beteiligt wie z. B. Personalabteilung, Prozessmanagement, Rechtsabteilung, IT, …</a:t>
            </a:r>
          </a:p>
          <a:p>
            <a:pPr marL="0"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Ein PSP kann dann nach diesen organisatorischen Einheiten gegliedert sein.</a:t>
            </a:r>
          </a:p>
          <a:p>
            <a:pPr marL="0"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2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Jeder PSP kann aber auch anderen Gliederungsprinzipien folgen. Z. B. dem phasenorientierten (Planung, Umsetzung, … , Abschluss)</a:t>
            </a:r>
          </a:p>
        </p:txBody>
      </p:sp>
    </p:spTree>
    <p:extLst>
      <p:ext uri="{BB962C8B-B14F-4D97-AF65-F5344CB8AC3E}">
        <p14:creationId xmlns:p14="http://schemas.microsoft.com/office/powerpoint/2010/main" val="97427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4"/>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es, wenn ein PSP phasenorientiert ist?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Dann ist ein PSP nach den Projektphasen Planung, Ausführung/Umsetzung und Abschluss gegliedert. Jede der Phasen kann auch noch Unterkategorien haben.</a:t>
            </a:r>
          </a:p>
          <a:p>
            <a:pPr marL="0" indent="0">
              <a:spcBef>
                <a:spcPts val="0"/>
              </a:spcBef>
              <a:buNone/>
            </a:pPr>
            <a:endPar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Der PSP sagt bzw. zeigt dann, was in jeder der Phasen getan werden muss.</a:t>
            </a:r>
            <a:endParaRPr lang="de-DE" sz="12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631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5"/>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es, wenn ein PSP objektorientiert ist?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Das bedeutet, dass sich der PSP am zu erschaffenden Produkt/Objekt orientiert. Im PSP wird dieses Produkt/Objekt dann in seine jeweiligen Einzelbauteile zerlegt.</a:t>
            </a:r>
          </a:p>
          <a:p>
            <a:pPr marL="0" indent="0">
              <a:spcBef>
                <a:spcPts val="0"/>
              </a:spcBef>
              <a:buNone/>
            </a:pPr>
            <a:endPar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Z. B. ein Haus in Fundament, Mauerwerk, Elektrik, Wasser, Fenster, …</a:t>
            </a:r>
            <a:endParaRPr lang="de-DE" sz="12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864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6"/>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es, wenn ein PSP funktionsorientiert ist?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Der funktionsorientierte PSP ist nach Teilprozessen gegliedert.</a:t>
            </a:r>
          </a:p>
          <a:p>
            <a:pPr marL="0"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Es geht die Frage voraus: Welche Prozesse werden im Projekt durchlaufen?</a:t>
            </a:r>
          </a:p>
          <a:p>
            <a:pPr marL="0"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Er ist meist nur schwer von der objekt- bzw. von der produktorientierten Gliederung zu unterscheiden.</a:t>
            </a:r>
            <a:endParaRPr lang="de-DE" sz="12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3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7"/>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Warum benötigt ein Projekt einen Abschluss (mind. 3 Gründe)?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Das gewonnene Wissen sollte unbedingt dokumentiert werden</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Die Ergebnisse müssen an den Auftraggeber (Linienorganisation oder Kunde) übergeben werden.</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Die entstandene Projekt-Infrastruktur (Projektorganisation) muss rückgebaut werden.</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Wir möchten aber auch wissen: Was haben wir gut und was haben wir nicht so gut gemacht und möchten es beim nächsten Mal besser machen (</a:t>
            </a:r>
            <a:r>
              <a:rPr lang="de-DE" sz="1600" dirty="0" err="1">
                <a:latin typeface="Century Gothic" panose="020B0502020202020204" pitchFamily="34" charset="0"/>
                <a:ea typeface="Calibri" panose="020F0502020204030204" pitchFamily="34" charset="0"/>
                <a:cs typeface="Times New Roman" panose="02020603050405020304" pitchFamily="18" charset="0"/>
              </a:rPr>
              <a:t>Lessons</a:t>
            </a:r>
            <a:r>
              <a:rPr lang="de-DE" sz="1600" dirty="0">
                <a:latin typeface="Century Gothic" panose="020B0502020202020204" pitchFamily="34" charset="0"/>
                <a:ea typeface="Calibri" panose="020F0502020204030204" pitchFamily="34" charset="0"/>
                <a:cs typeface="Times New Roman" panose="02020603050405020304" pitchFamily="18" charset="0"/>
              </a:rPr>
              <a:t> </a:t>
            </a:r>
            <a:r>
              <a:rPr lang="de-DE" sz="1600" dirty="0" err="1">
                <a:latin typeface="Century Gothic" panose="020B0502020202020204" pitchFamily="34" charset="0"/>
                <a:ea typeface="Calibri" panose="020F0502020204030204" pitchFamily="34" charset="0"/>
                <a:cs typeface="Times New Roman" panose="02020603050405020304" pitchFamily="18" charset="0"/>
              </a:rPr>
              <a:t>learned</a:t>
            </a:r>
            <a:r>
              <a:rPr lang="de-DE" sz="1600" dirty="0">
                <a:latin typeface="Century Gothic" panose="020B050202020202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57101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indent="-342900">
              <a:buFont typeface="+mj-lt"/>
              <a:buAutoNum type="arabicPeriod" startAt="4"/>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meint F+E?</a:t>
            </a:r>
          </a:p>
          <a:p>
            <a:pPr marL="0" indent="0">
              <a:buNone/>
            </a:pPr>
            <a:endParaRPr lang="de-DE" dirty="0"/>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F+E ist die Abkürzung für Projekte im Bereich Forschung und Entwicklung.</a:t>
            </a:r>
          </a:p>
          <a:p>
            <a:pPr marL="0" indent="0">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Darunter zählt u. A.:</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Pharma</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Medizin</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Technik</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Software</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235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49"/>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versteht man unter der Ablaufplanung?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Die logische Verknüpfung der einzelnen Arbeitspakete</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Ermittlung des Vorgängers und des Nachfolgers eines Arbeitspakets</a:t>
            </a:r>
          </a:p>
        </p:txBody>
      </p:sp>
    </p:spTree>
    <p:extLst>
      <p:ext uri="{BB962C8B-B14F-4D97-AF65-F5344CB8AC3E}">
        <p14:creationId xmlns:p14="http://schemas.microsoft.com/office/powerpoint/2010/main" val="315765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0"/>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sehen wir aufgrund eines Gantt-Diagramms? Was bildet es ab?</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Ein Gantt-Diagramm visualisiert eine Abfolge von Aktivitäten auf einer Zeitachse</a:t>
            </a:r>
          </a:p>
        </p:txBody>
      </p:sp>
    </p:spTree>
    <p:extLst>
      <p:ext uri="{BB962C8B-B14F-4D97-AF65-F5344CB8AC3E}">
        <p14:creationId xmlns:p14="http://schemas.microsoft.com/office/powerpoint/2010/main" val="340391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1"/>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Die Netzplantechnik ist nicht ganz einfach. Wozu wird sie angewendet?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Sie dient der Ermittlung des </a:t>
            </a: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Kritischen Pfads</a:t>
            </a:r>
            <a:r>
              <a:rPr lang="de-DE" sz="1800" dirty="0">
                <a:latin typeface="Century Gothic" panose="020B0502020202020204" pitchFamily="34" charset="0"/>
                <a:ea typeface="Calibri" panose="020F0502020204030204" pitchFamily="34" charset="0"/>
                <a:cs typeface="Times New Roman" panose="02020603050405020304" pitchFamily="18" charset="0"/>
              </a:rPr>
              <a:t>. Er nennt den „Weg durch das Projekt“ der keine Pufferzeiten beinhaltet</a:t>
            </a: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77608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2"/>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bedeuten die Begriffe FAZ, FEZ, SAZ und SEZ?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FAZ = frühester Anfangszeitpunkt</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FEZ = frühester Endzeitpunkt</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SAZ = spätester Anfangszeitpunkt</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SEZ = spätester Endzeitpunkt</a:t>
            </a:r>
          </a:p>
        </p:txBody>
      </p:sp>
    </p:spTree>
    <p:extLst>
      <p:ext uri="{BB962C8B-B14F-4D97-AF65-F5344CB8AC3E}">
        <p14:creationId xmlns:p14="http://schemas.microsoft.com/office/powerpoint/2010/main" val="80581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3"/>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Welche Information gibt mir der Gesamtpuffer?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Der Gesamtpuffer ist der Zeitraum, um den man eine Aktivität maximal verschieben kann, ohne die </a:t>
            </a:r>
            <a:r>
              <a:rPr lang="de-DE" sz="1800" u="sng" dirty="0">
                <a:latin typeface="Century Gothic" panose="020B0502020202020204" pitchFamily="34" charset="0"/>
                <a:ea typeface="Calibri" panose="020F0502020204030204" pitchFamily="34" charset="0"/>
                <a:cs typeface="Times New Roman" panose="02020603050405020304" pitchFamily="18" charset="0"/>
              </a:rPr>
              <a:t>spätesten Termine </a:t>
            </a:r>
            <a:r>
              <a:rPr lang="de-DE" sz="1800" dirty="0">
                <a:latin typeface="Century Gothic" panose="020B0502020202020204" pitchFamily="34" charset="0"/>
                <a:ea typeface="Calibri" panose="020F0502020204030204" pitchFamily="34" charset="0"/>
                <a:cs typeface="Times New Roman" panose="02020603050405020304" pitchFamily="18" charset="0"/>
              </a:rPr>
              <a:t>seiner Nachfolger zu beeinflussen.</a:t>
            </a:r>
          </a:p>
        </p:txBody>
      </p:sp>
    </p:spTree>
    <p:extLst>
      <p:ext uri="{BB962C8B-B14F-4D97-AF65-F5344CB8AC3E}">
        <p14:creationId xmlns:p14="http://schemas.microsoft.com/office/powerpoint/2010/main" val="364249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4"/>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Welche Information liefert der Freie Puffer?</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Der freie Puffer ist der Zeitraum, um den man eine Aktivität maximal verschieben kann, ohne die </a:t>
            </a:r>
            <a:r>
              <a:rPr lang="de-DE" sz="1800" u="sng" dirty="0">
                <a:latin typeface="Century Gothic" panose="020B0502020202020204" pitchFamily="34" charset="0"/>
                <a:ea typeface="Calibri" panose="020F0502020204030204" pitchFamily="34" charset="0"/>
                <a:cs typeface="Times New Roman" panose="02020603050405020304" pitchFamily="18" charset="0"/>
              </a:rPr>
              <a:t>frühesten Termine </a:t>
            </a:r>
            <a:r>
              <a:rPr lang="de-DE" sz="1800" dirty="0">
                <a:latin typeface="Century Gothic" panose="020B0502020202020204" pitchFamily="34" charset="0"/>
                <a:ea typeface="Calibri" panose="020F0502020204030204" pitchFamily="34" charset="0"/>
                <a:cs typeface="Times New Roman" panose="02020603050405020304" pitchFamily="18" charset="0"/>
              </a:rPr>
              <a:t>seiner Nachfolger zu beeinflussen.</a:t>
            </a:r>
          </a:p>
        </p:txBody>
      </p:sp>
    </p:spTree>
    <p:extLst>
      <p:ext uri="{BB962C8B-B14F-4D97-AF65-F5344CB8AC3E}">
        <p14:creationId xmlns:p14="http://schemas.microsoft.com/office/powerpoint/2010/main" val="395446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5"/>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Wie werden Projektkosten ermittelt? Welcher „Plan“ liefert hierfür die Grundlage?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Die Basis bildet der PSP (Projektstrukturplan)</a:t>
            </a:r>
          </a:p>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Aufgrund der kleinsten Einheit – den Arbeitspaketen – können Kosten und Termine äußerst genau ermittelt werden.</a:t>
            </a:r>
          </a:p>
        </p:txBody>
      </p:sp>
    </p:spTree>
    <p:extLst>
      <p:ext uri="{BB962C8B-B14F-4D97-AF65-F5344CB8AC3E}">
        <p14:creationId xmlns:p14="http://schemas.microsoft.com/office/powerpoint/2010/main" val="113050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6"/>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Warum kann es in Projekten zu Kostenabweichungen kommen?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Arbeitspakete wurden falsch geplant. (Zu viel bzw. zu wenig Zeit, Material, …)</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Mitarbeiter sind nicht ausreichend qualifiziert (Neuartigkeit innerhalb des Projekts: Es sind neue Kompetenzen gefragt, die nicht immer im erwünschten Maß zur Verfügung stehen)</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Konjunktur- und Saisonbedingte Preisschwankungen</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Mitarbeiter fallen aus (Wechsel oder Krankheit) und müssen durch teurere externe Kräfte ersetzt werden</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5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7"/>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Welche Aufgaben hat das Projektkosten-Controlling?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„Monitoring“ (Beobachtung) der Kosten. Vor allem der Kostenganglinie.</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Ermittlung von Schwachstellen. Z. B. kurzer Zeitraum, in dem viele Kosten gehäuft auftreten. (Verlangt dem Unternehmen eine gute Liquidität ab).</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Unterstützung bei der Abweichungsanalyse</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Prognose zur weiteren Kostenentwicklung (gilt für agile Projekte. Sonst ist der Kostenverlauf genau geplant)</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890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8"/>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der Begriff „Dreipunktschätzung“?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Die Dreipunktschätzung ist eine beliebte Schätzmethode</a:t>
            </a:r>
          </a:p>
          <a:p>
            <a:pPr marL="0" indent="0">
              <a:spcBef>
                <a:spcPts val="0"/>
              </a:spcBef>
              <a:buNone/>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Zunächst wird ein „Worst-Case-Szenario“ entwickelt</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Im Anschluss daran das „Best-Case-Szenario“</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Der dritte Punkt bildet die gemäßigte Mitte. Hierbei handelt es sich um allgemeine Erfahrungswerte</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2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Die Methode eignet sich nicht für eine seriöse und zuverlässige Kostenplanung. Es handelt sich nur um eine erste grobe Schätzung.</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941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indent="-342900">
              <a:lnSpc>
                <a:spcPct val="107000"/>
              </a:lnSpc>
              <a:spcAft>
                <a:spcPts val="800"/>
              </a:spcAft>
              <a:buFont typeface="+mj-lt"/>
              <a:buAutoNum type="arabicPeriod" startAt="5"/>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Nennen Sie ein geeignetes Beispiel für ein Organisationsprojekt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dirty="0"/>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Events (Loveparade Duisburg 2010: katastrophales bzw. fehlendes Risikomanagement, </a:t>
            </a:r>
            <a:r>
              <a:rPr lang="de-DE" sz="1800" dirty="0">
                <a:hlinkClick r:id="rId2"/>
              </a:rPr>
              <a:t>https://www.youtube.com/watch?v=yigJ_0RCteQ</a:t>
            </a:r>
            <a:r>
              <a:rPr lang="de-DE" sz="1800" dirty="0"/>
              <a:t>)</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(Re-) Strukturierungsmaßnahmen in Unternehmen</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Roll-Out-Projekte der IT</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Digitalisierungsprojekte</a:t>
            </a:r>
          </a:p>
          <a:p>
            <a:pPr>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2784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59"/>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Wann können Projektkosten besser beeinflusst werden: zu Beginn oder am Ende eines Projekts?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Natürlich zu Beginn eines Projekts. Hier stehen mir noch viele Optionen zur Verfügung. </a:t>
            </a:r>
          </a:p>
          <a:p>
            <a:pPr marL="0" indent="0">
              <a:spcBef>
                <a:spcPts val="0"/>
              </a:spcBef>
              <a:buNone/>
            </a:pPr>
            <a:endParaRPr lang="de-DE" sz="16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Je weiter ein Projekt voranschreitet, desto schwieriger wird es, neue Einflüsse geltend zu machen.</a:t>
            </a:r>
            <a:endParaRPr lang="de-DE" sz="12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169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0"/>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Wertschöpfungsketten: Was versteht man unter primären, was unter sekundären Aktivitäten?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342900" indent="-342900">
              <a:spcBef>
                <a:spcPts val="0"/>
              </a:spcBef>
              <a:buFont typeface="+mj-lt"/>
              <a:buAutoNum type="arabicPeriod"/>
            </a:pPr>
            <a:r>
              <a:rPr lang="de-DE" sz="1600" u="sng" dirty="0">
                <a:latin typeface="Century Gothic" panose="020B0502020202020204" pitchFamily="34" charset="0"/>
                <a:ea typeface="Calibri" panose="020F0502020204030204" pitchFamily="34" charset="0"/>
                <a:cs typeface="Times New Roman" panose="02020603050405020304" pitchFamily="18" charset="0"/>
              </a:rPr>
              <a:t>Primäre Aktivitäten:</a:t>
            </a:r>
            <a:br>
              <a:rPr lang="de-DE" sz="1600" u="sng" dirty="0">
                <a:latin typeface="Century Gothic" panose="020B0502020202020204" pitchFamily="34" charset="0"/>
                <a:ea typeface="Calibri" panose="020F0502020204030204" pitchFamily="34" charset="0"/>
                <a:cs typeface="Times New Roman" panose="02020603050405020304" pitchFamily="18" charset="0"/>
              </a:rPr>
            </a:br>
            <a:r>
              <a:rPr lang="de-DE" sz="1600" dirty="0">
                <a:latin typeface="Century Gothic" panose="020B0502020202020204" pitchFamily="34" charset="0"/>
                <a:ea typeface="Calibri" panose="020F0502020204030204" pitchFamily="34" charset="0"/>
                <a:cs typeface="Times New Roman" panose="02020603050405020304" pitchFamily="18" charset="0"/>
              </a:rPr>
              <a:t>Die Umwandlung von (Roh-)Stoffen, die Herstellung von Produkten, die Auslieferung, der Support. Hier handelt es sich i. d. R. um jene Aktivitäten, die ich als Kunde sehen, bestellen und konsumieren kann.</a:t>
            </a:r>
          </a:p>
          <a:p>
            <a:pPr marL="342900" indent="-342900">
              <a:spcBef>
                <a:spcPts val="0"/>
              </a:spcBef>
              <a:buFont typeface="+mj-lt"/>
              <a:buAutoNum type="arabicPeriod"/>
            </a:pPr>
            <a:endParaRPr lang="de-DE" sz="16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endParaRPr>
          </a:p>
          <a:p>
            <a:pPr marL="342900" indent="-342900">
              <a:spcBef>
                <a:spcPts val="0"/>
              </a:spcBef>
              <a:buFont typeface="+mj-lt"/>
              <a:buAutoNum type="arabicPeriod"/>
            </a:pPr>
            <a:r>
              <a:rPr lang="de-DE" sz="1600" u="sng" dirty="0">
                <a:latin typeface="Century Gothic" panose="020B0502020202020204" pitchFamily="34" charset="0"/>
                <a:ea typeface="Calibri" panose="020F0502020204030204" pitchFamily="34" charset="0"/>
                <a:cs typeface="Times New Roman" panose="02020603050405020304" pitchFamily="18" charset="0"/>
              </a:rPr>
              <a:t>Sekundäre Aktivitäten:</a:t>
            </a:r>
            <a:br>
              <a:rPr lang="de-DE" sz="1600" u="sng" dirty="0">
                <a:latin typeface="Century Gothic" panose="020B0502020202020204" pitchFamily="34" charset="0"/>
                <a:ea typeface="Calibri" panose="020F0502020204030204" pitchFamily="34" charset="0"/>
                <a:cs typeface="Times New Roman" panose="02020603050405020304" pitchFamily="18" charset="0"/>
              </a:rPr>
            </a:br>
            <a:r>
              <a:rPr lang="de-DE" sz="1600" dirty="0">
                <a:latin typeface="Century Gothic" panose="020B0502020202020204" pitchFamily="34" charset="0"/>
                <a:ea typeface="Calibri" panose="020F0502020204030204" pitchFamily="34" charset="0"/>
                <a:cs typeface="Times New Roman" panose="02020603050405020304" pitchFamily="18" charset="0"/>
              </a:rPr>
              <a:t>Jene Aktivitäten, die zur Unterstützung der primären Aktivitäten existieren. Alles, was ein Unternehmen benötigt, um produzieren, verkaufen und beraten zu können. Diese Bereiche sind für mich als Kunden oft nicht sichtbar. Z. B. Personalabteilung, Controlling und Buchhaltung, Marketing, …</a:t>
            </a:r>
            <a:endParaRPr lang="de-DE" sz="12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458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1"/>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Ressourcenplanung: Welche Ressource spielt in Projekten eine besonders große Rolle?</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Die Ressource </a:t>
            </a:r>
            <a:r>
              <a:rPr lang="de-DE" sz="1600" u="sng" dirty="0">
                <a:latin typeface="Century Gothic" panose="020B0502020202020204" pitchFamily="34" charset="0"/>
                <a:ea typeface="Calibri" panose="020F0502020204030204" pitchFamily="34" charset="0"/>
                <a:cs typeface="Times New Roman" panose="02020603050405020304" pitchFamily="18" charset="0"/>
              </a:rPr>
              <a:t>MENSCH</a:t>
            </a:r>
          </a:p>
          <a:p>
            <a:pPr marL="0" indent="0">
              <a:spcBef>
                <a:spcPts val="0"/>
              </a:spcBef>
              <a:buNone/>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Personalkosten sind i. d. R. sehr hoch</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Außerdem ist der Mensch nicht völlig plan- und kontrollierbar.</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Der Umgang mit Menschen erfordert soziale Kompetenz</a:t>
            </a:r>
          </a:p>
          <a:p>
            <a:pPr>
              <a:spcBef>
                <a:spcPts val="0"/>
              </a:spcBef>
              <a:buFont typeface="Wingdings" panose="05000000000000000000" pitchFamily="2" charset="2"/>
              <a:buChar char="§"/>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ea typeface="Calibri" panose="020F0502020204030204" pitchFamily="34" charset="0"/>
                <a:cs typeface="Times New Roman" panose="02020603050405020304" pitchFamily="18" charset="0"/>
              </a:rPr>
              <a:t>Menschen sind unterschiedlich (Persönlichkeit, Kultur, Religion, Erfahrungen, Einstellungen, …)</a:t>
            </a:r>
            <a:endParaRPr lang="de-DE" sz="12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923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2"/>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bedeuten die Begriffe Über- und Unterlastung in der Personalplanung?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spcBef>
                <a:spcPts val="0"/>
              </a:spcBef>
              <a:buFont typeface="Wingdings" panose="05000000000000000000" pitchFamily="2" charset="2"/>
              <a:buChar char="§"/>
            </a:pPr>
            <a:r>
              <a:rPr lang="de-DE" sz="1800" u="sng" dirty="0">
                <a:latin typeface="Century Gothic" panose="020B0502020202020204" pitchFamily="34" charset="0"/>
                <a:ea typeface="Calibri" panose="020F0502020204030204" pitchFamily="34" charset="0"/>
                <a:cs typeface="Times New Roman" panose="02020603050405020304" pitchFamily="18" charset="0"/>
              </a:rPr>
              <a:t>Überlastung</a:t>
            </a:r>
            <a:r>
              <a:rPr lang="de-DE" sz="1800" dirty="0">
                <a:latin typeface="Century Gothic" panose="020B0502020202020204" pitchFamily="34" charset="0"/>
                <a:ea typeface="Calibri" panose="020F0502020204030204" pitchFamily="34" charset="0"/>
                <a:cs typeface="Times New Roman" panose="02020603050405020304" pitchFamily="18" charset="0"/>
              </a:rPr>
              <a:t>: Die Zeit, die Tätigkeiten erfordern ist höher, als die vorhandene Arbeitszeit. (Kapazität ist überschritten)</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800" u="sng" dirty="0">
                <a:latin typeface="Century Gothic" panose="020B0502020202020204" pitchFamily="34" charset="0"/>
                <a:ea typeface="Calibri" panose="020F0502020204030204" pitchFamily="34" charset="0"/>
                <a:cs typeface="Times New Roman" panose="02020603050405020304" pitchFamily="18" charset="0"/>
              </a:rPr>
              <a:t>Unterlastung</a:t>
            </a:r>
            <a:r>
              <a:rPr lang="de-DE" sz="1800" dirty="0">
                <a:latin typeface="Century Gothic" panose="020B0502020202020204" pitchFamily="34" charset="0"/>
                <a:ea typeface="Calibri" panose="020F0502020204030204" pitchFamily="34" charset="0"/>
                <a:cs typeface="Times New Roman" panose="02020603050405020304" pitchFamily="18" charset="0"/>
              </a:rPr>
              <a:t>: Die vorhandene Arbeitszeit ist höher als die Zeit, die Tätigkeiten erfordern. (Kapazität ist unterschritten)</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0" indent="0">
              <a:spcBef>
                <a:spcPts val="0"/>
              </a:spcBef>
              <a:buNone/>
            </a:pP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Problem: In der Realität herrscht kaum Transparenz über die Auslastung der Mitarbeiter und über deren Kapazität</a:t>
            </a:r>
          </a:p>
        </p:txBody>
      </p:sp>
    </p:spTree>
    <p:extLst>
      <p:ext uri="{BB962C8B-B14F-4D97-AF65-F5344CB8AC3E}">
        <p14:creationId xmlns:p14="http://schemas.microsoft.com/office/powerpoint/2010/main" val="363106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3"/>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Wann gilt ein Vertrag als nicht geschlossen?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Ein Vertrag gilt nicht als geschlossen, wenn:</a:t>
            </a:r>
          </a:p>
          <a:p>
            <a:pPr marL="0" indent="0">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hinsichtlich der Vertragspflichten keine Einigung besteht </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Vertragsinhalte sitten- oder gesetzeswidrig sind</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81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4"/>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Wann können Verträge beendet werden?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nSpc>
                <a:spcPct val="150000"/>
              </a:lnSpc>
              <a:spcBef>
                <a:spcPts val="0"/>
              </a:spcBef>
              <a:buNone/>
            </a:pPr>
            <a:r>
              <a:rPr lang="de-DE" sz="1600" dirty="0">
                <a:latin typeface="Century Gothic" panose="020B0502020202020204" pitchFamily="34" charset="0"/>
                <a:cs typeface="Times New Roman" panose="02020603050405020304" pitchFamily="18" charset="0"/>
              </a:rPr>
              <a:t>Verträge können beendet werden, wenn:</a:t>
            </a:r>
          </a:p>
          <a:p>
            <a:pPr marL="0" indent="0">
              <a:lnSpc>
                <a:spcPct val="150000"/>
              </a:lnSpc>
              <a:spcBef>
                <a:spcPts val="0"/>
              </a:spcBef>
              <a:buNone/>
            </a:pPr>
            <a:endParaRPr lang="de-DE" sz="1600" dirty="0">
              <a:latin typeface="Century Gothic" panose="020B0502020202020204" pitchFamily="34" charset="0"/>
              <a:cs typeface="Times New Roman" panose="02020603050405020304" pitchFamily="18" charset="0"/>
            </a:endParaRPr>
          </a:p>
          <a:p>
            <a:pPr>
              <a:lnSpc>
                <a:spcPct val="150000"/>
              </a:lnSpc>
              <a:spcBef>
                <a:spcPts val="0"/>
              </a:spcBef>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Leistungen vollständig erbracht wurden</a:t>
            </a:r>
            <a:br>
              <a:rPr lang="de-DE" sz="1600" dirty="0">
                <a:latin typeface="Century Gothic" panose="020B0502020202020204" pitchFamily="34" charset="0"/>
                <a:cs typeface="Times New Roman" panose="02020603050405020304" pitchFamily="18" charset="0"/>
              </a:rPr>
            </a:br>
            <a:endParaRPr lang="de-DE" sz="1600" dirty="0">
              <a:latin typeface="Century Gothic" panose="020B050202020202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alle erbrachten Leistungen akzeptiert wurden</a:t>
            </a:r>
          </a:p>
          <a:p>
            <a:pPr>
              <a:spcBef>
                <a:spcPts val="0"/>
              </a:spcBef>
              <a:buFont typeface="Wingdings" panose="05000000000000000000" pitchFamily="2" charset="2"/>
              <a:buChar char="§"/>
            </a:pPr>
            <a:endParaRPr lang="de-DE" sz="1600" dirty="0">
              <a:latin typeface="Century Gothic" panose="020B050202020202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keine offenen Forderungen mehr gegenüber dem Käufer bestehen</a:t>
            </a:r>
          </a:p>
          <a:p>
            <a:pPr>
              <a:spcBef>
                <a:spcPts val="0"/>
              </a:spcBef>
              <a:buFont typeface="Wingdings" panose="05000000000000000000" pitchFamily="2" charset="2"/>
              <a:buChar char="§"/>
            </a:pPr>
            <a:endParaRPr lang="de-DE" sz="1600" dirty="0">
              <a:latin typeface="Century Gothic" panose="020B0502020202020204" pitchFamily="34" charset="0"/>
              <a:cs typeface="Times New Roman" panose="02020603050405020304" pitchFamily="18" charset="0"/>
            </a:endParaRPr>
          </a:p>
          <a:p>
            <a:pPr>
              <a:spcBef>
                <a:spcPts val="0"/>
              </a:spcBef>
              <a:buFont typeface="Wingdings" panose="05000000000000000000" pitchFamily="2" charset="2"/>
              <a:buChar char="§"/>
            </a:pPr>
            <a:r>
              <a:rPr lang="de-DE" sz="1600" dirty="0">
                <a:latin typeface="Century Gothic" panose="020B0502020202020204" pitchFamily="34" charset="0"/>
                <a:cs typeface="Times New Roman" panose="02020603050405020304" pitchFamily="18" charset="0"/>
              </a:rPr>
              <a:t>alle Zahlungen an den Lieferanten geleistet wurden</a:t>
            </a:r>
          </a:p>
          <a:p>
            <a:pPr>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534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buFont typeface="+mj-lt"/>
              <a:buAutoNum type="arabicPeriod" startAt="65"/>
            </a:pPr>
            <a:r>
              <a:rPr lang="de-DE" sz="1800" dirty="0">
                <a:latin typeface="Century Gothic" panose="020B0502020202020204" pitchFamily="34" charset="0"/>
                <a:ea typeface="Calibri" panose="020F0502020204030204" pitchFamily="34" charset="0"/>
                <a:cs typeface="Times New Roman" panose="02020603050405020304" pitchFamily="18" charset="0"/>
              </a:rPr>
              <a:t>Erklären Sie bitte, was ein Risiko ist</a:t>
            </a: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514350" lvl="1" indent="0">
              <a:lnSpc>
                <a:spcPct val="100000"/>
              </a:lnSpc>
              <a:spcBef>
                <a:spcPts val="0"/>
              </a:spcBef>
              <a:buNone/>
            </a:pP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Ein Risiko ist ein Ereignis bzw. eine Gruppe von Ereignissen, deren Eintreten ungewiss ist, aber deren Eintreten Auswirkungen auf die Erreichung der Ziele haben wird.</a:t>
            </a:r>
          </a:p>
        </p:txBody>
      </p:sp>
    </p:spTree>
    <p:extLst>
      <p:ext uri="{BB962C8B-B14F-4D97-AF65-F5344CB8AC3E}">
        <p14:creationId xmlns:p14="http://schemas.microsoft.com/office/powerpoint/2010/main" val="76270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6"/>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Risiken wird i. d. R. mit Maßnahmen begegnet. Hierfür muss zunächst der Risikowert berechnet werden. Wie lautet die Formel?</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514350" lvl="1" indent="0">
              <a:lnSpc>
                <a:spcPct val="100000"/>
              </a:lnSpc>
              <a:spcBef>
                <a:spcPts val="0"/>
              </a:spcBef>
              <a:buNone/>
            </a:pPr>
            <a:r>
              <a:rPr lang="de-DE" sz="1400" b="1"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Risiko = Eintrittswahrscheinlichkeit x Schadenshöhe</a:t>
            </a:r>
          </a:p>
        </p:txBody>
      </p:sp>
    </p:spTree>
    <p:extLst>
      <p:ext uri="{BB962C8B-B14F-4D97-AF65-F5344CB8AC3E}">
        <p14:creationId xmlns:p14="http://schemas.microsoft.com/office/powerpoint/2010/main" val="7322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7"/>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Wie wird mit Risiken im Verlauf eines Projekts umgegangen?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514350" lvl="1" indent="0">
              <a:lnSpc>
                <a:spcPct val="100000"/>
              </a:lnSpc>
              <a:spcBef>
                <a:spcPts val="0"/>
              </a:spcBef>
              <a:buNone/>
            </a:pP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Risiken werden über die gesamte Projektlaufzeit identifiziert, gesteuert</a:t>
            </a:r>
            <a:b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b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und überwacht</a:t>
            </a:r>
          </a:p>
          <a:p>
            <a:pPr marL="514350" lvl="1" indent="0">
              <a:lnSpc>
                <a:spcPct val="100000"/>
              </a:lnSpc>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800100" lvl="1" indent="-285750">
              <a:lnSpc>
                <a:spcPct val="100000"/>
              </a:lnSpc>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Vorphase: erste Identifikation</a:t>
            </a:r>
          </a:p>
          <a:p>
            <a:pPr marL="800100" lvl="1" indent="-285750">
              <a:lnSpc>
                <a:spcPct val="100000"/>
              </a:lnSpc>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Planung: gründliche Risikoanalyse</a:t>
            </a:r>
          </a:p>
          <a:p>
            <a:pPr marL="800100" lvl="1" indent="-285750">
              <a:lnSpc>
                <a:spcPct val="100000"/>
              </a:lnSpc>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Umsetzung: erneute Identifikation, Planung und Umsetzung von Maßnahmen, Monitoring</a:t>
            </a:r>
          </a:p>
          <a:p>
            <a:pPr marL="800100" lvl="1" indent="-285750">
              <a:lnSpc>
                <a:spcPct val="100000"/>
              </a:lnSpc>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Abschluss: Meist sind nur noch wenige Risiken vorhanden</a:t>
            </a:r>
          </a:p>
        </p:txBody>
      </p:sp>
    </p:spTree>
    <p:extLst>
      <p:ext uri="{BB962C8B-B14F-4D97-AF65-F5344CB8AC3E}">
        <p14:creationId xmlns:p14="http://schemas.microsoft.com/office/powerpoint/2010/main" val="416960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8"/>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Stimmt es, dass Risiken auch Chancen sein können?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514350" lvl="1" indent="0">
              <a:lnSpc>
                <a:spcPct val="100000"/>
              </a:lnSpc>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Ja. Unvorhersehbare Ereignisse sollten nicht nur negativ beurteilt werden. Genauso wichtig ist es, sie auf ihr Chancen-Potential hin zu überprüfen.</a:t>
            </a:r>
          </a:p>
          <a:p>
            <a:pPr marL="514350" lvl="1" indent="0">
              <a:lnSpc>
                <a:spcPct val="100000"/>
              </a:lnSpc>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514350" lvl="1" indent="0">
              <a:lnSpc>
                <a:spcPct val="100000"/>
              </a:lnSpc>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Bsp.: Corona und die Digitalisierung</a:t>
            </a:r>
          </a:p>
        </p:txBody>
      </p:sp>
    </p:spTree>
    <p:extLst>
      <p:ext uri="{BB962C8B-B14F-4D97-AF65-F5344CB8AC3E}">
        <p14:creationId xmlns:p14="http://schemas.microsoft.com/office/powerpoint/2010/main" val="70848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indent="-342900">
              <a:lnSpc>
                <a:spcPct val="107000"/>
              </a:lnSpc>
              <a:spcAft>
                <a:spcPts val="800"/>
              </a:spcAft>
              <a:buFont typeface="+mj-lt"/>
              <a:buAutoNum type="arabicPeriod" startAt="6"/>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Projektmanagement ist eine Methode! Wozu dient sie? (ISO 21500)</a:t>
            </a:r>
            <a:endParaRPr lang="de-DE" dirty="0"/>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lgn="l"/>
            <a:endParaRPr lang="de-DE" sz="1800" b="0" i="0" u="none" strike="noStrike" baseline="0" dirty="0">
              <a:solidFill>
                <a:srgbClr val="000000"/>
              </a:solidFill>
              <a:latin typeface="Arial" panose="020B0604020202020204" pitchFamily="34" charset="0"/>
            </a:endParaRPr>
          </a:p>
          <a:p>
            <a:pPr marL="0" marR="16980" indent="0" algn="l">
              <a:buNone/>
            </a:pPr>
            <a:r>
              <a:rPr lang="de-DE" sz="1800" dirty="0">
                <a:latin typeface="Century Gothic" panose="020B0502020202020204" pitchFamily="34" charset="0"/>
                <a:cs typeface="Times New Roman" panose="02020603050405020304" pitchFamily="18" charset="0"/>
              </a:rPr>
              <a:t>„Das Projektmanagement ist die Anwendung von Methoden, Hilfsmitteln, Techniken und Kompetenzen in einem Projekt, </a:t>
            </a:r>
            <a:r>
              <a:rPr lang="de-DE" sz="2000" dirty="0">
                <a:solidFill>
                  <a:srgbClr val="FF0000"/>
                </a:solidFill>
                <a:latin typeface="Century Gothic" panose="020B0502020202020204" pitchFamily="34" charset="0"/>
                <a:cs typeface="Times New Roman" panose="02020603050405020304" pitchFamily="18" charset="0"/>
              </a:rPr>
              <a:t>um die eigentliche Projektarbeit effizient und zielführend zu gestalten</a:t>
            </a:r>
            <a:r>
              <a:rPr lang="de-DE" sz="1800" dirty="0">
                <a:latin typeface="Century Gothic" panose="020B0502020202020204" pitchFamily="34" charset="0"/>
                <a:cs typeface="Times New Roman" panose="02020603050405020304" pitchFamily="18" charset="0"/>
              </a:rPr>
              <a:t>.“ (ISO 21500)</a:t>
            </a:r>
          </a:p>
        </p:txBody>
      </p:sp>
    </p:spTree>
    <p:extLst>
      <p:ext uri="{BB962C8B-B14F-4D97-AF65-F5344CB8AC3E}">
        <p14:creationId xmlns:p14="http://schemas.microsoft.com/office/powerpoint/2010/main" val="12735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69"/>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Worum handelt es sich bei sozialen Risiken und worum beim sachlichen Risikoumfeld?</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800100" lvl="1" indent="-285750">
              <a:lnSpc>
                <a:spcPct val="100000"/>
              </a:lnSpc>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Soziale Risiken bzw. das soziale Risikoumfeld meint die </a:t>
            </a: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Stakeholder</a:t>
            </a:r>
          </a:p>
          <a:p>
            <a:pPr marL="800100" lvl="1" indent="-285750">
              <a:lnSpc>
                <a:spcPct val="100000"/>
              </a:lnSpc>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800100" lvl="1" indent="-285750">
              <a:lnSpc>
                <a:spcPct val="100000"/>
              </a:lnSpc>
              <a:spcBef>
                <a:spcPts val="0"/>
              </a:spcBef>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Unter das sachliche Risikoumfeld fallen z. B. </a:t>
            </a:r>
            <a:r>
              <a:rPr lang="de-DE" sz="1800" dirty="0">
                <a:solidFill>
                  <a:srgbClr val="FF0000"/>
                </a:solidFill>
                <a:latin typeface="Century Gothic" panose="020B0502020202020204" pitchFamily="34" charset="0"/>
                <a:ea typeface="Calibri" panose="020F0502020204030204" pitchFamily="34" charset="0"/>
                <a:cs typeface="Times New Roman" panose="02020603050405020304" pitchFamily="18" charset="0"/>
              </a:rPr>
              <a:t>wirtschaftliche, soziale, gesundheitliche, technische, rechtliche, … Risiken</a:t>
            </a:r>
            <a:r>
              <a:rPr lang="de-DE" sz="1800" dirty="0">
                <a:latin typeface="Century Gothic" panose="020B0502020202020204" pitchFamily="34" charset="0"/>
                <a:ea typeface="Calibri" panose="020F0502020204030204" pitchFamily="34" charset="0"/>
                <a:cs typeface="Times New Roman" panose="02020603050405020304" pitchFamily="18" charset="0"/>
              </a:rPr>
              <a:t>. </a:t>
            </a:r>
            <a:br>
              <a:rPr lang="de-DE" sz="1800" dirty="0">
                <a:latin typeface="Century Gothic" panose="020B0502020202020204" pitchFamily="34" charset="0"/>
                <a:ea typeface="Calibri" panose="020F0502020204030204" pitchFamily="34" charset="0"/>
                <a:cs typeface="Times New Roman" panose="02020603050405020304" pitchFamily="18" charset="0"/>
              </a:rPr>
            </a:br>
            <a:r>
              <a:rPr lang="de-DE" sz="1800" dirty="0">
                <a:latin typeface="Century Gothic" panose="020B0502020202020204" pitchFamily="34" charset="0"/>
                <a:ea typeface="Calibri" panose="020F0502020204030204" pitchFamily="34" charset="0"/>
                <a:cs typeface="Times New Roman" panose="02020603050405020304" pitchFamily="18" charset="0"/>
              </a:rPr>
              <a:t>Die PESTEL-Analyse bietet hierbei eine kleine Denk- und Merkstütze</a:t>
            </a:r>
          </a:p>
        </p:txBody>
      </p:sp>
    </p:spTree>
    <p:extLst>
      <p:ext uri="{BB962C8B-B14F-4D97-AF65-F5344CB8AC3E}">
        <p14:creationId xmlns:p14="http://schemas.microsoft.com/office/powerpoint/2010/main" val="167306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70"/>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Wie können Risiken möglichst umfassend identifiziert werden?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514350" lvl="1" indent="0">
              <a:lnSpc>
                <a:spcPct val="100000"/>
              </a:lnSpc>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Die persönliche Sicht auf Risiken ist meist begrenzt. Darum ist es im Rahmen des PM unumgänglich, möglichen Risiken bei allen Projektbeteiligte zu erfragen. Denn die Projektmitarbeiter sind die Experten in ihrem Aufgabengebiet.</a:t>
            </a:r>
          </a:p>
          <a:p>
            <a:pPr marL="514350" lvl="1" indent="0">
              <a:lnSpc>
                <a:spcPct val="100000"/>
              </a:lnSpc>
              <a:spcBef>
                <a:spcPts val="0"/>
              </a:spcBef>
              <a:buNone/>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514350" lvl="1" indent="0">
              <a:lnSpc>
                <a:spcPct val="100000"/>
              </a:lnSpc>
              <a:spcBef>
                <a:spcPts val="0"/>
              </a:spcBef>
              <a:buNone/>
            </a:pPr>
            <a:r>
              <a:rPr lang="de-DE" sz="1800" dirty="0">
                <a:latin typeface="Century Gothic" panose="020B0502020202020204" pitchFamily="34" charset="0"/>
                <a:ea typeface="Calibri" panose="020F0502020204030204" pitchFamily="34" charset="0"/>
                <a:cs typeface="Times New Roman" panose="02020603050405020304" pitchFamily="18" charset="0"/>
              </a:rPr>
              <a:t>Ein Workshop zur Identifikation von Risiken ist hierfür ein gut geeignetes Mittel.</a:t>
            </a:r>
          </a:p>
        </p:txBody>
      </p:sp>
    </p:spTree>
    <p:extLst>
      <p:ext uri="{BB962C8B-B14F-4D97-AF65-F5344CB8AC3E}">
        <p14:creationId xmlns:p14="http://schemas.microsoft.com/office/powerpoint/2010/main" val="20282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71"/>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kann ich tun, um Risiken zu vermindern?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800100" lvl="1" indent="-285750">
              <a:lnSpc>
                <a:spcPct val="100000"/>
              </a:lnSpc>
              <a:spcBef>
                <a:spcPts val="0"/>
              </a:spcBef>
              <a:buFont typeface="Wingdings" panose="05000000000000000000" pitchFamily="2" charset="2"/>
              <a:buChar char="§"/>
            </a:pPr>
            <a:r>
              <a:rPr lang="de-DE" sz="1800" u="sng" dirty="0">
                <a:latin typeface="Century Gothic" panose="020B0502020202020204" pitchFamily="34" charset="0"/>
                <a:ea typeface="Calibri" panose="020F0502020204030204" pitchFamily="34" charset="0"/>
                <a:cs typeface="Times New Roman" panose="02020603050405020304" pitchFamily="18" charset="0"/>
              </a:rPr>
              <a:t>Eintrittswahrscheinlichkeit</a:t>
            </a:r>
            <a:br>
              <a:rPr lang="de-DE" sz="1800" dirty="0">
                <a:latin typeface="Century Gothic" panose="020B0502020202020204" pitchFamily="34" charset="0"/>
                <a:ea typeface="Calibri" panose="020F0502020204030204" pitchFamily="34" charset="0"/>
                <a:cs typeface="Times New Roman" panose="02020603050405020304" pitchFamily="18" charset="0"/>
              </a:rPr>
            </a:br>
            <a:r>
              <a:rPr lang="de-DE" sz="1800" dirty="0">
                <a:latin typeface="Century Gothic" panose="020B0502020202020204" pitchFamily="34" charset="0"/>
                <a:ea typeface="Calibri" panose="020F0502020204030204" pitchFamily="34" charset="0"/>
                <a:cs typeface="Times New Roman" panose="02020603050405020304" pitchFamily="18" charset="0"/>
              </a:rPr>
              <a:t>Sie kann durch präventive Maßnahmen vermindert werden</a:t>
            </a:r>
          </a:p>
          <a:p>
            <a:pPr marL="800100" lvl="1" indent="-285750">
              <a:lnSpc>
                <a:spcPct val="100000"/>
              </a:lnSpc>
              <a:spcBef>
                <a:spcPts val="0"/>
              </a:spcBef>
              <a:buFont typeface="Wingdings" panose="05000000000000000000" pitchFamily="2" charset="2"/>
              <a:buChar char="§"/>
            </a:pPr>
            <a:endParaRPr lang="de-DE" sz="1800" dirty="0">
              <a:latin typeface="Century Gothic" panose="020B0502020202020204" pitchFamily="34" charset="0"/>
              <a:ea typeface="Calibri" panose="020F0502020204030204" pitchFamily="34" charset="0"/>
              <a:cs typeface="Times New Roman" panose="02020603050405020304" pitchFamily="18" charset="0"/>
            </a:endParaRPr>
          </a:p>
          <a:p>
            <a:pPr marL="800100" lvl="1" indent="-285750">
              <a:lnSpc>
                <a:spcPct val="100000"/>
              </a:lnSpc>
              <a:spcBef>
                <a:spcPts val="0"/>
              </a:spcBef>
              <a:buFont typeface="Wingdings" panose="05000000000000000000" pitchFamily="2" charset="2"/>
              <a:buChar char="§"/>
            </a:pPr>
            <a:r>
              <a:rPr lang="de-DE" sz="1800" u="sng" dirty="0">
                <a:latin typeface="Century Gothic" panose="020B0502020202020204" pitchFamily="34" charset="0"/>
                <a:ea typeface="Calibri" panose="020F0502020204030204" pitchFamily="34" charset="0"/>
                <a:cs typeface="Times New Roman" panose="02020603050405020304" pitchFamily="18" charset="0"/>
              </a:rPr>
              <a:t>Tragweite</a:t>
            </a:r>
            <a:br>
              <a:rPr lang="de-DE" sz="1800" dirty="0">
                <a:latin typeface="Century Gothic" panose="020B0502020202020204" pitchFamily="34" charset="0"/>
                <a:ea typeface="Calibri" panose="020F0502020204030204" pitchFamily="34" charset="0"/>
                <a:cs typeface="Times New Roman" panose="02020603050405020304" pitchFamily="18" charset="0"/>
              </a:rPr>
            </a:br>
            <a:r>
              <a:rPr lang="de-DE" sz="1800" dirty="0">
                <a:latin typeface="Century Gothic" panose="020B0502020202020204" pitchFamily="34" charset="0"/>
                <a:ea typeface="Calibri" panose="020F0502020204030204" pitchFamily="34" charset="0"/>
                <a:cs typeface="Times New Roman" panose="02020603050405020304" pitchFamily="18" charset="0"/>
              </a:rPr>
              <a:t>Sie kann durch korrektive Maßnahmen vermindert werden.</a:t>
            </a:r>
          </a:p>
        </p:txBody>
      </p:sp>
    </p:spTree>
    <p:extLst>
      <p:ext uri="{BB962C8B-B14F-4D97-AF65-F5344CB8AC3E}">
        <p14:creationId xmlns:p14="http://schemas.microsoft.com/office/powerpoint/2010/main" val="253140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normAutofit/>
          </a:bodyPr>
          <a:lstStyle/>
          <a:p>
            <a:pPr marL="342900" lvl="0" indent="-342900">
              <a:lnSpc>
                <a:spcPct val="107000"/>
              </a:lnSpc>
              <a:spcAft>
                <a:spcPts val="800"/>
              </a:spcAft>
              <a:buFont typeface="+mj-lt"/>
              <a:buAutoNum type="arabicPeriod" startAt="72"/>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Warum gilt ein Projekt nach der Zielerreichung noch nicht als abgeschlossen?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514350" lvl="1" indent="0">
              <a:lnSpc>
                <a:spcPct val="100000"/>
              </a:lnSpc>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Die Zielerreichung markiert den wichtigsten Meilenstein im Projekt.</a:t>
            </a:r>
          </a:p>
          <a:p>
            <a:pPr marL="514350" lvl="1" indent="0">
              <a:lnSpc>
                <a:spcPct val="100000"/>
              </a:lnSpc>
              <a:spcBef>
                <a:spcPts val="0"/>
              </a:spcBef>
              <a:buNone/>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marL="514350" lvl="1" indent="0">
              <a:lnSpc>
                <a:spcPct val="100000"/>
              </a:lnSpc>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Die Zielerreichung liegt jedoch niemals am Ende eines Projekts, sie muss noch nicht mal das Ende der Umsetzungsphase markieren. So können z. B. noch Audits folgen, die die Zielerreichung weiter untermauern sollen.</a:t>
            </a:r>
          </a:p>
          <a:p>
            <a:pPr marL="514350" lvl="1" indent="0">
              <a:lnSpc>
                <a:spcPct val="100000"/>
              </a:lnSpc>
              <a:spcBef>
                <a:spcPts val="0"/>
              </a:spcBef>
              <a:buNone/>
            </a:pPr>
            <a:endParaRPr lang="de-DE" sz="1600" dirty="0">
              <a:latin typeface="Century Gothic" panose="020B0502020202020204" pitchFamily="34" charset="0"/>
              <a:ea typeface="Calibri" panose="020F0502020204030204" pitchFamily="34" charset="0"/>
              <a:cs typeface="Times New Roman" panose="02020603050405020304" pitchFamily="18" charset="0"/>
            </a:endParaRPr>
          </a:p>
          <a:p>
            <a:pPr marL="514350" lvl="1" indent="0">
              <a:lnSpc>
                <a:spcPct val="100000"/>
              </a:lnSpc>
              <a:spcBef>
                <a:spcPts val="0"/>
              </a:spcBef>
              <a:buNone/>
            </a:pPr>
            <a:r>
              <a:rPr lang="de-DE" sz="1600" dirty="0">
                <a:latin typeface="Century Gothic" panose="020B0502020202020204" pitchFamily="34" charset="0"/>
                <a:ea typeface="Calibri" panose="020F0502020204030204" pitchFamily="34" charset="0"/>
                <a:cs typeface="Times New Roman" panose="02020603050405020304" pitchFamily="18" charset="0"/>
              </a:rPr>
              <a:t>Zu jedem Projekt gehört eine Abschlussphase. Hier wird „aufgeräumt“. Es werden alle Daten gesichert, es folgt die Dokumentation, wenn möglich auch ein Abschlussworkshop, …</a:t>
            </a:r>
          </a:p>
        </p:txBody>
      </p:sp>
    </p:spTree>
    <p:extLst>
      <p:ext uri="{BB962C8B-B14F-4D97-AF65-F5344CB8AC3E}">
        <p14:creationId xmlns:p14="http://schemas.microsoft.com/office/powerpoint/2010/main" val="32950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0FA3CD-787E-4016-B8EC-9CA9FE97A54B}"/>
              </a:ext>
            </a:extLst>
          </p:cNvPr>
          <p:cNvSpPr>
            <a:spLocks noGrp="1"/>
          </p:cNvSpPr>
          <p:nvPr>
            <p:ph type="ctrTitle"/>
          </p:nvPr>
        </p:nvSpPr>
        <p:spPr/>
        <p:txBody>
          <a:bodyPr/>
          <a:lstStyle/>
          <a:p>
            <a:r>
              <a:rPr lang="de-DE" dirty="0"/>
              <a:t>Ende des Fragenkatalogs</a:t>
            </a:r>
          </a:p>
        </p:txBody>
      </p:sp>
    </p:spTree>
    <p:extLst>
      <p:ext uri="{BB962C8B-B14F-4D97-AF65-F5344CB8AC3E}">
        <p14:creationId xmlns:p14="http://schemas.microsoft.com/office/powerpoint/2010/main" val="186259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7"/>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Was bedeutet effektiv und was bedeutet effizient?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algn="l">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Effektiv: Die richtigen Dinge tun</a:t>
            </a:r>
          </a:p>
          <a:p>
            <a:pPr algn="l">
              <a:buFont typeface="Wingdings" panose="05000000000000000000" pitchFamily="2" charset="2"/>
              <a:buChar char="§"/>
            </a:pPr>
            <a:r>
              <a:rPr lang="de-DE" sz="1800" dirty="0">
                <a:latin typeface="Century Gothic" panose="020B0502020202020204" pitchFamily="34" charset="0"/>
                <a:ea typeface="Calibri" panose="020F0502020204030204" pitchFamily="34" charset="0"/>
                <a:cs typeface="Times New Roman" panose="02020603050405020304" pitchFamily="18" charset="0"/>
              </a:rPr>
              <a:t>Effizient: Die Dinge richtig tun</a:t>
            </a:r>
          </a:p>
        </p:txBody>
      </p:sp>
    </p:spTree>
    <p:extLst>
      <p:ext uri="{BB962C8B-B14F-4D97-AF65-F5344CB8AC3E}">
        <p14:creationId xmlns:p14="http://schemas.microsoft.com/office/powerpoint/2010/main" val="66150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4BF735B8-605A-427A-95EA-26C61EC7FECC}"/>
              </a:ext>
            </a:extLst>
          </p:cNvPr>
          <p:cNvSpPr>
            <a:spLocks noGrp="1"/>
          </p:cNvSpPr>
          <p:nvPr>
            <p:ph sz="half" idx="1"/>
          </p:nvPr>
        </p:nvSpPr>
        <p:spPr>
          <a:solidFill>
            <a:schemeClr val="bg2">
              <a:lumMod val="90000"/>
            </a:schemeClr>
          </a:solidFill>
        </p:spPr>
        <p:txBody>
          <a:bodyPr anchor="ctr"/>
          <a:lstStyle/>
          <a:p>
            <a:pPr marL="342900" lvl="0" indent="-342900">
              <a:lnSpc>
                <a:spcPct val="107000"/>
              </a:lnSpc>
              <a:spcAft>
                <a:spcPts val="800"/>
              </a:spcAft>
              <a:buFont typeface="+mj-lt"/>
              <a:buAutoNum type="arabicPeriod" startAt="8"/>
            </a:pPr>
            <a:r>
              <a:rPr lang="de-DE" sz="1800" dirty="0">
                <a:effectLst/>
                <a:latin typeface="Century Gothic" panose="020B0502020202020204" pitchFamily="34" charset="0"/>
                <a:ea typeface="Calibri" panose="020F0502020204030204" pitchFamily="34" charset="0"/>
                <a:cs typeface="Times New Roman" panose="02020603050405020304" pitchFamily="18" charset="0"/>
              </a:rPr>
              <a:t>Wie wird der „Deming-Zyklus“ noch genannt?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Inhaltsplatzhalter 3">
            <a:extLst>
              <a:ext uri="{FF2B5EF4-FFF2-40B4-BE49-F238E27FC236}">
                <a16:creationId xmlns:a16="http://schemas.microsoft.com/office/drawing/2014/main" id="{BD119BEE-37C1-492F-AD97-C7884A71AEE5}"/>
              </a:ext>
            </a:extLst>
          </p:cNvPr>
          <p:cNvSpPr>
            <a:spLocks noGrp="1"/>
          </p:cNvSpPr>
          <p:nvPr>
            <p:ph sz="half" idx="2"/>
          </p:nvPr>
        </p:nvSpPr>
        <p:spPr>
          <a:solidFill>
            <a:schemeClr val="bg2">
              <a:lumMod val="90000"/>
            </a:schemeClr>
          </a:solidFill>
        </p:spPr>
        <p:txBody>
          <a:bodyPr anchor="ctr">
            <a:normAutofit/>
          </a:bodyPr>
          <a:lstStyle/>
          <a:p>
            <a:pPr marL="0" indent="0" algn="ctr">
              <a:buNone/>
            </a:pPr>
            <a:r>
              <a:rPr lang="de-DE" sz="1800" dirty="0">
                <a:latin typeface="Century Gothic" panose="020B0502020202020204" pitchFamily="34" charset="0"/>
                <a:cs typeface="Times New Roman" panose="02020603050405020304" pitchFamily="18" charset="0"/>
              </a:rPr>
              <a:t>PDCA-Zyklus</a:t>
            </a:r>
          </a:p>
        </p:txBody>
      </p:sp>
    </p:spTree>
    <p:extLst>
      <p:ext uri="{BB962C8B-B14F-4D97-AF65-F5344CB8AC3E}">
        <p14:creationId xmlns:p14="http://schemas.microsoft.com/office/powerpoint/2010/main" val="39569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3240</Words>
  <Application>Microsoft Office PowerPoint</Application>
  <PresentationFormat>Breitbild</PresentationFormat>
  <Paragraphs>369</Paragraphs>
  <Slides>74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74</vt:i4>
      </vt:variant>
    </vt:vector>
  </HeadingPairs>
  <TitlesOfParts>
    <vt:vector size="80" baseType="lpstr">
      <vt:lpstr>Arial</vt:lpstr>
      <vt:lpstr>Calibri</vt:lpstr>
      <vt:lpstr>Calibri Light</vt:lpstr>
      <vt:lpstr>Century Gothic</vt:lpstr>
      <vt:lpstr>Wingdings</vt:lpstr>
      <vt:lpstr>Office</vt:lpstr>
      <vt:lpstr>Fragen zur Vorbereitung auf die Prüfung im Bereich PM</vt:lpstr>
      <vt:lpstr>Wie definiert sich ein Projekt (ISO-Norm und/oder „7 Kriterien eines Projekts“)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Ende des Fragenkatalogs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Fragen zur Vorbereitung auf die Prüfung im Bereich PM</dc:title>
  <dc:creator>Dunja</dc:creator>
  <cp:lastModifiedBy>Dunja</cp:lastModifiedBy>
  <cp:revision>113</cp:revision>
  <dcterms:created xsi:type="dcterms:W3CDTF">2020-11-11T14:46:32Z</dcterms:created>
  <dcterms:modified xsi:type="dcterms:W3CDTF">2021-02-12T11:19:12Z</dcterms:modified>
</cp:coreProperties>
</file>