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82" r:id="rId5"/>
    <p:sldId id="279" r:id="rId6"/>
    <p:sldId id="281" r:id="rId7"/>
    <p:sldId id="263" r:id="rId8"/>
    <p:sldId id="258" r:id="rId9"/>
    <p:sldId id="266" r:id="rId10"/>
    <p:sldId id="270" r:id="rId11"/>
    <p:sldId id="262" r:id="rId12"/>
    <p:sldId id="264" r:id="rId13"/>
    <p:sldId id="271" r:id="rId14"/>
    <p:sldId id="265" r:id="rId15"/>
    <p:sldId id="276" r:id="rId16"/>
    <p:sldId id="278" r:id="rId17"/>
    <p:sldId id="280"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35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‹Nr.›</a:t>
            </a:fld>
            <a:endParaRPr lang="en-US"/>
          </a:p>
        </p:txBody>
      </p:sp>
    </p:spTree>
    <p:extLst>
      <p:ext uri="{BB962C8B-B14F-4D97-AF65-F5344CB8AC3E}">
        <p14:creationId xmlns:p14="http://schemas.microsoft.com/office/powerpoint/2010/main" val="2555640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‹Nr.›</a:t>
            </a:fld>
            <a:endParaRPr lang="en-US"/>
          </a:p>
        </p:txBody>
      </p:sp>
    </p:spTree>
    <p:extLst>
      <p:ext uri="{BB962C8B-B14F-4D97-AF65-F5344CB8AC3E}">
        <p14:creationId xmlns:p14="http://schemas.microsoft.com/office/powerpoint/2010/main" val="717059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‹Nr.›</a:t>
            </a:fld>
            <a:endParaRPr lang="en-US"/>
          </a:p>
        </p:txBody>
      </p:sp>
    </p:spTree>
    <p:extLst>
      <p:ext uri="{BB962C8B-B14F-4D97-AF65-F5344CB8AC3E}">
        <p14:creationId xmlns:p14="http://schemas.microsoft.com/office/powerpoint/2010/main" val="581775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‹Nr.›</a:t>
            </a:fld>
            <a:endParaRPr lang="en-US"/>
          </a:p>
        </p:txBody>
      </p:sp>
    </p:spTree>
    <p:extLst>
      <p:ext uri="{BB962C8B-B14F-4D97-AF65-F5344CB8AC3E}">
        <p14:creationId xmlns:p14="http://schemas.microsoft.com/office/powerpoint/2010/main" val="2017619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‹Nr.›</a:t>
            </a:fld>
            <a:endParaRPr lang="en-US"/>
          </a:p>
        </p:txBody>
      </p:sp>
    </p:spTree>
    <p:extLst>
      <p:ext uri="{BB962C8B-B14F-4D97-AF65-F5344CB8AC3E}">
        <p14:creationId xmlns:p14="http://schemas.microsoft.com/office/powerpoint/2010/main" val="537132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‹Nr.›</a:t>
            </a:fld>
            <a:endParaRPr lang="en-US"/>
          </a:p>
        </p:txBody>
      </p:sp>
    </p:spTree>
    <p:extLst>
      <p:ext uri="{BB962C8B-B14F-4D97-AF65-F5344CB8AC3E}">
        <p14:creationId xmlns:p14="http://schemas.microsoft.com/office/powerpoint/2010/main" val="405359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‹Nr.›</a:t>
            </a:fld>
            <a:endParaRPr lang="en-US"/>
          </a:p>
        </p:txBody>
      </p:sp>
    </p:spTree>
    <p:extLst>
      <p:ext uri="{BB962C8B-B14F-4D97-AF65-F5344CB8AC3E}">
        <p14:creationId xmlns:p14="http://schemas.microsoft.com/office/powerpoint/2010/main" val="496633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‹Nr.›</a:t>
            </a:fld>
            <a:endParaRPr lang="en-US"/>
          </a:p>
        </p:txBody>
      </p:sp>
    </p:spTree>
    <p:extLst>
      <p:ext uri="{BB962C8B-B14F-4D97-AF65-F5344CB8AC3E}">
        <p14:creationId xmlns:p14="http://schemas.microsoft.com/office/powerpoint/2010/main" val="3142156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‹Nr.›</a:t>
            </a:fld>
            <a:endParaRPr lang="en-US"/>
          </a:p>
        </p:txBody>
      </p:sp>
    </p:spTree>
    <p:extLst>
      <p:ext uri="{BB962C8B-B14F-4D97-AF65-F5344CB8AC3E}">
        <p14:creationId xmlns:p14="http://schemas.microsoft.com/office/powerpoint/2010/main" val="350443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‹Nr.›</a:t>
            </a:fld>
            <a:endParaRPr lang="en-US"/>
          </a:p>
        </p:txBody>
      </p:sp>
    </p:spTree>
    <p:extLst>
      <p:ext uri="{BB962C8B-B14F-4D97-AF65-F5344CB8AC3E}">
        <p14:creationId xmlns:p14="http://schemas.microsoft.com/office/powerpoint/2010/main" val="234463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‹Nr.›</a:t>
            </a:fld>
            <a:endParaRPr lang="en-US"/>
          </a:p>
        </p:txBody>
      </p:sp>
    </p:spTree>
    <p:extLst>
      <p:ext uri="{BB962C8B-B14F-4D97-AF65-F5344CB8AC3E}">
        <p14:creationId xmlns:p14="http://schemas.microsoft.com/office/powerpoint/2010/main" val="1145184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‹Nr.›</a:t>
            </a:fld>
            <a:endParaRPr lang="en-US"/>
          </a:p>
        </p:txBody>
      </p:sp>
    </p:spTree>
    <p:extLst>
      <p:ext uri="{BB962C8B-B14F-4D97-AF65-F5344CB8AC3E}">
        <p14:creationId xmlns:p14="http://schemas.microsoft.com/office/powerpoint/2010/main" val="30758684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hyperlink" Target="https://www.bwl-lexikon.de/wiki/beschaffungsmarkt/" TargetMode="External"/><Relationship Id="rId3" Type="http://schemas.openxmlformats.org/officeDocument/2006/relationships/hyperlink" Target="http://www.wirtschaftslexikon24.com/d/dispositiver-faktor/dispositiver-faktor.htm" TargetMode="External"/><Relationship Id="rId7" Type="http://schemas.openxmlformats.org/officeDocument/2006/relationships/hyperlink" Target="https://www.klett.de/alias/1010972" TargetMode="External"/><Relationship Id="rId2" Type="http://schemas.openxmlformats.org/officeDocument/2006/relationships/hyperlink" Target="https://www.rechnungswesen-verstehen.de/lexikon/beschaffungsmarkt.php" TargetMode="External"/><Relationship Id="rId1" Type="http://schemas.openxmlformats.org/officeDocument/2006/relationships/slideLayout" Target="../slideLayouts/slideLayout7.xml"/><Relationship Id="rId6" Type="http://schemas.openxmlformats.org/officeDocument/2006/relationships/hyperlink" Target="https://www.bwl-lexikon.de/wiki/beschaffungsmarkt/#bedeutung-des-beschaffungsmarkts" TargetMode="External"/><Relationship Id="rId5" Type="http://schemas.openxmlformats.org/officeDocument/2006/relationships/hyperlink" Target="https://studienretter.de/betriebswirtschaftliche-produktionsfaktoren/" TargetMode="External"/><Relationship Id="rId4" Type="http://schemas.openxmlformats.org/officeDocument/2006/relationships/hyperlink" Target="https://www.bwl-lexikon.de/wiki/produktionsfaktoren/#unterscheidung-von-produktionsfaktoren-aus-betriebswirtschaftlicher-sicht" TargetMode="External"/><Relationship Id="rId9" Type="http://schemas.openxmlformats.org/officeDocument/2006/relationships/hyperlink" Target="https://bwl-wissen.net/definition/beschaffungsmark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1FB1D6-175B-473F-BA68-E601C53D4CBA}"/>
              </a:ext>
            </a:extLst>
          </p:cNvPr>
          <p:cNvSpPr txBox="1"/>
          <p:nvPr/>
        </p:nvSpPr>
        <p:spPr>
          <a:xfrm>
            <a:off x="302491" y="3281218"/>
            <a:ext cx="1159856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000" b="1">
                <a:solidFill>
                  <a:schemeClr val="accent4">
                    <a:lumMod val="75000"/>
                  </a:schemeClr>
                </a:solidFill>
              </a:rPr>
              <a:t>BESCHAFFUNGSMARKT</a:t>
            </a:r>
            <a:endParaRPr lang="en-US"/>
          </a:p>
        </p:txBody>
      </p:sp>
      <p:pic>
        <p:nvPicPr>
          <p:cNvPr id="3" name="Graphic 3" descr="Besprechung mit einfarbiger Füllung">
            <a:extLst>
              <a:ext uri="{FF2B5EF4-FFF2-40B4-BE49-F238E27FC236}">
                <a16:creationId xmlns:a16="http://schemas.microsoft.com/office/drawing/2014/main" id="{376A1E2B-AA72-4F08-A6C2-D9F6F7C9BEB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99891" y="1586345"/>
            <a:ext cx="2184400" cy="2138218"/>
          </a:xfrm>
          <a:prstGeom prst="rect">
            <a:avLst/>
          </a:prstGeom>
        </p:spPr>
      </p:pic>
      <p:sp>
        <p:nvSpPr>
          <p:cNvPr id="4" name="TextBox 3">
            <a:extLst>
              <a:ext uri="{FF2B5EF4-FFF2-40B4-BE49-F238E27FC236}">
                <a16:creationId xmlns:a16="http://schemas.microsoft.com/office/drawing/2014/main" id="{F74B1280-AABD-4814-A6D4-B6990D6F30FD}"/>
              </a:ext>
            </a:extLst>
          </p:cNvPr>
          <p:cNvSpPr txBox="1"/>
          <p:nvPr/>
        </p:nvSpPr>
        <p:spPr>
          <a:xfrm>
            <a:off x="1392093" y="4567093"/>
            <a:ext cx="9601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err="1"/>
              <a:t>Ardian</a:t>
            </a:r>
            <a:r>
              <a:rPr lang="en-US" dirty="0"/>
              <a:t> </a:t>
            </a:r>
            <a:r>
              <a:rPr lang="en-US" dirty="0" err="1"/>
              <a:t>Gashi</a:t>
            </a:r>
            <a:r>
              <a:rPr lang="en-US" dirty="0"/>
              <a:t> – </a:t>
            </a:r>
            <a:r>
              <a:rPr lang="en-US" dirty="0">
                <a:ea typeface="+mn-lt"/>
                <a:cs typeface="+mn-lt"/>
              </a:rPr>
              <a:t>Roman Peisger</a:t>
            </a:r>
            <a:r>
              <a:rPr lang="en-US" dirty="0"/>
              <a:t> - Sebastian </a:t>
            </a:r>
            <a:r>
              <a:rPr lang="en-US" dirty="0" err="1"/>
              <a:t>Credè</a:t>
            </a:r>
            <a:r>
              <a:rPr lang="en-US" dirty="0"/>
              <a:t> – Wilhelm Franz Zach</a:t>
            </a:r>
            <a:endParaRPr lang="en-US" dirty="0">
              <a:cs typeface="Calibri"/>
            </a:endParaRPr>
          </a:p>
        </p:txBody>
      </p:sp>
    </p:spTree>
    <p:extLst>
      <p:ext uri="{BB962C8B-B14F-4D97-AF65-F5344CB8AC3E}">
        <p14:creationId xmlns:p14="http://schemas.microsoft.com/office/powerpoint/2010/main" val="1923264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875E260-9B59-4A1D-8C72-E51806A5052C}"/>
              </a:ext>
            </a:extLst>
          </p:cNvPr>
          <p:cNvSpPr>
            <a:spLocks noGrp="1"/>
          </p:cNvSpPr>
          <p:nvPr>
            <p:ph type="title"/>
          </p:nvPr>
        </p:nvSpPr>
        <p:spPr>
          <a:xfrm>
            <a:off x="958506" y="203492"/>
            <a:ext cx="10264697" cy="1212102"/>
          </a:xfrm>
        </p:spPr>
        <p:txBody>
          <a:bodyPr>
            <a:normAutofit/>
          </a:bodyPr>
          <a:lstStyle/>
          <a:p>
            <a:r>
              <a:rPr lang="en-US" sz="2400" b="1">
                <a:solidFill>
                  <a:srgbClr val="FFFFFF"/>
                </a:solidFill>
                <a:cs typeface="Calibri Light"/>
              </a:rPr>
              <a:t>Aktuelles Kräfteverhältnis auf dem IT-Beschaffungsmarkt ( Folie 3 )</a:t>
            </a:r>
            <a:endParaRPr lang="en-US" sz="2400" b="1">
              <a:solidFill>
                <a:srgbClr val="FFFFFF"/>
              </a:solidFill>
            </a:endParaRPr>
          </a:p>
        </p:txBody>
      </p:sp>
      <p:sp>
        <p:nvSpPr>
          <p:cNvPr id="3" name="Content Placeholder 2">
            <a:extLst>
              <a:ext uri="{FF2B5EF4-FFF2-40B4-BE49-F238E27FC236}">
                <a16:creationId xmlns:a16="http://schemas.microsoft.com/office/drawing/2014/main" id="{0DB518DE-336D-4BBA-A279-EF1AD57E376B}"/>
              </a:ext>
            </a:extLst>
          </p:cNvPr>
          <p:cNvSpPr>
            <a:spLocks noGrp="1"/>
          </p:cNvSpPr>
          <p:nvPr>
            <p:ph idx="1"/>
          </p:nvPr>
        </p:nvSpPr>
        <p:spPr>
          <a:xfrm>
            <a:off x="1367624" y="2465036"/>
            <a:ext cx="9708995" cy="4278373"/>
          </a:xfrm>
        </p:spPr>
        <p:txBody>
          <a:bodyPr vert="horz" lIns="91440" tIns="45720" rIns="91440" bIns="45720" rtlCol="0" anchor="ctr">
            <a:normAutofit/>
          </a:bodyPr>
          <a:lstStyle/>
          <a:p>
            <a:pPr marL="457200" indent="-457200">
              <a:buFont typeface="Wingdings" panose="020B0604020202020204" pitchFamily="34" charset="0"/>
              <a:buChar char="Ø"/>
            </a:pPr>
            <a:r>
              <a:rPr lang="en-US" sz="2000" u="sng">
                <a:cs typeface="Calibri"/>
              </a:rPr>
              <a:t>Perspektiven für Unternehmen</a:t>
            </a:r>
          </a:p>
          <a:p>
            <a:pPr marL="457200" indent="-457200">
              <a:buFont typeface="Wingdings" panose="020B0604020202020204" pitchFamily="34" charset="0"/>
              <a:buChar char="Ø"/>
            </a:pPr>
            <a:r>
              <a:rPr lang="en-US" sz="2000">
                <a:cs typeface="Calibri"/>
              </a:rPr>
              <a:t>Internationale und globale Märkte unterliegen starken Schwankungen die nicht von einem Unternehmen beeinflußt werden können. Diese eröffnen für Unternehmen sehr viele Zukunftsperspektiven wie zB:</a:t>
            </a:r>
          </a:p>
          <a:p>
            <a:pPr marL="457200" indent="-457200">
              <a:buFont typeface="Wingdings" panose="020B0604020202020204" pitchFamily="34" charset="0"/>
              <a:buChar char="Ø"/>
            </a:pPr>
            <a:endParaRPr lang="en-US" sz="1500">
              <a:cs typeface="Calibri"/>
            </a:endParaRPr>
          </a:p>
          <a:p>
            <a:pPr marL="0" indent="0">
              <a:buNone/>
            </a:pPr>
            <a:endParaRPr lang="en-US" sz="1500">
              <a:cs typeface="Calibri"/>
            </a:endParaRPr>
          </a:p>
          <a:p>
            <a:pPr marL="0" indent="0">
              <a:buNone/>
            </a:pPr>
            <a:endParaRPr lang="en-US" sz="2000">
              <a:cs typeface="Calibri"/>
            </a:endParaRPr>
          </a:p>
          <a:p>
            <a:pPr marL="457200" indent="-457200">
              <a:buFont typeface="Wingdings" panose="020B0604020202020204" pitchFamily="34" charset="0"/>
              <a:buChar char="q"/>
            </a:pPr>
            <a:r>
              <a:rPr lang="en-US" sz="2000">
                <a:cs typeface="Calibri"/>
              </a:rPr>
              <a:t>Zugang zu internationalen Märkten</a:t>
            </a:r>
          </a:p>
          <a:p>
            <a:pPr marL="457200" indent="-457200">
              <a:buFont typeface="Wingdings" panose="020B0604020202020204" pitchFamily="34" charset="0"/>
              <a:buChar char="q"/>
            </a:pPr>
            <a:r>
              <a:rPr lang="en-US" sz="2000">
                <a:cs typeface="Calibri"/>
              </a:rPr>
              <a:t>Erkennen von Einsparpotenzial</a:t>
            </a:r>
          </a:p>
          <a:p>
            <a:pPr marL="457200" indent="-457200">
              <a:buFont typeface="Wingdings" panose="020B0604020202020204" pitchFamily="34" charset="0"/>
              <a:buChar char="q"/>
            </a:pPr>
            <a:r>
              <a:rPr lang="en-US" sz="2000">
                <a:cs typeface="Calibri"/>
              </a:rPr>
              <a:t>Wachstumspotenzial</a:t>
            </a:r>
          </a:p>
          <a:p>
            <a:pPr marL="457200" indent="-457200">
              <a:buFont typeface="Wingdings" panose="020B0604020202020204" pitchFamily="34" charset="0"/>
              <a:buChar char="q"/>
            </a:pPr>
            <a:r>
              <a:rPr lang="en-US" sz="2000">
                <a:cs typeface="Calibri"/>
              </a:rPr>
              <a:t>Erschließung von neuen Märkten</a:t>
            </a:r>
          </a:p>
          <a:p>
            <a:pPr marL="0" indent="0">
              <a:buNone/>
            </a:pPr>
            <a:endParaRPr lang="en-US" sz="1500">
              <a:cs typeface="Calibri"/>
            </a:endParaRPr>
          </a:p>
          <a:p>
            <a:pPr marL="0" indent="0">
              <a:buNone/>
            </a:pPr>
            <a:endParaRPr lang="en-US" sz="1500">
              <a:cs typeface="Calibri"/>
            </a:endParaRPr>
          </a:p>
        </p:txBody>
      </p:sp>
    </p:spTree>
    <p:extLst>
      <p:ext uri="{BB962C8B-B14F-4D97-AF65-F5344CB8AC3E}">
        <p14:creationId xmlns:p14="http://schemas.microsoft.com/office/powerpoint/2010/main" val="65183980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70BD22F-D8CB-4FF7-968C-CDADC34E2E58}"/>
              </a:ext>
            </a:extLst>
          </p:cNvPr>
          <p:cNvSpPr>
            <a:spLocks noGrp="1"/>
          </p:cNvSpPr>
          <p:nvPr>
            <p:ph type="title"/>
          </p:nvPr>
        </p:nvSpPr>
        <p:spPr>
          <a:xfrm>
            <a:off x="958506" y="800392"/>
            <a:ext cx="10264697" cy="1212102"/>
          </a:xfrm>
        </p:spPr>
        <p:txBody>
          <a:bodyPr>
            <a:normAutofit/>
          </a:bodyPr>
          <a:lstStyle/>
          <a:p>
            <a:r>
              <a:rPr lang="en-US" sz="2400" b="1">
                <a:solidFill>
                  <a:srgbClr val="FFFFFF"/>
                </a:solidFill>
                <a:cs typeface="Calibri Light" panose="020F0302020204030204"/>
              </a:rPr>
              <a:t>Eigene Position in diesem Markt</a:t>
            </a:r>
          </a:p>
        </p:txBody>
      </p:sp>
      <p:sp>
        <p:nvSpPr>
          <p:cNvPr id="3" name="Content Placeholder 2">
            <a:extLst>
              <a:ext uri="{FF2B5EF4-FFF2-40B4-BE49-F238E27FC236}">
                <a16:creationId xmlns:a16="http://schemas.microsoft.com/office/drawing/2014/main" id="{D576EFEB-6971-4F8F-B9F9-466D57C0019E}"/>
              </a:ext>
            </a:extLst>
          </p:cNvPr>
          <p:cNvSpPr>
            <a:spLocks noGrp="1"/>
          </p:cNvSpPr>
          <p:nvPr>
            <p:ph idx="1"/>
          </p:nvPr>
        </p:nvSpPr>
        <p:spPr>
          <a:xfrm>
            <a:off x="1367624" y="2223736"/>
            <a:ext cx="9708995" cy="4468873"/>
          </a:xfrm>
        </p:spPr>
        <p:txBody>
          <a:bodyPr vert="horz" lIns="91440" tIns="45720" rIns="91440" bIns="45720" rtlCol="0" anchor="ctr">
            <a:normAutofit/>
          </a:bodyPr>
          <a:lstStyle/>
          <a:p>
            <a:pPr marL="342900" indent="-342900">
              <a:buFont typeface="Wingdings" panose="020B0604020202020204" pitchFamily="34" charset="0"/>
              <a:buChar char="Ø"/>
            </a:pPr>
            <a:r>
              <a:rPr lang="en-US" sz="2000">
                <a:cs typeface="Calibri"/>
              </a:rPr>
              <a:t>Als angehender Fachinformatiker für Anwendungsentwicklung und Systemintegration bin ich Teil des Beschaffungsmarktes als qualifiziertes Fachpersonal. Hier habe ich eine hervorragende Ausgangslage in diesem Markt. Fachkundiges Personal ist in der Softwareentwicklung und IT-Administration stark gefragt und die Berufsaussichten sind sehr gut. Mögliche Tätigkeitsfelder sind:</a:t>
            </a:r>
          </a:p>
          <a:p>
            <a:pPr marL="0" indent="0">
              <a:buNone/>
            </a:pPr>
            <a:endParaRPr lang="en-US" sz="2000">
              <a:cs typeface="Calibri"/>
            </a:endParaRPr>
          </a:p>
          <a:p>
            <a:pPr marL="0" indent="0">
              <a:buNone/>
            </a:pPr>
            <a:endParaRPr lang="en-US" sz="2000">
              <a:cs typeface="Calibri"/>
            </a:endParaRPr>
          </a:p>
          <a:p>
            <a:pPr>
              <a:buFont typeface="Wingdings" panose="020B0604020202020204" pitchFamily="34" charset="0"/>
              <a:buChar char="q"/>
            </a:pPr>
            <a:r>
              <a:rPr lang="en-US" sz="2000">
                <a:cs typeface="Calibri"/>
              </a:rPr>
              <a:t>Mobilitätsanbieter </a:t>
            </a:r>
          </a:p>
          <a:p>
            <a:pPr>
              <a:buFont typeface="Wingdings" panose="020B0604020202020204" pitchFamily="34" charset="0"/>
              <a:buChar char="q"/>
            </a:pPr>
            <a:r>
              <a:rPr lang="en-US" sz="2000">
                <a:cs typeface="Calibri"/>
              </a:rPr>
              <a:t>Automobilindustrie</a:t>
            </a:r>
          </a:p>
          <a:p>
            <a:pPr>
              <a:buFont typeface="Wingdings" panose="020B0604020202020204" pitchFamily="34" charset="0"/>
              <a:buChar char="q"/>
            </a:pPr>
            <a:r>
              <a:rPr lang="en-US" sz="2000">
                <a:cs typeface="Calibri"/>
              </a:rPr>
              <a:t>Pharmaindustrie</a:t>
            </a:r>
          </a:p>
          <a:p>
            <a:pPr>
              <a:buFont typeface="Wingdings" panose="020B0604020202020204" pitchFamily="34" charset="0"/>
              <a:buChar char="q"/>
            </a:pPr>
            <a:r>
              <a:rPr lang="en-US" sz="2000">
                <a:cs typeface="Calibri"/>
              </a:rPr>
              <a:t>Energieunternehmen</a:t>
            </a:r>
          </a:p>
        </p:txBody>
      </p:sp>
    </p:spTree>
    <p:extLst>
      <p:ext uri="{BB962C8B-B14F-4D97-AF65-F5344CB8AC3E}">
        <p14:creationId xmlns:p14="http://schemas.microsoft.com/office/powerpoint/2010/main" val="404355283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CAA05E-DD60-4A37-95DE-47E414200419}"/>
              </a:ext>
            </a:extLst>
          </p:cNvPr>
          <p:cNvSpPr>
            <a:spLocks noGrp="1"/>
          </p:cNvSpPr>
          <p:nvPr>
            <p:ph idx="1"/>
          </p:nvPr>
        </p:nvSpPr>
        <p:spPr>
          <a:xfrm>
            <a:off x="358740" y="712591"/>
            <a:ext cx="11054993" cy="1988282"/>
          </a:xfrm>
        </p:spPr>
        <p:txBody>
          <a:bodyPr vert="horz" lIns="91440" tIns="45720" rIns="91440" bIns="45720" rtlCol="0" anchor="t">
            <a:normAutofit/>
          </a:bodyPr>
          <a:lstStyle/>
          <a:p>
            <a:pPr marL="0" indent="0">
              <a:buNone/>
            </a:pPr>
            <a:r>
              <a:rPr lang="en-US" sz="1800">
                <a:cs typeface="Calibri"/>
              </a:rPr>
              <a:t>- Der Beschaffungsmarkt ist extrem wichtig für Unternehmen und Betriebe.</a:t>
            </a:r>
          </a:p>
          <a:p>
            <a:pPr marL="0" indent="0">
              <a:buNone/>
            </a:pPr>
            <a:r>
              <a:rPr lang="en-US" sz="1800">
                <a:cs typeface="Calibri"/>
              </a:rPr>
              <a:t>- Er unterliegt großen Schwankungen, die sich auch auf die Preise auswirken können.</a:t>
            </a:r>
          </a:p>
          <a:p>
            <a:pPr marL="0" indent="0">
              <a:buNone/>
            </a:pPr>
            <a:r>
              <a:rPr lang="en-US" sz="1800">
                <a:cs typeface="Calibri"/>
              </a:rPr>
              <a:t>- Der Beschaffungsmarkt ist global und eröffnet zahlreiche Perspektiven, sorgt aber auch für erhöhte Konkurrenz. </a:t>
            </a:r>
          </a:p>
          <a:p>
            <a:pPr marL="0" indent="0">
              <a:buNone/>
            </a:pPr>
            <a:r>
              <a:rPr lang="en-US" sz="1800">
                <a:cs typeface="Calibri"/>
              </a:rPr>
              <a:t>- Der Einfluss ist insbesondere auf die IT-Branche groß.</a:t>
            </a:r>
          </a:p>
          <a:p>
            <a:pPr marL="0" indent="0">
              <a:buNone/>
            </a:pPr>
            <a:r>
              <a:rPr lang="en-US" sz="1800">
                <a:cs typeface="Calibri"/>
              </a:rPr>
              <a:t>- Des weiteren bestehen Wechselwirkungen zwischen Absatz- und Beschaffungsmarkt.</a:t>
            </a:r>
          </a:p>
          <a:p>
            <a:pPr marL="0" indent="0">
              <a:buNone/>
            </a:pPr>
            <a:endParaRPr lang="en-US" sz="1800">
              <a:cs typeface="Calibri"/>
            </a:endParaRPr>
          </a:p>
        </p:txBody>
      </p:sp>
      <p:sp>
        <p:nvSpPr>
          <p:cNvPr id="4" name="Textfeld 3">
            <a:extLst>
              <a:ext uri="{FF2B5EF4-FFF2-40B4-BE49-F238E27FC236}">
                <a16:creationId xmlns:a16="http://schemas.microsoft.com/office/drawing/2014/main" id="{E576D0DD-A08C-4968-B0E4-907011019506}"/>
              </a:ext>
            </a:extLst>
          </p:cNvPr>
          <p:cNvSpPr txBox="1"/>
          <p:nvPr/>
        </p:nvSpPr>
        <p:spPr>
          <a:xfrm>
            <a:off x="126715" y="75344"/>
            <a:ext cx="75121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u="sng">
                <a:solidFill>
                  <a:srgbClr val="4472C4"/>
                </a:solidFill>
              </a:rPr>
              <a:t>Fazit:</a:t>
            </a:r>
            <a:endParaRPr lang="de-DE" u="sng"/>
          </a:p>
        </p:txBody>
      </p:sp>
    </p:spTree>
    <p:extLst>
      <p:ext uri="{BB962C8B-B14F-4D97-AF65-F5344CB8AC3E}">
        <p14:creationId xmlns:p14="http://schemas.microsoft.com/office/powerpoint/2010/main" val="859812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9A8883-C66C-4877-AA14-C689ED810F5D}"/>
              </a:ext>
            </a:extLst>
          </p:cNvPr>
          <p:cNvSpPr txBox="1"/>
          <p:nvPr/>
        </p:nvSpPr>
        <p:spPr>
          <a:xfrm>
            <a:off x="1882" y="1881"/>
            <a:ext cx="121882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panose="020F0502020204030204"/>
            </a:endParaRPr>
          </a:p>
        </p:txBody>
      </p:sp>
      <p:sp>
        <p:nvSpPr>
          <p:cNvPr id="3" name="TextBox 2">
            <a:extLst>
              <a:ext uri="{FF2B5EF4-FFF2-40B4-BE49-F238E27FC236}">
                <a16:creationId xmlns:a16="http://schemas.microsoft.com/office/drawing/2014/main" id="{F0D433DE-1148-4DFE-A5BF-4982F39A3F56}"/>
              </a:ext>
            </a:extLst>
          </p:cNvPr>
          <p:cNvSpPr txBox="1"/>
          <p:nvPr/>
        </p:nvSpPr>
        <p:spPr>
          <a:xfrm>
            <a:off x="78798" y="-2381"/>
            <a:ext cx="12115944" cy="15081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err="1">
                <a:solidFill>
                  <a:schemeClr val="accent4">
                    <a:lumMod val="75000"/>
                  </a:schemeClr>
                </a:solidFill>
                <a:cs typeface="Calibri" panose="020F0502020204030204"/>
              </a:rPr>
              <a:t>Präsentation</a:t>
            </a:r>
            <a:r>
              <a:rPr lang="en-US" sz="2400" b="1" u="sng" dirty="0">
                <a:solidFill>
                  <a:schemeClr val="accent4">
                    <a:lumMod val="75000"/>
                  </a:schemeClr>
                </a:solidFill>
                <a:cs typeface="Calibri" panose="020F0502020204030204"/>
              </a:rPr>
              <a:t> </a:t>
            </a:r>
            <a:r>
              <a:rPr lang="en-US" sz="2400" b="1" u="sng" dirty="0" err="1">
                <a:solidFill>
                  <a:schemeClr val="accent4">
                    <a:lumMod val="75000"/>
                  </a:schemeClr>
                </a:solidFill>
                <a:cs typeface="Calibri" panose="020F0502020204030204"/>
              </a:rPr>
              <a:t>Beschaffungsmärkte</a:t>
            </a:r>
            <a:endParaRPr lang="de-DE" sz="2400" b="1" dirty="0">
              <a:solidFill>
                <a:schemeClr val="accent4">
                  <a:lumMod val="75000"/>
                </a:schemeClr>
              </a:solidFill>
            </a:endParaRPr>
          </a:p>
          <a:p>
            <a:endParaRPr lang="en-US" sz="1400" b="1" dirty="0">
              <a:cs typeface="Calibri" panose="020F0502020204030204"/>
            </a:endParaRPr>
          </a:p>
          <a:p>
            <a:r>
              <a:rPr lang="en-US" sz="1400" b="1" dirty="0">
                <a:cs typeface="Calibri" panose="020F0502020204030204"/>
              </a:rPr>
              <a:t>Definition:</a:t>
            </a:r>
            <a:endParaRPr lang="en-US" dirty="0"/>
          </a:p>
          <a:p>
            <a:r>
              <a:rPr lang="en-US" sz="1000" dirty="0" err="1"/>
              <a:t>Beschaffung</a:t>
            </a:r>
            <a:r>
              <a:rPr lang="en-US" sz="1000" dirty="0"/>
              <a:t> </a:t>
            </a:r>
            <a:r>
              <a:rPr lang="en-US" sz="1000" dirty="0" err="1"/>
              <a:t>für</a:t>
            </a:r>
            <a:r>
              <a:rPr lang="en-US" sz="1000" dirty="0"/>
              <a:t> die </a:t>
            </a:r>
            <a:r>
              <a:rPr lang="en-US" sz="1000" dirty="0" err="1"/>
              <a:t>Produktion</a:t>
            </a:r>
            <a:r>
              <a:rPr lang="en-US" sz="1000" dirty="0"/>
              <a:t> </a:t>
            </a:r>
            <a:r>
              <a:rPr lang="en-US" sz="1000" dirty="0" err="1"/>
              <a:t>notwendiger</a:t>
            </a:r>
            <a:r>
              <a:rPr lang="en-US" sz="1000" dirty="0"/>
              <a:t> </a:t>
            </a:r>
            <a:r>
              <a:rPr lang="en-US" sz="1000" dirty="0" err="1"/>
              <a:t>Ressourcen</a:t>
            </a:r>
            <a:r>
              <a:rPr lang="en-US" sz="1000" dirty="0"/>
              <a:t> </a:t>
            </a:r>
            <a:r>
              <a:rPr lang="en-US" sz="1000" dirty="0" err="1"/>
              <a:t>ist</a:t>
            </a:r>
            <a:r>
              <a:rPr lang="en-US" sz="1000" dirty="0"/>
              <a:t> </a:t>
            </a:r>
            <a:r>
              <a:rPr lang="en-US" sz="1000" dirty="0" err="1"/>
              <a:t>für</a:t>
            </a:r>
            <a:r>
              <a:rPr lang="en-US" sz="1000" dirty="0"/>
              <a:t> </a:t>
            </a:r>
            <a:r>
              <a:rPr lang="en-US" sz="1000" dirty="0" err="1"/>
              <a:t>ein</a:t>
            </a:r>
            <a:r>
              <a:rPr lang="en-US" sz="1000" dirty="0"/>
              <a:t> </a:t>
            </a:r>
            <a:r>
              <a:rPr lang="en-US" sz="1000" dirty="0" err="1"/>
              <a:t>Unternehmen</a:t>
            </a:r>
            <a:r>
              <a:rPr lang="en-US" sz="1000" dirty="0"/>
              <a:t> </a:t>
            </a:r>
            <a:r>
              <a:rPr lang="en-US" sz="1000" dirty="0" err="1"/>
              <a:t>essentiell</a:t>
            </a:r>
            <a:r>
              <a:rPr lang="en-US" sz="1000" dirty="0"/>
              <a:t>. </a:t>
            </a:r>
            <a:r>
              <a:rPr lang="en-US" sz="1000" dirty="0" err="1"/>
              <a:t>Hierfür</a:t>
            </a:r>
            <a:r>
              <a:rPr lang="en-US" sz="1000" dirty="0"/>
              <a:t> </a:t>
            </a:r>
            <a:r>
              <a:rPr lang="en-US" sz="1000" dirty="0" err="1"/>
              <a:t>bedienen</a:t>
            </a:r>
            <a:r>
              <a:rPr lang="en-US" sz="1000" dirty="0"/>
              <a:t> </a:t>
            </a:r>
            <a:r>
              <a:rPr lang="en-US" sz="1000" dirty="0" err="1"/>
              <a:t>sich</a:t>
            </a:r>
            <a:r>
              <a:rPr lang="en-US" sz="1000" dirty="0"/>
              <a:t> </a:t>
            </a:r>
            <a:r>
              <a:rPr lang="en-US" sz="1000" dirty="0" err="1"/>
              <a:t>Unternehmen</a:t>
            </a:r>
            <a:r>
              <a:rPr lang="en-US" sz="1000" dirty="0"/>
              <a:t> an </a:t>
            </a:r>
            <a:r>
              <a:rPr lang="en-US" sz="1000" dirty="0" err="1"/>
              <a:t>Beschaffungsmärkten</a:t>
            </a:r>
            <a:r>
              <a:rPr lang="en-US" sz="1000" dirty="0"/>
              <a:t> </a:t>
            </a:r>
            <a:br>
              <a:rPr lang="en-US" sz="1000" dirty="0"/>
            </a:br>
            <a:r>
              <a:rPr lang="en-US" sz="1000" dirty="0" err="1"/>
              <a:t>Dabei</a:t>
            </a:r>
            <a:r>
              <a:rPr lang="en-US" sz="1000" dirty="0"/>
              <a:t> </a:t>
            </a:r>
            <a:r>
              <a:rPr lang="en-US" sz="1000" dirty="0" err="1"/>
              <a:t>soll</a:t>
            </a:r>
            <a:r>
              <a:rPr lang="en-US" sz="1000" dirty="0"/>
              <a:t> </a:t>
            </a:r>
            <a:r>
              <a:rPr lang="en-US" sz="1000" dirty="0" err="1"/>
              <a:t>möglichst</a:t>
            </a:r>
            <a:r>
              <a:rPr lang="en-US" sz="1000" dirty="0"/>
              <a:t> dem </a:t>
            </a:r>
            <a:r>
              <a:rPr lang="en-US" sz="1000" dirty="0" err="1"/>
              <a:t>öknomoischen</a:t>
            </a:r>
            <a:r>
              <a:rPr lang="en-US" sz="1000" dirty="0"/>
              <a:t> </a:t>
            </a:r>
            <a:r>
              <a:rPr lang="en-US" sz="1000" dirty="0" err="1"/>
              <a:t>Prinzip</a:t>
            </a:r>
            <a:r>
              <a:rPr lang="en-US" sz="1000" dirty="0"/>
              <a:t> </a:t>
            </a:r>
            <a:r>
              <a:rPr lang="en-US" sz="1000" dirty="0" err="1"/>
              <a:t>gefolgt</a:t>
            </a:r>
            <a:r>
              <a:rPr lang="en-US" sz="1000" dirty="0"/>
              <a:t> </a:t>
            </a:r>
            <a:r>
              <a:rPr lang="en-US" sz="1000" dirty="0" err="1"/>
              <a:t>werden</a:t>
            </a:r>
            <a:r>
              <a:rPr lang="en-US" sz="1000" dirty="0"/>
              <a:t>.</a:t>
            </a:r>
            <a:br>
              <a:rPr lang="en-US" sz="1000" dirty="0"/>
            </a:br>
            <a:r>
              <a:rPr lang="en-US" sz="1000" dirty="0"/>
              <a:t>Die </a:t>
            </a:r>
            <a:r>
              <a:rPr lang="en-US" sz="1000" dirty="0" err="1"/>
              <a:t>Beschaffungsmärkte</a:t>
            </a:r>
            <a:r>
              <a:rPr lang="en-US" sz="1000" dirty="0"/>
              <a:t> </a:t>
            </a:r>
            <a:r>
              <a:rPr lang="en-US" sz="1000" dirty="0" err="1"/>
              <a:t>sind</a:t>
            </a:r>
            <a:r>
              <a:rPr lang="en-US" sz="1000" dirty="0"/>
              <a:t> global </a:t>
            </a:r>
            <a:r>
              <a:rPr lang="en-US" sz="1000" dirty="0" err="1"/>
              <a:t>organisiert</a:t>
            </a:r>
            <a:r>
              <a:rPr lang="en-US" sz="1000" dirty="0"/>
              <a:t>, </a:t>
            </a:r>
            <a:r>
              <a:rPr lang="en-US" sz="1000" dirty="0" err="1"/>
              <a:t>haben</a:t>
            </a:r>
            <a:r>
              <a:rPr lang="en-US" sz="1000" dirty="0"/>
              <a:t> </a:t>
            </a:r>
            <a:r>
              <a:rPr lang="en-US" sz="1000" dirty="0" err="1"/>
              <a:t>eine</a:t>
            </a:r>
            <a:r>
              <a:rPr lang="en-US" sz="1000" dirty="0"/>
              <a:t> </a:t>
            </a:r>
            <a:r>
              <a:rPr lang="en-US" sz="1000" dirty="0" err="1"/>
              <a:t>große</a:t>
            </a:r>
            <a:r>
              <a:rPr lang="en-US" sz="1000" dirty="0"/>
              <a:t> </a:t>
            </a:r>
            <a:r>
              <a:rPr lang="en-US" sz="1000" dirty="0" err="1"/>
              <a:t>volkswirtschaftliche</a:t>
            </a:r>
            <a:r>
              <a:rPr lang="en-US" sz="1000" dirty="0"/>
              <a:t> </a:t>
            </a:r>
            <a:r>
              <a:rPr lang="en-US" sz="1000" dirty="0" err="1"/>
              <a:t>Bedeutung</a:t>
            </a:r>
            <a:r>
              <a:rPr lang="en-US" sz="1000" dirty="0"/>
              <a:t> und </a:t>
            </a:r>
            <a:r>
              <a:rPr lang="en-US" sz="1000" dirty="0" err="1"/>
              <a:t>unterliegen</a:t>
            </a:r>
            <a:r>
              <a:rPr lang="en-US" sz="1000" dirty="0"/>
              <a:t> </a:t>
            </a:r>
            <a:r>
              <a:rPr lang="en-US" sz="1000" dirty="0" err="1"/>
              <a:t>einem</a:t>
            </a:r>
            <a:r>
              <a:rPr lang="en-US" sz="1000" dirty="0"/>
              <a:t> </a:t>
            </a:r>
            <a:r>
              <a:rPr lang="en-US" sz="1000" dirty="0" err="1"/>
              <a:t>stetigen</a:t>
            </a:r>
            <a:r>
              <a:rPr lang="en-US" sz="1000" dirty="0"/>
              <a:t> </a:t>
            </a:r>
            <a:r>
              <a:rPr lang="en-US" sz="1000" dirty="0" err="1"/>
              <a:t>Wandel</a:t>
            </a:r>
            <a:r>
              <a:rPr lang="en-US" sz="1000" dirty="0"/>
              <a:t>. </a:t>
            </a:r>
            <a:r>
              <a:rPr lang="en-US" sz="1000" dirty="0" err="1"/>
              <a:t>Zudem</a:t>
            </a:r>
            <a:r>
              <a:rPr lang="en-US" sz="1000" dirty="0"/>
              <a:t> </a:t>
            </a:r>
            <a:r>
              <a:rPr lang="en-US" sz="1000" dirty="0" err="1"/>
              <a:t>sind</a:t>
            </a:r>
            <a:r>
              <a:rPr lang="en-US" sz="1000" dirty="0"/>
              <a:t> </a:t>
            </a:r>
            <a:r>
              <a:rPr lang="en-US" sz="1000" dirty="0" err="1"/>
              <a:t>sie</a:t>
            </a:r>
            <a:r>
              <a:rPr lang="en-US" sz="1000" dirty="0"/>
              <a:t> </a:t>
            </a:r>
            <a:r>
              <a:rPr lang="en-US" sz="1000" dirty="0" err="1"/>
              <a:t>für</a:t>
            </a:r>
            <a:r>
              <a:rPr lang="en-US" sz="1000" dirty="0"/>
              <a:t> die </a:t>
            </a:r>
            <a:r>
              <a:rPr lang="en-US" sz="1000" dirty="0" err="1"/>
              <a:t>verkaufenden</a:t>
            </a:r>
            <a:r>
              <a:rPr lang="en-US" sz="1000" dirty="0"/>
              <a:t> </a:t>
            </a:r>
            <a:r>
              <a:rPr lang="en-US" sz="1000" dirty="0" err="1"/>
              <a:t>Teilnehmer</a:t>
            </a:r>
            <a:r>
              <a:rPr lang="en-US" sz="1000" dirty="0"/>
              <a:t> </a:t>
            </a:r>
            <a:r>
              <a:rPr lang="en-US" sz="1000" dirty="0" err="1"/>
              <a:t>Absatzmärkte</a:t>
            </a:r>
            <a:r>
              <a:rPr lang="en-US" sz="1000" dirty="0"/>
              <a:t>.</a:t>
            </a:r>
            <a:endParaRPr lang="en-US" sz="1000" dirty="0">
              <a:cs typeface="Calibri"/>
            </a:endParaRPr>
          </a:p>
          <a:p>
            <a:r>
              <a:rPr lang="en-US" sz="1000" dirty="0"/>
              <a:t>Das </a:t>
            </a:r>
            <a:r>
              <a:rPr lang="en-US" sz="1000" dirty="0" err="1"/>
              <a:t>jeweilige</a:t>
            </a:r>
            <a:r>
              <a:rPr lang="en-US" sz="1000" dirty="0"/>
              <a:t> </a:t>
            </a:r>
            <a:r>
              <a:rPr lang="en-US" sz="1000" dirty="0" err="1"/>
              <a:t>Unternehmen</a:t>
            </a:r>
            <a:r>
              <a:rPr lang="en-US" sz="1000" dirty="0"/>
              <a:t> muss </a:t>
            </a:r>
            <a:r>
              <a:rPr lang="en-US" sz="1000" dirty="0" err="1"/>
              <a:t>Chancen</a:t>
            </a:r>
            <a:r>
              <a:rPr lang="en-US" sz="1000" dirty="0"/>
              <a:t> </a:t>
            </a:r>
            <a:r>
              <a:rPr lang="en-US" sz="1000" dirty="0" err="1"/>
              <a:t>erhöhen</a:t>
            </a:r>
            <a:r>
              <a:rPr lang="en-US" sz="1000" dirty="0"/>
              <a:t> &amp; </a:t>
            </a:r>
            <a:r>
              <a:rPr lang="en-US" sz="1000" dirty="0" err="1"/>
              <a:t>Risiken</a:t>
            </a:r>
            <a:r>
              <a:rPr lang="en-US" sz="1000" dirty="0"/>
              <a:t> </a:t>
            </a:r>
            <a:r>
              <a:rPr lang="en-US" sz="1000" dirty="0" err="1"/>
              <a:t>minimieren</a:t>
            </a:r>
            <a:r>
              <a:rPr lang="en-US" sz="1000" dirty="0"/>
              <a:t>.</a:t>
            </a:r>
            <a:endParaRPr lang="en-US" sz="1000" dirty="0">
              <a:cs typeface="Calibri"/>
            </a:endParaRPr>
          </a:p>
        </p:txBody>
      </p:sp>
      <p:sp>
        <p:nvSpPr>
          <p:cNvPr id="4" name="Textfeld 1">
            <a:extLst>
              <a:ext uri="{FF2B5EF4-FFF2-40B4-BE49-F238E27FC236}">
                <a16:creationId xmlns:a16="http://schemas.microsoft.com/office/drawing/2014/main" id="{3E8D3880-B37A-49EA-A8BD-8E435550E1F2}"/>
              </a:ext>
            </a:extLst>
          </p:cNvPr>
          <p:cNvSpPr txBox="1"/>
          <p:nvPr/>
        </p:nvSpPr>
        <p:spPr>
          <a:xfrm>
            <a:off x="13538" y="1505979"/>
            <a:ext cx="6022369"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1400" b="1">
                <a:latin typeface="Calibri Light"/>
              </a:rPr>
              <a:t>Volkswirtschaftliche Perspektive des Beschaffungsmarktes</a:t>
            </a:r>
            <a:r>
              <a:rPr lang="de-DE" sz="1400" b="1">
                <a:latin typeface="Calibri Light"/>
                <a:cs typeface="Calibri Light"/>
              </a:rPr>
              <a:t>​</a:t>
            </a:r>
          </a:p>
          <a:p>
            <a:r>
              <a:rPr lang="de-DE" sz="1000">
                <a:latin typeface="Calibri"/>
                <a:cs typeface="Calibri"/>
              </a:rPr>
              <a:t>   Für alle Volkswirtschaften spielen Beschaffungsmärkte eine sehr wichtige Rolle.</a:t>
            </a:r>
            <a:endParaRPr lang="de-DE" sz="1000"/>
          </a:p>
        </p:txBody>
      </p:sp>
      <p:sp>
        <p:nvSpPr>
          <p:cNvPr id="6" name="Textfeld 3">
            <a:extLst>
              <a:ext uri="{FF2B5EF4-FFF2-40B4-BE49-F238E27FC236}">
                <a16:creationId xmlns:a16="http://schemas.microsoft.com/office/drawing/2014/main" id="{66A6C5DA-AC71-4DFF-8862-C2F8E0CD9DD8}"/>
              </a:ext>
            </a:extLst>
          </p:cNvPr>
          <p:cNvSpPr txBox="1"/>
          <p:nvPr/>
        </p:nvSpPr>
        <p:spPr>
          <a:xfrm>
            <a:off x="75343" y="1923353"/>
            <a:ext cx="4592548" cy="150810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1200" u="sng">
                <a:cs typeface="Calibri"/>
              </a:rPr>
              <a:t>7  Wichtige Aspekte</a:t>
            </a:r>
          </a:p>
          <a:p>
            <a:r>
              <a:rPr lang="de-DE" sz="1000">
                <a:cs typeface="Segoe UI"/>
              </a:rPr>
              <a:t>1. Umsatzerlöse auf dem globalen Markt</a:t>
            </a:r>
            <a:r>
              <a:rPr lang="en-US" sz="1000">
                <a:cs typeface="Segoe UI"/>
              </a:rPr>
              <a:t>​</a:t>
            </a:r>
            <a:endParaRPr lang="de-DE" sz="1000">
              <a:cs typeface="Calibri"/>
            </a:endParaRPr>
          </a:p>
          <a:p>
            <a:r>
              <a:rPr lang="de-DE" sz="1000">
                <a:ea typeface="+mn-lt"/>
                <a:cs typeface="+mn-lt"/>
              </a:rPr>
              <a:t>2. Erhöhung des BIP und BNE</a:t>
            </a:r>
            <a:r>
              <a:rPr lang="en-US" sz="1000">
                <a:ea typeface="+mn-lt"/>
                <a:cs typeface="+mn-lt"/>
              </a:rPr>
              <a:t> </a:t>
            </a:r>
            <a:endParaRPr lang="en-US" sz="1000">
              <a:cs typeface="Calibri"/>
            </a:endParaRPr>
          </a:p>
          <a:p>
            <a:r>
              <a:rPr lang="en-US" sz="1000">
                <a:cs typeface="Calibri"/>
              </a:rPr>
              <a:t>3. </a:t>
            </a:r>
            <a:r>
              <a:rPr lang="de-DE" sz="1000">
                <a:ea typeface="+mn-lt"/>
                <a:cs typeface="+mn-lt"/>
              </a:rPr>
              <a:t>Einfacher Zugang und Teilnahme für Volksökonomien</a:t>
            </a:r>
            <a:r>
              <a:rPr lang="en-US" sz="1000">
                <a:ea typeface="+mn-lt"/>
                <a:cs typeface="+mn-lt"/>
              </a:rPr>
              <a:t> </a:t>
            </a:r>
          </a:p>
          <a:p>
            <a:r>
              <a:rPr lang="en-US" sz="1000">
                <a:cs typeface="Calibri"/>
              </a:rPr>
              <a:t>4. </a:t>
            </a:r>
            <a:r>
              <a:rPr lang="de-DE" sz="1000">
                <a:ea typeface="+mn-lt"/>
                <a:cs typeface="+mn-lt"/>
              </a:rPr>
              <a:t>Globale Handelsplattformen</a:t>
            </a:r>
            <a:r>
              <a:rPr lang="en-US" sz="1000">
                <a:ea typeface="+mn-lt"/>
                <a:cs typeface="+mn-lt"/>
              </a:rPr>
              <a:t> </a:t>
            </a:r>
            <a:endParaRPr lang="en-US" sz="1000">
              <a:cs typeface="Calibri"/>
            </a:endParaRPr>
          </a:p>
          <a:p>
            <a:r>
              <a:rPr lang="en-US" sz="1000">
                <a:cs typeface="Calibri"/>
              </a:rPr>
              <a:t>5. </a:t>
            </a:r>
            <a:r>
              <a:rPr lang="de-DE" sz="1000">
                <a:ea typeface="+mn-lt"/>
                <a:cs typeface="+mn-lt"/>
              </a:rPr>
              <a:t>Globale Regulierung</a:t>
            </a:r>
            <a:r>
              <a:rPr lang="en-US" sz="1000">
                <a:ea typeface="+mn-lt"/>
                <a:cs typeface="+mn-lt"/>
              </a:rPr>
              <a:t> </a:t>
            </a:r>
          </a:p>
          <a:p>
            <a:r>
              <a:rPr lang="en-US" sz="1000">
                <a:cs typeface="Calibri"/>
              </a:rPr>
              <a:t>6. Transparenz</a:t>
            </a:r>
          </a:p>
          <a:p>
            <a:r>
              <a:rPr lang="en-US" sz="1000">
                <a:cs typeface="Calibri"/>
              </a:rPr>
              <a:t>7. Weniger Abhängigkeit von einen oder wenigen Anbietern</a:t>
            </a:r>
          </a:p>
          <a:p>
            <a:endParaRPr lang="en-US" sz="800">
              <a:cs typeface="Segoe UI"/>
            </a:endParaRPr>
          </a:p>
        </p:txBody>
      </p:sp>
      <p:sp>
        <p:nvSpPr>
          <p:cNvPr id="8" name="Textfeld 5">
            <a:extLst>
              <a:ext uri="{FF2B5EF4-FFF2-40B4-BE49-F238E27FC236}">
                <a16:creationId xmlns:a16="http://schemas.microsoft.com/office/drawing/2014/main" id="{D37E4BFD-27EB-4399-97A8-B692FA82AC23}"/>
              </a:ext>
            </a:extLst>
          </p:cNvPr>
          <p:cNvSpPr txBox="1"/>
          <p:nvPr/>
        </p:nvSpPr>
        <p:spPr>
          <a:xfrm>
            <a:off x="3313441" y="1927097"/>
            <a:ext cx="2323672" cy="138499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1200" u="sng">
                <a:cs typeface="Calibri"/>
              </a:rPr>
              <a:t>6  Wichtige Faktoren</a:t>
            </a:r>
            <a:endParaRPr lang="de-DE" sz="1200" u="sng"/>
          </a:p>
          <a:p>
            <a:endParaRPr lang="de-DE" sz="1000">
              <a:cs typeface="Segoe UI"/>
            </a:endParaRPr>
          </a:p>
          <a:p>
            <a:r>
              <a:rPr lang="de-DE" sz="1000">
                <a:cs typeface="Segoe UI"/>
              </a:rPr>
              <a:t>1. Bodenschätze des Landes</a:t>
            </a:r>
            <a:endParaRPr lang="de-DE" sz="1000">
              <a:cs typeface="Calibri"/>
            </a:endParaRPr>
          </a:p>
          <a:p>
            <a:r>
              <a:rPr lang="de-DE" sz="1000">
                <a:ea typeface="+mn-lt"/>
                <a:cs typeface="+mn-lt"/>
              </a:rPr>
              <a:t>2. Klima</a:t>
            </a:r>
            <a:endParaRPr lang="en-US" sz="1000">
              <a:ea typeface="+mn-lt"/>
              <a:cs typeface="+mn-lt"/>
            </a:endParaRPr>
          </a:p>
          <a:p>
            <a:r>
              <a:rPr lang="de-DE" sz="1000">
                <a:ea typeface="+mn-lt"/>
                <a:cs typeface="+mn-lt"/>
              </a:rPr>
              <a:t>3. Stand der Technik</a:t>
            </a:r>
          </a:p>
          <a:p>
            <a:r>
              <a:rPr lang="de-DE" sz="1000">
                <a:cs typeface="Calibri"/>
              </a:rPr>
              <a:t>4. Wirtschaftspolitik der Reg.</a:t>
            </a:r>
          </a:p>
          <a:p>
            <a:r>
              <a:rPr lang="de-DE" sz="1000">
                <a:cs typeface="Calibri"/>
              </a:rPr>
              <a:t>5. Bildung der Bevölkerung</a:t>
            </a:r>
          </a:p>
          <a:p>
            <a:r>
              <a:rPr lang="de-DE" sz="1000">
                <a:cs typeface="Calibri"/>
              </a:rPr>
              <a:t>6. wirtsch. Leistung der Menschen</a:t>
            </a:r>
          </a:p>
        </p:txBody>
      </p:sp>
      <p:sp>
        <p:nvSpPr>
          <p:cNvPr id="9" name="Textfeld 3">
            <a:extLst>
              <a:ext uri="{FF2B5EF4-FFF2-40B4-BE49-F238E27FC236}">
                <a16:creationId xmlns:a16="http://schemas.microsoft.com/office/drawing/2014/main" id="{39247E95-B742-4A96-B2A3-6B2CFED00A19}"/>
              </a:ext>
            </a:extLst>
          </p:cNvPr>
          <p:cNvSpPr txBox="1"/>
          <p:nvPr/>
        </p:nvSpPr>
        <p:spPr>
          <a:xfrm>
            <a:off x="5884406" y="1500681"/>
            <a:ext cx="6022369"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1400" b="1">
                <a:latin typeface="Calibri Light"/>
              </a:rPr>
              <a:t>Betriebswirtschafliche Perspektive des Beschaffungsmarktes</a:t>
            </a:r>
            <a:endParaRPr lang="en-US" sz="1400">
              <a:cs typeface="Calibri"/>
            </a:endParaRPr>
          </a:p>
        </p:txBody>
      </p:sp>
      <p:sp>
        <p:nvSpPr>
          <p:cNvPr id="10" name="Textfeld 26">
            <a:extLst>
              <a:ext uri="{FF2B5EF4-FFF2-40B4-BE49-F238E27FC236}">
                <a16:creationId xmlns:a16="http://schemas.microsoft.com/office/drawing/2014/main" id="{5A05D5A0-613E-4029-B00C-9305EC49012C}"/>
              </a:ext>
            </a:extLst>
          </p:cNvPr>
          <p:cNvSpPr txBox="1"/>
          <p:nvPr/>
        </p:nvSpPr>
        <p:spPr>
          <a:xfrm>
            <a:off x="6031467" y="1770501"/>
            <a:ext cx="4592548"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1000">
                <a:cs typeface="Calibri"/>
              </a:rPr>
              <a:t>Beschaffungsmarkt als Markt schlechtin -&gt; Angebot &amp; Nachfrage.</a:t>
            </a:r>
            <a:endParaRPr lang="en-US" sz="1000">
              <a:cs typeface="Calibri"/>
            </a:endParaRPr>
          </a:p>
          <a:p>
            <a:r>
              <a:rPr lang="de-DE" sz="1000">
                <a:cs typeface="Calibri"/>
              </a:rPr>
              <a:t>Wechselseitige Beziehung zwischen Beschaffungs- und Absatzmarkt. Sowohl Einkauf notwendiger Güter, als auch profitabler Verkauf möglich.</a:t>
            </a:r>
          </a:p>
          <a:p>
            <a:r>
              <a:rPr lang="de-DE" sz="1000">
                <a:cs typeface="Calibri"/>
              </a:rPr>
              <a:t>Elementar wichtig für den Produktions-/ Betriebsprozess</a:t>
            </a:r>
          </a:p>
        </p:txBody>
      </p:sp>
      <p:sp>
        <p:nvSpPr>
          <p:cNvPr id="13" name="Textfeld 1">
            <a:extLst>
              <a:ext uri="{FF2B5EF4-FFF2-40B4-BE49-F238E27FC236}">
                <a16:creationId xmlns:a16="http://schemas.microsoft.com/office/drawing/2014/main" id="{BCF54EC5-6EF7-4CE4-8766-C25E918C8690}"/>
              </a:ext>
            </a:extLst>
          </p:cNvPr>
          <p:cNvSpPr txBox="1"/>
          <p:nvPr/>
        </p:nvSpPr>
        <p:spPr>
          <a:xfrm>
            <a:off x="-6013968" y="4956771"/>
            <a:ext cx="6022369"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e-DE" sz="1400" b="1">
              <a:latin typeface="Calibri Light"/>
              <a:cs typeface="Calibri Light"/>
            </a:endParaRPr>
          </a:p>
        </p:txBody>
      </p:sp>
      <p:sp>
        <p:nvSpPr>
          <p:cNvPr id="14" name="Textfeld 13">
            <a:extLst>
              <a:ext uri="{FF2B5EF4-FFF2-40B4-BE49-F238E27FC236}">
                <a16:creationId xmlns:a16="http://schemas.microsoft.com/office/drawing/2014/main" id="{8783EEA0-38A5-416E-8746-2543C4BDEB8C}"/>
              </a:ext>
            </a:extLst>
          </p:cNvPr>
          <p:cNvSpPr txBox="1"/>
          <p:nvPr/>
        </p:nvSpPr>
        <p:spPr>
          <a:xfrm>
            <a:off x="69376" y="5051046"/>
            <a:ext cx="7709042"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a:cs typeface="Calibri"/>
            </a:endParaRPr>
          </a:p>
        </p:txBody>
      </p:sp>
      <p:sp>
        <p:nvSpPr>
          <p:cNvPr id="15" name="Textfeld 3">
            <a:extLst>
              <a:ext uri="{FF2B5EF4-FFF2-40B4-BE49-F238E27FC236}">
                <a16:creationId xmlns:a16="http://schemas.microsoft.com/office/drawing/2014/main" id="{3900FE55-D862-4C8E-AEF9-2473BA677811}"/>
              </a:ext>
            </a:extLst>
          </p:cNvPr>
          <p:cNvSpPr txBox="1"/>
          <p:nvPr/>
        </p:nvSpPr>
        <p:spPr>
          <a:xfrm>
            <a:off x="71334" y="3557977"/>
            <a:ext cx="10191963" cy="34163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latin typeface="Calibri Light"/>
                <a:ea typeface="+mn-lt"/>
                <a:cs typeface="Calibri Light"/>
              </a:rPr>
              <a:t>Aktuelles</a:t>
            </a:r>
            <a:r>
              <a:rPr lang="en-US" sz="1400" b="1" dirty="0">
                <a:latin typeface="Calibri Light"/>
                <a:ea typeface="+mn-lt"/>
                <a:cs typeface="Calibri Light"/>
              </a:rPr>
              <a:t> </a:t>
            </a:r>
            <a:r>
              <a:rPr lang="en-US" sz="1400" b="1" dirty="0" err="1">
                <a:latin typeface="Calibri Light"/>
                <a:ea typeface="+mn-lt"/>
                <a:cs typeface="Calibri Light"/>
              </a:rPr>
              <a:t>Kräfteverhältnis</a:t>
            </a:r>
            <a:r>
              <a:rPr lang="en-US" sz="1400" b="1" dirty="0">
                <a:latin typeface="Calibri Light"/>
                <a:ea typeface="+mn-lt"/>
                <a:cs typeface="Calibri Light"/>
              </a:rPr>
              <a:t> auf dem IT-</a:t>
            </a:r>
            <a:r>
              <a:rPr lang="en-US" sz="1400" b="1" dirty="0" err="1">
                <a:latin typeface="Calibri Light"/>
                <a:ea typeface="+mn-lt"/>
                <a:cs typeface="Calibri Light"/>
              </a:rPr>
              <a:t>Beschaffungsmarkt</a:t>
            </a:r>
            <a:r>
              <a:rPr lang="en-US" sz="1400" b="1" dirty="0">
                <a:latin typeface="Calibri Light"/>
                <a:ea typeface="+mn-lt"/>
                <a:cs typeface="Calibri Light"/>
              </a:rPr>
              <a:t> </a:t>
            </a:r>
            <a:endParaRPr lang="en-US" sz="1400" dirty="0">
              <a:ea typeface="+mn-lt"/>
              <a:cs typeface="+mn-lt"/>
            </a:endParaRPr>
          </a:p>
          <a:p>
            <a:r>
              <a:rPr lang="en-US" sz="1000" dirty="0" err="1">
                <a:ea typeface="+mn-lt"/>
                <a:cs typeface="+mn-lt"/>
              </a:rPr>
              <a:t>Weitgehende</a:t>
            </a:r>
            <a:r>
              <a:rPr lang="en-US" sz="1000" dirty="0">
                <a:ea typeface="+mn-lt"/>
                <a:cs typeface="+mn-lt"/>
              </a:rPr>
              <a:t> </a:t>
            </a:r>
            <a:r>
              <a:rPr lang="en-US" sz="1000" dirty="0" err="1">
                <a:ea typeface="+mn-lt"/>
                <a:cs typeface="+mn-lt"/>
              </a:rPr>
              <a:t>Bereiche</a:t>
            </a:r>
            <a:r>
              <a:rPr lang="en-US" sz="1000" dirty="0">
                <a:ea typeface="+mn-lt"/>
                <a:cs typeface="+mn-lt"/>
              </a:rPr>
              <a:t> </a:t>
            </a:r>
            <a:r>
              <a:rPr lang="en-US" sz="1000" dirty="0" err="1">
                <a:ea typeface="+mn-lt"/>
                <a:cs typeface="+mn-lt"/>
              </a:rPr>
              <a:t>sind</a:t>
            </a:r>
            <a:r>
              <a:rPr lang="en-US" sz="1000" dirty="0">
                <a:ea typeface="+mn-lt"/>
                <a:cs typeface="+mn-lt"/>
              </a:rPr>
              <a:t> in </a:t>
            </a:r>
            <a:r>
              <a:rPr lang="en-US" sz="1000" dirty="0" err="1">
                <a:ea typeface="+mn-lt"/>
                <a:cs typeface="+mn-lt"/>
              </a:rPr>
              <a:t>diesem</a:t>
            </a:r>
            <a:r>
              <a:rPr lang="en-US" sz="1000" dirty="0">
                <a:ea typeface="+mn-lt"/>
                <a:cs typeface="+mn-lt"/>
              </a:rPr>
              <a:t> </a:t>
            </a:r>
            <a:r>
              <a:rPr lang="en-US" sz="1000" dirty="0" err="1">
                <a:ea typeface="+mn-lt"/>
                <a:cs typeface="+mn-lt"/>
              </a:rPr>
              <a:t>Markt</a:t>
            </a:r>
            <a:r>
              <a:rPr lang="en-US" sz="1000" dirty="0">
                <a:ea typeface="+mn-lt"/>
                <a:cs typeface="+mn-lt"/>
              </a:rPr>
              <a:t> </a:t>
            </a:r>
            <a:r>
              <a:rPr lang="en-US" sz="1000" dirty="0" err="1">
                <a:ea typeface="+mn-lt"/>
                <a:cs typeface="+mn-lt"/>
              </a:rPr>
              <a:t>digitalisiert</a:t>
            </a:r>
            <a:r>
              <a:rPr lang="en-US" sz="1000" dirty="0">
                <a:ea typeface="+mn-lt"/>
                <a:cs typeface="+mn-lt"/>
              </a:rPr>
              <a:t> und </a:t>
            </a:r>
            <a:r>
              <a:rPr lang="en-US" sz="1000" dirty="0" err="1">
                <a:ea typeface="+mn-lt"/>
                <a:cs typeface="+mn-lt"/>
              </a:rPr>
              <a:t>globalisiert</a:t>
            </a:r>
            <a:r>
              <a:rPr lang="en-US" sz="1000" dirty="0">
                <a:ea typeface="+mn-lt"/>
                <a:cs typeface="+mn-lt"/>
              </a:rPr>
              <a:t>. Dies </a:t>
            </a:r>
            <a:r>
              <a:rPr lang="en-US" sz="1000" dirty="0" err="1">
                <a:ea typeface="+mn-lt"/>
                <a:cs typeface="+mn-lt"/>
              </a:rPr>
              <a:t>bietet</a:t>
            </a:r>
            <a:r>
              <a:rPr lang="en-US" sz="1000" dirty="0">
                <a:ea typeface="+mn-lt"/>
                <a:cs typeface="+mn-lt"/>
              </a:rPr>
              <a:t> </a:t>
            </a:r>
            <a:r>
              <a:rPr lang="en-US" sz="1000" dirty="0" err="1">
                <a:ea typeface="+mn-lt"/>
                <a:cs typeface="+mn-lt"/>
              </a:rPr>
              <a:t>Unternehmen</a:t>
            </a:r>
            <a:r>
              <a:rPr lang="en-US" sz="1000" dirty="0">
                <a:ea typeface="+mn-lt"/>
                <a:cs typeface="+mn-lt"/>
              </a:rPr>
              <a:t> </a:t>
            </a:r>
            <a:r>
              <a:rPr lang="en-US" sz="1000" dirty="0" err="1">
                <a:ea typeface="+mn-lt"/>
                <a:cs typeface="+mn-lt"/>
              </a:rPr>
              <a:t>viele</a:t>
            </a:r>
            <a:r>
              <a:rPr lang="en-US" sz="1000" dirty="0">
                <a:ea typeface="+mn-lt"/>
                <a:cs typeface="+mn-lt"/>
              </a:rPr>
              <a:t> </a:t>
            </a:r>
            <a:r>
              <a:rPr lang="en-US" sz="1000" dirty="0" err="1">
                <a:ea typeface="+mn-lt"/>
                <a:cs typeface="+mn-lt"/>
              </a:rPr>
              <a:t>neue</a:t>
            </a:r>
            <a:r>
              <a:rPr lang="en-US" sz="1000" dirty="0">
                <a:ea typeface="+mn-lt"/>
                <a:cs typeface="+mn-lt"/>
              </a:rPr>
              <a:t> </a:t>
            </a:r>
            <a:r>
              <a:rPr lang="en-US" sz="1000" dirty="0" err="1">
                <a:ea typeface="+mn-lt"/>
                <a:cs typeface="+mn-lt"/>
              </a:rPr>
              <a:t>Perspektiven</a:t>
            </a:r>
            <a:r>
              <a:rPr lang="en-US" sz="1000" dirty="0">
                <a:ea typeface="+mn-lt"/>
                <a:cs typeface="+mn-lt"/>
              </a:rPr>
              <a:t> und </a:t>
            </a:r>
            <a:r>
              <a:rPr lang="en-US" sz="1000" dirty="0" err="1">
                <a:ea typeface="+mn-lt"/>
                <a:cs typeface="+mn-lt"/>
              </a:rPr>
              <a:t>Vorteile</a:t>
            </a:r>
            <a:r>
              <a:rPr lang="en-US" sz="1000" dirty="0">
                <a:ea typeface="+mn-lt"/>
                <a:cs typeface="+mn-lt"/>
              </a:rPr>
              <a:t> </a:t>
            </a:r>
            <a:r>
              <a:rPr lang="en-US" sz="1000" dirty="0" err="1">
                <a:ea typeface="+mn-lt"/>
                <a:cs typeface="+mn-lt"/>
              </a:rPr>
              <a:t>aber</a:t>
            </a:r>
            <a:r>
              <a:rPr lang="en-US" sz="1000" dirty="0">
                <a:ea typeface="+mn-lt"/>
                <a:cs typeface="+mn-lt"/>
              </a:rPr>
              <a:t> </a:t>
            </a:r>
            <a:r>
              <a:rPr lang="en-US" sz="1000" dirty="0" err="1">
                <a:ea typeface="+mn-lt"/>
                <a:cs typeface="+mn-lt"/>
              </a:rPr>
              <a:t>auch</a:t>
            </a:r>
            <a:r>
              <a:rPr lang="en-US" sz="1000" dirty="0">
                <a:ea typeface="+mn-lt"/>
                <a:cs typeface="+mn-lt"/>
              </a:rPr>
              <a:t> </a:t>
            </a:r>
            <a:r>
              <a:rPr lang="en-US" sz="1000" dirty="0" err="1">
                <a:ea typeface="+mn-lt"/>
                <a:cs typeface="+mn-lt"/>
              </a:rPr>
              <a:t>Herausforderungen</a:t>
            </a:r>
            <a:r>
              <a:rPr lang="en-US" sz="1000" dirty="0">
                <a:ea typeface="+mn-lt"/>
                <a:cs typeface="+mn-lt"/>
              </a:rPr>
              <a:t> </a:t>
            </a:r>
            <a:r>
              <a:rPr lang="en-US" sz="1000" dirty="0" err="1">
                <a:ea typeface="+mn-lt"/>
                <a:cs typeface="+mn-lt"/>
              </a:rPr>
              <a:t>wie</a:t>
            </a:r>
            <a:r>
              <a:rPr lang="en-US" sz="1000" dirty="0">
                <a:ea typeface="+mn-lt"/>
                <a:cs typeface="+mn-lt"/>
              </a:rPr>
              <a:t>: </a:t>
            </a:r>
          </a:p>
          <a:p>
            <a:r>
              <a:rPr lang="en-US" sz="1000" dirty="0">
                <a:ea typeface="+mn-lt"/>
                <a:cs typeface="+mn-lt"/>
              </a:rPr>
              <a:t>- </a:t>
            </a:r>
            <a:r>
              <a:rPr lang="en-US" sz="1000" dirty="0" err="1">
                <a:ea typeface="+mn-lt"/>
                <a:cs typeface="+mn-lt"/>
              </a:rPr>
              <a:t>Zeitaufwendiges</a:t>
            </a:r>
            <a:r>
              <a:rPr lang="en-US" sz="1000" dirty="0">
                <a:ea typeface="+mn-lt"/>
                <a:cs typeface="+mn-lt"/>
              </a:rPr>
              <a:t> </a:t>
            </a:r>
            <a:r>
              <a:rPr lang="en-US" sz="1000" dirty="0" err="1">
                <a:ea typeface="+mn-lt"/>
                <a:cs typeface="+mn-lt"/>
              </a:rPr>
              <a:t>suchen</a:t>
            </a:r>
            <a:r>
              <a:rPr lang="en-US" sz="1000" dirty="0">
                <a:ea typeface="+mn-lt"/>
                <a:cs typeface="+mn-lt"/>
              </a:rPr>
              <a:t> </a:t>
            </a:r>
            <a:r>
              <a:rPr lang="en-US" sz="1000" dirty="0" err="1">
                <a:ea typeface="+mn-lt"/>
                <a:cs typeface="+mn-lt"/>
              </a:rPr>
              <a:t>für</a:t>
            </a:r>
            <a:r>
              <a:rPr lang="en-US" sz="1000" dirty="0">
                <a:ea typeface="+mn-lt"/>
                <a:cs typeface="+mn-lt"/>
              </a:rPr>
              <a:t> </a:t>
            </a:r>
            <a:r>
              <a:rPr lang="en-US" sz="1000" dirty="0" err="1">
                <a:ea typeface="+mn-lt"/>
                <a:cs typeface="+mn-lt"/>
              </a:rPr>
              <a:t>passende</a:t>
            </a:r>
            <a:r>
              <a:rPr lang="en-US" sz="1000" dirty="0">
                <a:ea typeface="+mn-lt"/>
                <a:cs typeface="+mn-lt"/>
              </a:rPr>
              <a:t> und </a:t>
            </a:r>
            <a:r>
              <a:rPr lang="en-US" sz="1000" dirty="0" err="1">
                <a:ea typeface="+mn-lt"/>
                <a:cs typeface="+mn-lt"/>
              </a:rPr>
              <a:t>seriöse</a:t>
            </a:r>
            <a:r>
              <a:rPr lang="en-US" sz="1000" dirty="0">
                <a:ea typeface="+mn-lt"/>
                <a:cs typeface="+mn-lt"/>
              </a:rPr>
              <a:t> </a:t>
            </a:r>
            <a:r>
              <a:rPr lang="en-US" sz="1000" dirty="0" err="1">
                <a:ea typeface="+mn-lt"/>
                <a:cs typeface="+mn-lt"/>
              </a:rPr>
              <a:t>Anbieter</a:t>
            </a:r>
            <a:r>
              <a:rPr lang="en-US" sz="1000" dirty="0">
                <a:ea typeface="+mn-lt"/>
                <a:cs typeface="+mn-lt"/>
              </a:rPr>
              <a:t> </a:t>
            </a:r>
          </a:p>
          <a:p>
            <a:r>
              <a:rPr lang="en-US" sz="1000" dirty="0">
                <a:ea typeface="+mn-lt"/>
                <a:cs typeface="+mn-lt"/>
              </a:rPr>
              <a:t>- </a:t>
            </a:r>
            <a:r>
              <a:rPr lang="en-US" sz="1000" dirty="0" err="1">
                <a:ea typeface="+mn-lt"/>
                <a:cs typeface="+mn-lt"/>
              </a:rPr>
              <a:t>Sprachbarrieren</a:t>
            </a:r>
            <a:r>
              <a:rPr lang="en-US" sz="1000" dirty="0">
                <a:ea typeface="+mn-lt"/>
                <a:cs typeface="+mn-lt"/>
              </a:rPr>
              <a:t> </a:t>
            </a:r>
          </a:p>
          <a:p>
            <a:r>
              <a:rPr lang="en-US" sz="1000" dirty="0">
                <a:ea typeface="+mn-lt"/>
                <a:cs typeface="+mn-lt"/>
              </a:rPr>
              <a:t>- </a:t>
            </a:r>
            <a:r>
              <a:rPr lang="en-US" sz="1000" dirty="0" err="1">
                <a:ea typeface="+mn-lt"/>
                <a:cs typeface="+mn-lt"/>
              </a:rPr>
              <a:t>Intransparenz</a:t>
            </a:r>
            <a:r>
              <a:rPr lang="en-US" sz="1000" dirty="0">
                <a:ea typeface="+mn-lt"/>
                <a:cs typeface="+mn-lt"/>
              </a:rPr>
              <a:t> der </a:t>
            </a:r>
            <a:r>
              <a:rPr lang="en-US" sz="1000" dirty="0" err="1">
                <a:ea typeface="+mn-lt"/>
                <a:cs typeface="+mn-lt"/>
              </a:rPr>
              <a:t>Kosten</a:t>
            </a:r>
            <a:r>
              <a:rPr lang="en-US" sz="1000" dirty="0">
                <a:ea typeface="+mn-lt"/>
                <a:cs typeface="+mn-lt"/>
              </a:rPr>
              <a:t> ( </a:t>
            </a:r>
            <a:r>
              <a:rPr lang="en-US" sz="1000" dirty="0" err="1">
                <a:ea typeface="+mn-lt"/>
                <a:cs typeface="+mn-lt"/>
              </a:rPr>
              <a:t>Regulierungen</a:t>
            </a:r>
            <a:r>
              <a:rPr lang="en-US" sz="1000" dirty="0">
                <a:ea typeface="+mn-lt"/>
                <a:cs typeface="+mn-lt"/>
              </a:rPr>
              <a:t> der </a:t>
            </a:r>
            <a:r>
              <a:rPr lang="en-US" sz="1000" dirty="0" err="1">
                <a:ea typeface="+mn-lt"/>
                <a:cs typeface="+mn-lt"/>
              </a:rPr>
              <a:t>einzelnen</a:t>
            </a:r>
            <a:r>
              <a:rPr lang="en-US" sz="1000" dirty="0">
                <a:ea typeface="+mn-lt"/>
                <a:cs typeface="+mn-lt"/>
              </a:rPr>
              <a:t> </a:t>
            </a:r>
            <a:r>
              <a:rPr lang="en-US" sz="1000" dirty="0" err="1">
                <a:ea typeface="+mn-lt"/>
                <a:cs typeface="+mn-lt"/>
              </a:rPr>
              <a:t>länder</a:t>
            </a:r>
            <a:r>
              <a:rPr lang="en-US" sz="1000" dirty="0">
                <a:ea typeface="+mn-lt"/>
                <a:cs typeface="+mn-lt"/>
              </a:rPr>
              <a:t>) </a:t>
            </a:r>
            <a:endParaRPr lang="en-US" sz="1400" dirty="0">
              <a:ea typeface="+mn-lt"/>
              <a:cs typeface="+mn-lt"/>
            </a:endParaRPr>
          </a:p>
          <a:p>
            <a:r>
              <a:rPr lang="en-US" sz="1000" dirty="0">
                <a:ea typeface="+mn-lt"/>
                <a:cs typeface="+mn-lt"/>
              </a:rPr>
              <a:t>- </a:t>
            </a:r>
            <a:r>
              <a:rPr lang="en-US" sz="1000" dirty="0" err="1">
                <a:ea typeface="+mn-lt"/>
                <a:cs typeface="+mn-lt"/>
              </a:rPr>
              <a:t>Einhaltung</a:t>
            </a:r>
            <a:r>
              <a:rPr lang="en-US" sz="1000" dirty="0">
                <a:ea typeface="+mn-lt"/>
                <a:cs typeface="+mn-lt"/>
              </a:rPr>
              <a:t> der </a:t>
            </a:r>
            <a:r>
              <a:rPr lang="en-US" sz="1000" dirty="0" err="1">
                <a:ea typeface="+mn-lt"/>
                <a:cs typeface="+mn-lt"/>
              </a:rPr>
              <a:t>Liefertermine</a:t>
            </a:r>
            <a:r>
              <a:rPr lang="en-US" sz="1000" dirty="0">
                <a:ea typeface="+mn-lt"/>
                <a:cs typeface="+mn-lt"/>
              </a:rPr>
              <a:t> </a:t>
            </a:r>
            <a:endParaRPr lang="en-US" sz="1400" dirty="0">
              <a:ea typeface="+mn-lt"/>
              <a:cs typeface="+mn-lt"/>
            </a:endParaRPr>
          </a:p>
          <a:p>
            <a:endParaRPr lang="de-DE" sz="1400" b="1" dirty="0">
              <a:cs typeface="Calibri"/>
            </a:endParaRPr>
          </a:p>
          <a:p>
            <a:r>
              <a:rPr lang="de-DE" sz="1400" b="1" dirty="0">
                <a:latin typeface="Calibri"/>
                <a:cs typeface="Calibri"/>
              </a:rPr>
              <a:t>Eigene Position in diesem Markt</a:t>
            </a:r>
            <a:endParaRPr lang="de-DE" dirty="0"/>
          </a:p>
          <a:p>
            <a:r>
              <a:rPr lang="en-US" sz="1000" dirty="0" err="1">
                <a:ea typeface="+mn-lt"/>
                <a:cs typeface="+mn-lt"/>
              </a:rPr>
              <a:t>Als</a:t>
            </a:r>
            <a:r>
              <a:rPr lang="en-US" sz="1000" dirty="0">
                <a:ea typeface="+mn-lt"/>
                <a:cs typeface="+mn-lt"/>
              </a:rPr>
              <a:t> </a:t>
            </a:r>
            <a:r>
              <a:rPr lang="en-US" sz="1000" dirty="0" err="1">
                <a:ea typeface="+mn-lt"/>
                <a:cs typeface="+mn-lt"/>
              </a:rPr>
              <a:t>angehender</a:t>
            </a:r>
            <a:r>
              <a:rPr lang="en-US" sz="1000" dirty="0">
                <a:ea typeface="+mn-lt"/>
                <a:cs typeface="+mn-lt"/>
              </a:rPr>
              <a:t> </a:t>
            </a:r>
            <a:r>
              <a:rPr lang="en-US" sz="1000" dirty="0" err="1">
                <a:ea typeface="+mn-lt"/>
                <a:cs typeface="+mn-lt"/>
              </a:rPr>
              <a:t>Fachinformatiker</a:t>
            </a:r>
            <a:r>
              <a:rPr lang="en-US" sz="1000" dirty="0">
                <a:ea typeface="+mn-lt"/>
                <a:cs typeface="+mn-lt"/>
              </a:rPr>
              <a:t> </a:t>
            </a:r>
            <a:r>
              <a:rPr lang="en-US" sz="1000" dirty="0" err="1">
                <a:ea typeface="+mn-lt"/>
                <a:cs typeface="+mn-lt"/>
              </a:rPr>
              <a:t>für</a:t>
            </a:r>
            <a:r>
              <a:rPr lang="en-US" sz="1000" dirty="0">
                <a:ea typeface="+mn-lt"/>
                <a:cs typeface="+mn-lt"/>
              </a:rPr>
              <a:t> </a:t>
            </a:r>
            <a:r>
              <a:rPr lang="en-US" sz="1000" dirty="0" err="1">
                <a:ea typeface="+mn-lt"/>
                <a:cs typeface="+mn-lt"/>
              </a:rPr>
              <a:t>Anwendungsentwicklung</a:t>
            </a:r>
            <a:r>
              <a:rPr lang="en-US" sz="1000" dirty="0">
                <a:ea typeface="+mn-lt"/>
                <a:cs typeface="+mn-lt"/>
              </a:rPr>
              <a:t> und </a:t>
            </a:r>
            <a:r>
              <a:rPr lang="en-US" sz="1000" dirty="0" err="1">
                <a:ea typeface="+mn-lt"/>
                <a:cs typeface="+mn-lt"/>
              </a:rPr>
              <a:t>Systemintegration</a:t>
            </a:r>
            <a:r>
              <a:rPr lang="en-US" sz="1000" dirty="0">
                <a:ea typeface="+mn-lt"/>
                <a:cs typeface="+mn-lt"/>
              </a:rPr>
              <a:t> bin ich Teil des </a:t>
            </a:r>
            <a:r>
              <a:rPr lang="en-US" sz="1000" dirty="0" err="1">
                <a:ea typeface="+mn-lt"/>
                <a:cs typeface="+mn-lt"/>
              </a:rPr>
              <a:t>Beschaffungsmarktes</a:t>
            </a:r>
            <a:r>
              <a:rPr lang="en-US" sz="1000" dirty="0">
                <a:ea typeface="+mn-lt"/>
                <a:cs typeface="+mn-lt"/>
              </a:rPr>
              <a:t> </a:t>
            </a:r>
            <a:r>
              <a:rPr lang="en-US" sz="1000" dirty="0" err="1">
                <a:ea typeface="+mn-lt"/>
                <a:cs typeface="+mn-lt"/>
              </a:rPr>
              <a:t>als</a:t>
            </a:r>
            <a:r>
              <a:rPr lang="en-US" sz="1000" dirty="0">
                <a:ea typeface="+mn-lt"/>
                <a:cs typeface="+mn-lt"/>
              </a:rPr>
              <a:t> </a:t>
            </a:r>
            <a:r>
              <a:rPr lang="en-US" sz="1000" dirty="0" err="1">
                <a:ea typeface="+mn-lt"/>
                <a:cs typeface="+mn-lt"/>
              </a:rPr>
              <a:t>qualifiziertes</a:t>
            </a:r>
            <a:r>
              <a:rPr lang="en-US" sz="1000" dirty="0">
                <a:ea typeface="+mn-lt"/>
                <a:cs typeface="+mn-lt"/>
              </a:rPr>
              <a:t> </a:t>
            </a:r>
            <a:r>
              <a:rPr lang="en-US" sz="1000" dirty="0" err="1">
                <a:ea typeface="+mn-lt"/>
                <a:cs typeface="+mn-lt"/>
              </a:rPr>
              <a:t>Fachpersonal</a:t>
            </a:r>
            <a:r>
              <a:rPr lang="en-US" sz="1000" dirty="0">
                <a:ea typeface="+mn-lt"/>
                <a:cs typeface="+mn-lt"/>
              </a:rPr>
              <a:t>. </a:t>
            </a:r>
            <a:r>
              <a:rPr lang="en-US" sz="1000" dirty="0" err="1">
                <a:ea typeface="+mn-lt"/>
                <a:cs typeface="+mn-lt"/>
              </a:rPr>
              <a:t>Hier</a:t>
            </a:r>
            <a:r>
              <a:rPr lang="en-US" sz="1000" dirty="0">
                <a:ea typeface="+mn-lt"/>
                <a:cs typeface="+mn-lt"/>
              </a:rPr>
              <a:t> </a:t>
            </a:r>
            <a:r>
              <a:rPr lang="en-US" sz="1000" dirty="0" err="1">
                <a:ea typeface="+mn-lt"/>
                <a:cs typeface="+mn-lt"/>
              </a:rPr>
              <a:t>habe</a:t>
            </a:r>
            <a:r>
              <a:rPr lang="en-US" sz="1000" dirty="0">
                <a:ea typeface="+mn-lt"/>
                <a:cs typeface="+mn-lt"/>
              </a:rPr>
              <a:t> ich </a:t>
            </a:r>
            <a:r>
              <a:rPr lang="en-US" sz="1000" dirty="0" err="1">
                <a:ea typeface="+mn-lt"/>
                <a:cs typeface="+mn-lt"/>
              </a:rPr>
              <a:t>eine</a:t>
            </a:r>
            <a:r>
              <a:rPr lang="en-US" sz="1000" dirty="0">
                <a:ea typeface="+mn-lt"/>
                <a:cs typeface="+mn-lt"/>
              </a:rPr>
              <a:t> </a:t>
            </a:r>
            <a:r>
              <a:rPr lang="en-US" sz="1000" dirty="0" err="1">
                <a:ea typeface="+mn-lt"/>
                <a:cs typeface="+mn-lt"/>
              </a:rPr>
              <a:t>hervorragende</a:t>
            </a:r>
            <a:r>
              <a:rPr lang="en-US" sz="1000" dirty="0">
                <a:ea typeface="+mn-lt"/>
                <a:cs typeface="+mn-lt"/>
              </a:rPr>
              <a:t> </a:t>
            </a:r>
            <a:r>
              <a:rPr lang="en-US" sz="1000" dirty="0" err="1">
                <a:ea typeface="+mn-lt"/>
                <a:cs typeface="+mn-lt"/>
              </a:rPr>
              <a:t>Ausgangslage</a:t>
            </a:r>
            <a:r>
              <a:rPr lang="en-US" sz="1000" dirty="0">
                <a:ea typeface="+mn-lt"/>
                <a:cs typeface="+mn-lt"/>
              </a:rPr>
              <a:t> in </a:t>
            </a:r>
            <a:r>
              <a:rPr lang="en-US" sz="1000" dirty="0" err="1">
                <a:ea typeface="+mn-lt"/>
                <a:cs typeface="+mn-lt"/>
              </a:rPr>
              <a:t>diesem</a:t>
            </a:r>
            <a:r>
              <a:rPr lang="en-US" sz="1000" dirty="0">
                <a:ea typeface="+mn-lt"/>
                <a:cs typeface="+mn-lt"/>
              </a:rPr>
              <a:t> </a:t>
            </a:r>
            <a:r>
              <a:rPr lang="en-US" sz="1000" dirty="0" err="1">
                <a:ea typeface="+mn-lt"/>
                <a:cs typeface="+mn-lt"/>
              </a:rPr>
              <a:t>Markt</a:t>
            </a:r>
            <a:r>
              <a:rPr lang="en-US" sz="1000" dirty="0">
                <a:ea typeface="+mn-lt"/>
                <a:cs typeface="+mn-lt"/>
              </a:rPr>
              <a:t>. </a:t>
            </a:r>
            <a:r>
              <a:rPr lang="en-US" sz="1000" dirty="0" err="1">
                <a:ea typeface="+mn-lt"/>
                <a:cs typeface="+mn-lt"/>
              </a:rPr>
              <a:t>Fachkundiges</a:t>
            </a:r>
            <a:r>
              <a:rPr lang="en-US" sz="1000" dirty="0">
                <a:ea typeface="+mn-lt"/>
                <a:cs typeface="+mn-lt"/>
              </a:rPr>
              <a:t> Personal </a:t>
            </a:r>
            <a:r>
              <a:rPr lang="en-US" sz="1000" dirty="0" err="1">
                <a:ea typeface="+mn-lt"/>
                <a:cs typeface="+mn-lt"/>
              </a:rPr>
              <a:t>ist</a:t>
            </a:r>
            <a:r>
              <a:rPr lang="en-US" sz="1000" dirty="0">
                <a:ea typeface="+mn-lt"/>
                <a:cs typeface="+mn-lt"/>
              </a:rPr>
              <a:t> in der </a:t>
            </a:r>
            <a:r>
              <a:rPr lang="en-US" sz="1000" dirty="0" err="1">
                <a:ea typeface="+mn-lt"/>
                <a:cs typeface="+mn-lt"/>
              </a:rPr>
              <a:t>Softwareentwicklung</a:t>
            </a:r>
            <a:r>
              <a:rPr lang="en-US" sz="1000" dirty="0">
                <a:ea typeface="+mn-lt"/>
                <a:cs typeface="+mn-lt"/>
              </a:rPr>
              <a:t> und IT-Administration stark </a:t>
            </a:r>
            <a:r>
              <a:rPr lang="en-US" sz="1000" dirty="0" err="1">
                <a:ea typeface="+mn-lt"/>
                <a:cs typeface="+mn-lt"/>
              </a:rPr>
              <a:t>gefragt</a:t>
            </a:r>
            <a:r>
              <a:rPr lang="en-US" sz="1000" dirty="0">
                <a:ea typeface="+mn-lt"/>
                <a:cs typeface="+mn-lt"/>
              </a:rPr>
              <a:t> und die </a:t>
            </a:r>
            <a:r>
              <a:rPr lang="en-US" sz="1000" dirty="0" err="1">
                <a:ea typeface="+mn-lt"/>
                <a:cs typeface="+mn-lt"/>
              </a:rPr>
              <a:t>Berufsaussichten</a:t>
            </a:r>
            <a:r>
              <a:rPr lang="en-US" sz="1000" dirty="0">
                <a:ea typeface="+mn-lt"/>
                <a:cs typeface="+mn-lt"/>
              </a:rPr>
              <a:t> </a:t>
            </a:r>
            <a:r>
              <a:rPr lang="en-US" sz="1000" dirty="0" err="1">
                <a:ea typeface="+mn-lt"/>
                <a:cs typeface="+mn-lt"/>
              </a:rPr>
              <a:t>sind</a:t>
            </a:r>
            <a:r>
              <a:rPr lang="en-US" sz="1000" dirty="0">
                <a:ea typeface="+mn-lt"/>
                <a:cs typeface="+mn-lt"/>
              </a:rPr>
              <a:t> </a:t>
            </a:r>
            <a:r>
              <a:rPr lang="en-US" sz="1000" dirty="0" err="1">
                <a:ea typeface="+mn-lt"/>
                <a:cs typeface="+mn-lt"/>
              </a:rPr>
              <a:t>sehr</a:t>
            </a:r>
            <a:r>
              <a:rPr lang="en-US" sz="1000" dirty="0">
                <a:ea typeface="+mn-lt"/>
                <a:cs typeface="+mn-lt"/>
              </a:rPr>
              <a:t> gut.</a:t>
            </a:r>
          </a:p>
          <a:p>
            <a:endParaRPr lang="en-US" sz="1000" dirty="0">
              <a:cs typeface="Calibri"/>
            </a:endParaRPr>
          </a:p>
          <a:p>
            <a:r>
              <a:rPr lang="de-DE" sz="1400" b="1" dirty="0">
                <a:latin typeface="Calibri"/>
                <a:cs typeface="Calibri Light"/>
              </a:rPr>
              <a:t>Fazit</a:t>
            </a:r>
            <a:endParaRPr lang="de-DE" sz="1400" dirty="0">
              <a:latin typeface="Calibri"/>
              <a:ea typeface="+mn-lt"/>
              <a:cs typeface="+mn-lt"/>
            </a:endParaRPr>
          </a:p>
          <a:p>
            <a:r>
              <a:rPr lang="en-US" sz="1000" dirty="0">
                <a:cs typeface="Calibri"/>
              </a:rPr>
              <a:t>- Der </a:t>
            </a:r>
            <a:r>
              <a:rPr lang="en-US" sz="1000" dirty="0" err="1">
                <a:cs typeface="Calibri"/>
              </a:rPr>
              <a:t>Beschaffungsmarkt</a:t>
            </a:r>
            <a:r>
              <a:rPr lang="en-US" sz="1000" dirty="0">
                <a:cs typeface="Calibri"/>
              </a:rPr>
              <a:t> </a:t>
            </a:r>
            <a:r>
              <a:rPr lang="en-US" sz="1000" dirty="0" err="1">
                <a:cs typeface="Calibri"/>
              </a:rPr>
              <a:t>ist</a:t>
            </a:r>
            <a:r>
              <a:rPr lang="en-US" sz="1000" dirty="0">
                <a:cs typeface="Calibri"/>
              </a:rPr>
              <a:t> </a:t>
            </a:r>
            <a:r>
              <a:rPr lang="en-US" sz="1000" dirty="0" err="1">
                <a:cs typeface="Calibri"/>
              </a:rPr>
              <a:t>extrem</a:t>
            </a:r>
            <a:r>
              <a:rPr lang="en-US" sz="1000" dirty="0">
                <a:cs typeface="Calibri"/>
              </a:rPr>
              <a:t> </a:t>
            </a:r>
            <a:r>
              <a:rPr lang="en-US" sz="1000" dirty="0" err="1">
                <a:cs typeface="Calibri"/>
              </a:rPr>
              <a:t>wichtig</a:t>
            </a:r>
            <a:r>
              <a:rPr lang="en-US" sz="1000" dirty="0">
                <a:cs typeface="Calibri"/>
              </a:rPr>
              <a:t> </a:t>
            </a:r>
            <a:r>
              <a:rPr lang="en-US" sz="1000" dirty="0" err="1">
                <a:cs typeface="Calibri"/>
              </a:rPr>
              <a:t>für</a:t>
            </a:r>
            <a:r>
              <a:rPr lang="en-US" sz="1000" dirty="0">
                <a:cs typeface="Calibri"/>
              </a:rPr>
              <a:t> </a:t>
            </a:r>
            <a:r>
              <a:rPr lang="en-US" sz="1000" dirty="0" err="1">
                <a:cs typeface="Calibri"/>
              </a:rPr>
              <a:t>Unternehmen</a:t>
            </a:r>
            <a:r>
              <a:rPr lang="en-US" sz="1000" dirty="0">
                <a:cs typeface="Calibri"/>
              </a:rPr>
              <a:t> und </a:t>
            </a:r>
            <a:r>
              <a:rPr lang="en-US" sz="1000" dirty="0" err="1">
                <a:cs typeface="Calibri"/>
              </a:rPr>
              <a:t>Betriebe</a:t>
            </a:r>
            <a:r>
              <a:rPr lang="en-US" sz="1000" dirty="0">
                <a:cs typeface="Calibri"/>
              </a:rPr>
              <a:t>. </a:t>
            </a:r>
            <a:endParaRPr lang="en-US" sz="1000" dirty="0">
              <a:ea typeface="+mn-lt"/>
              <a:cs typeface="+mn-lt"/>
            </a:endParaRPr>
          </a:p>
          <a:p>
            <a:r>
              <a:rPr lang="en-US" sz="1000" dirty="0">
                <a:cs typeface="Calibri"/>
              </a:rPr>
              <a:t>- Er </a:t>
            </a:r>
            <a:r>
              <a:rPr lang="en-US" sz="1000" dirty="0" err="1">
                <a:cs typeface="Calibri"/>
              </a:rPr>
              <a:t>unterliegt</a:t>
            </a:r>
            <a:r>
              <a:rPr lang="en-US" sz="1000" dirty="0">
                <a:cs typeface="Calibri"/>
              </a:rPr>
              <a:t> </a:t>
            </a:r>
            <a:r>
              <a:rPr lang="en-US" sz="1000" dirty="0" err="1">
                <a:cs typeface="Calibri"/>
              </a:rPr>
              <a:t>großen</a:t>
            </a:r>
            <a:r>
              <a:rPr lang="en-US" sz="1000" dirty="0">
                <a:cs typeface="Calibri"/>
              </a:rPr>
              <a:t> </a:t>
            </a:r>
            <a:r>
              <a:rPr lang="en-US" sz="1000" dirty="0" err="1">
                <a:cs typeface="Calibri"/>
              </a:rPr>
              <a:t>Schwankungen</a:t>
            </a:r>
            <a:r>
              <a:rPr lang="en-US" sz="1000" dirty="0">
                <a:cs typeface="Calibri"/>
              </a:rPr>
              <a:t>, die </a:t>
            </a:r>
            <a:r>
              <a:rPr lang="en-US" sz="1000" dirty="0" err="1">
                <a:cs typeface="Calibri"/>
              </a:rPr>
              <a:t>sich</a:t>
            </a:r>
            <a:r>
              <a:rPr lang="en-US" sz="1000" dirty="0">
                <a:cs typeface="Calibri"/>
              </a:rPr>
              <a:t> </a:t>
            </a:r>
            <a:r>
              <a:rPr lang="en-US" sz="1000" dirty="0" err="1">
                <a:cs typeface="Calibri"/>
              </a:rPr>
              <a:t>auch</a:t>
            </a:r>
            <a:r>
              <a:rPr lang="en-US" sz="1000" dirty="0">
                <a:cs typeface="Calibri"/>
              </a:rPr>
              <a:t> auf die </a:t>
            </a:r>
            <a:r>
              <a:rPr lang="en-US" sz="1000" dirty="0" err="1">
                <a:cs typeface="Calibri"/>
              </a:rPr>
              <a:t>Preise</a:t>
            </a:r>
            <a:r>
              <a:rPr lang="en-US" sz="1000" dirty="0">
                <a:cs typeface="Calibri"/>
              </a:rPr>
              <a:t> </a:t>
            </a:r>
            <a:r>
              <a:rPr lang="en-US" sz="1000" dirty="0" err="1">
                <a:cs typeface="Calibri"/>
              </a:rPr>
              <a:t>auswirken</a:t>
            </a:r>
            <a:r>
              <a:rPr lang="en-US" sz="1000" dirty="0">
                <a:cs typeface="Calibri"/>
              </a:rPr>
              <a:t> </a:t>
            </a:r>
            <a:r>
              <a:rPr lang="en-US" sz="1000" dirty="0" err="1">
                <a:cs typeface="Calibri"/>
              </a:rPr>
              <a:t>können</a:t>
            </a:r>
            <a:r>
              <a:rPr lang="en-US" sz="1000" dirty="0">
                <a:cs typeface="Calibri"/>
              </a:rPr>
              <a:t>. </a:t>
            </a:r>
            <a:endParaRPr lang="en-US" sz="1000" dirty="0">
              <a:ea typeface="+mn-lt"/>
              <a:cs typeface="+mn-lt"/>
            </a:endParaRPr>
          </a:p>
          <a:p>
            <a:r>
              <a:rPr lang="en-US" sz="1000" dirty="0">
                <a:cs typeface="Calibri"/>
              </a:rPr>
              <a:t>- Der </a:t>
            </a:r>
            <a:r>
              <a:rPr lang="en-US" sz="1000" dirty="0" err="1">
                <a:cs typeface="Calibri"/>
              </a:rPr>
              <a:t>Beschaffungsmarkt</a:t>
            </a:r>
            <a:r>
              <a:rPr lang="en-US" sz="1000" dirty="0">
                <a:cs typeface="Calibri"/>
              </a:rPr>
              <a:t> </a:t>
            </a:r>
            <a:r>
              <a:rPr lang="en-US" sz="1000" dirty="0" err="1">
                <a:cs typeface="Calibri"/>
              </a:rPr>
              <a:t>ist</a:t>
            </a:r>
            <a:r>
              <a:rPr lang="en-US" sz="1000" dirty="0">
                <a:cs typeface="Calibri"/>
              </a:rPr>
              <a:t> global und </a:t>
            </a:r>
            <a:r>
              <a:rPr lang="en-US" sz="1000" dirty="0" err="1">
                <a:cs typeface="Calibri"/>
              </a:rPr>
              <a:t>eröffnet</a:t>
            </a:r>
            <a:r>
              <a:rPr lang="en-US" sz="1000" dirty="0">
                <a:cs typeface="Calibri"/>
              </a:rPr>
              <a:t> </a:t>
            </a:r>
            <a:r>
              <a:rPr lang="en-US" sz="1000" dirty="0" err="1">
                <a:cs typeface="Calibri"/>
              </a:rPr>
              <a:t>zahlreiche</a:t>
            </a:r>
            <a:r>
              <a:rPr lang="en-US" sz="1000" dirty="0">
                <a:cs typeface="Calibri"/>
              </a:rPr>
              <a:t> </a:t>
            </a:r>
            <a:r>
              <a:rPr lang="en-US" sz="1000" dirty="0" err="1">
                <a:cs typeface="Calibri"/>
              </a:rPr>
              <a:t>Perspektiven</a:t>
            </a:r>
            <a:r>
              <a:rPr lang="en-US" sz="1000" dirty="0">
                <a:cs typeface="Calibri"/>
              </a:rPr>
              <a:t>, </a:t>
            </a:r>
            <a:r>
              <a:rPr lang="en-US" sz="1000" dirty="0" err="1">
                <a:cs typeface="Calibri"/>
              </a:rPr>
              <a:t>sorgt</a:t>
            </a:r>
            <a:r>
              <a:rPr lang="en-US" sz="1000" dirty="0">
                <a:cs typeface="Calibri"/>
              </a:rPr>
              <a:t> </a:t>
            </a:r>
            <a:r>
              <a:rPr lang="en-US" sz="1000" dirty="0" err="1">
                <a:cs typeface="Calibri"/>
              </a:rPr>
              <a:t>aber</a:t>
            </a:r>
            <a:r>
              <a:rPr lang="en-US" sz="1000" dirty="0">
                <a:cs typeface="Calibri"/>
              </a:rPr>
              <a:t> </a:t>
            </a:r>
            <a:r>
              <a:rPr lang="en-US" sz="1000" dirty="0" err="1">
                <a:cs typeface="Calibri"/>
              </a:rPr>
              <a:t>auch</a:t>
            </a:r>
            <a:r>
              <a:rPr lang="en-US" sz="1000" dirty="0">
                <a:cs typeface="Calibri"/>
              </a:rPr>
              <a:t> </a:t>
            </a:r>
            <a:r>
              <a:rPr lang="en-US" sz="1000" dirty="0" err="1">
                <a:cs typeface="Calibri"/>
              </a:rPr>
              <a:t>für</a:t>
            </a:r>
            <a:r>
              <a:rPr lang="en-US" sz="1000" dirty="0">
                <a:cs typeface="Calibri"/>
              </a:rPr>
              <a:t> </a:t>
            </a:r>
            <a:r>
              <a:rPr lang="en-US" sz="1000" dirty="0" err="1">
                <a:cs typeface="Calibri"/>
              </a:rPr>
              <a:t>erhöhte</a:t>
            </a:r>
            <a:r>
              <a:rPr lang="en-US" sz="1000" dirty="0">
                <a:cs typeface="Calibri"/>
              </a:rPr>
              <a:t> </a:t>
            </a:r>
            <a:r>
              <a:rPr lang="en-US" sz="1000" dirty="0" err="1">
                <a:cs typeface="Calibri"/>
              </a:rPr>
              <a:t>Konkurrenz</a:t>
            </a:r>
            <a:r>
              <a:rPr lang="en-US" sz="1000" dirty="0">
                <a:cs typeface="Calibri"/>
              </a:rPr>
              <a:t>.  </a:t>
            </a:r>
            <a:endParaRPr lang="en-US" sz="1000" dirty="0">
              <a:ea typeface="+mn-lt"/>
              <a:cs typeface="+mn-lt"/>
            </a:endParaRPr>
          </a:p>
          <a:p>
            <a:r>
              <a:rPr lang="en-US" sz="1000" dirty="0">
                <a:cs typeface="Calibri"/>
              </a:rPr>
              <a:t>- Der </a:t>
            </a:r>
            <a:r>
              <a:rPr lang="en-US" sz="1000" dirty="0" err="1">
                <a:cs typeface="Calibri"/>
              </a:rPr>
              <a:t>Einfluss</a:t>
            </a:r>
            <a:r>
              <a:rPr lang="en-US" sz="1000" dirty="0">
                <a:cs typeface="Calibri"/>
              </a:rPr>
              <a:t> </a:t>
            </a:r>
            <a:r>
              <a:rPr lang="en-US" sz="1000" dirty="0" err="1">
                <a:cs typeface="Calibri"/>
              </a:rPr>
              <a:t>ist</a:t>
            </a:r>
            <a:r>
              <a:rPr lang="en-US" sz="1000" dirty="0">
                <a:cs typeface="Calibri"/>
              </a:rPr>
              <a:t> </a:t>
            </a:r>
            <a:r>
              <a:rPr lang="en-US" sz="1000" dirty="0" err="1">
                <a:cs typeface="Calibri"/>
              </a:rPr>
              <a:t>insbesondere</a:t>
            </a:r>
            <a:r>
              <a:rPr lang="en-US" sz="1000" dirty="0">
                <a:cs typeface="Calibri"/>
              </a:rPr>
              <a:t> auf die IT-Branche </a:t>
            </a:r>
            <a:r>
              <a:rPr lang="en-US" sz="1000" dirty="0" err="1">
                <a:cs typeface="Calibri"/>
              </a:rPr>
              <a:t>groß</a:t>
            </a:r>
            <a:r>
              <a:rPr lang="en-US" sz="1000" dirty="0">
                <a:cs typeface="Calibri"/>
              </a:rPr>
              <a:t>. </a:t>
            </a:r>
            <a:endParaRPr lang="en-US" sz="1000" dirty="0">
              <a:ea typeface="+mn-lt"/>
              <a:cs typeface="+mn-lt"/>
            </a:endParaRPr>
          </a:p>
          <a:p>
            <a:r>
              <a:rPr lang="en-US" sz="1000" dirty="0">
                <a:cs typeface="Calibri"/>
              </a:rPr>
              <a:t>- Des </a:t>
            </a:r>
            <a:r>
              <a:rPr lang="en-US" sz="1000" dirty="0" err="1">
                <a:cs typeface="Calibri"/>
              </a:rPr>
              <a:t>weiteren</a:t>
            </a:r>
            <a:r>
              <a:rPr lang="en-US" sz="1000" dirty="0">
                <a:cs typeface="Calibri"/>
              </a:rPr>
              <a:t> </a:t>
            </a:r>
            <a:r>
              <a:rPr lang="en-US" sz="1000" dirty="0" err="1">
                <a:cs typeface="Calibri"/>
              </a:rPr>
              <a:t>bestehen</a:t>
            </a:r>
            <a:r>
              <a:rPr lang="en-US" sz="1000" dirty="0">
                <a:cs typeface="Calibri"/>
              </a:rPr>
              <a:t> </a:t>
            </a:r>
            <a:r>
              <a:rPr lang="en-US" sz="1000" dirty="0" err="1">
                <a:cs typeface="Calibri"/>
              </a:rPr>
              <a:t>Wechselwirkungen</a:t>
            </a:r>
            <a:r>
              <a:rPr lang="en-US" sz="1000" dirty="0">
                <a:cs typeface="Calibri"/>
              </a:rPr>
              <a:t> </a:t>
            </a:r>
            <a:r>
              <a:rPr lang="en-US" sz="1000" dirty="0" err="1">
                <a:cs typeface="Calibri"/>
              </a:rPr>
              <a:t>zwischen</a:t>
            </a:r>
            <a:r>
              <a:rPr lang="en-US" sz="1000" dirty="0">
                <a:cs typeface="Calibri"/>
              </a:rPr>
              <a:t> </a:t>
            </a:r>
            <a:r>
              <a:rPr lang="en-US" sz="1000" dirty="0" err="1">
                <a:cs typeface="Calibri"/>
              </a:rPr>
              <a:t>Absatz</a:t>
            </a:r>
            <a:r>
              <a:rPr lang="en-US" sz="1000" dirty="0">
                <a:cs typeface="Calibri"/>
              </a:rPr>
              <a:t>- und </a:t>
            </a:r>
            <a:r>
              <a:rPr lang="en-US" sz="1000" dirty="0" err="1">
                <a:cs typeface="Calibri"/>
              </a:rPr>
              <a:t>Beschaffungsmarkt</a:t>
            </a:r>
            <a:r>
              <a:rPr lang="en-US" sz="1000" dirty="0">
                <a:cs typeface="Calibri"/>
              </a:rPr>
              <a:t>. </a:t>
            </a:r>
            <a:endParaRPr lang="en-US" sz="1000" dirty="0">
              <a:ea typeface="+mn-lt"/>
              <a:cs typeface="+mn-lt"/>
            </a:endParaRPr>
          </a:p>
          <a:p>
            <a:endParaRPr lang="en-US" sz="1000" dirty="0">
              <a:ea typeface="+mn-lt"/>
              <a:cs typeface="+mn-lt"/>
            </a:endParaRPr>
          </a:p>
          <a:p>
            <a:endParaRPr lang="de-DE" sz="1000" dirty="0">
              <a:ea typeface="+mn-lt"/>
              <a:cs typeface="+mn-lt"/>
            </a:endParaRPr>
          </a:p>
          <a:p>
            <a:endParaRPr lang="en-US" sz="1000" dirty="0">
              <a:cs typeface="Calibri"/>
            </a:endParaRPr>
          </a:p>
        </p:txBody>
      </p:sp>
      <p:sp>
        <p:nvSpPr>
          <p:cNvPr id="16" name="Textfeld 15">
            <a:extLst>
              <a:ext uri="{FF2B5EF4-FFF2-40B4-BE49-F238E27FC236}">
                <a16:creationId xmlns:a16="http://schemas.microsoft.com/office/drawing/2014/main" id="{0A6FA483-F0D8-41E3-9586-B542C739D462}"/>
              </a:ext>
            </a:extLst>
          </p:cNvPr>
          <p:cNvSpPr txBox="1"/>
          <p:nvPr/>
        </p:nvSpPr>
        <p:spPr>
          <a:xfrm>
            <a:off x="469186" y="3431569"/>
            <a:ext cx="7563492"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endParaRPr lang="en-US" sz="1000">
              <a:cs typeface="Arial"/>
            </a:endParaRPr>
          </a:p>
        </p:txBody>
      </p:sp>
      <p:sp>
        <p:nvSpPr>
          <p:cNvPr id="17" name="TextBox 3">
            <a:extLst>
              <a:ext uri="{FF2B5EF4-FFF2-40B4-BE49-F238E27FC236}">
                <a16:creationId xmlns:a16="http://schemas.microsoft.com/office/drawing/2014/main" id="{F38A817E-900A-4486-BADE-3E947A753B7C}"/>
              </a:ext>
            </a:extLst>
          </p:cNvPr>
          <p:cNvSpPr txBox="1"/>
          <p:nvPr/>
        </p:nvSpPr>
        <p:spPr>
          <a:xfrm>
            <a:off x="7529762" y="6547412"/>
            <a:ext cx="4660356"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dirty="0" err="1"/>
              <a:t>Vortragende</a:t>
            </a:r>
            <a:r>
              <a:rPr lang="en-US" sz="1000" dirty="0"/>
              <a:t>:    </a:t>
            </a:r>
            <a:r>
              <a:rPr lang="en-US" sz="1000" dirty="0" err="1"/>
              <a:t>Ardian</a:t>
            </a:r>
            <a:r>
              <a:rPr lang="en-US" sz="1000" dirty="0"/>
              <a:t> </a:t>
            </a:r>
            <a:r>
              <a:rPr lang="en-US" sz="1000" dirty="0" err="1"/>
              <a:t>Gashi</a:t>
            </a:r>
            <a:r>
              <a:rPr lang="en-US" sz="1000" dirty="0"/>
              <a:t> – </a:t>
            </a:r>
            <a:r>
              <a:rPr lang="en-US" sz="1000" dirty="0">
                <a:ea typeface="+mn-lt"/>
                <a:cs typeface="+mn-lt"/>
              </a:rPr>
              <a:t>Roman Peisger</a:t>
            </a:r>
            <a:r>
              <a:rPr lang="en-US" sz="1000" dirty="0"/>
              <a:t> - Sebastian </a:t>
            </a:r>
            <a:r>
              <a:rPr lang="en-US" sz="1000" dirty="0" err="1"/>
              <a:t>Credè</a:t>
            </a:r>
            <a:r>
              <a:rPr lang="en-US" sz="1000" dirty="0"/>
              <a:t> – Wilhelm Franz Zach</a:t>
            </a:r>
            <a:endParaRPr lang="en-US" sz="1000" dirty="0">
              <a:cs typeface="Calibri"/>
            </a:endParaRPr>
          </a:p>
        </p:txBody>
      </p:sp>
      <p:sp>
        <p:nvSpPr>
          <p:cNvPr id="18" name="TextBox 3">
            <a:extLst>
              <a:ext uri="{FF2B5EF4-FFF2-40B4-BE49-F238E27FC236}">
                <a16:creationId xmlns:a16="http://schemas.microsoft.com/office/drawing/2014/main" id="{AC66E519-D93A-4B0E-B20B-9A0881B9A944}"/>
              </a:ext>
            </a:extLst>
          </p:cNvPr>
          <p:cNvSpPr txBox="1"/>
          <p:nvPr/>
        </p:nvSpPr>
        <p:spPr>
          <a:xfrm>
            <a:off x="10748092" y="125119"/>
            <a:ext cx="1297526"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dirty="0"/>
              <a:t>Datum: 12.03.2021</a:t>
            </a:r>
            <a:endParaRPr lang="en-US" sz="1000" dirty="0">
              <a:cs typeface="Calibri"/>
            </a:endParaRPr>
          </a:p>
        </p:txBody>
      </p:sp>
    </p:spTree>
    <p:extLst>
      <p:ext uri="{BB962C8B-B14F-4D97-AF65-F5344CB8AC3E}">
        <p14:creationId xmlns:p14="http://schemas.microsoft.com/office/powerpoint/2010/main" val="3596719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CC94B-80EA-4B24-8B5C-C4A1CFC5E250}"/>
              </a:ext>
            </a:extLst>
          </p:cNvPr>
          <p:cNvSpPr txBox="1"/>
          <p:nvPr/>
        </p:nvSpPr>
        <p:spPr>
          <a:xfrm>
            <a:off x="2056824" y="2262042"/>
            <a:ext cx="7972425"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hlinkClick r:id="rId2"/>
              </a:rPr>
              <a:t>https://www.rechnungswesen-verstehen.de/lexikon/beschaffungsmarkt.php</a:t>
            </a:r>
            <a:endParaRPr lang="en-US"/>
          </a:p>
          <a:p>
            <a:endParaRPr lang="en-US">
              <a:cs typeface="Calibri"/>
            </a:endParaRPr>
          </a:p>
        </p:txBody>
      </p:sp>
      <p:sp>
        <p:nvSpPr>
          <p:cNvPr id="3" name="TextBox 1">
            <a:extLst>
              <a:ext uri="{FF2B5EF4-FFF2-40B4-BE49-F238E27FC236}">
                <a16:creationId xmlns:a16="http://schemas.microsoft.com/office/drawing/2014/main" id="{957880C6-4E1D-47B3-8545-0B0747E18722}"/>
              </a:ext>
            </a:extLst>
          </p:cNvPr>
          <p:cNvSpPr txBox="1"/>
          <p:nvPr/>
        </p:nvSpPr>
        <p:spPr>
          <a:xfrm>
            <a:off x="2057400" y="2576945"/>
            <a:ext cx="11460018"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hlinkClick r:id="rId3"/>
              </a:rPr>
              <a:t>http://www.wirtschaftslexikon24.com/d/dispositiver-faktor/dispositiver-faktor.htm</a:t>
            </a:r>
            <a:endParaRPr lang="en-US"/>
          </a:p>
          <a:p>
            <a:endParaRPr lang="en-US">
              <a:cs typeface="Calibri"/>
            </a:endParaRPr>
          </a:p>
        </p:txBody>
      </p:sp>
      <p:sp>
        <p:nvSpPr>
          <p:cNvPr id="4" name="TextBox 2">
            <a:extLst>
              <a:ext uri="{FF2B5EF4-FFF2-40B4-BE49-F238E27FC236}">
                <a16:creationId xmlns:a16="http://schemas.microsoft.com/office/drawing/2014/main" id="{3DC06CD7-13F1-4A33-9791-D70451EB1001}"/>
              </a:ext>
            </a:extLst>
          </p:cNvPr>
          <p:cNvSpPr txBox="1"/>
          <p:nvPr/>
        </p:nvSpPr>
        <p:spPr>
          <a:xfrm>
            <a:off x="2057400" y="2946398"/>
            <a:ext cx="8342745"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hlinkClick r:id="rId4"/>
              </a:rPr>
              <a:t>https://www.bwl-lexikon.de/wiki/produktionsfaktoren/#unterscheidung-von-produktionsfaktoren-aus-betriebswirtschaftlicher-sicht</a:t>
            </a:r>
            <a:endParaRPr lang="en-US"/>
          </a:p>
          <a:p>
            <a:endParaRPr lang="en-US">
              <a:cs typeface="Calibri"/>
            </a:endParaRPr>
          </a:p>
        </p:txBody>
      </p:sp>
      <p:sp>
        <p:nvSpPr>
          <p:cNvPr id="5" name="TextBox 3">
            <a:extLst>
              <a:ext uri="{FF2B5EF4-FFF2-40B4-BE49-F238E27FC236}">
                <a16:creationId xmlns:a16="http://schemas.microsoft.com/office/drawing/2014/main" id="{963FAE40-D147-4D41-8B9B-F09D9CB3850B}"/>
              </a:ext>
            </a:extLst>
          </p:cNvPr>
          <p:cNvSpPr txBox="1"/>
          <p:nvPr/>
        </p:nvSpPr>
        <p:spPr>
          <a:xfrm>
            <a:off x="2011218" y="3604490"/>
            <a:ext cx="7661563"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a:t>
            </a:r>
            <a:r>
              <a:rPr lang="en-US">
                <a:hlinkClick r:id="rId5">
                  <a:extLst>
                    <a:ext uri="{A12FA001-AC4F-418D-AE19-62706E023703}">
                      <ahyp:hlinkClr xmlns:ahyp="http://schemas.microsoft.com/office/drawing/2018/hyperlinkcolor" val="tx"/>
                    </a:ext>
                  </a:extLst>
                </a:hlinkClick>
              </a:rPr>
              <a:t>https://studienretter.de/betriebswirtschaftliche-produktionsfaktoren/</a:t>
            </a:r>
            <a:endParaRPr lang="de-DE"/>
          </a:p>
          <a:p>
            <a:endParaRPr lang="en-US">
              <a:cs typeface="Calibri"/>
            </a:endParaRPr>
          </a:p>
        </p:txBody>
      </p:sp>
      <p:sp>
        <p:nvSpPr>
          <p:cNvPr id="6" name="TextBox 5">
            <a:extLst>
              <a:ext uri="{FF2B5EF4-FFF2-40B4-BE49-F238E27FC236}">
                <a16:creationId xmlns:a16="http://schemas.microsoft.com/office/drawing/2014/main" id="{6ECD5852-4066-4A88-9012-CF1D2ACF7308}"/>
              </a:ext>
            </a:extLst>
          </p:cNvPr>
          <p:cNvSpPr txBox="1"/>
          <p:nvPr/>
        </p:nvSpPr>
        <p:spPr>
          <a:xfrm>
            <a:off x="1814945" y="1687945"/>
            <a:ext cx="40709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Quellen</a:t>
            </a:r>
          </a:p>
        </p:txBody>
      </p:sp>
      <p:sp>
        <p:nvSpPr>
          <p:cNvPr id="8" name="Textfeld 7">
            <a:extLst>
              <a:ext uri="{FF2B5EF4-FFF2-40B4-BE49-F238E27FC236}">
                <a16:creationId xmlns:a16="http://schemas.microsoft.com/office/drawing/2014/main" id="{E8C99917-0B42-4831-ACEA-356C6193BCF6}"/>
              </a:ext>
            </a:extLst>
          </p:cNvPr>
          <p:cNvSpPr txBox="1"/>
          <p:nvPr/>
        </p:nvSpPr>
        <p:spPr>
          <a:xfrm>
            <a:off x="2062143" y="3924127"/>
            <a:ext cx="877926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6"/>
              </a:rPr>
              <a:t>https://www.bwl-lexikon.de/wiki/beschaffungsmarkt/#bedeutung-des-beschaffungsmarkts</a:t>
            </a:r>
            <a:endParaRPr lang="en-US"/>
          </a:p>
          <a:p>
            <a:endParaRPr lang="en-US">
              <a:cs typeface="Calibri"/>
            </a:endParaRPr>
          </a:p>
        </p:txBody>
      </p:sp>
      <p:sp>
        <p:nvSpPr>
          <p:cNvPr id="7" name="TextBox 6">
            <a:extLst>
              <a:ext uri="{FF2B5EF4-FFF2-40B4-BE49-F238E27FC236}">
                <a16:creationId xmlns:a16="http://schemas.microsoft.com/office/drawing/2014/main" id="{742E1BFA-FBFA-4591-A5F9-F29673694B41}"/>
              </a:ext>
            </a:extLst>
          </p:cNvPr>
          <p:cNvSpPr txBox="1"/>
          <p:nvPr/>
        </p:nvSpPr>
        <p:spPr>
          <a:xfrm>
            <a:off x="2057400" y="4352058"/>
            <a:ext cx="869632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hlinkClick r:id="rId7"/>
              </a:rPr>
              <a:t>https://www.klett.de/alias/1010972</a:t>
            </a:r>
            <a:r>
              <a:rPr lang="en-US">
                <a:ea typeface="+mn-lt"/>
                <a:cs typeface="+mn-lt"/>
              </a:rPr>
              <a:t> </a:t>
            </a:r>
            <a:br>
              <a:rPr lang="en-US">
                <a:ea typeface="+mn-lt"/>
                <a:cs typeface="+mn-lt"/>
              </a:rPr>
            </a:br>
            <a:r>
              <a:rPr lang="en-US">
                <a:ea typeface="+mn-lt"/>
                <a:cs typeface="+mn-lt"/>
                <a:hlinkClick r:id="rId8"/>
              </a:rPr>
              <a:t>https://www.bwl-lexikon.de/wiki/beschaffungsmarkt/</a:t>
            </a:r>
            <a:r>
              <a:rPr lang="en-US">
                <a:ea typeface="+mn-lt"/>
                <a:cs typeface="+mn-lt"/>
              </a:rPr>
              <a:t> </a:t>
            </a:r>
            <a:br>
              <a:rPr lang="en-US">
                <a:ea typeface="+mn-lt"/>
                <a:cs typeface="+mn-lt"/>
              </a:rPr>
            </a:br>
            <a:r>
              <a:rPr lang="en-US">
                <a:ea typeface="+mn-lt"/>
                <a:cs typeface="+mn-lt"/>
                <a:hlinkClick r:id="rId9"/>
              </a:rPr>
              <a:t>https://bwl-wissen.net/definition/beschaffungsmarkt</a:t>
            </a:r>
            <a:endParaRPr lang="en-US"/>
          </a:p>
        </p:txBody>
      </p:sp>
    </p:spTree>
    <p:extLst>
      <p:ext uri="{BB962C8B-B14F-4D97-AF65-F5344CB8AC3E}">
        <p14:creationId xmlns:p14="http://schemas.microsoft.com/office/powerpoint/2010/main" val="3345062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209C2F-86FE-456D-AD06-050FA3A3E15F}"/>
              </a:ext>
            </a:extLst>
          </p:cNvPr>
          <p:cNvSpPr txBox="1"/>
          <p:nvPr/>
        </p:nvSpPr>
        <p:spPr>
          <a:xfrm>
            <a:off x="0" y="0"/>
            <a:ext cx="12202319" cy="68603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de-DE" sz="2000" i="1" u="sng">
                <a:solidFill>
                  <a:schemeClr val="accent1"/>
                </a:solidFill>
              </a:rPr>
              <a:t>Definition:</a:t>
            </a:r>
            <a:endParaRPr lang="de-DE" sz="2000" i="1" u="sng">
              <a:solidFill>
                <a:schemeClr val="accent1"/>
              </a:solidFill>
              <a:cs typeface="Calibri"/>
            </a:endParaRPr>
          </a:p>
          <a:p>
            <a:pPr>
              <a:lnSpc>
                <a:spcPct val="90000"/>
              </a:lnSpc>
              <a:spcAft>
                <a:spcPts val="600"/>
              </a:spcAft>
            </a:pPr>
            <a:endParaRPr lang="de-DE">
              <a:cs typeface="Calibri"/>
            </a:endParaRPr>
          </a:p>
          <a:p>
            <a:pPr>
              <a:lnSpc>
                <a:spcPct val="90000"/>
              </a:lnSpc>
              <a:spcAft>
                <a:spcPts val="600"/>
              </a:spcAft>
            </a:pPr>
            <a:r>
              <a:rPr lang="de-DE"/>
              <a:t>Der </a:t>
            </a:r>
            <a:r>
              <a:rPr lang="de-DE">
                <a:solidFill>
                  <a:schemeClr val="accent1"/>
                </a:solidFill>
              </a:rPr>
              <a:t>Beschaffungsmarkt</a:t>
            </a:r>
            <a:r>
              <a:rPr lang="de-DE"/>
              <a:t> ist der der Produktion vorgelagerte Markt, auf dem sich Unternehmen alle </a:t>
            </a:r>
            <a:r>
              <a:rPr lang="de-DE" i="1"/>
              <a:t>zur Herstellung </a:t>
            </a:r>
            <a:r>
              <a:rPr lang="de-DE"/>
              <a:t>eines Produktes </a:t>
            </a:r>
            <a:r>
              <a:rPr lang="de-DE" i="1"/>
              <a:t>notwendigen Ressourcen </a:t>
            </a:r>
            <a:r>
              <a:rPr lang="de-DE"/>
              <a:t>beschaffen.</a:t>
            </a:r>
            <a:endParaRPr lang="de-DE">
              <a:cs typeface="Calibri"/>
            </a:endParaRPr>
          </a:p>
          <a:p>
            <a:pPr>
              <a:lnSpc>
                <a:spcPct val="90000"/>
              </a:lnSpc>
              <a:spcAft>
                <a:spcPts val="600"/>
              </a:spcAft>
            </a:pPr>
            <a:r>
              <a:rPr lang="de-DE"/>
              <a:t>Dieser wird gegliedert in:</a:t>
            </a:r>
            <a:endParaRPr lang="de-DE">
              <a:cs typeface="Calibri"/>
            </a:endParaRPr>
          </a:p>
          <a:p>
            <a:pPr>
              <a:lnSpc>
                <a:spcPct val="90000"/>
              </a:lnSpc>
              <a:spcAft>
                <a:spcPts val="600"/>
              </a:spcAft>
            </a:pPr>
            <a:endParaRPr lang="de-DE" sz="1100"/>
          </a:p>
          <a:p>
            <a:pPr>
              <a:lnSpc>
                <a:spcPct val="90000"/>
              </a:lnSpc>
              <a:spcAft>
                <a:spcPts val="600"/>
              </a:spcAft>
            </a:pPr>
            <a:endParaRPr lang="de-DE" sz="1100">
              <a:cs typeface="Calibri"/>
            </a:endParaRPr>
          </a:p>
          <a:p>
            <a:pPr>
              <a:lnSpc>
                <a:spcPct val="90000"/>
              </a:lnSpc>
              <a:spcAft>
                <a:spcPts val="600"/>
              </a:spcAft>
            </a:pPr>
            <a:endParaRPr lang="de-DE" sz="1100">
              <a:cs typeface="Calibri"/>
            </a:endParaRPr>
          </a:p>
          <a:p>
            <a:pPr>
              <a:lnSpc>
                <a:spcPct val="90000"/>
              </a:lnSpc>
              <a:spcAft>
                <a:spcPts val="600"/>
              </a:spcAft>
            </a:pPr>
            <a:endParaRPr lang="de-DE" sz="1100"/>
          </a:p>
          <a:p>
            <a:pPr>
              <a:lnSpc>
                <a:spcPct val="90000"/>
              </a:lnSpc>
              <a:spcAft>
                <a:spcPts val="600"/>
              </a:spcAft>
            </a:pPr>
            <a:endParaRPr lang="de-DE" sz="1100"/>
          </a:p>
          <a:p>
            <a:pPr>
              <a:lnSpc>
                <a:spcPct val="90000"/>
              </a:lnSpc>
              <a:spcAft>
                <a:spcPts val="600"/>
              </a:spcAft>
            </a:pPr>
            <a:endParaRPr lang="de-DE" sz="1100"/>
          </a:p>
          <a:p>
            <a:pPr>
              <a:lnSpc>
                <a:spcPct val="90000"/>
              </a:lnSpc>
              <a:spcAft>
                <a:spcPts val="600"/>
              </a:spcAft>
            </a:pPr>
            <a:endParaRPr lang="de-DE"/>
          </a:p>
          <a:p>
            <a:pPr>
              <a:lnSpc>
                <a:spcPct val="90000"/>
              </a:lnSpc>
              <a:spcAft>
                <a:spcPts val="600"/>
              </a:spcAft>
            </a:pPr>
            <a:endParaRPr lang="de-DE"/>
          </a:p>
          <a:p>
            <a:pPr>
              <a:lnSpc>
                <a:spcPct val="90000"/>
              </a:lnSpc>
              <a:spcAft>
                <a:spcPts val="600"/>
              </a:spcAft>
            </a:pPr>
            <a:r>
              <a:rPr lang="de-DE"/>
              <a:t>Beschaffungsmärkte wurden im Laufe der Zeit </a:t>
            </a:r>
            <a:r>
              <a:rPr lang="de-DE" i="1"/>
              <a:t>globaler</a:t>
            </a:r>
            <a:r>
              <a:rPr lang="de-DE"/>
              <a:t> und unterliegen einem </a:t>
            </a:r>
            <a:r>
              <a:rPr lang="de-DE" i="1"/>
              <a:t>stetigen Wandel </a:t>
            </a:r>
            <a:r>
              <a:rPr lang="de-DE"/>
              <a:t>durch vielfältige Faktoren wie bspw. Verfügbarkeit, Geopolitik oder Sicherheitslage.</a:t>
            </a:r>
            <a:endParaRPr lang="de-DE">
              <a:cs typeface="Calibri"/>
            </a:endParaRPr>
          </a:p>
          <a:p>
            <a:pPr>
              <a:lnSpc>
                <a:spcPct val="90000"/>
              </a:lnSpc>
              <a:spcAft>
                <a:spcPts val="600"/>
              </a:spcAft>
            </a:pPr>
            <a:r>
              <a:rPr lang="de-DE"/>
              <a:t>Durch diesen ständigen </a:t>
            </a:r>
            <a:r>
              <a:rPr lang="de-DE" i="1"/>
              <a:t>Wechsel der Marktlage </a:t>
            </a:r>
            <a:r>
              <a:rPr lang="de-DE"/>
              <a:t>und der </a:t>
            </a:r>
            <a:r>
              <a:rPr lang="de-DE" i="1"/>
              <a:t>Marktstruktur</a:t>
            </a:r>
            <a:r>
              <a:rPr lang="de-DE"/>
              <a:t> ergeben sich kontinuierliche Veränderungen der Ausgangsbedingungen für die beteiligten Unternehmen. </a:t>
            </a:r>
            <a:endParaRPr lang="de-DE">
              <a:cs typeface="Calibri"/>
            </a:endParaRPr>
          </a:p>
          <a:p>
            <a:pPr>
              <a:lnSpc>
                <a:spcPct val="90000"/>
              </a:lnSpc>
              <a:spcAft>
                <a:spcPts val="600"/>
              </a:spcAft>
            </a:pPr>
            <a:r>
              <a:rPr lang="de-DE"/>
              <a:t>Beispiel:</a:t>
            </a:r>
            <a:endParaRPr lang="de-DE">
              <a:cs typeface="Calibri"/>
            </a:endParaRPr>
          </a:p>
          <a:p>
            <a:pPr>
              <a:lnSpc>
                <a:spcPct val="90000"/>
              </a:lnSpc>
              <a:spcAft>
                <a:spcPts val="600"/>
              </a:spcAft>
            </a:pPr>
            <a:endParaRPr lang="de-DE" sz="1100"/>
          </a:p>
          <a:p>
            <a:pPr>
              <a:lnSpc>
                <a:spcPct val="90000"/>
              </a:lnSpc>
              <a:spcAft>
                <a:spcPts val="600"/>
              </a:spcAft>
            </a:pPr>
            <a:endParaRPr lang="de-DE" sz="1100"/>
          </a:p>
          <a:p>
            <a:pPr>
              <a:lnSpc>
                <a:spcPct val="90000"/>
              </a:lnSpc>
              <a:spcAft>
                <a:spcPts val="600"/>
              </a:spcAft>
            </a:pPr>
            <a:endParaRPr lang="de-DE" sz="1100"/>
          </a:p>
          <a:p>
            <a:pPr>
              <a:lnSpc>
                <a:spcPct val="90000"/>
              </a:lnSpc>
              <a:spcAft>
                <a:spcPts val="600"/>
              </a:spcAft>
            </a:pPr>
            <a:endParaRPr lang="de-DE" sz="1100"/>
          </a:p>
        </p:txBody>
      </p:sp>
      <p:sp>
        <p:nvSpPr>
          <p:cNvPr id="4" name="Rectangle: Rounded Corners 3">
            <a:extLst>
              <a:ext uri="{FF2B5EF4-FFF2-40B4-BE49-F238E27FC236}">
                <a16:creationId xmlns:a16="http://schemas.microsoft.com/office/drawing/2014/main" id="{E480A46F-1141-4A3F-9AA6-9D2919918BD4}"/>
              </a:ext>
            </a:extLst>
          </p:cNvPr>
          <p:cNvSpPr/>
          <p:nvPr/>
        </p:nvSpPr>
        <p:spPr>
          <a:xfrm>
            <a:off x="47626" y="1631951"/>
            <a:ext cx="6617494" cy="15351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2500" lnSpcReduction="20000"/>
          </a:bodyPr>
          <a:lstStyle/>
          <a:p>
            <a:pPr>
              <a:lnSpc>
                <a:spcPct val="90000"/>
              </a:lnSpc>
              <a:spcAft>
                <a:spcPts val="600"/>
              </a:spcAft>
            </a:pPr>
            <a:endParaRPr lang="en-US" sz="1300">
              <a:ea typeface="+mn-lt"/>
              <a:cs typeface="+mn-lt"/>
            </a:endParaRPr>
          </a:p>
          <a:p>
            <a:pPr>
              <a:lnSpc>
                <a:spcPct val="90000"/>
              </a:lnSpc>
              <a:spcAft>
                <a:spcPts val="600"/>
              </a:spcAft>
            </a:pPr>
            <a:r>
              <a:rPr lang="en-US">
                <a:ea typeface="+mn-lt"/>
                <a:cs typeface="+mn-lt"/>
              </a:rPr>
              <a:t>- Betriebsmittel (Anlagegüter)</a:t>
            </a:r>
            <a:endParaRPr lang="en-US">
              <a:cs typeface="Calibri"/>
            </a:endParaRPr>
          </a:p>
          <a:p>
            <a:pPr>
              <a:lnSpc>
                <a:spcPct val="90000"/>
              </a:lnSpc>
              <a:spcAft>
                <a:spcPts val="600"/>
              </a:spcAft>
            </a:pPr>
            <a:r>
              <a:rPr lang="en-US">
                <a:ea typeface="+mn-lt"/>
                <a:cs typeface="+mn-lt"/>
              </a:rPr>
              <a:t>- Werkstoffe (Roh- &amp; Hilfsgüter, Halbfertigprodukte)</a:t>
            </a:r>
            <a:endParaRPr lang="en-US">
              <a:cs typeface="Calibri"/>
            </a:endParaRPr>
          </a:p>
          <a:p>
            <a:pPr>
              <a:lnSpc>
                <a:spcPct val="90000"/>
              </a:lnSpc>
              <a:spcAft>
                <a:spcPts val="600"/>
              </a:spcAft>
            </a:pPr>
            <a:r>
              <a:rPr lang="en-US">
                <a:ea typeface="+mn-lt"/>
                <a:cs typeface="+mn-lt"/>
              </a:rPr>
              <a:t>- Handelswaren </a:t>
            </a:r>
            <a:endParaRPr lang="en-US">
              <a:cs typeface="Calibri"/>
            </a:endParaRPr>
          </a:p>
          <a:p>
            <a:pPr>
              <a:lnSpc>
                <a:spcPct val="90000"/>
              </a:lnSpc>
              <a:spcAft>
                <a:spcPts val="600"/>
              </a:spcAft>
            </a:pPr>
            <a:r>
              <a:rPr lang="en-US">
                <a:ea typeface="+mn-lt"/>
                <a:cs typeface="+mn-lt"/>
              </a:rPr>
              <a:t>- Arbeitsmarkt</a:t>
            </a:r>
            <a:endParaRPr lang="en-US"/>
          </a:p>
          <a:p>
            <a:pPr algn="ctr">
              <a:lnSpc>
                <a:spcPct val="90000"/>
              </a:lnSpc>
              <a:spcAft>
                <a:spcPts val="600"/>
              </a:spcAft>
            </a:pPr>
            <a:endParaRPr lang="en-US" sz="1300">
              <a:cs typeface="Calibri"/>
            </a:endParaRPr>
          </a:p>
        </p:txBody>
      </p:sp>
      <p:sp>
        <p:nvSpPr>
          <p:cNvPr id="7" name="Rectangle: Rounded Corners 6">
            <a:extLst>
              <a:ext uri="{FF2B5EF4-FFF2-40B4-BE49-F238E27FC236}">
                <a16:creationId xmlns:a16="http://schemas.microsoft.com/office/drawing/2014/main" id="{02F0B3C7-B8B4-4E8B-8C96-3827CD834D0C}"/>
              </a:ext>
            </a:extLst>
          </p:cNvPr>
          <p:cNvSpPr/>
          <p:nvPr/>
        </p:nvSpPr>
        <p:spPr>
          <a:xfrm>
            <a:off x="48419" y="5215731"/>
            <a:ext cx="6617494" cy="1320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ormAutofit/>
          </a:bodyPr>
          <a:lstStyle/>
          <a:p>
            <a:pPr>
              <a:lnSpc>
                <a:spcPct val="90000"/>
              </a:lnSpc>
              <a:spcAft>
                <a:spcPts val="600"/>
              </a:spcAft>
            </a:pPr>
            <a:endParaRPr lang="en-US" sz="2000">
              <a:ea typeface="+mn-lt"/>
              <a:cs typeface="+mn-lt"/>
            </a:endParaRPr>
          </a:p>
          <a:p>
            <a:pPr>
              <a:lnSpc>
                <a:spcPct val="90000"/>
              </a:lnSpc>
              <a:spcAft>
                <a:spcPts val="600"/>
              </a:spcAft>
            </a:pPr>
            <a:r>
              <a:rPr lang="en-US">
                <a:ea typeface="+mn-lt"/>
                <a:cs typeface="+mn-lt"/>
              </a:rPr>
              <a:t>Die Verteuerung der Beschaffung von Rohöl wird an das fertige Produkt und somit an den Kunden weitergegeben.</a:t>
            </a:r>
            <a:endParaRPr lang="en-US">
              <a:cs typeface="Calibri"/>
            </a:endParaRPr>
          </a:p>
          <a:p>
            <a:pPr algn="ctr">
              <a:lnSpc>
                <a:spcPct val="90000"/>
              </a:lnSpc>
              <a:spcAft>
                <a:spcPts val="600"/>
              </a:spcAft>
            </a:pPr>
            <a:endParaRPr lang="en-US" sz="2000">
              <a:cs typeface="Calibri"/>
            </a:endParaRPr>
          </a:p>
        </p:txBody>
      </p:sp>
    </p:spTree>
    <p:extLst>
      <p:ext uri="{BB962C8B-B14F-4D97-AF65-F5344CB8AC3E}">
        <p14:creationId xmlns:p14="http://schemas.microsoft.com/office/powerpoint/2010/main" val="2356312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D9D15C-7CDA-49CD-ABC0-3ED2552A8F2E}"/>
              </a:ext>
            </a:extLst>
          </p:cNvPr>
          <p:cNvSpPr txBox="1"/>
          <p:nvPr/>
        </p:nvSpPr>
        <p:spPr>
          <a:xfrm>
            <a:off x="340090" y="134607"/>
            <a:ext cx="1185950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a:t>Um diesen Effekt abzufedern und sich einen möglichen Vorteil gegenüber Konkurrenten zu verschaffen, sind </a:t>
            </a:r>
            <a:r>
              <a:rPr lang="de-DE" i="1"/>
              <a:t>Informationen und Analysen</a:t>
            </a:r>
            <a:r>
              <a:rPr lang="de-DE"/>
              <a:t> über mögliche </a:t>
            </a:r>
            <a:r>
              <a:rPr lang="de-DE" i="1"/>
              <a:t>Risiken</a:t>
            </a:r>
            <a:r>
              <a:rPr lang="de-DE"/>
              <a:t> u.a.m. von großer Bedeutung. </a:t>
            </a:r>
          </a:p>
          <a:p>
            <a:r>
              <a:rPr lang="de-DE" i="1">
                <a:ea typeface="+mn-lt"/>
                <a:cs typeface="+mn-lt"/>
              </a:rPr>
              <a:t>Das Ziel </a:t>
            </a:r>
            <a:r>
              <a:rPr lang="de-DE">
                <a:ea typeface="+mn-lt"/>
                <a:cs typeface="+mn-lt"/>
              </a:rPr>
              <a:t>eines Unternehmens ist eine ausreichende Versorgung mit benötigten Gütern unter bestmöglichen wirtschaftlichen Bedingungen (</a:t>
            </a:r>
            <a:r>
              <a:rPr lang="de-DE" i="1">
                <a:ea typeface="+mn-lt"/>
                <a:cs typeface="+mn-lt"/>
              </a:rPr>
              <a:t>ökonomisches Prinzip</a:t>
            </a:r>
            <a:r>
              <a:rPr lang="de-DE">
                <a:ea typeface="+mn-lt"/>
                <a:cs typeface="+mn-lt"/>
              </a:rPr>
              <a:t>). Auch die </a:t>
            </a:r>
            <a:r>
              <a:rPr lang="de-DE" i="1">
                <a:ea typeface="+mn-lt"/>
                <a:cs typeface="+mn-lt"/>
              </a:rPr>
              <a:t>Optimierung der Produktionsprozesse </a:t>
            </a:r>
            <a:r>
              <a:rPr lang="de-DE">
                <a:ea typeface="+mn-lt"/>
                <a:cs typeface="+mn-lt"/>
              </a:rPr>
              <a:t> sowie Entwicklung neuer Produkte spielt hierbei eine zunehmend wichtigere Rolle.</a:t>
            </a:r>
            <a:endParaRPr lang="en-US">
              <a:ea typeface="+mn-lt"/>
              <a:cs typeface="+mn-lt"/>
            </a:endParaRPr>
          </a:p>
          <a:p>
            <a:r>
              <a:rPr lang="de-DE">
                <a:ea typeface="+mn-lt"/>
                <a:cs typeface="+mn-lt"/>
              </a:rPr>
              <a:t>Darüber hinaus ist der </a:t>
            </a:r>
            <a:r>
              <a:rPr lang="de-DE">
                <a:solidFill>
                  <a:schemeClr val="accent1"/>
                </a:solidFill>
                <a:ea typeface="+mn-lt"/>
                <a:cs typeface="+mn-lt"/>
              </a:rPr>
              <a:t>Beschaffungsmarkt</a:t>
            </a:r>
            <a:r>
              <a:rPr lang="de-DE">
                <a:ea typeface="+mn-lt"/>
                <a:cs typeface="+mn-lt"/>
              </a:rPr>
              <a:t>  für die verkaufenden Teilnehmer ein </a:t>
            </a:r>
            <a:r>
              <a:rPr lang="de-DE" i="1">
                <a:solidFill>
                  <a:schemeClr val="accent6"/>
                </a:solidFill>
                <a:ea typeface="+mn-lt"/>
                <a:cs typeface="+mn-lt"/>
              </a:rPr>
              <a:t>Absatzmarkt</a:t>
            </a:r>
            <a:r>
              <a:rPr lang="de-DE">
                <a:ea typeface="+mn-lt"/>
                <a:cs typeface="+mn-lt"/>
              </a:rPr>
              <a:t>.</a:t>
            </a:r>
            <a:endParaRPr lang="de-DE"/>
          </a:p>
        </p:txBody>
      </p:sp>
      <p:pic>
        <p:nvPicPr>
          <p:cNvPr id="4" name="Picture 4">
            <a:extLst>
              <a:ext uri="{FF2B5EF4-FFF2-40B4-BE49-F238E27FC236}">
                <a16:creationId xmlns:a16="http://schemas.microsoft.com/office/drawing/2014/main" id="{5A7E3725-20A8-4716-9B57-BE773D857AFB}"/>
              </a:ext>
            </a:extLst>
          </p:cNvPr>
          <p:cNvPicPr>
            <a:picLocks noChangeAspect="1"/>
          </p:cNvPicPr>
          <p:nvPr/>
        </p:nvPicPr>
        <p:blipFill>
          <a:blip r:embed="rId2"/>
          <a:stretch>
            <a:fillRect/>
          </a:stretch>
        </p:blipFill>
        <p:spPr>
          <a:xfrm>
            <a:off x="735806" y="2010856"/>
            <a:ext cx="10315575" cy="4765099"/>
          </a:xfrm>
          <a:prstGeom prst="rect">
            <a:avLst/>
          </a:prstGeom>
        </p:spPr>
      </p:pic>
    </p:spTree>
    <p:extLst>
      <p:ext uri="{BB962C8B-B14F-4D97-AF65-F5344CB8AC3E}">
        <p14:creationId xmlns:p14="http://schemas.microsoft.com/office/powerpoint/2010/main" val="843501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feld 11">
            <a:extLst>
              <a:ext uri="{FF2B5EF4-FFF2-40B4-BE49-F238E27FC236}">
                <a16:creationId xmlns:a16="http://schemas.microsoft.com/office/drawing/2014/main" id="{7BCA1DFA-EFCB-4D9C-AB7F-3C0ACC424A4D}"/>
              </a:ext>
            </a:extLst>
          </p:cNvPr>
          <p:cNvSpPr txBox="1"/>
          <p:nvPr/>
        </p:nvSpPr>
        <p:spPr>
          <a:xfrm>
            <a:off x="691793" y="1479479"/>
            <a:ext cx="1200706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2400">
                <a:ea typeface="+mn-lt"/>
                <a:cs typeface="+mn-lt"/>
              </a:rPr>
              <a:t>Für alle Volkswirtschaften spielen Beschaffungsmärkte eine sehr wichtige Rolle.</a:t>
            </a:r>
            <a:endParaRPr lang="de-DE" sz="2400">
              <a:cs typeface="Calibri"/>
            </a:endParaRPr>
          </a:p>
        </p:txBody>
      </p:sp>
      <p:grpSp>
        <p:nvGrpSpPr>
          <p:cNvPr id="42" name="Gruppieren 41">
            <a:extLst>
              <a:ext uri="{FF2B5EF4-FFF2-40B4-BE49-F238E27FC236}">
                <a16:creationId xmlns:a16="http://schemas.microsoft.com/office/drawing/2014/main" id="{F3857C3D-46E1-4144-BA63-F96C836A990A}"/>
              </a:ext>
            </a:extLst>
          </p:cNvPr>
          <p:cNvGrpSpPr/>
          <p:nvPr/>
        </p:nvGrpSpPr>
        <p:grpSpPr>
          <a:xfrm>
            <a:off x="99318" y="2021439"/>
            <a:ext cx="12094393" cy="4927512"/>
            <a:chOff x="39384" y="1961508"/>
            <a:chExt cx="12188573" cy="5090186"/>
          </a:xfrm>
        </p:grpSpPr>
        <p:sp>
          <p:nvSpPr>
            <p:cNvPr id="40" name="Rechteck: abgerundete Ecken 39">
              <a:extLst>
                <a:ext uri="{FF2B5EF4-FFF2-40B4-BE49-F238E27FC236}">
                  <a16:creationId xmlns:a16="http://schemas.microsoft.com/office/drawing/2014/main" id="{5FC40629-5E0F-4656-B81B-11EEEFEA3537}"/>
                </a:ext>
              </a:extLst>
            </p:cNvPr>
            <p:cNvSpPr/>
            <p:nvPr/>
          </p:nvSpPr>
          <p:spPr>
            <a:xfrm>
              <a:off x="39384" y="4452991"/>
              <a:ext cx="12132066" cy="23459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39" name="Rechteck: abgerundete Ecken 38">
              <a:extLst>
                <a:ext uri="{FF2B5EF4-FFF2-40B4-BE49-F238E27FC236}">
                  <a16:creationId xmlns:a16="http://schemas.microsoft.com/office/drawing/2014/main" id="{12209005-4B4A-4B6A-AA8A-31D04B7E91E3}"/>
                </a:ext>
              </a:extLst>
            </p:cNvPr>
            <p:cNvSpPr/>
            <p:nvPr/>
          </p:nvSpPr>
          <p:spPr>
            <a:xfrm>
              <a:off x="73632" y="1961508"/>
              <a:ext cx="12097819" cy="17808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FD8BDAD8-7B6E-4972-9B0F-7C134E71BDC3}"/>
                </a:ext>
              </a:extLst>
            </p:cNvPr>
            <p:cNvSpPr txBox="1"/>
            <p:nvPr/>
          </p:nvSpPr>
          <p:spPr>
            <a:xfrm>
              <a:off x="5006939" y="4861390"/>
              <a:ext cx="1630166"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solidFill>
                    <a:srgbClr val="FFFFFF"/>
                  </a:solidFill>
                  <a:latin typeface="Calibri"/>
                  <a:cs typeface="Calibri"/>
                </a:rPr>
                <a:t>Wirtschaftspolitik der Regierung</a:t>
              </a:r>
            </a:p>
            <a:p>
              <a:endParaRPr lang="en-US" sz="1400" b="1">
                <a:solidFill>
                  <a:srgbClr val="FFFFFF"/>
                </a:solidFill>
                <a:latin typeface="Calibri"/>
                <a:cs typeface="Calibri"/>
              </a:endParaRPr>
            </a:p>
            <a:p>
              <a:r>
                <a:rPr lang="en-US" sz="800">
                  <a:solidFill>
                    <a:srgbClr val="FFFFFF"/>
                  </a:solidFill>
                  <a:latin typeface="Calibri"/>
                  <a:cs typeface="Calibri"/>
                </a:rPr>
                <a:t>- Steuern</a:t>
              </a:r>
              <a:endParaRPr lang="en-US" sz="800">
                <a:solidFill>
                  <a:srgbClr val="FFFFFF"/>
                </a:solidFill>
                <a:latin typeface="Calibri"/>
                <a:ea typeface="+mn-lt"/>
                <a:cs typeface="Calibri"/>
              </a:endParaRPr>
            </a:p>
            <a:p>
              <a:r>
                <a:rPr lang="en-US" sz="800">
                  <a:solidFill>
                    <a:srgbClr val="FFFFFF"/>
                  </a:solidFill>
                  <a:latin typeface="Calibri"/>
                  <a:cs typeface="Calibri"/>
                </a:rPr>
                <a:t>- Subventionen</a:t>
              </a:r>
              <a:endParaRPr lang="en-US" sz="800">
                <a:solidFill>
                  <a:srgbClr val="FFFFFF"/>
                </a:solidFill>
                <a:latin typeface="Calibri"/>
                <a:ea typeface="+mn-lt"/>
                <a:cs typeface="Calibri"/>
              </a:endParaRPr>
            </a:p>
            <a:p>
              <a:r>
                <a:rPr lang="en-US" sz="800">
                  <a:solidFill>
                    <a:srgbClr val="FFFFFF"/>
                  </a:solidFill>
                  <a:latin typeface="Calibri"/>
                  <a:cs typeface="Calibri"/>
                </a:rPr>
                <a:t>- Bewegung von Gütern ermöglichen ( Straße/Internet) :)</a:t>
              </a:r>
              <a:endParaRPr lang="en-US" sz="800">
                <a:solidFill>
                  <a:srgbClr val="FFFFFF"/>
                </a:solidFill>
                <a:latin typeface="Calibri"/>
                <a:ea typeface="+mn-lt"/>
                <a:cs typeface="Calibri"/>
              </a:endParaRPr>
            </a:p>
            <a:p>
              <a:r>
                <a:rPr lang="en-US" sz="800">
                  <a:solidFill>
                    <a:srgbClr val="FFFFFF"/>
                  </a:solidFill>
                  <a:latin typeface="Calibri"/>
                  <a:cs typeface="Calibri"/>
                </a:rPr>
                <a:t>- Zölle </a:t>
              </a:r>
              <a:endParaRPr lang="en-US" sz="800">
                <a:solidFill>
                  <a:srgbClr val="FFFFFF"/>
                </a:solidFill>
                <a:latin typeface="Calibri"/>
                <a:ea typeface="+mn-lt"/>
                <a:cs typeface="Calibri"/>
              </a:endParaRPr>
            </a:p>
            <a:p>
              <a:r>
                <a:rPr lang="en-US" sz="800">
                  <a:solidFill>
                    <a:srgbClr val="FFFFFF"/>
                  </a:solidFill>
                  <a:latin typeface="Calibri"/>
                  <a:cs typeface="Calibri"/>
                </a:rPr>
                <a:t>- Einschränkungen durch Gesetze ( soz, ökol, pol... )</a:t>
              </a:r>
              <a:endParaRPr lang="en-US" sz="800">
                <a:solidFill>
                  <a:srgbClr val="FFFFFF"/>
                </a:solidFill>
                <a:latin typeface="Calibri"/>
                <a:ea typeface="+mn-lt"/>
                <a:cs typeface="Calibri"/>
              </a:endParaRPr>
            </a:p>
            <a:p>
              <a:r>
                <a:rPr lang="en-US" sz="800">
                  <a:solidFill>
                    <a:srgbClr val="FFFFFF"/>
                  </a:solidFill>
                  <a:latin typeface="Calibri"/>
                  <a:cs typeface="Calibri"/>
                </a:rPr>
                <a:t>- Geldpolitik: Infl/ Defl</a:t>
              </a:r>
              <a:endParaRPr lang="en-US" sz="800">
                <a:solidFill>
                  <a:srgbClr val="FFFFFF"/>
                </a:solidFill>
                <a:latin typeface="Calibri"/>
                <a:ea typeface="+mn-lt"/>
                <a:cs typeface="Calibri"/>
              </a:endParaRPr>
            </a:p>
            <a:p>
              <a:endParaRPr lang="en-US" sz="800">
                <a:solidFill>
                  <a:srgbClr val="FFFFFF"/>
                </a:solidFill>
                <a:latin typeface="Calibri"/>
                <a:cs typeface="Calibri"/>
              </a:endParaRPr>
            </a:p>
          </p:txBody>
        </p:sp>
        <p:sp>
          <p:nvSpPr>
            <p:cNvPr id="7" name="Textfeld 6">
              <a:extLst>
                <a:ext uri="{FF2B5EF4-FFF2-40B4-BE49-F238E27FC236}">
                  <a16:creationId xmlns:a16="http://schemas.microsoft.com/office/drawing/2014/main" id="{5EAE1AAB-315B-4DA2-A7B1-688ECBF8BE70}"/>
                </a:ext>
              </a:extLst>
            </p:cNvPr>
            <p:cNvSpPr txBox="1"/>
            <p:nvPr/>
          </p:nvSpPr>
          <p:spPr>
            <a:xfrm>
              <a:off x="6924783" y="4835703"/>
              <a:ext cx="2160997"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solidFill>
                    <a:srgbClr val="FFFFFF"/>
                  </a:solidFill>
                  <a:latin typeface="Calibri"/>
                  <a:cs typeface="Calibri"/>
                </a:rPr>
                <a:t>Bildung der Bevölkerung</a:t>
              </a:r>
            </a:p>
            <a:p>
              <a:endParaRPr lang="en-US" sz="1400">
                <a:solidFill>
                  <a:srgbClr val="FFFFFF"/>
                </a:solidFill>
                <a:latin typeface="Calibri"/>
                <a:cs typeface="arial"/>
              </a:endParaRPr>
            </a:p>
            <a:p>
              <a:r>
                <a:rPr lang="en-US" sz="800">
                  <a:solidFill>
                    <a:srgbClr val="FFFFFF"/>
                  </a:solidFill>
                  <a:latin typeface="Calibri"/>
                  <a:cs typeface="Arial"/>
                </a:rPr>
                <a:t>- bestimmt den Arbeitsmarkt</a:t>
              </a:r>
              <a:endParaRPr lang="en-US" sz="800">
                <a:solidFill>
                  <a:srgbClr val="FFFFFF"/>
                </a:solidFill>
                <a:latin typeface="Calibri"/>
                <a:ea typeface="+mn-lt"/>
                <a:cs typeface="+mn-lt"/>
              </a:endParaRPr>
            </a:p>
            <a:p>
              <a:r>
                <a:rPr lang="en-US" sz="800">
                  <a:solidFill>
                    <a:srgbClr val="FFFFFF"/>
                  </a:solidFill>
                  <a:latin typeface="Calibri"/>
                  <a:cs typeface="Arial"/>
                </a:rPr>
                <a:t>- ist stark Abhängig vom Stand der Technik</a:t>
              </a:r>
              <a:endParaRPr lang="en-US" sz="800">
                <a:solidFill>
                  <a:srgbClr val="FFFFFF"/>
                </a:solidFill>
                <a:latin typeface="Calibri"/>
                <a:ea typeface="+mn-lt"/>
                <a:cs typeface="+mn-lt"/>
              </a:endParaRPr>
            </a:p>
            <a:p>
              <a:r>
                <a:rPr lang="en-US" sz="800">
                  <a:solidFill>
                    <a:srgbClr val="FFFFFF"/>
                  </a:solidFill>
                  <a:latin typeface="Calibri"/>
                  <a:cs typeface="Arial"/>
                </a:rPr>
                <a:t>  - Beeinflusst diesen aber auch</a:t>
              </a:r>
              <a:endParaRPr lang="en-US" sz="800">
                <a:solidFill>
                  <a:srgbClr val="FFFFFF"/>
                </a:solidFill>
                <a:latin typeface="Calibri"/>
                <a:ea typeface="+mn-lt"/>
                <a:cs typeface="+mn-lt"/>
              </a:endParaRPr>
            </a:p>
            <a:p>
              <a:r>
                <a:rPr lang="en-US" sz="800">
                  <a:solidFill>
                    <a:srgbClr val="FFFFFF"/>
                  </a:solidFill>
                  <a:latin typeface="Calibri"/>
                  <a:cs typeface="Arial"/>
                </a:rPr>
                <a:t>- Bestimmt die Lage auf dem Internationalen Märkten</a:t>
              </a:r>
              <a:endParaRPr lang="en-US" sz="800">
                <a:solidFill>
                  <a:srgbClr val="FFFFFF"/>
                </a:solidFill>
                <a:latin typeface="Calibri"/>
                <a:ea typeface="+mn-lt"/>
                <a:cs typeface="+mn-lt"/>
              </a:endParaRPr>
            </a:p>
            <a:p>
              <a:r>
                <a:rPr lang="en-US" sz="800">
                  <a:solidFill>
                    <a:srgbClr val="FFFFFF"/>
                  </a:solidFill>
                  <a:latin typeface="Calibri"/>
                  <a:cs typeface="Arial"/>
                </a:rPr>
                <a:t>- Rohstoffabbau / Veredlung</a:t>
              </a:r>
              <a:endParaRPr lang="en-US" sz="800">
                <a:solidFill>
                  <a:srgbClr val="FFFFFF"/>
                </a:solidFill>
                <a:latin typeface="Calibri"/>
                <a:ea typeface="+mn-lt"/>
                <a:cs typeface="+mn-lt"/>
              </a:endParaRPr>
            </a:p>
            <a:p>
              <a:r>
                <a:rPr lang="en-US" sz="800">
                  <a:solidFill>
                    <a:srgbClr val="FFFFFF"/>
                  </a:solidFill>
                  <a:latin typeface="Calibri"/>
                  <a:cs typeface="Arial"/>
                </a:rPr>
                <a:t>- Herstellung von Gütern</a:t>
              </a:r>
              <a:endParaRPr lang="en-US" sz="800">
                <a:solidFill>
                  <a:srgbClr val="FFFFFF"/>
                </a:solidFill>
                <a:latin typeface="Calibri"/>
                <a:ea typeface="+mn-lt"/>
                <a:cs typeface="+mn-lt"/>
              </a:endParaRPr>
            </a:p>
            <a:p>
              <a:r>
                <a:rPr lang="en-US" sz="800">
                  <a:solidFill>
                    <a:srgbClr val="FFFFFF"/>
                  </a:solidFill>
                  <a:latin typeface="Calibri"/>
                  <a:cs typeface="Arial"/>
                </a:rPr>
                <a:t>- Dienstleistungsgesellschaft</a:t>
              </a:r>
              <a:endParaRPr lang="en-US" sz="800">
                <a:solidFill>
                  <a:srgbClr val="FFFFFF"/>
                </a:solidFill>
                <a:latin typeface="Calibri"/>
                <a:ea typeface="+mn-lt"/>
                <a:cs typeface="+mn-lt"/>
              </a:endParaRPr>
            </a:p>
            <a:p>
              <a:r>
                <a:rPr lang="en-US" sz="800">
                  <a:solidFill>
                    <a:srgbClr val="FFFFFF"/>
                  </a:solidFill>
                  <a:latin typeface="Calibri"/>
                  <a:cs typeface="Arial"/>
                </a:rPr>
                <a:t>- Arbeitskraftexport</a:t>
              </a:r>
              <a:endParaRPr lang="en-US" sz="800">
                <a:solidFill>
                  <a:srgbClr val="FFFFFF"/>
                </a:solidFill>
                <a:latin typeface="Calibri"/>
                <a:ea typeface="+mn-lt"/>
                <a:cs typeface="+mn-lt"/>
              </a:endParaRPr>
            </a:p>
            <a:p>
              <a:endParaRPr lang="en-US" sz="800">
                <a:solidFill>
                  <a:srgbClr val="FFFFFF"/>
                </a:solidFill>
                <a:ea typeface="+mn-lt"/>
                <a:cs typeface="+mn-lt"/>
              </a:endParaRPr>
            </a:p>
            <a:p>
              <a:r>
                <a:rPr lang="en-US" sz="800">
                  <a:solidFill>
                    <a:srgbClr val="FFFFFF"/>
                  </a:solidFill>
                  <a:latin typeface="Calibri"/>
                  <a:cs typeface="Arial"/>
                </a:rPr>
                <a:t>- Ein sehr teures Gut welches schnell mal Abwandert</a:t>
              </a:r>
              <a:endParaRPr lang="en-US" sz="800">
                <a:solidFill>
                  <a:srgbClr val="FFFFFF"/>
                </a:solidFill>
                <a:latin typeface="Calibri"/>
                <a:ea typeface="+mn-lt"/>
                <a:cs typeface="+mn-lt"/>
              </a:endParaRPr>
            </a:p>
            <a:p>
              <a:endParaRPr lang="en-US" sz="1400">
                <a:solidFill>
                  <a:srgbClr val="FFFFFF"/>
                </a:solidFill>
                <a:latin typeface="Calibri"/>
                <a:cs typeface="arial"/>
              </a:endParaRPr>
            </a:p>
          </p:txBody>
        </p:sp>
        <p:sp>
          <p:nvSpPr>
            <p:cNvPr id="8" name="Textfeld 7">
              <a:extLst>
                <a:ext uri="{FF2B5EF4-FFF2-40B4-BE49-F238E27FC236}">
                  <a16:creationId xmlns:a16="http://schemas.microsoft.com/office/drawing/2014/main" id="{725815EA-417A-4E84-BFBD-5621E90788F2}"/>
                </a:ext>
              </a:extLst>
            </p:cNvPr>
            <p:cNvSpPr txBox="1"/>
            <p:nvPr/>
          </p:nvSpPr>
          <p:spPr>
            <a:xfrm>
              <a:off x="3149030" y="4861388"/>
              <a:ext cx="1724347"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solidFill>
                    <a:srgbClr val="FFFFFF"/>
                  </a:solidFill>
                  <a:latin typeface="Calibri"/>
                  <a:cs typeface="Calibri"/>
                </a:rPr>
                <a:t>Stand der Technik</a:t>
              </a:r>
              <a:endParaRPr lang="de-DE" sz="1400" b="1">
                <a:solidFill>
                  <a:srgbClr val="FFFFFF"/>
                </a:solidFill>
                <a:latin typeface="Calibri"/>
                <a:cs typeface="Calibri"/>
              </a:endParaRPr>
            </a:p>
            <a:p>
              <a:endParaRPr lang="en-US" sz="800">
                <a:solidFill>
                  <a:srgbClr val="FFFFFF"/>
                </a:solidFill>
                <a:latin typeface="Calibri"/>
                <a:cs typeface="Calibri"/>
              </a:endParaRPr>
            </a:p>
            <a:p>
              <a:endParaRPr lang="en-US" sz="800">
                <a:solidFill>
                  <a:srgbClr val="FFFFFF"/>
                </a:solidFill>
                <a:latin typeface="Calibri"/>
                <a:cs typeface="Calibri"/>
              </a:endParaRPr>
            </a:p>
            <a:p>
              <a:r>
                <a:rPr lang="en-US" sz="800">
                  <a:solidFill>
                    <a:srgbClr val="FFFFFF"/>
                  </a:solidFill>
                  <a:latin typeface="Calibri"/>
                  <a:cs typeface="Calibri"/>
                </a:rPr>
                <a:t>- Grad der Technologisierung bestimmt Effizienz und Möglichkeit der Rohstofferzeugung/ Verarbeitung</a:t>
              </a:r>
              <a:endParaRPr lang="en-US" sz="800">
                <a:solidFill>
                  <a:srgbClr val="FFFFFF"/>
                </a:solidFill>
                <a:latin typeface="Calibri"/>
                <a:ea typeface="+mn-lt"/>
                <a:cs typeface="Calibri"/>
              </a:endParaRPr>
            </a:p>
            <a:p>
              <a:endParaRPr lang="en-US" sz="800">
                <a:solidFill>
                  <a:srgbClr val="FFFFFF"/>
                </a:solidFill>
                <a:latin typeface="Calibri"/>
                <a:ea typeface="+mn-lt"/>
                <a:cs typeface="Calibri"/>
              </a:endParaRPr>
            </a:p>
            <a:p>
              <a:r>
                <a:rPr lang="en-US" sz="800">
                  <a:solidFill>
                    <a:srgbClr val="FFFFFF"/>
                  </a:solidFill>
                  <a:latin typeface="Calibri"/>
                  <a:cs typeface="Calibri"/>
                </a:rPr>
                <a:t>- Muss/ Kann Technik Importiert werden</a:t>
              </a:r>
              <a:endParaRPr lang="en-US" sz="800">
                <a:solidFill>
                  <a:srgbClr val="FFFFFF"/>
                </a:solidFill>
                <a:latin typeface="Calibri"/>
                <a:ea typeface="+mn-lt"/>
                <a:cs typeface="Calibri"/>
              </a:endParaRPr>
            </a:p>
            <a:p>
              <a:r>
                <a:rPr lang="en-US" sz="800">
                  <a:solidFill>
                    <a:srgbClr val="FFFFFF"/>
                  </a:solidFill>
                  <a:latin typeface="Calibri"/>
                  <a:cs typeface="Calibri"/>
                </a:rPr>
                <a:t>- eigene Herstellung</a:t>
              </a:r>
              <a:endParaRPr lang="en-US" sz="800">
                <a:solidFill>
                  <a:srgbClr val="FFFFFF"/>
                </a:solidFill>
                <a:latin typeface="Calibri"/>
                <a:ea typeface="+mn-lt"/>
                <a:cs typeface="Calibri"/>
              </a:endParaRPr>
            </a:p>
            <a:p>
              <a:r>
                <a:rPr lang="en-US" sz="800">
                  <a:solidFill>
                    <a:srgbClr val="FFFFFF"/>
                  </a:solidFill>
                  <a:latin typeface="Calibri"/>
                  <a:cs typeface="Calibri"/>
                </a:rPr>
                <a:t>- Ist ein Export möglich</a:t>
              </a:r>
              <a:endParaRPr lang="en-US" sz="800">
                <a:solidFill>
                  <a:srgbClr val="FFFFFF"/>
                </a:solidFill>
                <a:latin typeface="Calibri"/>
                <a:ea typeface="+mn-lt"/>
                <a:cs typeface="Calibri"/>
              </a:endParaRPr>
            </a:p>
            <a:p>
              <a:endParaRPr lang="en-US" sz="800">
                <a:solidFill>
                  <a:srgbClr val="FFFFFF"/>
                </a:solidFill>
                <a:latin typeface="Calibri"/>
                <a:cs typeface="Calibri"/>
              </a:endParaRPr>
            </a:p>
          </p:txBody>
        </p:sp>
        <p:sp>
          <p:nvSpPr>
            <p:cNvPr id="9" name="Textfeld 8">
              <a:extLst>
                <a:ext uri="{FF2B5EF4-FFF2-40B4-BE49-F238E27FC236}">
                  <a16:creationId xmlns:a16="http://schemas.microsoft.com/office/drawing/2014/main" id="{0E5D102C-48C4-421A-8159-CF6DB7E3CFD5}"/>
                </a:ext>
              </a:extLst>
            </p:cNvPr>
            <p:cNvSpPr txBox="1"/>
            <p:nvPr/>
          </p:nvSpPr>
          <p:spPr>
            <a:xfrm>
              <a:off x="9279276" y="4861389"/>
              <a:ext cx="2580526" cy="19697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solidFill>
                    <a:srgbClr val="FFFFFF"/>
                  </a:solidFill>
                  <a:latin typeface="Calibri"/>
                  <a:cs typeface="Calibri"/>
                </a:rPr>
                <a:t>wirtschaftliche Leistungskraft der Menschen</a:t>
              </a:r>
            </a:p>
            <a:p>
              <a:endParaRPr lang="en-US" sz="800">
                <a:solidFill>
                  <a:srgbClr val="FFFFFF"/>
                </a:solidFill>
                <a:latin typeface="Calibri"/>
                <a:cs typeface="Calibri"/>
              </a:endParaRPr>
            </a:p>
            <a:p>
              <a:r>
                <a:rPr lang="en-US" sz="800">
                  <a:solidFill>
                    <a:srgbClr val="FFFFFF"/>
                  </a:solidFill>
                  <a:latin typeface="Calibri"/>
                  <a:cs typeface="Calibri"/>
                </a:rPr>
                <a:t>                           zwei Sichtweisen</a:t>
              </a:r>
              <a:endParaRPr lang="en-US" sz="800">
                <a:solidFill>
                  <a:srgbClr val="FFFFFF"/>
                </a:solidFill>
                <a:latin typeface="Calibri"/>
                <a:ea typeface="+mn-lt"/>
                <a:cs typeface="Calibri"/>
              </a:endParaRPr>
            </a:p>
            <a:p>
              <a:r>
                <a:rPr lang="en-US" sz="800">
                  <a:solidFill>
                    <a:srgbClr val="FFFFFF"/>
                  </a:solidFill>
                  <a:latin typeface="Calibri"/>
                  <a:cs typeface="Calibri"/>
                </a:rPr>
                <a:t>   Was Leiste ich   &lt;&gt;  Was ist es dem Anderen Wert</a:t>
              </a:r>
              <a:endParaRPr lang="en-US" sz="800">
                <a:solidFill>
                  <a:srgbClr val="FFFFFF"/>
                </a:solidFill>
                <a:latin typeface="Calibri"/>
                <a:ea typeface="+mn-lt"/>
                <a:cs typeface="Calibri"/>
              </a:endParaRPr>
            </a:p>
            <a:p>
              <a:endParaRPr lang="en-US" sz="800">
                <a:solidFill>
                  <a:srgbClr val="FFFFFF"/>
                </a:solidFill>
                <a:latin typeface="Calibri"/>
                <a:ea typeface="+mn-lt"/>
                <a:cs typeface="Calibri"/>
              </a:endParaRPr>
            </a:p>
            <a:p>
              <a:r>
                <a:rPr lang="en-US" sz="800">
                  <a:solidFill>
                    <a:srgbClr val="FFFFFF"/>
                  </a:solidFill>
                  <a:latin typeface="Calibri"/>
                  <a:cs typeface="Calibri"/>
                </a:rPr>
                <a:t>- Muskelkraft ist Austauschbar</a:t>
              </a:r>
              <a:endParaRPr lang="en-US" sz="800">
                <a:solidFill>
                  <a:srgbClr val="FFFFFF"/>
                </a:solidFill>
                <a:latin typeface="Calibri"/>
                <a:ea typeface="+mn-lt"/>
                <a:cs typeface="Calibri"/>
              </a:endParaRPr>
            </a:p>
            <a:p>
              <a:r>
                <a:rPr lang="en-US" sz="800">
                  <a:solidFill>
                    <a:srgbClr val="FFFFFF"/>
                  </a:solidFill>
                  <a:latin typeface="Calibri"/>
                  <a:cs typeface="Calibri"/>
                </a:rPr>
                <a:t>- Wissen selten mit der richtigen Sprache verknüpft</a:t>
              </a:r>
              <a:endParaRPr lang="en-US" sz="800">
                <a:solidFill>
                  <a:srgbClr val="FFFFFF"/>
                </a:solidFill>
                <a:latin typeface="Calibri"/>
                <a:ea typeface="+mn-lt"/>
                <a:cs typeface="Calibri"/>
              </a:endParaRPr>
            </a:p>
            <a:p>
              <a:endParaRPr lang="en-US" sz="800">
                <a:solidFill>
                  <a:srgbClr val="FFFFFF"/>
                </a:solidFill>
                <a:latin typeface="Calibri"/>
                <a:ea typeface="+mn-lt"/>
                <a:cs typeface="Calibri"/>
              </a:endParaRPr>
            </a:p>
            <a:p>
              <a:r>
                <a:rPr lang="en-US" sz="800">
                  <a:solidFill>
                    <a:srgbClr val="FFFFFF"/>
                  </a:solidFill>
                  <a:latin typeface="Calibri"/>
                  <a:cs typeface="Calibri"/>
                </a:rPr>
                <a:t>- Motivation zur Leistungserbringung abhängig von der Gesellschaftsstruktur/ Lebensstandart</a:t>
              </a:r>
              <a:endParaRPr lang="en-US" sz="800">
                <a:solidFill>
                  <a:srgbClr val="FFFFFF"/>
                </a:solidFill>
                <a:latin typeface="Calibri"/>
                <a:ea typeface="+mn-lt"/>
                <a:cs typeface="Calibri"/>
              </a:endParaRPr>
            </a:p>
            <a:p>
              <a:endParaRPr lang="en-US" sz="800">
                <a:solidFill>
                  <a:srgbClr val="FFFFFF"/>
                </a:solidFill>
                <a:latin typeface="Calibri"/>
                <a:ea typeface="+mn-lt"/>
                <a:cs typeface="Calibri"/>
              </a:endParaRPr>
            </a:p>
            <a:p>
              <a:endParaRPr lang="en-US" sz="1400">
                <a:solidFill>
                  <a:srgbClr val="FFFFFF"/>
                </a:solidFill>
                <a:latin typeface="Calibri"/>
                <a:cs typeface="Calibri"/>
              </a:endParaRPr>
            </a:p>
          </p:txBody>
        </p:sp>
        <p:sp>
          <p:nvSpPr>
            <p:cNvPr id="10" name="Textfeld 9">
              <a:extLst>
                <a:ext uri="{FF2B5EF4-FFF2-40B4-BE49-F238E27FC236}">
                  <a16:creationId xmlns:a16="http://schemas.microsoft.com/office/drawing/2014/main" id="{5B1F9F14-B9D8-40C4-BB5D-DD4F09AE5E01}"/>
                </a:ext>
              </a:extLst>
            </p:cNvPr>
            <p:cNvSpPr txBox="1"/>
            <p:nvPr/>
          </p:nvSpPr>
          <p:spPr>
            <a:xfrm>
              <a:off x="1982891" y="4913326"/>
              <a:ext cx="1119258" cy="13353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solidFill>
                    <a:srgbClr val="FFFFFF"/>
                  </a:solidFill>
                  <a:latin typeface="Calibri"/>
                  <a:cs typeface="Calibri"/>
                </a:rPr>
                <a:t>Klima</a:t>
              </a:r>
              <a:endParaRPr lang="de-DE" sz="1400" b="1">
                <a:solidFill>
                  <a:srgbClr val="FFFFFF"/>
                </a:solidFill>
                <a:latin typeface="Calibri"/>
                <a:cs typeface="Calibri"/>
              </a:endParaRPr>
            </a:p>
            <a:p>
              <a:endParaRPr lang="en-US" sz="800">
                <a:solidFill>
                  <a:srgbClr val="FFFFFF"/>
                </a:solidFill>
                <a:latin typeface="Calibri"/>
                <a:cs typeface="Calibri"/>
              </a:endParaRPr>
            </a:p>
            <a:p>
              <a:endParaRPr lang="en-US" sz="800">
                <a:solidFill>
                  <a:srgbClr val="FFFFFF"/>
                </a:solidFill>
                <a:latin typeface="Calibri"/>
                <a:cs typeface="Calibri"/>
              </a:endParaRPr>
            </a:p>
            <a:p>
              <a:r>
                <a:rPr lang="en-US" sz="800">
                  <a:solidFill>
                    <a:srgbClr val="FFFFFF"/>
                  </a:solidFill>
                  <a:latin typeface="Calibri"/>
                  <a:cs typeface="Calibri"/>
                </a:rPr>
                <a:t>- Anbau von Nahrungsmittel</a:t>
              </a:r>
            </a:p>
            <a:p>
              <a:endParaRPr lang="en-US" sz="800">
                <a:solidFill>
                  <a:srgbClr val="FFFFFF"/>
                </a:solidFill>
                <a:latin typeface="Calibri"/>
                <a:cs typeface="Calibri"/>
              </a:endParaRPr>
            </a:p>
            <a:p>
              <a:r>
                <a:rPr lang="en-US" sz="800">
                  <a:solidFill>
                    <a:srgbClr val="FFFFFF"/>
                  </a:solidFill>
                  <a:latin typeface="Calibri"/>
                  <a:cs typeface="Calibri"/>
                </a:rPr>
                <a:t>- Lagerung von Gütern</a:t>
              </a:r>
            </a:p>
            <a:p>
              <a:endParaRPr lang="en-US" sz="800">
                <a:solidFill>
                  <a:srgbClr val="FFFFFF"/>
                </a:solidFill>
                <a:latin typeface="Calibri"/>
                <a:cs typeface="Calibri"/>
              </a:endParaRPr>
            </a:p>
            <a:p>
              <a:r>
                <a:rPr lang="en-US" sz="800">
                  <a:solidFill>
                    <a:srgbClr val="FFFFFF"/>
                  </a:solidFill>
                  <a:latin typeface="Calibri"/>
                  <a:cs typeface="Calibri"/>
                </a:rPr>
                <a:t>- Transport</a:t>
              </a:r>
            </a:p>
          </p:txBody>
        </p:sp>
        <p:sp>
          <p:nvSpPr>
            <p:cNvPr id="11" name="Textfeld 10">
              <a:extLst>
                <a:ext uri="{FF2B5EF4-FFF2-40B4-BE49-F238E27FC236}">
                  <a16:creationId xmlns:a16="http://schemas.microsoft.com/office/drawing/2014/main" id="{34462ADB-4C62-42AE-BB14-DC3BF4D73046}"/>
                </a:ext>
              </a:extLst>
            </p:cNvPr>
            <p:cNvSpPr txBox="1"/>
            <p:nvPr/>
          </p:nvSpPr>
          <p:spPr>
            <a:xfrm>
              <a:off x="92465" y="4895636"/>
              <a:ext cx="2066817" cy="15388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solidFill>
                    <a:srgbClr val="FFFFFF"/>
                  </a:solidFill>
                  <a:latin typeface="Calibri"/>
                  <a:cs typeface="Calibri"/>
                </a:rPr>
                <a:t>Bodenschätze des Landes</a:t>
              </a:r>
            </a:p>
            <a:p>
              <a:endParaRPr lang="en-US" sz="800">
                <a:solidFill>
                  <a:srgbClr val="FFFFFF"/>
                </a:solidFill>
                <a:latin typeface="Calibri"/>
                <a:cs typeface="Calibri"/>
              </a:endParaRPr>
            </a:p>
            <a:p>
              <a:r>
                <a:rPr lang="en-US" sz="800">
                  <a:solidFill>
                    <a:srgbClr val="FFFFFF"/>
                  </a:solidFill>
                  <a:latin typeface="Calibri"/>
                  <a:cs typeface="Calibri"/>
                </a:rPr>
                <a:t>- Welche sind regional / national / global Vorhanden</a:t>
              </a:r>
              <a:endParaRPr lang="en-US" sz="800">
                <a:solidFill>
                  <a:srgbClr val="FFFFFF"/>
                </a:solidFill>
                <a:latin typeface="Calibri"/>
                <a:ea typeface="+mn-lt"/>
                <a:cs typeface="Calibri"/>
              </a:endParaRPr>
            </a:p>
            <a:p>
              <a:endParaRPr lang="en-US" sz="800">
                <a:solidFill>
                  <a:srgbClr val="FFFFFF"/>
                </a:solidFill>
                <a:latin typeface="Calibri"/>
                <a:ea typeface="+mn-lt"/>
                <a:cs typeface="Calibri"/>
              </a:endParaRPr>
            </a:p>
            <a:p>
              <a:r>
                <a:rPr lang="en-US" sz="800">
                  <a:solidFill>
                    <a:srgbClr val="FFFFFF"/>
                  </a:solidFill>
                  <a:latin typeface="Calibri"/>
                  <a:cs typeface="Calibri"/>
                </a:rPr>
                <a:t>   - Erzeugung</a:t>
              </a:r>
              <a:endParaRPr lang="en-US" sz="800">
                <a:solidFill>
                  <a:srgbClr val="FFFFFF"/>
                </a:solidFill>
                <a:latin typeface="Calibri"/>
                <a:ea typeface="+mn-lt"/>
                <a:cs typeface="Calibri"/>
              </a:endParaRPr>
            </a:p>
            <a:p>
              <a:r>
                <a:rPr lang="en-US" sz="800">
                  <a:solidFill>
                    <a:srgbClr val="FFFFFF"/>
                  </a:solidFill>
                  <a:latin typeface="Calibri"/>
                  <a:cs typeface="Calibri"/>
                </a:rPr>
                <a:t>   - Transit</a:t>
              </a:r>
              <a:endParaRPr lang="en-US" sz="800">
                <a:solidFill>
                  <a:srgbClr val="FFFFFF"/>
                </a:solidFill>
                <a:latin typeface="Calibri"/>
                <a:ea typeface="+mn-lt"/>
                <a:cs typeface="Calibri"/>
              </a:endParaRPr>
            </a:p>
            <a:p>
              <a:r>
                <a:rPr lang="en-US" sz="800">
                  <a:solidFill>
                    <a:srgbClr val="FFFFFF"/>
                  </a:solidFill>
                  <a:latin typeface="Calibri"/>
                  <a:cs typeface="Calibri"/>
                </a:rPr>
                <a:t>   - Veredlung</a:t>
              </a:r>
              <a:endParaRPr lang="en-US" sz="800">
                <a:solidFill>
                  <a:srgbClr val="FFFFFF"/>
                </a:solidFill>
                <a:latin typeface="Calibri"/>
                <a:ea typeface="+mn-lt"/>
                <a:cs typeface="Calibri"/>
              </a:endParaRPr>
            </a:p>
            <a:p>
              <a:r>
                <a:rPr lang="en-US" sz="800">
                  <a:solidFill>
                    <a:srgbClr val="FFFFFF"/>
                  </a:solidFill>
                  <a:latin typeface="Calibri"/>
                  <a:cs typeface="Calibri"/>
                </a:rPr>
                <a:t>- Einsatz zur Warenherstellung</a:t>
              </a:r>
              <a:endParaRPr lang="en-US" sz="800">
                <a:solidFill>
                  <a:srgbClr val="FFFFFF"/>
                </a:solidFill>
                <a:latin typeface="Calibri"/>
                <a:ea typeface="+mn-lt"/>
                <a:cs typeface="Calibri"/>
              </a:endParaRPr>
            </a:p>
            <a:p>
              <a:r>
                <a:rPr lang="en-US" sz="800">
                  <a:solidFill>
                    <a:srgbClr val="FFFFFF"/>
                  </a:solidFill>
                  <a:latin typeface="Calibri"/>
                  <a:cs typeface="Calibri"/>
                </a:rPr>
                <a:t>- OUTSOURCING = Delegierung</a:t>
              </a:r>
              <a:endParaRPr lang="en-US" sz="800">
                <a:solidFill>
                  <a:srgbClr val="FFFFFF"/>
                </a:solidFill>
                <a:latin typeface="Calibri"/>
                <a:ea typeface="+mn-lt"/>
                <a:cs typeface="Calibri"/>
              </a:endParaRPr>
            </a:p>
            <a:p>
              <a:endParaRPr lang="en-US" sz="800">
                <a:solidFill>
                  <a:srgbClr val="FFFFFF"/>
                </a:solidFill>
                <a:latin typeface="Calibri"/>
                <a:cs typeface="Calibri"/>
              </a:endParaRPr>
            </a:p>
          </p:txBody>
        </p:sp>
        <p:sp>
          <p:nvSpPr>
            <p:cNvPr id="23" name="Textfeld 22">
              <a:extLst>
                <a:ext uri="{FF2B5EF4-FFF2-40B4-BE49-F238E27FC236}">
                  <a16:creationId xmlns:a16="http://schemas.microsoft.com/office/drawing/2014/main" id="{34E29B0C-19CB-4E83-9BC8-0430AAFD0614}"/>
                </a:ext>
              </a:extLst>
            </p:cNvPr>
            <p:cNvSpPr txBox="1"/>
            <p:nvPr/>
          </p:nvSpPr>
          <p:spPr>
            <a:xfrm>
              <a:off x="9330647" y="5691883"/>
              <a:ext cx="2520594"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solidFill>
                  <a:srgbClr val="FFFFFF"/>
                </a:solidFill>
                <a:latin typeface="Calibri"/>
                <a:cs typeface="Calibri"/>
              </a:endParaRPr>
            </a:p>
          </p:txBody>
        </p:sp>
        <p:sp>
          <p:nvSpPr>
            <p:cNvPr id="27" name="Textfeld 26">
              <a:extLst>
                <a:ext uri="{FF2B5EF4-FFF2-40B4-BE49-F238E27FC236}">
                  <a16:creationId xmlns:a16="http://schemas.microsoft.com/office/drawing/2014/main" id="{F9145172-83BA-4751-ABD5-09FF3F406A63}"/>
                </a:ext>
              </a:extLst>
            </p:cNvPr>
            <p:cNvSpPr txBox="1"/>
            <p:nvPr/>
          </p:nvSpPr>
          <p:spPr>
            <a:xfrm>
              <a:off x="41095" y="2207230"/>
              <a:ext cx="2178122" cy="1159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400" b="1">
                  <a:solidFill>
                    <a:srgbClr val="FFFFFF"/>
                  </a:solidFill>
                  <a:cs typeface="Segoe UI"/>
                </a:rPr>
                <a:t>Umsatzerlöse auf dem globalen Markt</a:t>
              </a:r>
              <a:r>
                <a:rPr lang="en-US" sz="1400" b="1">
                  <a:solidFill>
                    <a:srgbClr val="FFFFFF"/>
                  </a:solidFill>
                  <a:cs typeface="Segoe UI"/>
                </a:rPr>
                <a:t>​</a:t>
              </a:r>
              <a:endParaRPr lang="de-DE"/>
            </a:p>
            <a:p>
              <a:endParaRPr lang="en-US" sz="1400">
                <a:solidFill>
                  <a:srgbClr val="FFFFFF"/>
                </a:solidFill>
                <a:cs typeface="Segoe UI"/>
              </a:endParaRPr>
            </a:p>
            <a:p>
              <a:r>
                <a:rPr lang="en-US" sz="800">
                  <a:solidFill>
                    <a:srgbClr val="FFFFFF"/>
                  </a:solidFill>
                  <a:cs typeface="Segoe UI"/>
                </a:rPr>
                <a:t>- Aussenhandelsüberschuss oder Defizit</a:t>
              </a:r>
            </a:p>
            <a:p>
              <a:endParaRPr lang="en-US" sz="1400">
                <a:solidFill>
                  <a:srgbClr val="FFFFFF"/>
                </a:solidFill>
                <a:cs typeface="Segoe UI"/>
              </a:endParaRPr>
            </a:p>
          </p:txBody>
        </p:sp>
        <p:sp>
          <p:nvSpPr>
            <p:cNvPr id="28" name="Textfeld 27">
              <a:extLst>
                <a:ext uri="{FF2B5EF4-FFF2-40B4-BE49-F238E27FC236}">
                  <a16:creationId xmlns:a16="http://schemas.microsoft.com/office/drawing/2014/main" id="{6CABD737-D445-4A97-88E0-448EBCA1523E}"/>
                </a:ext>
              </a:extLst>
            </p:cNvPr>
            <p:cNvSpPr txBox="1"/>
            <p:nvPr/>
          </p:nvSpPr>
          <p:spPr>
            <a:xfrm>
              <a:off x="4750084" y="3345950"/>
              <a:ext cx="21781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a:solidFill>
                    <a:srgbClr val="FFFFFF"/>
                  </a:solidFill>
                  <a:ea typeface="+mn-lt"/>
                  <a:cs typeface="+mn-lt"/>
                </a:rPr>
                <a:t>7 Wichtige Aspekte</a:t>
              </a:r>
              <a:endParaRPr lang="de-DE" b="1">
                <a:solidFill>
                  <a:srgbClr val="FFFFFF"/>
                </a:solidFill>
                <a:cs typeface="Calibri"/>
              </a:endParaRPr>
            </a:p>
          </p:txBody>
        </p:sp>
        <p:sp>
          <p:nvSpPr>
            <p:cNvPr id="29" name="Textfeld 28">
              <a:extLst>
                <a:ext uri="{FF2B5EF4-FFF2-40B4-BE49-F238E27FC236}">
                  <a16:creationId xmlns:a16="http://schemas.microsoft.com/office/drawing/2014/main" id="{1BFDD8C2-96FC-4B5A-83FC-973281AEE854}"/>
                </a:ext>
              </a:extLst>
            </p:cNvPr>
            <p:cNvSpPr txBox="1"/>
            <p:nvPr/>
          </p:nvSpPr>
          <p:spPr>
            <a:xfrm>
              <a:off x="3508622" y="2164422"/>
              <a:ext cx="2126751"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400" b="1">
                  <a:solidFill>
                    <a:srgbClr val="FFFFFF"/>
                  </a:solidFill>
                  <a:cs typeface="Segoe UI"/>
                </a:rPr>
                <a:t>​Einfacher Zugang und Teilnahme für Volksökonomien</a:t>
              </a:r>
              <a:r>
                <a:rPr lang="en-US" sz="1400" b="1">
                  <a:solidFill>
                    <a:srgbClr val="FFFFFF"/>
                  </a:solidFill>
                  <a:cs typeface="Segoe UI"/>
                </a:rPr>
                <a:t>​</a:t>
              </a:r>
            </a:p>
            <a:p>
              <a:endParaRPr lang="en-US" sz="1400" b="1">
                <a:solidFill>
                  <a:srgbClr val="FFFFFF"/>
                </a:solidFill>
                <a:cs typeface="Segoe UI"/>
              </a:endParaRPr>
            </a:p>
            <a:p>
              <a:r>
                <a:rPr lang="en-US" sz="800">
                  <a:solidFill>
                    <a:srgbClr val="FFFFFF"/>
                  </a:solidFill>
                  <a:cs typeface="Segoe UI"/>
                </a:rPr>
                <a:t>- Freihandelsabkommen</a:t>
              </a:r>
            </a:p>
          </p:txBody>
        </p:sp>
        <p:sp>
          <p:nvSpPr>
            <p:cNvPr id="30" name="Textfeld 29">
              <a:extLst>
                <a:ext uri="{FF2B5EF4-FFF2-40B4-BE49-F238E27FC236}">
                  <a16:creationId xmlns:a16="http://schemas.microsoft.com/office/drawing/2014/main" id="{3E01AF86-44C2-48D9-9CFB-686BAF3A9C23}"/>
                </a:ext>
              </a:extLst>
            </p:cNvPr>
            <p:cNvSpPr txBox="1"/>
            <p:nvPr/>
          </p:nvSpPr>
          <p:spPr>
            <a:xfrm>
              <a:off x="5452153" y="2207232"/>
              <a:ext cx="1775718"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400" b="1">
                  <a:solidFill>
                    <a:srgbClr val="FFFFFF"/>
                  </a:solidFill>
                  <a:cs typeface="Segoe UI"/>
                </a:rPr>
                <a:t>Globale Handelsplattformen</a:t>
              </a:r>
              <a:r>
                <a:rPr lang="en-US" sz="1400" b="1">
                  <a:solidFill>
                    <a:srgbClr val="FFFFFF"/>
                  </a:solidFill>
                  <a:cs typeface="Segoe UI"/>
                </a:rPr>
                <a:t>​</a:t>
              </a:r>
            </a:p>
            <a:p>
              <a:endParaRPr lang="en-US" sz="1400">
                <a:solidFill>
                  <a:srgbClr val="FFFFFF"/>
                </a:solidFill>
                <a:cs typeface="Segoe UI"/>
              </a:endParaRPr>
            </a:p>
            <a:p>
              <a:r>
                <a:rPr lang="en-US" sz="800">
                  <a:solidFill>
                    <a:srgbClr val="FFFFFF"/>
                  </a:solidFill>
                  <a:cs typeface="Segoe UI"/>
                </a:rPr>
                <a:t>- Rohstoffbörsen</a:t>
              </a:r>
            </a:p>
            <a:p>
              <a:r>
                <a:rPr lang="en-US" sz="800">
                  <a:solidFill>
                    <a:srgbClr val="FFFFFF"/>
                  </a:solidFill>
                  <a:cs typeface="Segoe UI"/>
                </a:rPr>
                <a:t>- Wertpapierbörsen</a:t>
              </a:r>
            </a:p>
            <a:p>
              <a:r>
                <a:rPr lang="en-US" sz="800">
                  <a:solidFill>
                    <a:srgbClr val="FFFFFF"/>
                  </a:solidFill>
                  <a:cs typeface="Segoe UI"/>
                </a:rPr>
                <a:t>- Alibaba B2B </a:t>
              </a:r>
            </a:p>
          </p:txBody>
        </p:sp>
        <p:sp>
          <p:nvSpPr>
            <p:cNvPr id="31" name="Textfeld 30">
              <a:extLst>
                <a:ext uri="{FF2B5EF4-FFF2-40B4-BE49-F238E27FC236}">
                  <a16:creationId xmlns:a16="http://schemas.microsoft.com/office/drawing/2014/main" id="{10C4222E-C231-4E1E-A74D-726524B4DB2F}"/>
                </a:ext>
              </a:extLst>
            </p:cNvPr>
            <p:cNvSpPr txBox="1"/>
            <p:nvPr/>
          </p:nvSpPr>
          <p:spPr>
            <a:xfrm>
              <a:off x="8893993" y="2147297"/>
              <a:ext cx="1373313"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400">
                  <a:solidFill>
                    <a:srgbClr val="FFFFFF"/>
                  </a:solidFill>
                  <a:cs typeface="Segoe UI"/>
                </a:rPr>
                <a:t>​</a:t>
              </a:r>
              <a:r>
                <a:rPr lang="de-DE" sz="1400" b="1">
                  <a:solidFill>
                    <a:srgbClr val="FFFFFF"/>
                  </a:solidFill>
                  <a:cs typeface="Segoe UI"/>
                </a:rPr>
                <a:t>Transparenz</a:t>
              </a:r>
              <a:r>
                <a:rPr lang="en-US" sz="1400" b="1">
                  <a:solidFill>
                    <a:srgbClr val="FFFFFF"/>
                  </a:solidFill>
                  <a:cs typeface="Segoe UI"/>
                </a:rPr>
                <a:t>​</a:t>
              </a:r>
            </a:p>
            <a:p>
              <a:endParaRPr lang="en-US" sz="1400">
                <a:solidFill>
                  <a:srgbClr val="FFFFFF"/>
                </a:solidFill>
                <a:cs typeface="Segoe UI"/>
              </a:endParaRPr>
            </a:p>
            <a:p>
              <a:r>
                <a:rPr lang="en-US" sz="800">
                  <a:solidFill>
                    <a:srgbClr val="FFFFFF"/>
                  </a:solidFill>
                  <a:cs typeface="Segoe UI"/>
                </a:rPr>
                <a:t>- Vereinfachung durch  weniger Geheimabkommen</a:t>
              </a:r>
            </a:p>
          </p:txBody>
        </p:sp>
        <p:sp>
          <p:nvSpPr>
            <p:cNvPr id="32" name="Textfeld 31">
              <a:extLst>
                <a:ext uri="{FF2B5EF4-FFF2-40B4-BE49-F238E27FC236}">
                  <a16:creationId xmlns:a16="http://schemas.microsoft.com/office/drawing/2014/main" id="{FB52E0C3-5A27-4A1E-B62E-821FFC75C85F}"/>
                </a:ext>
              </a:extLst>
            </p:cNvPr>
            <p:cNvSpPr txBox="1"/>
            <p:nvPr/>
          </p:nvSpPr>
          <p:spPr>
            <a:xfrm>
              <a:off x="10323814" y="2164422"/>
              <a:ext cx="1904143"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400" b="1">
                  <a:solidFill>
                    <a:srgbClr val="FFFFFF"/>
                  </a:solidFill>
                  <a:cs typeface="Segoe UI"/>
                </a:rPr>
                <a:t>Weniger Abhängigkeit von einen oder wenigen Anbietern</a:t>
              </a:r>
            </a:p>
            <a:p>
              <a:endParaRPr lang="de-DE" sz="800">
                <a:solidFill>
                  <a:srgbClr val="FFFFFF"/>
                </a:solidFill>
                <a:cs typeface="Segoe UI"/>
              </a:endParaRPr>
            </a:p>
            <a:p>
              <a:r>
                <a:rPr lang="en-US" sz="800">
                  <a:solidFill>
                    <a:srgbClr val="FFFFFF"/>
                  </a:solidFill>
                  <a:ea typeface="+mn-lt"/>
                  <a:cs typeface="+mn-lt"/>
                </a:rPr>
                <a:t>- Marktregulierung durch Konkurenz</a:t>
              </a:r>
              <a:endParaRPr lang="de-DE" sz="800">
                <a:solidFill>
                  <a:srgbClr val="FFFFFF"/>
                </a:solidFill>
                <a:cs typeface="Calibri"/>
              </a:endParaRPr>
            </a:p>
          </p:txBody>
        </p:sp>
        <p:sp>
          <p:nvSpPr>
            <p:cNvPr id="33" name="Textfeld 32">
              <a:extLst>
                <a:ext uri="{FF2B5EF4-FFF2-40B4-BE49-F238E27FC236}">
                  <a16:creationId xmlns:a16="http://schemas.microsoft.com/office/drawing/2014/main" id="{EE1290EE-183A-493E-80B3-54F27E69DF65}"/>
                </a:ext>
              </a:extLst>
            </p:cNvPr>
            <p:cNvSpPr txBox="1"/>
            <p:nvPr/>
          </p:nvSpPr>
          <p:spPr>
            <a:xfrm rot="-10800000" flipV="1">
              <a:off x="1873319" y="2186079"/>
              <a:ext cx="1732908"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400">
                  <a:solidFill>
                    <a:srgbClr val="FFFFFF"/>
                  </a:solidFill>
                  <a:cs typeface="Segoe UI"/>
                </a:rPr>
                <a:t>​</a:t>
              </a:r>
              <a:r>
                <a:rPr lang="de-DE" sz="1400" b="1">
                  <a:solidFill>
                    <a:srgbClr val="FFFFFF"/>
                  </a:solidFill>
                  <a:cs typeface="Segoe UI"/>
                </a:rPr>
                <a:t>Erhöhung des BIP und BNE</a:t>
              </a:r>
              <a:r>
                <a:rPr lang="en-US" sz="1400" b="1">
                  <a:solidFill>
                    <a:srgbClr val="FFFFFF"/>
                  </a:solidFill>
                  <a:cs typeface="Segoe UI"/>
                </a:rPr>
                <a:t>​</a:t>
              </a:r>
            </a:p>
            <a:p>
              <a:endParaRPr lang="en-US" sz="1400">
                <a:solidFill>
                  <a:srgbClr val="FFFFFF"/>
                </a:solidFill>
                <a:cs typeface="Segoe UI"/>
              </a:endParaRPr>
            </a:p>
            <a:p>
              <a:r>
                <a:rPr lang="en-US" sz="800">
                  <a:solidFill>
                    <a:srgbClr val="FFFFFF"/>
                  </a:solidFill>
                  <a:cs typeface="Segoe UI"/>
                </a:rPr>
                <a:t>- Wachstum an Wirtschaftsleistung und Lebensstandart</a:t>
              </a:r>
            </a:p>
            <a:p>
              <a:endParaRPr lang="de-DE" sz="800">
                <a:solidFill>
                  <a:srgbClr val="FFFFFF"/>
                </a:solidFill>
                <a:cs typeface="Segoe UI"/>
              </a:endParaRPr>
            </a:p>
          </p:txBody>
        </p:sp>
        <p:sp>
          <p:nvSpPr>
            <p:cNvPr id="34" name="Textfeld 33">
              <a:extLst>
                <a:ext uri="{FF2B5EF4-FFF2-40B4-BE49-F238E27FC236}">
                  <a16:creationId xmlns:a16="http://schemas.microsoft.com/office/drawing/2014/main" id="{95A005ED-E086-477A-990A-32F527FE32B8}"/>
                </a:ext>
              </a:extLst>
            </p:cNvPr>
            <p:cNvSpPr txBox="1"/>
            <p:nvPr/>
          </p:nvSpPr>
          <p:spPr>
            <a:xfrm>
              <a:off x="7096017" y="2147298"/>
              <a:ext cx="173290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400">
                  <a:solidFill>
                    <a:srgbClr val="FFFFFF"/>
                  </a:solidFill>
                  <a:cs typeface="Segoe UI"/>
                </a:rPr>
                <a:t>​</a:t>
              </a:r>
              <a:r>
                <a:rPr lang="de-DE" sz="1400" b="1">
                  <a:solidFill>
                    <a:srgbClr val="FFFFFF"/>
                  </a:solidFill>
                  <a:cs typeface="Segoe UI"/>
                </a:rPr>
                <a:t>Globale Regulierung</a:t>
              </a:r>
              <a:r>
                <a:rPr lang="en-US" sz="1400" b="1">
                  <a:solidFill>
                    <a:srgbClr val="FFFFFF"/>
                  </a:solidFill>
                  <a:cs typeface="Segoe UI"/>
                </a:rPr>
                <a:t>​</a:t>
              </a:r>
            </a:p>
            <a:p>
              <a:endParaRPr lang="en-US" sz="1400">
                <a:solidFill>
                  <a:srgbClr val="FFFFFF"/>
                </a:solidFill>
                <a:cs typeface="Segoe UI"/>
              </a:endParaRPr>
            </a:p>
            <a:p>
              <a:r>
                <a:rPr lang="en-US" sz="800">
                  <a:solidFill>
                    <a:srgbClr val="FFFFFF"/>
                  </a:solidFill>
                  <a:cs typeface="Segoe UI"/>
                </a:rPr>
                <a:t>- Handelsabkommen</a:t>
              </a:r>
            </a:p>
          </p:txBody>
        </p:sp>
        <p:sp>
          <p:nvSpPr>
            <p:cNvPr id="35" name="Textfeld 34">
              <a:extLst>
                <a:ext uri="{FF2B5EF4-FFF2-40B4-BE49-F238E27FC236}">
                  <a16:creationId xmlns:a16="http://schemas.microsoft.com/office/drawing/2014/main" id="{D68703CD-AB0A-458F-8186-FFBB2F49CB3B}"/>
                </a:ext>
              </a:extLst>
            </p:cNvPr>
            <p:cNvSpPr txBox="1"/>
            <p:nvPr/>
          </p:nvSpPr>
          <p:spPr>
            <a:xfrm>
              <a:off x="4784333" y="449323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a:solidFill>
                    <a:srgbClr val="FFFFFF"/>
                  </a:solidFill>
                </a:rPr>
                <a:t>6 Wichtige Faktoren</a:t>
              </a:r>
              <a:endParaRPr lang="de-DE" b="1">
                <a:solidFill>
                  <a:srgbClr val="FFFFFF"/>
                </a:solidFill>
                <a:cs typeface="Calibri"/>
              </a:endParaRPr>
            </a:p>
          </p:txBody>
        </p:sp>
        <p:sp>
          <p:nvSpPr>
            <p:cNvPr id="38" name="Pfeil: nach oben 37">
              <a:extLst>
                <a:ext uri="{FF2B5EF4-FFF2-40B4-BE49-F238E27FC236}">
                  <a16:creationId xmlns:a16="http://schemas.microsoft.com/office/drawing/2014/main" id="{1F805FD1-0BD5-44B0-B26C-0EDDD8D09D6F}"/>
                </a:ext>
              </a:extLst>
            </p:cNvPr>
            <p:cNvSpPr/>
            <p:nvPr/>
          </p:nvSpPr>
          <p:spPr>
            <a:xfrm>
              <a:off x="5499975" y="3844670"/>
              <a:ext cx="488022" cy="547955"/>
            </a:xfrm>
            <a:prstGeom prst="up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41" name="Textfeld 40">
            <a:extLst>
              <a:ext uri="{FF2B5EF4-FFF2-40B4-BE49-F238E27FC236}">
                <a16:creationId xmlns:a16="http://schemas.microsoft.com/office/drawing/2014/main" id="{DD23876F-A217-4C03-991E-56B7591A21FD}"/>
              </a:ext>
            </a:extLst>
          </p:cNvPr>
          <p:cNvSpPr txBox="1"/>
          <p:nvPr/>
        </p:nvSpPr>
        <p:spPr>
          <a:xfrm>
            <a:off x="178085" y="169524"/>
            <a:ext cx="95412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u="sng">
                <a:solidFill>
                  <a:srgbClr val="4472C4"/>
                </a:solidFill>
              </a:rPr>
              <a:t>Volkswirtschaftliche Perspektive des Beschaffungsmarktes:</a:t>
            </a:r>
            <a:endParaRPr lang="de-DE" i="1" u="sng">
              <a:cs typeface="Calibri"/>
            </a:endParaRPr>
          </a:p>
        </p:txBody>
      </p:sp>
    </p:spTree>
    <p:extLst>
      <p:ext uri="{BB962C8B-B14F-4D97-AF65-F5344CB8AC3E}">
        <p14:creationId xmlns:p14="http://schemas.microsoft.com/office/powerpoint/2010/main" val="2007228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93F1ED-5EC7-4C3B-B1AC-05CCDCD72729}"/>
              </a:ext>
            </a:extLst>
          </p:cNvPr>
          <p:cNvSpPr>
            <a:spLocks noGrp="1"/>
          </p:cNvSpPr>
          <p:nvPr>
            <p:ph type="ctrTitle"/>
          </p:nvPr>
        </p:nvSpPr>
        <p:spPr>
          <a:xfrm>
            <a:off x="1044539" y="1119348"/>
            <a:ext cx="9144000" cy="411074"/>
          </a:xfrm>
        </p:spPr>
        <p:txBody>
          <a:bodyPr>
            <a:normAutofit/>
          </a:bodyPr>
          <a:lstStyle/>
          <a:p>
            <a:r>
              <a:rPr lang="de-DE" sz="1800" b="1">
                <a:latin typeface="Calibri"/>
                <a:cs typeface="Calibri"/>
              </a:rPr>
              <a:t>Beschaffungsmärkte für deutsche Unternehmen</a:t>
            </a:r>
          </a:p>
        </p:txBody>
      </p:sp>
      <p:sp>
        <p:nvSpPr>
          <p:cNvPr id="3" name="Untertitel 2">
            <a:extLst>
              <a:ext uri="{FF2B5EF4-FFF2-40B4-BE49-F238E27FC236}">
                <a16:creationId xmlns:a16="http://schemas.microsoft.com/office/drawing/2014/main" id="{793CF7A7-7668-438B-9AE7-F67230B2E4F8}"/>
              </a:ext>
            </a:extLst>
          </p:cNvPr>
          <p:cNvSpPr>
            <a:spLocks noGrp="1"/>
          </p:cNvSpPr>
          <p:nvPr>
            <p:ph type="subTitle" idx="1"/>
          </p:nvPr>
        </p:nvSpPr>
        <p:spPr>
          <a:xfrm>
            <a:off x="1524000" y="1666875"/>
            <a:ext cx="9144000" cy="4019550"/>
          </a:xfrm>
        </p:spPr>
        <p:txBody>
          <a:bodyPr vert="horz" lIns="91440" tIns="45720" rIns="91440" bIns="45720" rtlCol="0" anchor="t">
            <a:normAutofit/>
          </a:bodyPr>
          <a:lstStyle/>
          <a:p>
            <a:endParaRPr lang="de-DE">
              <a:cs typeface="Calibri"/>
            </a:endParaRPr>
          </a:p>
          <a:p>
            <a:endParaRPr lang="de-DE">
              <a:cs typeface="Calibri"/>
            </a:endParaRPr>
          </a:p>
        </p:txBody>
      </p:sp>
      <p:pic>
        <p:nvPicPr>
          <p:cNvPr id="9" name="Grafik 8" descr="Ein Bild, das Karte enthält.&#10;&#10;Automatisch generierte Beschreibung">
            <a:extLst>
              <a:ext uri="{FF2B5EF4-FFF2-40B4-BE49-F238E27FC236}">
                <a16:creationId xmlns:a16="http://schemas.microsoft.com/office/drawing/2014/main" id="{2966487F-76A7-4900-B233-E51521BAE1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1858" y="1960880"/>
            <a:ext cx="8664702" cy="2851887"/>
          </a:xfrm>
          <a:prstGeom prst="rect">
            <a:avLst/>
          </a:prstGeom>
        </p:spPr>
      </p:pic>
      <p:sp>
        <p:nvSpPr>
          <p:cNvPr id="4" name="Textfeld 3">
            <a:extLst>
              <a:ext uri="{FF2B5EF4-FFF2-40B4-BE49-F238E27FC236}">
                <a16:creationId xmlns:a16="http://schemas.microsoft.com/office/drawing/2014/main" id="{0A128C67-3C81-4927-9B08-87C96C2E5787}"/>
              </a:ext>
            </a:extLst>
          </p:cNvPr>
          <p:cNvSpPr txBox="1"/>
          <p:nvPr/>
        </p:nvSpPr>
        <p:spPr>
          <a:xfrm>
            <a:off x="1419545" y="5169612"/>
            <a:ext cx="1835650"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rgbClr val="202124"/>
                </a:solidFill>
                <a:latin typeface="arial"/>
                <a:cs typeface="Segoe UI"/>
              </a:rPr>
              <a:t>USA</a:t>
            </a:r>
          </a:p>
          <a:p>
            <a:r>
              <a:rPr lang="en-US" sz="800">
                <a:solidFill>
                  <a:srgbClr val="202124"/>
                </a:solidFill>
                <a:latin typeface="arial"/>
                <a:cs typeface="Segoe UI"/>
              </a:rPr>
              <a:t>- Patente  - von d. Wissenschaftlern entwickelt)</a:t>
            </a:r>
          </a:p>
          <a:p>
            <a:r>
              <a:rPr lang="en-US" sz="800">
                <a:solidFill>
                  <a:srgbClr val="202124"/>
                </a:solidFill>
                <a:latin typeface="arial"/>
                <a:cs typeface="Segoe UI"/>
              </a:rPr>
              <a:t>- Rohstoffe - Teures Gas</a:t>
            </a:r>
          </a:p>
          <a:p>
            <a:r>
              <a:rPr lang="en-US" sz="800">
                <a:solidFill>
                  <a:srgbClr val="202124"/>
                </a:solidFill>
                <a:latin typeface="arial"/>
                <a:cs typeface="Segoe UI"/>
              </a:rPr>
              <a:t>- Fahrzeuge</a:t>
            </a:r>
          </a:p>
          <a:p>
            <a:r>
              <a:rPr lang="en-US" sz="800">
                <a:solidFill>
                  <a:srgbClr val="202124"/>
                </a:solidFill>
                <a:latin typeface="arial"/>
                <a:cs typeface="Segoe UI"/>
              </a:rPr>
              <a:t>- Werkzeuge</a:t>
            </a:r>
          </a:p>
          <a:p>
            <a:r>
              <a:rPr lang="en-US" sz="800">
                <a:solidFill>
                  <a:srgbClr val="202124"/>
                </a:solidFill>
                <a:latin typeface="arial"/>
                <a:cs typeface="Segoe UI"/>
              </a:rPr>
              <a:t>- Vor und Teilprodukte</a:t>
            </a:r>
          </a:p>
          <a:p>
            <a:r>
              <a:rPr lang="en-US" sz="800">
                <a:solidFill>
                  <a:srgbClr val="202124"/>
                </a:solidFill>
                <a:latin typeface="arial"/>
                <a:cs typeface="Segoe UI"/>
              </a:rPr>
              <a:t>- Geld</a:t>
            </a:r>
          </a:p>
          <a:p>
            <a:r>
              <a:rPr lang="en-US">
                <a:latin typeface="arial"/>
                <a:cs typeface="Segoe UI"/>
              </a:rPr>
              <a:t>​</a:t>
            </a:r>
          </a:p>
        </p:txBody>
      </p:sp>
      <p:sp>
        <p:nvSpPr>
          <p:cNvPr id="7" name="Textfeld 6">
            <a:extLst>
              <a:ext uri="{FF2B5EF4-FFF2-40B4-BE49-F238E27FC236}">
                <a16:creationId xmlns:a16="http://schemas.microsoft.com/office/drawing/2014/main" id="{64A9C9AF-3DDC-415B-B76E-C30C82554A01}"/>
              </a:ext>
            </a:extLst>
          </p:cNvPr>
          <p:cNvSpPr txBox="1"/>
          <p:nvPr/>
        </p:nvSpPr>
        <p:spPr>
          <a:xfrm>
            <a:off x="3286017" y="5195297"/>
            <a:ext cx="153598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rgbClr val="202124"/>
                </a:solidFill>
                <a:latin typeface="arial"/>
                <a:cs typeface="Segoe UI"/>
              </a:rPr>
              <a:t>Westeuropa</a:t>
            </a:r>
          </a:p>
          <a:p>
            <a:r>
              <a:rPr lang="en-US" sz="800">
                <a:solidFill>
                  <a:srgbClr val="202124"/>
                </a:solidFill>
                <a:latin typeface="arial"/>
                <a:cs typeface="Segoe UI"/>
              </a:rPr>
              <a:t>- Agrargüter</a:t>
            </a:r>
          </a:p>
          <a:p>
            <a:r>
              <a:rPr lang="en-US" sz="800">
                <a:solidFill>
                  <a:srgbClr val="202124"/>
                </a:solidFill>
                <a:latin typeface="arial"/>
                <a:cs typeface="Segoe UI"/>
              </a:rPr>
              <a:t>- Rohstoffe</a:t>
            </a:r>
          </a:p>
          <a:p>
            <a:r>
              <a:rPr lang="en-US" sz="800">
                <a:solidFill>
                  <a:srgbClr val="202124"/>
                </a:solidFill>
                <a:latin typeface="arial"/>
                <a:cs typeface="Segoe UI"/>
              </a:rPr>
              <a:t>- Vor und Teilprodukte</a:t>
            </a:r>
          </a:p>
          <a:p>
            <a:r>
              <a:rPr lang="en-US" sz="800">
                <a:solidFill>
                  <a:srgbClr val="202124"/>
                </a:solidFill>
                <a:latin typeface="arial"/>
                <a:cs typeface="Segoe UI"/>
              </a:rPr>
              <a:t>- Geld</a:t>
            </a:r>
          </a:p>
          <a:p>
            <a:r>
              <a:rPr lang="en-US" sz="800">
                <a:solidFill>
                  <a:srgbClr val="202124"/>
                </a:solidFill>
                <a:latin typeface="arial"/>
                <a:cs typeface="Segoe UI"/>
              </a:rPr>
              <a:t>- Arbeitskräfte</a:t>
            </a:r>
          </a:p>
          <a:p>
            <a:r>
              <a:rPr lang="en-US">
                <a:latin typeface="arial"/>
                <a:cs typeface="Segoe UI"/>
              </a:rPr>
              <a:t>​</a:t>
            </a:r>
          </a:p>
        </p:txBody>
      </p:sp>
      <p:sp>
        <p:nvSpPr>
          <p:cNvPr id="10" name="Textfeld 9">
            <a:extLst>
              <a:ext uri="{FF2B5EF4-FFF2-40B4-BE49-F238E27FC236}">
                <a16:creationId xmlns:a16="http://schemas.microsoft.com/office/drawing/2014/main" id="{63FDCC54-481F-48A0-8B18-D982DDAF421D}"/>
              </a:ext>
            </a:extLst>
          </p:cNvPr>
          <p:cNvSpPr txBox="1"/>
          <p:nvPr/>
        </p:nvSpPr>
        <p:spPr>
          <a:xfrm>
            <a:off x="4981252" y="5169611"/>
            <a:ext cx="146749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202124"/>
                </a:solidFill>
                <a:latin typeface="arial"/>
                <a:cs typeface="Segoe UI"/>
              </a:rPr>
              <a:t>Osteuropa</a:t>
            </a:r>
          </a:p>
          <a:p>
            <a:r>
              <a:rPr lang="en-US" sz="800">
                <a:solidFill>
                  <a:srgbClr val="202124"/>
                </a:solidFill>
                <a:latin typeface="arial"/>
                <a:cs typeface="Segoe UI"/>
              </a:rPr>
              <a:t>- Agrargüter</a:t>
            </a:r>
          </a:p>
          <a:p>
            <a:r>
              <a:rPr lang="en-US" sz="800">
                <a:solidFill>
                  <a:srgbClr val="202124"/>
                </a:solidFill>
                <a:latin typeface="arial"/>
                <a:cs typeface="Segoe UI"/>
              </a:rPr>
              <a:t>- Rohstoffe</a:t>
            </a:r>
          </a:p>
          <a:p>
            <a:r>
              <a:rPr lang="en-US" sz="800">
                <a:solidFill>
                  <a:srgbClr val="202124"/>
                </a:solidFill>
                <a:latin typeface="arial"/>
                <a:cs typeface="Segoe UI"/>
              </a:rPr>
              <a:t>- Arbeitskräfte</a:t>
            </a:r>
          </a:p>
          <a:p>
            <a:r>
              <a:rPr lang="en-US">
                <a:latin typeface="arial"/>
                <a:cs typeface="Segoe UI"/>
              </a:rPr>
              <a:t>​</a:t>
            </a:r>
          </a:p>
        </p:txBody>
      </p:sp>
      <p:sp>
        <p:nvSpPr>
          <p:cNvPr id="11" name="Textfeld 10">
            <a:extLst>
              <a:ext uri="{FF2B5EF4-FFF2-40B4-BE49-F238E27FC236}">
                <a16:creationId xmlns:a16="http://schemas.microsoft.com/office/drawing/2014/main" id="{58815DBA-17BC-4111-B63F-6F02F5710CFF}"/>
              </a:ext>
            </a:extLst>
          </p:cNvPr>
          <p:cNvSpPr txBox="1"/>
          <p:nvPr/>
        </p:nvSpPr>
        <p:spPr>
          <a:xfrm>
            <a:off x="6548062" y="5195297"/>
            <a:ext cx="1219201"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202124"/>
                </a:solidFill>
                <a:latin typeface="arial"/>
                <a:cs typeface="Segoe UI"/>
              </a:rPr>
              <a:t>Asien</a:t>
            </a:r>
            <a:endParaRPr lang="de-DE"/>
          </a:p>
          <a:p>
            <a:r>
              <a:rPr lang="en-US" sz="800">
                <a:solidFill>
                  <a:srgbClr val="202124"/>
                </a:solidFill>
                <a:latin typeface="arial"/>
                <a:cs typeface="Segoe UI"/>
              </a:rPr>
              <a:t>- Agrargüter</a:t>
            </a:r>
            <a:endParaRPr lang="en-US"/>
          </a:p>
          <a:p>
            <a:r>
              <a:rPr lang="en-US" sz="800">
                <a:solidFill>
                  <a:srgbClr val="202124"/>
                </a:solidFill>
                <a:latin typeface="arial"/>
                <a:cs typeface="Segoe UI"/>
              </a:rPr>
              <a:t>- Rohstoffe</a:t>
            </a:r>
          </a:p>
          <a:p>
            <a:r>
              <a:rPr lang="en-US" sz="800">
                <a:solidFill>
                  <a:srgbClr val="202124"/>
                </a:solidFill>
                <a:latin typeface="arial"/>
                <a:cs typeface="Segoe UI"/>
              </a:rPr>
              <a:t>- Vor und Teilprodukte</a:t>
            </a:r>
          </a:p>
          <a:p>
            <a:r>
              <a:rPr lang="en-US" sz="800">
                <a:solidFill>
                  <a:srgbClr val="202124"/>
                </a:solidFill>
                <a:latin typeface="arial"/>
                <a:cs typeface="Segoe UI"/>
              </a:rPr>
              <a:t>- Geld</a:t>
            </a:r>
          </a:p>
          <a:p>
            <a:r>
              <a:rPr lang="en-US" sz="800">
                <a:solidFill>
                  <a:srgbClr val="202124"/>
                </a:solidFill>
                <a:latin typeface="arial"/>
                <a:cs typeface="Segoe UI"/>
              </a:rPr>
              <a:t>- Outsourcing von Dienstleistungen</a:t>
            </a:r>
          </a:p>
          <a:p>
            <a:r>
              <a:rPr lang="en-US">
                <a:latin typeface="arial"/>
                <a:cs typeface="Segoe UI"/>
              </a:rPr>
              <a:t>​</a:t>
            </a:r>
          </a:p>
        </p:txBody>
      </p:sp>
      <p:sp>
        <p:nvSpPr>
          <p:cNvPr id="12" name="Textfeld 11">
            <a:extLst>
              <a:ext uri="{FF2B5EF4-FFF2-40B4-BE49-F238E27FC236}">
                <a16:creationId xmlns:a16="http://schemas.microsoft.com/office/drawing/2014/main" id="{CB497A89-14D6-45D0-B269-7E033120D678}"/>
              </a:ext>
            </a:extLst>
          </p:cNvPr>
          <p:cNvSpPr txBox="1"/>
          <p:nvPr/>
        </p:nvSpPr>
        <p:spPr>
          <a:xfrm>
            <a:off x="8996735" y="5195297"/>
            <a:ext cx="188702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202124"/>
                </a:solidFill>
                <a:latin typeface="arial"/>
                <a:cs typeface="Segoe UI"/>
              </a:rPr>
              <a:t>Australien</a:t>
            </a:r>
            <a:endParaRPr lang="de-DE"/>
          </a:p>
          <a:p>
            <a:endParaRPr lang="en-US" sz="800">
              <a:solidFill>
                <a:srgbClr val="202124"/>
              </a:solidFill>
              <a:latin typeface="arial"/>
              <a:cs typeface="Segoe UI"/>
            </a:endParaRPr>
          </a:p>
          <a:p>
            <a:r>
              <a:rPr lang="en-US" sz="800">
                <a:solidFill>
                  <a:srgbClr val="202124"/>
                </a:solidFill>
                <a:latin typeface="arial"/>
                <a:cs typeface="Segoe UI"/>
              </a:rPr>
              <a:t>- Steinkohle – eigene Förderung auf null gefahren, daher gestiegener Import</a:t>
            </a:r>
          </a:p>
        </p:txBody>
      </p:sp>
      <p:sp>
        <p:nvSpPr>
          <p:cNvPr id="8" name="Textfeld 7">
            <a:extLst>
              <a:ext uri="{FF2B5EF4-FFF2-40B4-BE49-F238E27FC236}">
                <a16:creationId xmlns:a16="http://schemas.microsoft.com/office/drawing/2014/main" id="{146A094B-8E92-4AFF-80CE-609AE880ABF1}"/>
              </a:ext>
            </a:extLst>
          </p:cNvPr>
          <p:cNvSpPr txBox="1"/>
          <p:nvPr/>
        </p:nvSpPr>
        <p:spPr>
          <a:xfrm>
            <a:off x="-35960" y="58220"/>
            <a:ext cx="97125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u="sng">
                <a:solidFill>
                  <a:srgbClr val="4472C4"/>
                </a:solidFill>
              </a:rPr>
              <a:t>Volkswirtschaftliche Perspektive des Beschaffungsmarktes am Beispiel Deutschland:</a:t>
            </a:r>
            <a:endParaRPr lang="de-DE" u="sng">
              <a:cs typeface="Calibri"/>
            </a:endParaRPr>
          </a:p>
        </p:txBody>
      </p:sp>
    </p:spTree>
    <p:extLst>
      <p:ext uri="{BB962C8B-B14F-4D97-AF65-F5344CB8AC3E}">
        <p14:creationId xmlns:p14="http://schemas.microsoft.com/office/powerpoint/2010/main" val="2651454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ED9953-DF1C-42AB-8992-959FEA8597E8}"/>
              </a:ext>
            </a:extLst>
          </p:cNvPr>
          <p:cNvSpPr txBox="1"/>
          <p:nvPr/>
        </p:nvSpPr>
        <p:spPr>
          <a:xfrm>
            <a:off x="685800" y="163657"/>
            <a:ext cx="11106150" cy="584775"/>
          </a:xfrm>
          <a:prstGeom prst="rect">
            <a:avLst/>
          </a:prstGeom>
          <a:solidFill>
            <a:schemeClr val="bg1"/>
          </a:solidFill>
          <a:ln>
            <a:solidFill>
              <a:schemeClr val="accent1">
                <a:lumMod val="40000"/>
                <a:lumOff val="6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a:solidFill>
                  <a:schemeClr val="accent1">
                    <a:lumMod val="75000"/>
                  </a:schemeClr>
                </a:solidFill>
              </a:rPr>
              <a:t>Beschaffungsmarkt aus betriebswirtschaftlicher Perspektive</a:t>
            </a:r>
            <a:endParaRPr lang="en-US" sz="3200" b="1">
              <a:solidFill>
                <a:schemeClr val="accent1">
                  <a:lumMod val="75000"/>
                </a:schemeClr>
              </a:solidFill>
              <a:cs typeface="Calibri"/>
            </a:endParaRPr>
          </a:p>
        </p:txBody>
      </p:sp>
      <p:sp>
        <p:nvSpPr>
          <p:cNvPr id="5" name="TextBox 4">
            <a:extLst>
              <a:ext uri="{FF2B5EF4-FFF2-40B4-BE49-F238E27FC236}">
                <a16:creationId xmlns:a16="http://schemas.microsoft.com/office/drawing/2014/main" id="{06F9C306-624C-4184-A501-4311E6EE1C8A}"/>
              </a:ext>
            </a:extLst>
          </p:cNvPr>
          <p:cNvSpPr txBox="1"/>
          <p:nvPr/>
        </p:nvSpPr>
        <p:spPr>
          <a:xfrm>
            <a:off x="828675" y="673678"/>
            <a:ext cx="111061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chemeClr val="accent1">
                    <a:lumMod val="75000"/>
                  </a:schemeClr>
                </a:solidFill>
              </a:rPr>
              <a:t>am Beispiel der JIKU IT GmbH</a:t>
            </a:r>
          </a:p>
        </p:txBody>
      </p:sp>
      <p:sp>
        <p:nvSpPr>
          <p:cNvPr id="6" name="TextBox 5">
            <a:extLst>
              <a:ext uri="{FF2B5EF4-FFF2-40B4-BE49-F238E27FC236}">
                <a16:creationId xmlns:a16="http://schemas.microsoft.com/office/drawing/2014/main" id="{60188FDA-8485-4B33-BB91-1F09828D2BD3}"/>
              </a:ext>
            </a:extLst>
          </p:cNvPr>
          <p:cNvSpPr txBox="1"/>
          <p:nvPr/>
        </p:nvSpPr>
        <p:spPr>
          <a:xfrm>
            <a:off x="1915967" y="3345585"/>
            <a:ext cx="9662969" cy="6078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Der Produktion/ dem Betriebsprozess vorgelagter Markt, der meistens instabil ist. -&gt; Anfälligkeit für Störungen im Produktions-/Betriebsprozess.</a:t>
            </a:r>
          </a:p>
        </p:txBody>
      </p:sp>
      <p:sp>
        <p:nvSpPr>
          <p:cNvPr id="7" name="TextBox 6">
            <a:extLst>
              <a:ext uri="{FF2B5EF4-FFF2-40B4-BE49-F238E27FC236}">
                <a16:creationId xmlns:a16="http://schemas.microsoft.com/office/drawing/2014/main" id="{4D34B41D-1792-47FF-A9C6-AD3EBB094E5B}"/>
              </a:ext>
            </a:extLst>
          </p:cNvPr>
          <p:cNvSpPr txBox="1"/>
          <p:nvPr/>
        </p:nvSpPr>
        <p:spPr>
          <a:xfrm>
            <a:off x="1915967" y="3990688"/>
            <a:ext cx="1110615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Grundvoraussetzung um den eigenen erfolgreichen Betriebsprozess überhaupt gewährleisten zu können.</a:t>
            </a:r>
            <a:endParaRPr lang="en-US" sz="1600">
              <a:cs typeface="Calibri"/>
            </a:endParaRPr>
          </a:p>
        </p:txBody>
      </p:sp>
      <p:sp>
        <p:nvSpPr>
          <p:cNvPr id="9" name="TextBox 8">
            <a:extLst>
              <a:ext uri="{FF2B5EF4-FFF2-40B4-BE49-F238E27FC236}">
                <a16:creationId xmlns:a16="http://schemas.microsoft.com/office/drawing/2014/main" id="{A6A68033-D651-4E0F-B1F1-D69FC4087D6C}"/>
              </a:ext>
            </a:extLst>
          </p:cNvPr>
          <p:cNvSpPr txBox="1"/>
          <p:nvPr/>
        </p:nvSpPr>
        <p:spPr>
          <a:xfrm>
            <a:off x="1913947" y="4410075"/>
            <a:ext cx="918960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Stellt die grundlegenden Produktionsfaktoren zur Verfügung:</a:t>
            </a:r>
            <a:endParaRPr lang="en-US" sz="1600">
              <a:cs typeface="Calibri"/>
            </a:endParaRPr>
          </a:p>
          <a:p>
            <a:endParaRPr lang="en-US" sz="1600">
              <a:cs typeface="Calibri"/>
            </a:endParaRPr>
          </a:p>
          <a:p>
            <a:r>
              <a:rPr lang="en-US" sz="1600"/>
              <a:t>Arbeit, Kapital, Rohstoffe, Arbeitsmaterialien, Energie, Vor- und Teilprodukte (z. B. Elektronische Bauteile, Softwarelizenzen, Patente) </a:t>
            </a:r>
            <a:endParaRPr lang="en-US" sz="1600">
              <a:cs typeface="Calibri"/>
            </a:endParaRPr>
          </a:p>
        </p:txBody>
      </p:sp>
      <p:sp>
        <p:nvSpPr>
          <p:cNvPr id="14" name="TextBox 13">
            <a:extLst>
              <a:ext uri="{FF2B5EF4-FFF2-40B4-BE49-F238E27FC236}">
                <a16:creationId xmlns:a16="http://schemas.microsoft.com/office/drawing/2014/main" id="{A8B101A1-E070-4E57-AE20-ABD9A07F8ABD}"/>
              </a:ext>
            </a:extLst>
          </p:cNvPr>
          <p:cNvSpPr txBox="1"/>
          <p:nvPr/>
        </p:nvSpPr>
        <p:spPr>
          <a:xfrm>
            <a:off x="828675" y="1413164"/>
            <a:ext cx="111061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accent1">
                    <a:lumMod val="75000"/>
                  </a:schemeClr>
                </a:solidFill>
              </a:rPr>
              <a:t>Grundsätzliche Bedeutung des Beschaffungsmarktes für die JIKU IT GmbH</a:t>
            </a:r>
            <a:endParaRPr lang="en-US" sz="2400" b="1">
              <a:solidFill>
                <a:schemeClr val="accent1">
                  <a:lumMod val="75000"/>
                </a:schemeClr>
              </a:solidFill>
              <a:cs typeface="Calibri"/>
            </a:endParaRPr>
          </a:p>
        </p:txBody>
      </p:sp>
      <p:sp>
        <p:nvSpPr>
          <p:cNvPr id="17" name="TextBox 1">
            <a:extLst>
              <a:ext uri="{FF2B5EF4-FFF2-40B4-BE49-F238E27FC236}">
                <a16:creationId xmlns:a16="http://schemas.microsoft.com/office/drawing/2014/main" id="{55D5E90A-6261-432C-9DF6-CBA0F774D409}"/>
              </a:ext>
            </a:extLst>
          </p:cNvPr>
          <p:cNvSpPr txBox="1"/>
          <p:nvPr/>
        </p:nvSpPr>
        <p:spPr>
          <a:xfrm>
            <a:off x="1915967" y="5913004"/>
            <a:ext cx="10153361"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t>Aufgrund der Abhängigkeit von Zulieferern schlagen sich Probleme bei der Beschaffung (hier insbesondere bei Hardwarekomponenten) unmittelbar auf die Produktionskette durch und können Engpässe verursachen.</a:t>
            </a:r>
          </a:p>
        </p:txBody>
      </p:sp>
      <p:sp>
        <p:nvSpPr>
          <p:cNvPr id="19" name="TextBox 1">
            <a:extLst>
              <a:ext uri="{FF2B5EF4-FFF2-40B4-BE49-F238E27FC236}">
                <a16:creationId xmlns:a16="http://schemas.microsoft.com/office/drawing/2014/main" id="{55D5E90A-6261-432C-9DF6-CBA0F774D409}"/>
              </a:ext>
            </a:extLst>
          </p:cNvPr>
          <p:cNvSpPr txBox="1"/>
          <p:nvPr/>
        </p:nvSpPr>
        <p:spPr>
          <a:xfrm>
            <a:off x="1927512" y="2120033"/>
            <a:ext cx="9668452"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t>Der Beschaffungsmarkt hat für die JIKU IT GmbH einerseits enorme Bedeutung zwecks Versorgung mit notwendigen Gütern. Gleichzeitig stellt sich dieser auch als ein Absatzmarkt für den Verkauf von Produkten/ Dienstleistungen dar.-&gt;</a:t>
            </a:r>
            <a:r>
              <a:rPr lang="en-US" sz="1600">
                <a:cs typeface="Calibri"/>
              </a:rPr>
              <a:t> Wechselseitige Beziehung</a:t>
            </a:r>
          </a:p>
        </p:txBody>
      </p:sp>
      <p:pic>
        <p:nvPicPr>
          <p:cNvPr id="20" name="Graphic 3" descr="Glühbirne und Zahnrad Silhouette">
            <a:extLst>
              <a:ext uri="{FF2B5EF4-FFF2-40B4-BE49-F238E27FC236}">
                <a16:creationId xmlns:a16="http://schemas.microsoft.com/office/drawing/2014/main" id="{667D9CCC-20D2-46FB-A1A5-88940087593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9085" y="3807978"/>
            <a:ext cx="878898" cy="932585"/>
          </a:xfrm>
          <a:prstGeom prst="rect">
            <a:avLst/>
          </a:prstGeom>
        </p:spPr>
      </p:pic>
      <p:pic>
        <p:nvPicPr>
          <p:cNvPr id="13" name="Picture 21" descr="OMG Biene">
            <a:extLst>
              <a:ext uri="{FF2B5EF4-FFF2-40B4-BE49-F238E27FC236}">
                <a16:creationId xmlns:a16="http://schemas.microsoft.com/office/drawing/2014/main" id="{E0575006-DC13-4B20-8C9B-7DB1F948A462}"/>
              </a:ext>
            </a:extLst>
          </p:cNvPr>
          <p:cNvPicPr>
            <a:picLocks noChangeAspect="1"/>
          </p:cNvPicPr>
          <p:nvPr/>
        </p:nvPicPr>
        <p:blipFill>
          <a:blip r:embed="rId4"/>
          <a:stretch>
            <a:fillRect/>
          </a:stretch>
        </p:blipFill>
        <p:spPr>
          <a:xfrm>
            <a:off x="868218" y="5740400"/>
            <a:ext cx="872837" cy="930564"/>
          </a:xfrm>
          <a:prstGeom prst="rect">
            <a:avLst/>
          </a:prstGeom>
        </p:spPr>
      </p:pic>
      <p:pic>
        <p:nvPicPr>
          <p:cNvPr id="22" name="Picture 22" descr="Biene vermisse dich">
            <a:extLst>
              <a:ext uri="{FF2B5EF4-FFF2-40B4-BE49-F238E27FC236}">
                <a16:creationId xmlns:a16="http://schemas.microsoft.com/office/drawing/2014/main" id="{B0CB5868-E11D-4C87-BA74-E9611DDBEAF9}"/>
              </a:ext>
            </a:extLst>
          </p:cNvPr>
          <p:cNvPicPr>
            <a:picLocks noChangeAspect="1"/>
          </p:cNvPicPr>
          <p:nvPr/>
        </p:nvPicPr>
        <p:blipFill>
          <a:blip r:embed="rId5"/>
          <a:stretch>
            <a:fillRect/>
          </a:stretch>
        </p:blipFill>
        <p:spPr>
          <a:xfrm>
            <a:off x="822037" y="1941943"/>
            <a:ext cx="1357746" cy="1334656"/>
          </a:xfrm>
          <a:prstGeom prst="rect">
            <a:avLst/>
          </a:prstGeom>
        </p:spPr>
      </p:pic>
    </p:spTree>
    <p:extLst>
      <p:ext uri="{BB962C8B-B14F-4D97-AF65-F5344CB8AC3E}">
        <p14:creationId xmlns:p14="http://schemas.microsoft.com/office/powerpoint/2010/main" val="1348312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F16CA1-6F38-4152-9B92-FDB560EDB1CA}"/>
              </a:ext>
            </a:extLst>
          </p:cNvPr>
          <p:cNvSpPr txBox="1"/>
          <p:nvPr/>
        </p:nvSpPr>
        <p:spPr>
          <a:xfrm>
            <a:off x="891020" y="3274290"/>
            <a:ext cx="5258090" cy="258532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Die Betriebsmittel als Teil der elementaren Produktionsfaktoren lassen sich im Fall der JIKU IT GmbH z. B. in die </a:t>
            </a:r>
          </a:p>
          <a:p>
            <a:endParaRPr lang="en-US"/>
          </a:p>
          <a:p>
            <a:r>
              <a:rPr lang="en-US"/>
              <a:t>immateriellen Betriebsmittel (Software/ Softwarelizenzen, Patente) und</a:t>
            </a:r>
          </a:p>
          <a:p>
            <a:endParaRPr lang="en-US"/>
          </a:p>
          <a:p>
            <a:r>
              <a:rPr lang="en-US"/>
              <a:t>materiellen Betriebsmittel (Hardware, Server, Elektronische Bauteile) aufteilen. </a:t>
            </a:r>
            <a:endParaRPr lang="en-US">
              <a:cs typeface="Calibri"/>
            </a:endParaRPr>
          </a:p>
        </p:txBody>
      </p:sp>
      <p:sp>
        <p:nvSpPr>
          <p:cNvPr id="3" name="TextBox 2">
            <a:extLst>
              <a:ext uri="{FF2B5EF4-FFF2-40B4-BE49-F238E27FC236}">
                <a16:creationId xmlns:a16="http://schemas.microsoft.com/office/drawing/2014/main" id="{C1FC1891-A6F6-4F56-AD27-857F8273E63F}"/>
              </a:ext>
            </a:extLst>
          </p:cNvPr>
          <p:cNvSpPr txBox="1"/>
          <p:nvPr/>
        </p:nvSpPr>
        <p:spPr>
          <a:xfrm>
            <a:off x="885824" y="5939269"/>
            <a:ext cx="10753725"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Die elementaren und der dispositive Produktionsfaktor gewährleisten im Rahmen einer sog. "Faktorkombination" die zuverlässige Erstellung von Produkten/ Dienstleistungen. </a:t>
            </a:r>
          </a:p>
        </p:txBody>
      </p:sp>
      <p:sp>
        <p:nvSpPr>
          <p:cNvPr id="6" name="TextBox 5">
            <a:extLst>
              <a:ext uri="{FF2B5EF4-FFF2-40B4-BE49-F238E27FC236}">
                <a16:creationId xmlns:a16="http://schemas.microsoft.com/office/drawing/2014/main" id="{C59A0D8D-ADA7-4A83-ACB2-9914973B41A9}"/>
              </a:ext>
            </a:extLst>
          </p:cNvPr>
          <p:cNvSpPr txBox="1"/>
          <p:nvPr/>
        </p:nvSpPr>
        <p:spPr>
          <a:xfrm>
            <a:off x="828675" y="195118"/>
            <a:ext cx="1110615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solidFill>
                  <a:schemeClr val="accent1">
                    <a:lumMod val="75000"/>
                  </a:schemeClr>
                </a:solidFill>
              </a:rPr>
              <a:t>Einfluss des Beschaffungsmarktes und dessen Produktionsfaktoren auf den</a:t>
            </a:r>
          </a:p>
          <a:p>
            <a:pPr algn="ctr"/>
            <a:r>
              <a:rPr lang="en-US" sz="2400" b="1">
                <a:solidFill>
                  <a:schemeClr val="accent1">
                    <a:lumMod val="75000"/>
                  </a:schemeClr>
                </a:solidFill>
                <a:cs typeface="Calibri"/>
              </a:rPr>
              <a:t>Betriebsprozess</a:t>
            </a:r>
          </a:p>
        </p:txBody>
      </p:sp>
      <p:pic>
        <p:nvPicPr>
          <p:cNvPr id="8" name="Graphic 3" descr="Glühbirne und Zahnrad Silhouette">
            <a:extLst>
              <a:ext uri="{FF2B5EF4-FFF2-40B4-BE49-F238E27FC236}">
                <a16:creationId xmlns:a16="http://schemas.microsoft.com/office/drawing/2014/main" id="{1EC0B247-1F2B-4453-AB14-FB7B893A50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375" y="3321915"/>
            <a:ext cx="428625" cy="447675"/>
          </a:xfrm>
          <a:prstGeom prst="rect">
            <a:avLst/>
          </a:prstGeom>
        </p:spPr>
      </p:pic>
      <p:pic>
        <p:nvPicPr>
          <p:cNvPr id="9" name="Graphic 3" descr="Glühbirne und Zahnrad Silhouette">
            <a:extLst>
              <a:ext uri="{FF2B5EF4-FFF2-40B4-BE49-F238E27FC236}">
                <a16:creationId xmlns:a16="http://schemas.microsoft.com/office/drawing/2014/main" id="{EBF3479E-C1CE-4A0F-9954-40EF84DAAD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000" y="6005943"/>
            <a:ext cx="428625" cy="447675"/>
          </a:xfrm>
          <a:prstGeom prst="rect">
            <a:avLst/>
          </a:prstGeom>
        </p:spPr>
      </p:pic>
      <p:sp>
        <p:nvSpPr>
          <p:cNvPr id="12" name="TextBox 11">
            <a:extLst>
              <a:ext uri="{FF2B5EF4-FFF2-40B4-BE49-F238E27FC236}">
                <a16:creationId xmlns:a16="http://schemas.microsoft.com/office/drawing/2014/main" id="{4CAE27FE-343E-4B8C-8B21-B6BD642C2CAC}"/>
              </a:ext>
            </a:extLst>
          </p:cNvPr>
          <p:cNvSpPr txBox="1"/>
          <p:nvPr/>
        </p:nvSpPr>
        <p:spPr>
          <a:xfrm>
            <a:off x="901987" y="1210829"/>
            <a:ext cx="7070726"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Man unterscheidet zwischen elementaren und dem dispositiven Produktionsfaktor.</a:t>
            </a:r>
            <a:endParaRPr lang="en-US">
              <a:cs typeface="Calibri"/>
            </a:endParaRPr>
          </a:p>
        </p:txBody>
      </p:sp>
      <p:sp>
        <p:nvSpPr>
          <p:cNvPr id="13" name="TextBox 12">
            <a:extLst>
              <a:ext uri="{FF2B5EF4-FFF2-40B4-BE49-F238E27FC236}">
                <a16:creationId xmlns:a16="http://schemas.microsoft.com/office/drawing/2014/main" id="{6B30BB02-F46E-4FE5-8401-2C243AEAD09C}"/>
              </a:ext>
            </a:extLst>
          </p:cNvPr>
          <p:cNvSpPr txBox="1"/>
          <p:nvPr/>
        </p:nvSpPr>
        <p:spPr>
          <a:xfrm>
            <a:off x="897947" y="1775980"/>
            <a:ext cx="5385089" cy="64642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Elementare Produktionsfaktoren sind Werkstoffe, Betriebsmittel, Arbeitskraft.</a:t>
            </a:r>
          </a:p>
        </p:txBody>
      </p:sp>
      <p:sp>
        <p:nvSpPr>
          <p:cNvPr id="14" name="TextBox 13">
            <a:extLst>
              <a:ext uri="{FF2B5EF4-FFF2-40B4-BE49-F238E27FC236}">
                <a16:creationId xmlns:a16="http://schemas.microsoft.com/office/drawing/2014/main" id="{0E83FCD2-779C-4E87-9237-A2940465EEA3}"/>
              </a:ext>
            </a:extLst>
          </p:cNvPr>
          <p:cNvSpPr txBox="1"/>
          <p:nvPr/>
        </p:nvSpPr>
        <p:spPr>
          <a:xfrm>
            <a:off x="897947" y="2402897"/>
            <a:ext cx="5142634"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cs typeface="Calibri"/>
              </a:rPr>
              <a:t>Dispositiver Produktionsfaktor nimmt Einfluss auf die elementaren Produktionsfaktoren durch Leitung, Planung, Steuerung und Kontrolle.</a:t>
            </a:r>
          </a:p>
        </p:txBody>
      </p:sp>
      <p:pic>
        <p:nvPicPr>
          <p:cNvPr id="15" name="Graphic 3" descr="Glühbirne und Zahnrad Silhouette">
            <a:extLst>
              <a:ext uri="{FF2B5EF4-FFF2-40B4-BE49-F238E27FC236}">
                <a16:creationId xmlns:a16="http://schemas.microsoft.com/office/drawing/2014/main" id="{75C3AF01-0542-47E5-8F2A-0AEF60A2106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375" y="2463510"/>
            <a:ext cx="428625" cy="447675"/>
          </a:xfrm>
          <a:prstGeom prst="rect">
            <a:avLst/>
          </a:prstGeom>
        </p:spPr>
      </p:pic>
      <p:pic>
        <p:nvPicPr>
          <p:cNvPr id="16" name="Graphic 3" descr="Glühbirne und Zahnrad Silhouette">
            <a:extLst>
              <a:ext uri="{FF2B5EF4-FFF2-40B4-BE49-F238E27FC236}">
                <a16:creationId xmlns:a16="http://schemas.microsoft.com/office/drawing/2014/main" id="{7506169A-E5CC-41B8-83B2-8F4F5A978A4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2900" y="1816677"/>
            <a:ext cx="428625" cy="447675"/>
          </a:xfrm>
          <a:prstGeom prst="rect">
            <a:avLst/>
          </a:prstGeom>
        </p:spPr>
      </p:pic>
      <p:pic>
        <p:nvPicPr>
          <p:cNvPr id="17" name="Graphic 3" descr="Glühbirne und Zahnrad Silhouette">
            <a:extLst>
              <a:ext uri="{FF2B5EF4-FFF2-40B4-BE49-F238E27FC236}">
                <a16:creationId xmlns:a16="http://schemas.microsoft.com/office/drawing/2014/main" id="{1895E1FE-F40E-4A68-9CA0-66796393AC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375" y="1233920"/>
            <a:ext cx="428625" cy="447675"/>
          </a:xfrm>
          <a:prstGeom prst="rect">
            <a:avLst/>
          </a:prstGeom>
        </p:spPr>
      </p:pic>
      <p:pic>
        <p:nvPicPr>
          <p:cNvPr id="21" name="Picture 21">
            <a:extLst>
              <a:ext uri="{FF2B5EF4-FFF2-40B4-BE49-F238E27FC236}">
                <a16:creationId xmlns:a16="http://schemas.microsoft.com/office/drawing/2014/main" id="{9B074E95-95EA-443C-9680-DB69A7561221}"/>
              </a:ext>
            </a:extLst>
          </p:cNvPr>
          <p:cNvPicPr>
            <a:picLocks noChangeAspect="1"/>
          </p:cNvPicPr>
          <p:nvPr/>
        </p:nvPicPr>
        <p:blipFill>
          <a:blip r:embed="rId4"/>
          <a:stretch>
            <a:fillRect/>
          </a:stretch>
        </p:blipFill>
        <p:spPr>
          <a:xfrm>
            <a:off x="7229763" y="983673"/>
            <a:ext cx="4451927" cy="4428836"/>
          </a:xfrm>
          <a:prstGeom prst="rect">
            <a:avLst/>
          </a:prstGeom>
        </p:spPr>
      </p:pic>
    </p:spTree>
    <p:extLst>
      <p:ext uri="{BB962C8B-B14F-4D97-AF65-F5344CB8AC3E}">
        <p14:creationId xmlns:p14="http://schemas.microsoft.com/office/powerpoint/2010/main" val="3052070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Rectangle 23">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964BA61-F2A7-4263-BECB-5746D43525C4}"/>
              </a:ext>
            </a:extLst>
          </p:cNvPr>
          <p:cNvSpPr>
            <a:spLocks noGrp="1"/>
          </p:cNvSpPr>
          <p:nvPr>
            <p:ph type="ctrTitle"/>
          </p:nvPr>
        </p:nvSpPr>
        <p:spPr>
          <a:xfrm>
            <a:off x="945806" y="228892"/>
            <a:ext cx="10264697" cy="1212102"/>
          </a:xfrm>
        </p:spPr>
        <p:txBody>
          <a:bodyPr vert="horz" lIns="91440" tIns="45720" rIns="91440" bIns="45720" rtlCol="0" anchor="ctr">
            <a:normAutofit/>
          </a:bodyPr>
          <a:lstStyle/>
          <a:p>
            <a:pPr algn="l"/>
            <a:r>
              <a:rPr lang="en-US" sz="2400" b="1" kern="1200">
                <a:solidFill>
                  <a:srgbClr val="FFFFFF"/>
                </a:solidFill>
                <a:latin typeface="+mj-lt"/>
                <a:ea typeface="+mj-ea"/>
                <a:cs typeface="+mj-cs"/>
              </a:rPr>
              <a:t>Aktuelles Kräfteverhältnis auf dem IT-Beschaffungsmarkt ( Folie 1 )</a:t>
            </a:r>
          </a:p>
        </p:txBody>
      </p:sp>
      <p:sp>
        <p:nvSpPr>
          <p:cNvPr id="3" name="Subtitle 2">
            <a:extLst>
              <a:ext uri="{FF2B5EF4-FFF2-40B4-BE49-F238E27FC236}">
                <a16:creationId xmlns:a16="http://schemas.microsoft.com/office/drawing/2014/main" id="{4E4670CB-4FAC-482E-9066-0075402D1AF0}"/>
              </a:ext>
            </a:extLst>
          </p:cNvPr>
          <p:cNvSpPr>
            <a:spLocks noGrp="1"/>
          </p:cNvSpPr>
          <p:nvPr>
            <p:ph type="subTitle" idx="1"/>
          </p:nvPr>
        </p:nvSpPr>
        <p:spPr>
          <a:xfrm>
            <a:off x="1367624" y="2338036"/>
            <a:ext cx="9708995" cy="4291073"/>
          </a:xfrm>
        </p:spPr>
        <p:txBody>
          <a:bodyPr vert="horz" lIns="91440" tIns="45720" rIns="91440" bIns="45720" rtlCol="0" anchor="ctr">
            <a:noAutofit/>
          </a:bodyPr>
          <a:lstStyle/>
          <a:p>
            <a:pPr marL="400050" indent="-285750" algn="l">
              <a:buFont typeface="Wingdings" panose="020B0604020202020204" pitchFamily="34" charset="0"/>
              <a:buChar char="Ø"/>
            </a:pPr>
            <a:r>
              <a:rPr lang="en-US" sz="2000"/>
              <a:t>Im Bereich der IT sind vier grundlegende Beschaffungsarten zu bennenen und die sich wesentlich unterscheiden.</a:t>
            </a:r>
            <a:endParaRPr lang="en-US" sz="2000">
              <a:cs typeface="Calibri"/>
            </a:endParaRPr>
          </a:p>
          <a:p>
            <a:pPr indent="-228600" algn="l">
              <a:buFont typeface="Arial" panose="020B0604020202020204" pitchFamily="34" charset="0"/>
              <a:buChar char="•"/>
            </a:pPr>
            <a:endParaRPr lang="en-US" sz="2000">
              <a:cs typeface="Calibri"/>
            </a:endParaRPr>
          </a:p>
          <a:p>
            <a:pPr marL="400050" indent="-285750" algn="l">
              <a:buFont typeface="Wingdings" panose="020B0604020202020204" pitchFamily="34" charset="0"/>
              <a:buChar char="q"/>
            </a:pPr>
            <a:r>
              <a:rPr lang="en-US" sz="2000"/>
              <a:t>1.Beschaffung von Hardware für IT-Lösungen</a:t>
            </a:r>
            <a:endParaRPr lang="en-US" sz="2000">
              <a:cs typeface="Calibri" panose="020F0502020204030204"/>
            </a:endParaRPr>
          </a:p>
          <a:p>
            <a:pPr marL="400050" indent="-285750" algn="l">
              <a:buFont typeface="Wingdings" panose="020B0604020202020204" pitchFamily="34" charset="0"/>
              <a:buChar char="q"/>
            </a:pPr>
            <a:r>
              <a:rPr lang="en-US" sz="2000"/>
              <a:t>2.Beschaffung von Software und</a:t>
            </a:r>
            <a:endParaRPr lang="en-US" sz="2000">
              <a:cs typeface="Calibri" panose="020F0502020204030204"/>
            </a:endParaRPr>
          </a:p>
          <a:p>
            <a:pPr marL="400050" indent="-285750" algn="l">
              <a:buFont typeface="Wingdings" panose="020B0604020202020204" pitchFamily="34" charset="0"/>
              <a:buChar char="q"/>
            </a:pPr>
            <a:r>
              <a:rPr lang="en-US" sz="2000"/>
              <a:t>3.Beschaffung vom Fachpersonal</a:t>
            </a:r>
            <a:endParaRPr lang="en-US" sz="2000">
              <a:cs typeface="Calibri" panose="020F0502020204030204"/>
            </a:endParaRPr>
          </a:p>
          <a:p>
            <a:pPr marL="400050" indent="-285750" algn="l">
              <a:buFont typeface="Wingdings" panose="020B0604020202020204" pitchFamily="34" charset="0"/>
              <a:buChar char="q"/>
            </a:pPr>
            <a:r>
              <a:rPr lang="en-US" sz="2000"/>
              <a:t>4.Beschaffung von Rechten und Lizenzen</a:t>
            </a:r>
            <a:endParaRPr lang="en-US" sz="2000">
              <a:cs typeface="Calibri" panose="020F0502020204030204"/>
            </a:endParaRPr>
          </a:p>
          <a:p>
            <a:pPr algn="l"/>
            <a:endParaRPr lang="en-US" sz="2000">
              <a:cs typeface="Calibri" panose="020F0502020204030204"/>
            </a:endParaRPr>
          </a:p>
          <a:p>
            <a:pPr marL="400050" indent="-285750" algn="l">
              <a:buFont typeface="Wingdings" panose="020B0604020202020204" pitchFamily="34" charset="0"/>
              <a:buChar char="Ø"/>
            </a:pPr>
            <a:r>
              <a:rPr lang="en-US" sz="2000"/>
              <a:t>Das Angebot steigt stetig und immer mehr Akteure beteiligen sich am markt. Dies betrifft ebenfalls auch die Nachfrage.</a:t>
            </a:r>
            <a:endParaRPr lang="en-US" sz="2000">
              <a:cs typeface="Calibri" panose="020F0502020204030204"/>
            </a:endParaRPr>
          </a:p>
          <a:p>
            <a:pPr marL="400050" indent="-285750" algn="l">
              <a:buFont typeface="Wingdings" panose="020B0604020202020204" pitchFamily="34" charset="0"/>
              <a:buChar char="Ø"/>
            </a:pPr>
            <a:r>
              <a:rPr lang="en-US" sz="2000"/>
              <a:t>Etwas differenzierter zu betrachten ist der Markt für Betriebssysteme, hier herrscht ein Angebots-oligopol. Es sind vier weitverbreitete Betriebssysteme die den Markt nahezu beherschen. ( Windows, IOS, Android und Linux )</a:t>
            </a:r>
            <a:endParaRPr lang="en-US" sz="2000">
              <a:cs typeface="Calibri" panose="020F0502020204030204"/>
            </a:endParaRPr>
          </a:p>
        </p:txBody>
      </p:sp>
    </p:spTree>
    <p:extLst>
      <p:ext uri="{BB962C8B-B14F-4D97-AF65-F5344CB8AC3E}">
        <p14:creationId xmlns:p14="http://schemas.microsoft.com/office/powerpoint/2010/main" val="21836840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33">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D1D570E-97CB-4BB0-9937-21C4D5616412}"/>
              </a:ext>
            </a:extLst>
          </p:cNvPr>
          <p:cNvSpPr>
            <a:spLocks noGrp="1"/>
          </p:cNvSpPr>
          <p:nvPr>
            <p:ph type="title"/>
          </p:nvPr>
        </p:nvSpPr>
        <p:spPr>
          <a:xfrm>
            <a:off x="958506" y="800392"/>
            <a:ext cx="10264697" cy="1212102"/>
          </a:xfrm>
        </p:spPr>
        <p:txBody>
          <a:bodyPr>
            <a:normAutofit/>
          </a:bodyPr>
          <a:lstStyle/>
          <a:p>
            <a:r>
              <a:rPr lang="en-US" sz="2400" b="1">
                <a:solidFill>
                  <a:srgbClr val="FFFFFF"/>
                </a:solidFill>
                <a:ea typeface="+mj-lt"/>
                <a:cs typeface="+mj-lt"/>
              </a:rPr>
              <a:t>Aktuelles Kräfteverhältnis auf dem IT-Beschaffungsmarkt ( Folie 2 )</a:t>
            </a:r>
            <a:endParaRPr lang="en-US" sz="2400" b="1">
              <a:solidFill>
                <a:srgbClr val="FFFFFF"/>
              </a:solidFill>
              <a:cs typeface="Calibri Light" panose="020F0302020204030204"/>
            </a:endParaRPr>
          </a:p>
        </p:txBody>
      </p:sp>
      <p:sp>
        <p:nvSpPr>
          <p:cNvPr id="3" name="Content Placeholder 2">
            <a:extLst>
              <a:ext uri="{FF2B5EF4-FFF2-40B4-BE49-F238E27FC236}">
                <a16:creationId xmlns:a16="http://schemas.microsoft.com/office/drawing/2014/main" id="{1E5CE718-C909-4959-90B9-47ED696BC7ED}"/>
              </a:ext>
            </a:extLst>
          </p:cNvPr>
          <p:cNvSpPr>
            <a:spLocks noGrp="1"/>
          </p:cNvSpPr>
          <p:nvPr>
            <p:ph idx="1"/>
          </p:nvPr>
        </p:nvSpPr>
        <p:spPr>
          <a:xfrm>
            <a:off x="1253324" y="2363436"/>
            <a:ext cx="9708995" cy="4138673"/>
          </a:xfrm>
        </p:spPr>
        <p:txBody>
          <a:bodyPr vert="horz" lIns="91440" tIns="45720" rIns="91440" bIns="45720" rtlCol="0" anchor="ctr">
            <a:normAutofit/>
          </a:bodyPr>
          <a:lstStyle/>
          <a:p>
            <a:pPr marL="457200" indent="-457200">
              <a:buFont typeface="Wingdings" panose="020B0604020202020204" pitchFamily="34" charset="0"/>
              <a:buChar char="Ø"/>
            </a:pPr>
            <a:r>
              <a:rPr lang="en-US" sz="2000">
                <a:cs typeface="Calibri"/>
              </a:rPr>
              <a:t>Weitgehende Bereiche sind in diesem Markt digitalisiert und globalisiert. Dies bietet Unternehmen viele neue Perspektiven und Vorteile aber auch Herausforderungen wie:</a:t>
            </a:r>
          </a:p>
          <a:p>
            <a:pPr marL="457200" indent="-457200">
              <a:buFont typeface="Wingdings" panose="020B0604020202020204" pitchFamily="34" charset="0"/>
              <a:buChar char="Ø"/>
            </a:pPr>
            <a:endParaRPr lang="en-US" sz="2000">
              <a:cs typeface="Calibri"/>
            </a:endParaRPr>
          </a:p>
          <a:p>
            <a:pPr marL="0" indent="0">
              <a:buNone/>
            </a:pPr>
            <a:endParaRPr lang="en-US" sz="2000">
              <a:cs typeface="Calibri"/>
            </a:endParaRPr>
          </a:p>
          <a:p>
            <a:pPr>
              <a:buFont typeface="Wingdings" panose="020B0604020202020204" pitchFamily="34" charset="0"/>
              <a:buChar char="q"/>
            </a:pPr>
            <a:r>
              <a:rPr lang="en-US" sz="2000">
                <a:cs typeface="Calibri"/>
              </a:rPr>
              <a:t> Zeitaufwendiges suchen für passende und seriöse Anbieter</a:t>
            </a:r>
          </a:p>
          <a:p>
            <a:pPr>
              <a:buFont typeface="Wingdings" panose="020B0604020202020204" pitchFamily="34" charset="0"/>
              <a:buChar char="q"/>
            </a:pPr>
            <a:r>
              <a:rPr lang="en-US" sz="2000">
                <a:cs typeface="Calibri"/>
              </a:rPr>
              <a:t> Sprachbarrieren</a:t>
            </a:r>
          </a:p>
          <a:p>
            <a:pPr>
              <a:buFont typeface="Wingdings" panose="020B0604020202020204" pitchFamily="34" charset="0"/>
              <a:buChar char="q"/>
            </a:pPr>
            <a:r>
              <a:rPr lang="en-US" sz="2000">
                <a:cs typeface="Calibri"/>
              </a:rPr>
              <a:t> Intransparenz der Kosten ( Regulierungen der einzelnen länder)</a:t>
            </a:r>
          </a:p>
          <a:p>
            <a:pPr>
              <a:buFont typeface="Wingdings" panose="020B0604020202020204" pitchFamily="34" charset="0"/>
              <a:buChar char="q"/>
            </a:pPr>
            <a:r>
              <a:rPr lang="en-US" sz="2000">
                <a:cs typeface="Calibri"/>
              </a:rPr>
              <a:t> Einhaltung der Liefertermine</a:t>
            </a:r>
          </a:p>
          <a:p>
            <a:pPr marL="0" indent="0">
              <a:buNone/>
            </a:pPr>
            <a:endParaRPr lang="en-US" sz="2000">
              <a:cs typeface="Calibri"/>
            </a:endParaRPr>
          </a:p>
          <a:p>
            <a:pPr marL="0" indent="0">
              <a:buNone/>
            </a:pPr>
            <a:endParaRPr lang="en-US" sz="2000">
              <a:cs typeface="Calibri"/>
            </a:endParaRPr>
          </a:p>
          <a:p>
            <a:pPr marL="0" indent="0">
              <a:buNone/>
            </a:pPr>
            <a:endParaRPr lang="en-US" sz="2000">
              <a:cs typeface="Calibri"/>
            </a:endParaRPr>
          </a:p>
        </p:txBody>
      </p:sp>
    </p:spTree>
    <p:extLst>
      <p:ext uri="{BB962C8B-B14F-4D97-AF65-F5344CB8AC3E}">
        <p14:creationId xmlns:p14="http://schemas.microsoft.com/office/powerpoint/2010/main" val="55103438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C7CCA9485340C541AFDCED5AF7D5E44E" ma:contentTypeVersion="2" ma:contentTypeDescription="Ein neues Dokument erstellen." ma:contentTypeScope="" ma:versionID="e04031cc16a024d016d62966bc5e59fe">
  <xsd:schema xmlns:xsd="http://www.w3.org/2001/XMLSchema" xmlns:xs="http://www.w3.org/2001/XMLSchema" xmlns:p="http://schemas.microsoft.com/office/2006/metadata/properties" xmlns:ns3="083fa832-b23a-4fff-a491-a093fcc060a1" targetNamespace="http://schemas.microsoft.com/office/2006/metadata/properties" ma:root="true" ma:fieldsID="c9b4c4ddb3d9b92002e4598c5f21344f" ns3:_="">
    <xsd:import namespace="083fa832-b23a-4fff-a491-a093fcc060a1"/>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3fa832-b23a-4fff-a491-a093fcc060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7AA262-7B63-44B7-9F5D-C6796D7EC189}">
  <ds:schemaRefs>
    <ds:schemaRef ds:uri="http://schemas.microsoft.com/sharepoint/v3/contenttype/forms"/>
  </ds:schemaRefs>
</ds:datastoreItem>
</file>

<file path=customXml/itemProps2.xml><?xml version="1.0" encoding="utf-8"?>
<ds:datastoreItem xmlns:ds="http://schemas.openxmlformats.org/officeDocument/2006/customXml" ds:itemID="{50D1AD2B-F700-4D64-B266-86F0483699C8}">
  <ds:schemaRefs>
    <ds:schemaRef ds:uri="http://purl.org/dc/dcmitype/"/>
    <ds:schemaRef ds:uri="083fa832-b23a-4fff-a491-a093fcc060a1"/>
    <ds:schemaRef ds:uri="http://schemas.microsoft.com/office/2006/metadata/properties"/>
    <ds:schemaRef ds:uri="http://schemas.microsoft.com/office/infopath/2007/PartnerControls"/>
    <ds:schemaRef ds:uri="http://purl.org/dc/terms/"/>
    <ds:schemaRef ds:uri="http://purl.org/dc/elements/1.1/"/>
    <ds:schemaRef ds:uri="http://schemas.microsoft.com/office/2006/documentManagement/typ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095872D-9519-4E81-B467-C5E76D0C05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3fa832-b23a-4fff-a491-a093fcc060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1686</Words>
  <Application>Microsoft Office PowerPoint</Application>
  <PresentationFormat>Breitbild</PresentationFormat>
  <Paragraphs>259</Paragraphs>
  <Slides>14</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14</vt:i4>
      </vt:variant>
    </vt:vector>
  </HeadingPairs>
  <TitlesOfParts>
    <vt:vector size="20" baseType="lpstr">
      <vt:lpstr>Arial</vt:lpstr>
      <vt:lpstr>Arial</vt:lpstr>
      <vt:lpstr>Calibri</vt:lpstr>
      <vt:lpstr>Calibri Light</vt:lpstr>
      <vt:lpstr>Wingdings</vt:lpstr>
      <vt:lpstr>Office Theme</vt:lpstr>
      <vt:lpstr>PowerPoint-Präsentation</vt:lpstr>
      <vt:lpstr>PowerPoint-Präsentation</vt:lpstr>
      <vt:lpstr>PowerPoint-Präsentation</vt:lpstr>
      <vt:lpstr>PowerPoint-Präsentation</vt:lpstr>
      <vt:lpstr>Beschaffungsmärkte für deutsche Unternehmen</vt:lpstr>
      <vt:lpstr>PowerPoint-Präsentation</vt:lpstr>
      <vt:lpstr>PowerPoint-Präsentation</vt:lpstr>
      <vt:lpstr>Aktuelles Kräfteverhältnis auf dem IT-Beschaffungsmarkt ( Folie 1 )</vt:lpstr>
      <vt:lpstr>Aktuelles Kräfteverhältnis auf dem IT-Beschaffungsmarkt ( Folie 2 )</vt:lpstr>
      <vt:lpstr>Aktuelles Kräfteverhältnis auf dem IT-Beschaffungsmarkt ( Folie 3 )</vt:lpstr>
      <vt:lpstr>Eigene Position in diesem Markt</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Beschaffungsmarkt</dc:title>
  <dc:creator>Ardian Gashi</dc:creator>
  <cp:lastModifiedBy>Roman Peisger</cp:lastModifiedBy>
  <cp:revision>2</cp:revision>
  <cp:lastPrinted>2021-03-12T13:20:24Z</cp:lastPrinted>
  <dcterms:created xsi:type="dcterms:W3CDTF">2021-03-11T22:25:18Z</dcterms:created>
  <dcterms:modified xsi:type="dcterms:W3CDTF">2021-03-12T13:45:04Z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0x010100C7CCA9485340C541AFDCED5AF7D5E44E</vt:lpwstr>
  </property>
</Properties>
</file>