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6" r:id="rId5"/>
    <p:sldId id="281" r:id="rId6"/>
    <p:sldId id="259" r:id="rId7"/>
    <p:sldId id="282" r:id="rId8"/>
    <p:sldId id="264" r:id="rId9"/>
    <p:sldId id="283" r:id="rId10"/>
    <p:sldId id="269" r:id="rId11"/>
    <p:sldId id="265" r:id="rId12"/>
    <p:sldId id="285" r:id="rId13"/>
    <p:sldId id="280" r:id="rId14"/>
    <p:sldId id="279" r:id="rId15"/>
    <p:sldId id="266" r:id="rId16"/>
    <p:sldId id="284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88" y="3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CE129-9FE2-44A2-AAA3-43B2CC562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8B9FF0-3866-49C7-941F-CF12607D8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B8E03A-E6DF-4550-9A55-9AB3671C5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DA6D-9E20-4EBD-AFBB-192431C7F75B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C5327B-EE27-4910-B17D-77D72F73F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432827-A120-4EBA-AF6B-AB8E985F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33B7-0EBE-4CA8-BD1C-2CD9520A1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239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13A135-C2D7-4344-AB5B-CDB56A471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53F3B6E-746D-4AD3-9A91-4CCD46B03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5448AA-FAB8-4A2A-95EA-98D185527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DA6D-9E20-4EBD-AFBB-192431C7F75B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3CF8DF-0628-4DF2-92D6-167600743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1A757B-5003-466E-B938-2CC3E227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33B7-0EBE-4CA8-BD1C-2CD9520A1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41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07745C3-77F5-4C73-B332-3EECF529B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65FF0D1-D3C2-4E96-AF14-43E6DFAFE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3C7C47-18A9-4111-903D-5A283913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DA6D-9E20-4EBD-AFBB-192431C7F75B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7E6F14-3256-47B9-983B-EE6C837E5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A02764-7B72-463D-B04A-12F4BF87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33B7-0EBE-4CA8-BD1C-2CD9520A1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848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0AFD26-4724-4C2E-998B-E0553391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56DFDB-E5CA-477E-9460-FB59CA457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418B04-51A6-4C96-AF43-7C698499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DA6D-9E20-4EBD-AFBB-192431C7F75B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106F5D-FB3D-4F01-9457-9E401C686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40E665-0C99-425C-A5CD-0C3AC48D0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33B7-0EBE-4CA8-BD1C-2CD9520A1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64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00859-C93A-47AC-8ED0-0204DBCA9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A2A22C-359D-4E59-A328-5C5E574AE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672DD6-5AB8-4CA5-AD89-61DA1D392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DA6D-9E20-4EBD-AFBB-192431C7F75B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F51D96-E70D-410A-99FF-F4B86214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5FE3A1-B379-48F7-805A-749C59184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33B7-0EBE-4CA8-BD1C-2CD9520A1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69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0702D2-38F1-45F8-BBC3-89D0FDA7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3C4963-490F-4203-A801-4635E6942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60FDE5-09FD-4AD6-8409-A5ECE3E95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8180A8-FF11-4BA1-897C-CBAA38217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DA6D-9E20-4EBD-AFBB-192431C7F75B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DB08E3-A582-4051-B56A-D9946C498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BC7CEA-4332-41F3-B5D5-4DEB8237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33B7-0EBE-4CA8-BD1C-2CD9520A1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90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FFC930-A1C2-4D66-B38F-438991D5A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023ACD-3476-4FCA-98AB-6DEEC3847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F54BBD-C865-48CD-9C88-ED6C4AC45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1779CA2-A641-444C-82B9-35F98101D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FA5CA4-B0B3-479E-947B-E80BCC569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655BA9E-39C8-4F25-8550-DFC853270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DA6D-9E20-4EBD-AFBB-192431C7F75B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9AF5266-9DCC-4891-BF3F-550A74A10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459DCD-9BE1-4A7B-A7C4-CE4E892E0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33B7-0EBE-4CA8-BD1C-2CD9520A1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995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23F78-2848-4BA1-84AC-0F5E8D5BE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4FEB18B-AD0F-482E-B35E-877F22AA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DA6D-9E20-4EBD-AFBB-192431C7F75B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6999FA0-748A-45B9-8AAE-ECB1199B3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B83E9A-FFD2-41EA-8A65-BAA19D24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33B7-0EBE-4CA8-BD1C-2CD9520A1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18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9751BCB-5A7F-4904-A42A-553E7183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DA6D-9E20-4EBD-AFBB-192431C7F75B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F83108F-1EA3-43DE-8C61-06C813C81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400DA7-45AA-4512-BC7F-363818F1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33B7-0EBE-4CA8-BD1C-2CD9520A1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9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4BBDE-E42F-4F20-A4FD-33D943D04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75B2E-4A65-494B-AC16-D9A717E89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CA51A9-5C26-4119-AE3C-E42288141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58A362-C914-426D-A81F-22C293638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DA6D-9E20-4EBD-AFBB-192431C7F75B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1C082E-A94A-45C1-800C-AEFD59E8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2C9DF8-F368-4D18-A90C-33DF4C206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33B7-0EBE-4CA8-BD1C-2CD9520A1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820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D8AD46-7518-4C38-AA3B-D328C6ED0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9E107EF-334E-4C88-9484-0526860F0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E87C9F-48AC-4A3A-8F41-14A926177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6249D6-22D6-4C04-9F4D-08250269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DA6D-9E20-4EBD-AFBB-192431C7F75B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A7EDCF-D95A-4851-A5D6-DA220F14D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ECB85A-5DFC-4B9F-9599-C3B33C9D1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33B7-0EBE-4CA8-BD1C-2CD9520A1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9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110DAF1-ADFA-4C1A-813D-2464D1FB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7E2FBE-7860-45FD-9D76-CC30DE56A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D1C22F-1AF4-4676-B844-C7E751F20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2DA6D-9E20-4EBD-AFBB-192431C7F75B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5D59E2-5BF9-4B68-918C-92B070748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39A779-7BBF-423A-97E4-C2CF237FC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B33B7-0EBE-4CA8-BD1C-2CD9520A1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617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B%C3%B6rse#/media/Datei:Boerse_01_KMJ.jpg" TargetMode="External"/><Relationship Id="rId2" Type="http://schemas.openxmlformats.org/officeDocument/2006/relationships/hyperlink" Target="https://de.wikipedia.org/wiki/Schmelzen#/media/Datei:Melting_icecubes.gi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ynxbroker.de/wp-content/uploads/2018/01/20180115-Entwicklung-Rendite-deutsche-Staatsanleihen-Laufzeit-10-Jahre-von-2008-bis-2018-LYNX-Broker.png" TargetMode="External"/><Relationship Id="rId5" Type="http://schemas.openxmlformats.org/officeDocument/2006/relationships/hyperlink" Target="https://www.finanzen.net/index/dax" TargetMode="External"/><Relationship Id="rId4" Type="http://schemas.openxmlformats.org/officeDocument/2006/relationships/hyperlink" Target="https://www.dasinvestment.com/so-rentieren-aktuell-staatsanleihe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0DA342-2BB5-4DAC-8E26-EEF9918FCF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Der Kapitalmarkt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18A1908-0166-4A39-A8B8-4ED27BC2DB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550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A7E48-4FA3-46B2-B5C0-8D4A66F18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EZB und der Leitzins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D38389-8712-4753-87CD-0D28E8052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Zentralbanken legen einen Leitzins fest.</a:t>
            </a:r>
          </a:p>
          <a:p>
            <a:r>
              <a:rPr lang="de-DE" dirty="0"/>
              <a:t>Der Leitzins ist das zentrale Instrument zur Steuerung der Geldpolitik.</a:t>
            </a:r>
          </a:p>
          <a:p>
            <a:r>
              <a:rPr lang="de-DE" dirty="0"/>
              <a:t>Aktuell liegt der Zinssatz bei 0 %</a:t>
            </a:r>
          </a:p>
        </p:txBody>
      </p:sp>
    </p:spTree>
    <p:extLst>
      <p:ext uri="{BB962C8B-B14F-4D97-AF65-F5344CB8AC3E}">
        <p14:creationId xmlns:p14="http://schemas.microsoft.com/office/powerpoint/2010/main" val="3381789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E3F44-5510-4FC1-87A6-FE77FD3A3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Betriebswirtschaftliche Perspektive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EDD4A2-7951-4AA5-92BC-6E1734431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Schaffung von freiem Kapital für</a:t>
            </a:r>
          </a:p>
          <a:p>
            <a:pPr lvl="1"/>
            <a:r>
              <a:rPr lang="de-DE" dirty="0"/>
              <a:t>Wachstum</a:t>
            </a:r>
          </a:p>
          <a:p>
            <a:pPr lvl="1"/>
            <a:r>
              <a:rPr lang="de-DE" dirty="0"/>
              <a:t>Firmenneugründungen</a:t>
            </a:r>
          </a:p>
          <a:p>
            <a:pPr lvl="1"/>
            <a:r>
              <a:rPr lang="de-DE" dirty="0"/>
              <a:t>Innovationsförderungen</a:t>
            </a:r>
          </a:p>
          <a:p>
            <a:pPr lvl="1"/>
            <a:r>
              <a:rPr lang="de-DE" dirty="0"/>
              <a:t>Investitionen sowie Privatinvestitionen wie Haus, Auto Boot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8836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5AC45F-73F1-488E-80E5-6738723D8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Sarah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96B04F-4536-4F48-B07F-F3D97F583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48584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Sarah betreibt eine Bäckerei in einer kleinen Stadt.</a:t>
            </a:r>
          </a:p>
          <a:p>
            <a:pPr marL="0" indent="0">
              <a:buNone/>
            </a:pPr>
            <a:r>
              <a:rPr lang="de-DE" dirty="0"/>
              <a:t>Lange lief diese ganz gut, doch dann vergrößerte ihr Konkurrent Jonas seinen Betrieb.</a:t>
            </a:r>
          </a:p>
          <a:p>
            <a:pPr marL="0" indent="0">
              <a:buNone/>
            </a:pPr>
            <a:r>
              <a:rPr lang="de-DE" dirty="0"/>
              <a:t>Da Sarah 50 000€ geerbt hat macht sie aus ihrer Bäckerei eine AG und verkauft einen Teil ihres Unternehmens.</a:t>
            </a:r>
          </a:p>
          <a:p>
            <a:pPr marL="0" indent="0">
              <a:buNone/>
            </a:pPr>
            <a:r>
              <a:rPr lang="de-DE" dirty="0"/>
              <a:t>Mit dem Erlös kann sie nun ihrerseits wieder vergrößern.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3388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AE14A-71FD-4D59-8866-E38F5B40E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Angebot und Nachfrage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8AAFA8-EAFA-4B10-9B51-F21EF55E82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Große Nachfrage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18A5A8-C559-48FA-8DEE-2D3925E49F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Pharmafirmen</a:t>
            </a:r>
          </a:p>
          <a:p>
            <a:r>
              <a:rPr lang="de-DE" dirty="0"/>
              <a:t>Biotech Unternehmen</a:t>
            </a:r>
          </a:p>
          <a:p>
            <a:r>
              <a:rPr lang="de-DE" dirty="0"/>
              <a:t>Fintech</a:t>
            </a:r>
          </a:p>
          <a:p>
            <a:r>
              <a:rPr lang="de-DE" dirty="0"/>
              <a:t>Logistikunternehmen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5AA64CA-4A37-4F8E-A8B0-C896FA4EA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Großes Angebot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C3379D3-DF00-49C7-B8D1-4699534F21D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Staatsanleihen</a:t>
            </a:r>
          </a:p>
          <a:p>
            <a:r>
              <a:rPr lang="de-DE" dirty="0"/>
              <a:t>Airlines und Tourismusunternehmen</a:t>
            </a:r>
          </a:p>
          <a:p>
            <a:r>
              <a:rPr lang="de-DE" dirty="0"/>
              <a:t>Automobilindustrie</a:t>
            </a:r>
          </a:p>
        </p:txBody>
      </p:sp>
    </p:spTree>
    <p:extLst>
      <p:ext uri="{BB962C8B-B14F-4D97-AF65-F5344CB8AC3E}">
        <p14:creationId xmlns:p14="http://schemas.microsoft.com/office/powerpoint/2010/main" val="2448093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3CC932-D703-4C11-8D28-FDA78A6BB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Position auf dem Kapitalmarkt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7EDC59-5CD0-41CA-B133-711CB8DF09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Aktuell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08C5F0-4C01-4056-A197-C33A5756A4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Sozialleistungen – geringe Liquidität</a:t>
            </a:r>
          </a:p>
          <a:p>
            <a:r>
              <a:rPr lang="de-DE" dirty="0"/>
              <a:t>Ggf. Schulden – geringe Liquidität</a:t>
            </a:r>
          </a:p>
          <a:p>
            <a:r>
              <a:rPr lang="de-DE" dirty="0"/>
              <a:t>Ggf. Ersparnisse, Anlagen etc.</a:t>
            </a:r>
          </a:p>
          <a:p>
            <a:r>
              <a:rPr lang="de-DE" dirty="0"/>
              <a:t>Geringe Kreditvolumina</a:t>
            </a:r>
          </a:p>
          <a:p>
            <a:pPr marL="0" indent="0">
              <a:buNone/>
            </a:pPr>
            <a:r>
              <a:rPr lang="de-DE" dirty="0"/>
              <a:t>Geringe Partizipation am Kapitalmarkt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0FD6679-2845-45A1-B24D-2FA03D4F6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Chancen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9E50C0-C268-463F-AAA7-FA4B54D324F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Bildungsprämie – freies Kapital</a:t>
            </a:r>
          </a:p>
          <a:p>
            <a:r>
              <a:rPr lang="de-DE" dirty="0"/>
              <a:t>Ggf. Corona Neustarthilfen</a:t>
            </a:r>
          </a:p>
          <a:p>
            <a:r>
              <a:rPr lang="de-DE" dirty="0"/>
              <a:t>Ggf. Gründerzuschüsse</a:t>
            </a:r>
          </a:p>
          <a:p>
            <a:r>
              <a:rPr lang="de-DE" dirty="0"/>
              <a:t>Aktienhandel, Spekulationen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4479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1FF953-E759-48AA-B98A-CF882DAB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82F1EF-C14C-41E4-AF02-A5016589E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Kapitalmarkt sichert die Funktionalität der Marktwirtschaft und fördert das Wachstum und die Flexibilität der Marktteilnehmer.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6074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C85600-2501-4AD5-AEFB-1366884A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4321DA-9172-4077-A999-EC965360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1400" dirty="0"/>
              <a:t>Quellen: https://www.rechnungswesen-verstehen.de/bwl-vwl/vwl/kapitalmarkt.php  (12.03.2021 09:00Uhr) ; VWL Grundwissen, (Prof. Dr. Bernd O. Weitz/ Anja Eckstein Haufe 5. Auflage);https://www.financescout24.de/wissen/ratgeber/staatsanleihen/(12.03.2021 09:00Uhr)); https://de.wikipedia.org/wiki/Leitzins(12.03.2021 12:00Uhr)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Bilder: </a:t>
            </a:r>
          </a:p>
          <a:p>
            <a:pPr algn="ctr"/>
            <a:r>
              <a:rPr lang="de-DE" sz="1400" dirty="0">
                <a:hlinkClick r:id="rId2"/>
              </a:rPr>
              <a:t>https://de.wikipedia.org/wiki/Schmelzen#/media/Datei:Melting_icecubes.gif</a:t>
            </a:r>
            <a:endParaRPr lang="de-DE" sz="1400" dirty="0"/>
          </a:p>
          <a:p>
            <a:pPr algn="ctr"/>
            <a:r>
              <a:rPr lang="de-DE" sz="1400" dirty="0">
                <a:hlinkClick r:id="rId3"/>
              </a:rPr>
              <a:t>https://de.wikipedia.org/wiki/B%C3%B6rse#/media/Datei:Boerse_01_KMJ.jpg</a:t>
            </a:r>
            <a:endParaRPr lang="de-DE" sz="1400" dirty="0"/>
          </a:p>
          <a:p>
            <a:pPr algn="ctr"/>
            <a:r>
              <a:rPr lang="de-DE" sz="1400" dirty="0">
                <a:hlinkClick r:id="rId4"/>
              </a:rPr>
              <a:t>https://www.dasinvestment.com/so-rentieren-aktuell-staatsanleihen/</a:t>
            </a:r>
            <a:endParaRPr lang="de-DE" sz="1400" dirty="0"/>
          </a:p>
          <a:p>
            <a:pPr algn="ctr"/>
            <a:r>
              <a:rPr lang="de-DE" sz="1400" dirty="0">
                <a:hlinkClick r:id="rId5"/>
              </a:rPr>
              <a:t>https://www.finanzen.net/index/dax</a:t>
            </a:r>
            <a:r>
              <a:rPr lang="de-DE" sz="1400" dirty="0"/>
              <a:t> (12.03.2021 12:00Uhr)</a:t>
            </a:r>
          </a:p>
          <a:p>
            <a:pPr algn="ctr"/>
            <a:r>
              <a:rPr lang="de-DE" sz="1400" dirty="0">
                <a:hlinkClick r:id="rId6"/>
              </a:rPr>
              <a:t>https://www.lynxbroker.de/wp-content/uploads/2018/01/20180115-Entwicklung-Rendite-deutsche-Staatsanleihen-Laufzeit-10-Jahre-von-2008-bis-2018-LYNX-Broker.png</a:t>
            </a:r>
            <a:r>
              <a:rPr lang="de-DE" sz="1400" dirty="0"/>
              <a:t> (12.03.2021 12:00Uhr)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2211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CA5995-C83D-4671-8B15-42003901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862AE3-9A73-4E58-B469-BFD8E5A38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Definitionen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Volkswirtschaftliche Perspektive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Betriebswirtschaftliche Perspektive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Angebot und Nachfrage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Unsere Position auf dem Kapitalmarkt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Fazit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244247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11CFD3-0FC9-4B22-987F-2C8F555CA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A901A2-B064-47A2-8D9E-6057A30D8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Teilmarkt des Finanzmarktes</a:t>
            </a:r>
          </a:p>
          <a:p>
            <a:r>
              <a:rPr lang="de-DE" dirty="0"/>
              <a:t>Dient der Finanzierung von Investitionen</a:t>
            </a:r>
          </a:p>
          <a:p>
            <a:r>
              <a:rPr lang="de-DE" dirty="0"/>
              <a:t>Mittel- bis langfristige Kapitalbeschaffung</a:t>
            </a:r>
          </a:p>
          <a:p>
            <a:endParaRPr lang="de-DE" dirty="0"/>
          </a:p>
          <a:p>
            <a:r>
              <a:rPr lang="de-DE" dirty="0"/>
              <a:t>Geldmarkt &lt; 1 Jahr</a:t>
            </a:r>
          </a:p>
          <a:p>
            <a:r>
              <a:rPr lang="de-DE" dirty="0"/>
              <a:t>Kapitalmarkt &gt; 1 Jahr Laufzeit</a:t>
            </a:r>
          </a:p>
          <a:p>
            <a:endParaRPr lang="de-DE" dirty="0"/>
          </a:p>
          <a:p>
            <a:r>
              <a:rPr lang="de-DE" dirty="0"/>
              <a:t>Kapitalgeber erhalten dafür Vorteile wie Zinsen, Dividenden und/oder Rechte</a:t>
            </a:r>
          </a:p>
        </p:txBody>
      </p:sp>
    </p:spTree>
    <p:extLst>
      <p:ext uri="{BB962C8B-B14F-4D97-AF65-F5344CB8AC3E}">
        <p14:creationId xmlns:p14="http://schemas.microsoft.com/office/powerpoint/2010/main" val="106131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719918-7E08-43BA-B5F6-0450A81E5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Jonas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89B87C-2103-44AA-926F-8B43D5B2E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Jonas ist Bäcker in einer kleinen Stadt.</a:t>
            </a:r>
          </a:p>
          <a:p>
            <a:r>
              <a:rPr lang="de-DE" dirty="0"/>
              <a:t>Um seinen Gewinn zu steigern will er seine Bäckerei vergrößern.</a:t>
            </a:r>
          </a:p>
          <a:p>
            <a:r>
              <a:rPr lang="de-DE" dirty="0"/>
              <a:t>Problem: Das ist richtig teuer.</a:t>
            </a:r>
          </a:p>
          <a:p>
            <a:endParaRPr lang="de-DE" dirty="0"/>
          </a:p>
          <a:p>
            <a:r>
              <a:rPr lang="de-DE" dirty="0"/>
              <a:t>Jonas beschafft sich Kapital, indem er einen Kredit bei seiner Hausbank aufnimmt. </a:t>
            </a:r>
          </a:p>
          <a:p>
            <a:r>
              <a:rPr lang="de-DE" dirty="0"/>
              <a:t>Jetzt muss er keine kleinen Brötchen mehr backen.</a:t>
            </a:r>
          </a:p>
        </p:txBody>
      </p:sp>
    </p:spTree>
    <p:extLst>
      <p:ext uri="{BB962C8B-B14F-4D97-AF65-F5344CB8AC3E}">
        <p14:creationId xmlns:p14="http://schemas.microsoft.com/office/powerpoint/2010/main" val="152881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793CF7-D2A7-4E99-9E81-C0A6D32F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Primärmarkt - Sekundärmarkt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6ACB1E-9E30-4268-A98E-0B9F39FB34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Primärmarkt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2033FB-67D9-4289-8010-41B1CD6C3E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Veräußerung von Unternehmensanteilen durch das entsprechende Unternehmen</a:t>
            </a:r>
          </a:p>
          <a:p>
            <a:endParaRPr lang="de-DE" dirty="0"/>
          </a:p>
          <a:p>
            <a:r>
              <a:rPr lang="de-DE" dirty="0"/>
              <a:t>Stichwort: Börsengang / IPO – initial </a:t>
            </a:r>
            <a:r>
              <a:rPr lang="en-US" dirty="0"/>
              <a:t>public offering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C62B8F2-5739-4DD4-9CEF-BF697DFA2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Sekundärmarkt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C539C91-9359-40D9-B811-DDFC4BE0746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Handel von Unternehmensanteilen durch dritte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Stichwort: Börse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000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DE1B3-A1F8-414D-BB2D-7666774C7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Liquidität</a:t>
            </a:r>
          </a:p>
        </p:txBody>
      </p:sp>
      <p:pic>
        <p:nvPicPr>
          <p:cNvPr id="6" name="Inhaltsplatzhalter 5" descr="Ein Bild, das Tasse, Container, Glas, orange enthält.&#10;&#10;Automatisch generierte Beschreibung">
            <a:extLst>
              <a:ext uri="{FF2B5EF4-FFF2-40B4-BE49-F238E27FC236}">
                <a16:creationId xmlns:a16="http://schemas.microsoft.com/office/drawing/2014/main" id="{DA88039B-82E4-49C0-9C59-8C7A24718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788" y="1281112"/>
            <a:ext cx="2667000" cy="4286250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3E9D76-CD85-4B18-A8A8-94F489F22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Liquides Kapital – verfügbares Kapital</a:t>
            </a:r>
          </a:p>
          <a:p>
            <a:endParaRPr lang="de-DE" sz="2800" dirty="0"/>
          </a:p>
          <a:p>
            <a:r>
              <a:rPr lang="de-DE" sz="2800" dirty="0"/>
              <a:t>Illiquides Kapital – </a:t>
            </a:r>
            <a:r>
              <a:rPr lang="en-US" sz="2800" dirty="0"/>
              <a:t>frozen</a:t>
            </a:r>
            <a:r>
              <a:rPr lang="de-DE" sz="2800" dirty="0"/>
              <a:t> Assets</a:t>
            </a:r>
          </a:p>
          <a:p>
            <a:endParaRPr lang="de-DE" sz="2800" dirty="0"/>
          </a:p>
          <a:p>
            <a:r>
              <a:rPr lang="de-DE" sz="2800" dirty="0"/>
              <a:t>Kredite &amp; Bürgschaften</a:t>
            </a:r>
          </a:p>
          <a:p>
            <a:endParaRPr lang="de-DE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929963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834A3-E448-40F9-8CB1-08021266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Kapitalarten	</a:t>
            </a:r>
            <a:br>
              <a:rPr lang="de-DE" dirty="0"/>
            </a:br>
            <a:endParaRPr lang="de-DE" dirty="0"/>
          </a:p>
        </p:txBody>
      </p:sp>
      <p:pic>
        <p:nvPicPr>
          <p:cNvPr id="6" name="Inhaltsplatzhalter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560553F5-1FDA-4CA0-9B65-E110FE97C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109662"/>
            <a:ext cx="6172200" cy="4629150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06ABEEC-20B8-4113-B712-BA111714D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Aktien (ETF, Fonds)</a:t>
            </a:r>
          </a:p>
          <a:p>
            <a:r>
              <a:rPr lang="de-DE" sz="2800" dirty="0"/>
              <a:t>Geld (Währungen)</a:t>
            </a:r>
          </a:p>
          <a:p>
            <a:r>
              <a:rPr lang="de-DE" sz="2800" dirty="0"/>
              <a:t>Kredite</a:t>
            </a:r>
          </a:p>
          <a:p>
            <a:r>
              <a:rPr lang="de-DE" sz="2800" dirty="0"/>
              <a:t>Anleihen</a:t>
            </a:r>
          </a:p>
        </p:txBody>
      </p:sp>
    </p:spTree>
    <p:extLst>
      <p:ext uri="{BB962C8B-B14F-4D97-AF65-F5344CB8AC3E}">
        <p14:creationId xmlns:p14="http://schemas.microsoft.com/office/powerpoint/2010/main" val="1784373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BF817-A6A6-4637-9C81-881E9AE3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Volkswirtschaftliche Perspektive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9B793F-ABCD-41B9-9A26-320CF92BC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Staat</a:t>
            </a:r>
          </a:p>
          <a:p>
            <a:pPr lvl="1"/>
            <a:r>
              <a:rPr lang="de-DE" dirty="0"/>
              <a:t>Steuern und Subventionen</a:t>
            </a:r>
          </a:p>
          <a:p>
            <a:pPr lvl="1"/>
            <a:r>
              <a:rPr lang="de-DE" dirty="0"/>
              <a:t>Kartelle</a:t>
            </a:r>
          </a:p>
          <a:p>
            <a:pPr lvl="1"/>
            <a:r>
              <a:rPr lang="de-DE" dirty="0"/>
              <a:t>Staatsanleihen</a:t>
            </a:r>
          </a:p>
          <a:p>
            <a:r>
              <a:rPr lang="de-DE" dirty="0"/>
              <a:t>Zentralbanken</a:t>
            </a:r>
          </a:p>
          <a:p>
            <a:pPr lvl="1"/>
            <a:r>
              <a:rPr lang="de-DE" dirty="0"/>
              <a:t>Leitzins</a:t>
            </a:r>
          </a:p>
          <a:p>
            <a:r>
              <a:rPr lang="de-DE" dirty="0"/>
              <a:t>Unternehmen </a:t>
            </a:r>
          </a:p>
          <a:p>
            <a:pPr lvl="1"/>
            <a:r>
              <a:rPr lang="de-DE" dirty="0"/>
              <a:t>Investitionsvolumen</a:t>
            </a:r>
          </a:p>
          <a:p>
            <a:pPr lvl="1"/>
            <a:r>
              <a:rPr lang="de-DE" dirty="0"/>
              <a:t>Konjunktur</a:t>
            </a:r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CB5A59F-CC63-4C1E-9548-1BD8D2002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784" y="2019556"/>
            <a:ext cx="6001588" cy="352474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B4EBB55-6689-4F6E-A225-5C3C35C7C7DD}"/>
              </a:ext>
            </a:extLst>
          </p:cNvPr>
          <p:cNvSpPr txBox="1"/>
          <p:nvPr/>
        </p:nvSpPr>
        <p:spPr>
          <a:xfrm>
            <a:off x="7055709" y="2019556"/>
            <a:ext cx="69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DAX</a:t>
            </a:r>
          </a:p>
        </p:txBody>
      </p:sp>
    </p:spTree>
    <p:extLst>
      <p:ext uri="{BB962C8B-B14F-4D97-AF65-F5344CB8AC3E}">
        <p14:creationId xmlns:p14="http://schemas.microsoft.com/office/powerpoint/2010/main" val="976556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FFEBC5-BD6F-4073-9472-D7F73F41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Staatsanleihen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EF5CC5C-C1E3-43FA-9D6E-767C8F4BF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84" y="1491916"/>
            <a:ext cx="11171800" cy="5366084"/>
          </a:xfrm>
          <a:prstGeom prst="rect">
            <a:avLst/>
          </a:prstGeom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78587C7-A9F0-43BA-A8AF-FD41BBB1E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373" y="1690688"/>
            <a:ext cx="4968974" cy="1808558"/>
          </a:xfr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FEB6C89-8E08-4FBA-A822-DF054C01F71A}"/>
              </a:ext>
            </a:extLst>
          </p:cNvPr>
          <p:cNvSpPr txBox="1"/>
          <p:nvPr/>
        </p:nvSpPr>
        <p:spPr>
          <a:xfrm>
            <a:off x="1098884" y="5342021"/>
            <a:ext cx="3745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Besondere Kreditform – Der Staat leiht sich Geld.</a:t>
            </a:r>
          </a:p>
        </p:txBody>
      </p:sp>
    </p:spTree>
    <p:extLst>
      <p:ext uri="{BB962C8B-B14F-4D97-AF65-F5344CB8AC3E}">
        <p14:creationId xmlns:p14="http://schemas.microsoft.com/office/powerpoint/2010/main" val="968207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538</Words>
  <Application>Microsoft Office PowerPoint</Application>
  <PresentationFormat>Breitbild</PresentationFormat>
  <Paragraphs>108</Paragraphs>
  <Slides>16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</vt:lpstr>
      <vt:lpstr>Der Kapitalmarkt</vt:lpstr>
      <vt:lpstr>Gliederung</vt:lpstr>
      <vt:lpstr>Definition</vt:lpstr>
      <vt:lpstr>Beispiel Jonas</vt:lpstr>
      <vt:lpstr>Primärmarkt - Sekundärmarkt </vt:lpstr>
      <vt:lpstr>Liquidität</vt:lpstr>
      <vt:lpstr>Kapitalarten  </vt:lpstr>
      <vt:lpstr>Volkswirtschaftliche Perspektive</vt:lpstr>
      <vt:lpstr>Staatsanleihen</vt:lpstr>
      <vt:lpstr>Die EZB und der Leitzins</vt:lpstr>
      <vt:lpstr>Betriebswirtschaftliche Perspektive</vt:lpstr>
      <vt:lpstr>Beispiel Sarah</vt:lpstr>
      <vt:lpstr>Angebot und Nachfrage </vt:lpstr>
      <vt:lpstr>Unsere Position auf dem Kapitalmarkt</vt:lpstr>
      <vt:lpstr>Fazit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Kapitalmarkt</dc:title>
  <dc:creator>Marc Steffensen</dc:creator>
  <cp:lastModifiedBy>Colin Christopher Szesni</cp:lastModifiedBy>
  <cp:revision>31</cp:revision>
  <dcterms:created xsi:type="dcterms:W3CDTF">2021-03-12T08:59:17Z</dcterms:created>
  <dcterms:modified xsi:type="dcterms:W3CDTF">2021-03-12T13:32:19Z</dcterms:modified>
</cp:coreProperties>
</file>