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7A9AB-A12B-4838-ABF3-FC2B7AE3469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DA451B87-BC78-41A2-AF5F-4BC30F623B8D}">
      <dgm:prSet/>
      <dgm:spPr/>
      <dgm:t>
        <a:bodyPr/>
        <a:lstStyle/>
        <a:p>
          <a:pPr rtl="0"/>
          <a:r>
            <a:rPr lang="de-DE" dirty="0" smtClean="0"/>
            <a:t>Erreichen der Marktführerschaft</a:t>
          </a:r>
          <a:endParaRPr lang="de-DE" dirty="0"/>
        </a:p>
      </dgm:t>
    </dgm:pt>
    <dgm:pt modelId="{368817B9-4478-4E02-AB2D-910A3168FCFE}" type="parTrans" cxnId="{558DD288-50CB-4979-A2AC-473F645E3066}">
      <dgm:prSet/>
      <dgm:spPr/>
      <dgm:t>
        <a:bodyPr/>
        <a:lstStyle/>
        <a:p>
          <a:endParaRPr lang="de-DE"/>
        </a:p>
      </dgm:t>
    </dgm:pt>
    <dgm:pt modelId="{A7D26012-4AC6-4519-BA01-2A9A548E8EBF}" type="sibTrans" cxnId="{558DD288-50CB-4979-A2AC-473F645E3066}">
      <dgm:prSet/>
      <dgm:spPr/>
      <dgm:t>
        <a:bodyPr/>
        <a:lstStyle/>
        <a:p>
          <a:endParaRPr lang="de-DE"/>
        </a:p>
      </dgm:t>
    </dgm:pt>
    <dgm:pt modelId="{8B9C36CC-1361-4892-B8E6-8FC83D7EB57D}">
      <dgm:prSet/>
      <dgm:spPr/>
      <dgm:t>
        <a:bodyPr/>
        <a:lstStyle/>
        <a:p>
          <a:pPr rtl="0"/>
          <a:r>
            <a:rPr lang="de-DE" smtClean="0"/>
            <a:t>Ausweitung des Exports nach Westeuropa</a:t>
          </a:r>
          <a:endParaRPr lang="de-DE"/>
        </a:p>
      </dgm:t>
    </dgm:pt>
    <dgm:pt modelId="{7A221B0B-7ACF-44E4-A5FE-FEF5D77446B3}" type="parTrans" cxnId="{E7DE5716-AF16-4652-BEFB-00C1289ED2C9}">
      <dgm:prSet/>
      <dgm:spPr/>
      <dgm:t>
        <a:bodyPr/>
        <a:lstStyle/>
        <a:p>
          <a:endParaRPr lang="de-DE"/>
        </a:p>
      </dgm:t>
    </dgm:pt>
    <dgm:pt modelId="{EA197FB9-4C9D-4263-AB50-A1D1EA26F5EF}" type="sibTrans" cxnId="{E7DE5716-AF16-4652-BEFB-00C1289ED2C9}">
      <dgm:prSet/>
      <dgm:spPr/>
      <dgm:t>
        <a:bodyPr/>
        <a:lstStyle/>
        <a:p>
          <a:endParaRPr lang="de-DE"/>
        </a:p>
      </dgm:t>
    </dgm:pt>
    <dgm:pt modelId="{333E3C48-0426-4A8D-AB10-388DC801CD77}">
      <dgm:prSet/>
      <dgm:spPr/>
      <dgm:t>
        <a:bodyPr/>
        <a:lstStyle/>
        <a:p>
          <a:pPr rtl="0"/>
          <a:r>
            <a:rPr lang="de-DE" dirty="0" smtClean="0"/>
            <a:t>Entwicklung innovativer Produkte</a:t>
          </a:r>
          <a:endParaRPr lang="de-DE" dirty="0"/>
        </a:p>
      </dgm:t>
    </dgm:pt>
    <dgm:pt modelId="{A8F4B48E-8C5C-49EF-A625-81F6999A04EE}" type="parTrans" cxnId="{A58E1F1E-18CB-44A8-A10F-7B4B0068A909}">
      <dgm:prSet/>
      <dgm:spPr/>
      <dgm:t>
        <a:bodyPr/>
        <a:lstStyle/>
        <a:p>
          <a:endParaRPr lang="de-DE"/>
        </a:p>
      </dgm:t>
    </dgm:pt>
    <dgm:pt modelId="{F51E97BD-B0F6-436F-A347-E43306D7CF70}" type="sibTrans" cxnId="{A58E1F1E-18CB-44A8-A10F-7B4B0068A909}">
      <dgm:prSet/>
      <dgm:spPr/>
      <dgm:t>
        <a:bodyPr/>
        <a:lstStyle/>
        <a:p>
          <a:endParaRPr lang="de-DE"/>
        </a:p>
      </dgm:t>
    </dgm:pt>
    <dgm:pt modelId="{D38E34F0-200E-46C0-8D4C-A306AE1E3EA7}" type="pres">
      <dgm:prSet presAssocID="{E067A9AB-A12B-4838-ABF3-FC2B7AE3469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4DAE386-3073-4625-9688-18FF6DA1D343}" type="pres">
      <dgm:prSet presAssocID="{DA451B87-BC78-41A2-AF5F-4BC30F623B8D}" presName="circ1" presStyleLbl="vennNode1" presStyleIdx="0" presStyleCnt="3"/>
      <dgm:spPr/>
      <dgm:t>
        <a:bodyPr/>
        <a:lstStyle/>
        <a:p>
          <a:endParaRPr lang="de-DE"/>
        </a:p>
      </dgm:t>
    </dgm:pt>
    <dgm:pt modelId="{53FA7871-28CB-489E-B11F-3993BBED4E41}" type="pres">
      <dgm:prSet presAssocID="{DA451B87-BC78-41A2-AF5F-4BC30F623B8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9BE2D5-58D6-4AA5-9A83-3CF665A1B75B}" type="pres">
      <dgm:prSet presAssocID="{8B9C36CC-1361-4892-B8E6-8FC83D7EB57D}" presName="circ2" presStyleLbl="vennNode1" presStyleIdx="1" presStyleCnt="3"/>
      <dgm:spPr/>
      <dgm:t>
        <a:bodyPr/>
        <a:lstStyle/>
        <a:p>
          <a:endParaRPr lang="de-DE"/>
        </a:p>
      </dgm:t>
    </dgm:pt>
    <dgm:pt modelId="{74D06000-6C90-41CD-9D27-25AAAFC8DA44}" type="pres">
      <dgm:prSet presAssocID="{8B9C36CC-1361-4892-B8E6-8FC83D7EB57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EE5AA2-48DF-453F-BDDC-1EF43156DCE3}" type="pres">
      <dgm:prSet presAssocID="{333E3C48-0426-4A8D-AB10-388DC801CD77}" presName="circ3" presStyleLbl="vennNode1" presStyleIdx="2" presStyleCnt="3"/>
      <dgm:spPr/>
      <dgm:t>
        <a:bodyPr/>
        <a:lstStyle/>
        <a:p>
          <a:endParaRPr lang="de-DE"/>
        </a:p>
      </dgm:t>
    </dgm:pt>
    <dgm:pt modelId="{309621BB-12DA-4C69-ADD0-12E7381E380C}" type="pres">
      <dgm:prSet presAssocID="{333E3C48-0426-4A8D-AB10-388DC801CD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1B70C31-7F42-4D03-A3FD-F9B2E21330BA}" type="presOf" srcId="{8B9C36CC-1361-4892-B8E6-8FC83D7EB57D}" destId="{B89BE2D5-58D6-4AA5-9A83-3CF665A1B75B}" srcOrd="0" destOrd="0" presId="urn:microsoft.com/office/officeart/2005/8/layout/venn1"/>
    <dgm:cxn modelId="{72A24967-3D6A-45C5-A058-362668570ED2}" type="presOf" srcId="{DA451B87-BC78-41A2-AF5F-4BC30F623B8D}" destId="{24DAE386-3073-4625-9688-18FF6DA1D343}" srcOrd="0" destOrd="0" presId="urn:microsoft.com/office/officeart/2005/8/layout/venn1"/>
    <dgm:cxn modelId="{F3D5CFFE-5DC7-4971-A661-6FB5E42F64CA}" type="presOf" srcId="{333E3C48-0426-4A8D-AB10-388DC801CD77}" destId="{33EE5AA2-48DF-453F-BDDC-1EF43156DCE3}" srcOrd="0" destOrd="0" presId="urn:microsoft.com/office/officeart/2005/8/layout/venn1"/>
    <dgm:cxn modelId="{E7DE5716-AF16-4652-BEFB-00C1289ED2C9}" srcId="{E067A9AB-A12B-4838-ABF3-FC2B7AE34694}" destId="{8B9C36CC-1361-4892-B8E6-8FC83D7EB57D}" srcOrd="1" destOrd="0" parTransId="{7A221B0B-7ACF-44E4-A5FE-FEF5D77446B3}" sibTransId="{EA197FB9-4C9D-4263-AB50-A1D1EA26F5EF}"/>
    <dgm:cxn modelId="{A3E3B83E-7C27-42D3-9860-88590E53FC04}" type="presOf" srcId="{DA451B87-BC78-41A2-AF5F-4BC30F623B8D}" destId="{53FA7871-28CB-489E-B11F-3993BBED4E41}" srcOrd="1" destOrd="0" presId="urn:microsoft.com/office/officeart/2005/8/layout/venn1"/>
    <dgm:cxn modelId="{89D55471-0F23-4229-A8C5-401902EEFA99}" type="presOf" srcId="{8B9C36CC-1361-4892-B8E6-8FC83D7EB57D}" destId="{74D06000-6C90-41CD-9D27-25AAAFC8DA44}" srcOrd="1" destOrd="0" presId="urn:microsoft.com/office/officeart/2005/8/layout/venn1"/>
    <dgm:cxn modelId="{A39A2091-9C13-4149-8913-61DBB08B58FB}" type="presOf" srcId="{333E3C48-0426-4A8D-AB10-388DC801CD77}" destId="{309621BB-12DA-4C69-ADD0-12E7381E380C}" srcOrd="1" destOrd="0" presId="urn:microsoft.com/office/officeart/2005/8/layout/venn1"/>
    <dgm:cxn modelId="{558DD288-50CB-4979-A2AC-473F645E3066}" srcId="{E067A9AB-A12B-4838-ABF3-FC2B7AE34694}" destId="{DA451B87-BC78-41A2-AF5F-4BC30F623B8D}" srcOrd="0" destOrd="0" parTransId="{368817B9-4478-4E02-AB2D-910A3168FCFE}" sibTransId="{A7D26012-4AC6-4519-BA01-2A9A548E8EBF}"/>
    <dgm:cxn modelId="{D4876D73-9AB5-419E-8637-D3FFEA75342C}" type="presOf" srcId="{E067A9AB-A12B-4838-ABF3-FC2B7AE34694}" destId="{D38E34F0-200E-46C0-8D4C-A306AE1E3EA7}" srcOrd="0" destOrd="0" presId="urn:microsoft.com/office/officeart/2005/8/layout/venn1"/>
    <dgm:cxn modelId="{A58E1F1E-18CB-44A8-A10F-7B4B0068A909}" srcId="{E067A9AB-A12B-4838-ABF3-FC2B7AE34694}" destId="{333E3C48-0426-4A8D-AB10-388DC801CD77}" srcOrd="2" destOrd="0" parTransId="{A8F4B48E-8C5C-49EF-A625-81F6999A04EE}" sibTransId="{F51E97BD-B0F6-436F-A347-E43306D7CF70}"/>
    <dgm:cxn modelId="{25408D3F-0171-4DF9-B94A-FF87F3027B9B}" type="presParOf" srcId="{D38E34F0-200E-46C0-8D4C-A306AE1E3EA7}" destId="{24DAE386-3073-4625-9688-18FF6DA1D343}" srcOrd="0" destOrd="0" presId="urn:microsoft.com/office/officeart/2005/8/layout/venn1"/>
    <dgm:cxn modelId="{F1C039BA-A51B-4368-9A30-B08BDB6C255E}" type="presParOf" srcId="{D38E34F0-200E-46C0-8D4C-A306AE1E3EA7}" destId="{53FA7871-28CB-489E-B11F-3993BBED4E41}" srcOrd="1" destOrd="0" presId="urn:microsoft.com/office/officeart/2005/8/layout/venn1"/>
    <dgm:cxn modelId="{C086BCEE-39C8-4BA5-971D-A1AC30294A49}" type="presParOf" srcId="{D38E34F0-200E-46C0-8D4C-A306AE1E3EA7}" destId="{B89BE2D5-58D6-4AA5-9A83-3CF665A1B75B}" srcOrd="2" destOrd="0" presId="urn:microsoft.com/office/officeart/2005/8/layout/venn1"/>
    <dgm:cxn modelId="{C8EE697E-C2AA-43C1-9B8C-09F71969F076}" type="presParOf" srcId="{D38E34F0-200E-46C0-8D4C-A306AE1E3EA7}" destId="{74D06000-6C90-41CD-9D27-25AAAFC8DA44}" srcOrd="3" destOrd="0" presId="urn:microsoft.com/office/officeart/2005/8/layout/venn1"/>
    <dgm:cxn modelId="{0AED5E5D-1AEE-40A2-96F0-F6E3CAFE0E9B}" type="presParOf" srcId="{D38E34F0-200E-46C0-8D4C-A306AE1E3EA7}" destId="{33EE5AA2-48DF-453F-BDDC-1EF43156DCE3}" srcOrd="4" destOrd="0" presId="urn:microsoft.com/office/officeart/2005/8/layout/venn1"/>
    <dgm:cxn modelId="{A408253D-BD42-46B5-96B2-4B491B93FDB2}" type="presParOf" srcId="{D38E34F0-200E-46C0-8D4C-A306AE1E3EA7}" destId="{309621BB-12DA-4C69-ADD0-12E7381E380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CEDA3-4229-419D-97E2-C611AED3BE8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566E4FF-425C-40BF-AD01-2F2D8BDF5500}">
      <dgm:prSet/>
      <dgm:spPr/>
      <dgm:t>
        <a:bodyPr/>
        <a:lstStyle/>
        <a:p>
          <a:pPr rtl="0"/>
          <a:r>
            <a:rPr lang="de-DE" dirty="0" smtClean="0"/>
            <a:t>Großer Konkurrenzdruck</a:t>
          </a:r>
          <a:endParaRPr lang="de-DE" dirty="0"/>
        </a:p>
      </dgm:t>
    </dgm:pt>
    <dgm:pt modelId="{1F87F9FC-4A57-4376-AD79-196C89AA2253}" type="parTrans" cxnId="{732329BC-8BD1-4A63-90D9-C845BAE1A272}">
      <dgm:prSet/>
      <dgm:spPr/>
      <dgm:t>
        <a:bodyPr/>
        <a:lstStyle/>
        <a:p>
          <a:endParaRPr lang="de-DE"/>
        </a:p>
      </dgm:t>
    </dgm:pt>
    <dgm:pt modelId="{CB38DB14-E4C6-4549-BF74-9177F7A1577B}" type="sibTrans" cxnId="{732329BC-8BD1-4A63-90D9-C845BAE1A272}">
      <dgm:prSet/>
      <dgm:spPr/>
      <dgm:t>
        <a:bodyPr/>
        <a:lstStyle/>
        <a:p>
          <a:endParaRPr lang="de-DE"/>
        </a:p>
      </dgm:t>
    </dgm:pt>
    <dgm:pt modelId="{F3F23F71-20CC-41DA-9FAE-462AFF1D1A4E}">
      <dgm:prSet/>
      <dgm:spPr/>
      <dgm:t>
        <a:bodyPr/>
        <a:lstStyle/>
        <a:p>
          <a:pPr rtl="0"/>
          <a:r>
            <a:rPr lang="de-DE" dirty="0" smtClean="0"/>
            <a:t>Zu wenig Neukunden</a:t>
          </a:r>
          <a:endParaRPr lang="de-DE" dirty="0"/>
        </a:p>
      </dgm:t>
    </dgm:pt>
    <dgm:pt modelId="{43D28047-4C36-4E33-981E-84AC2BE2D4FE}" type="parTrans" cxnId="{2BD39979-7FB3-4299-81DA-29A446AD305A}">
      <dgm:prSet/>
      <dgm:spPr/>
      <dgm:t>
        <a:bodyPr/>
        <a:lstStyle/>
        <a:p>
          <a:endParaRPr lang="de-DE"/>
        </a:p>
      </dgm:t>
    </dgm:pt>
    <dgm:pt modelId="{F9E5BF0A-B0BE-44C8-A74E-8DF72BAA24BC}" type="sibTrans" cxnId="{2BD39979-7FB3-4299-81DA-29A446AD305A}">
      <dgm:prSet/>
      <dgm:spPr/>
      <dgm:t>
        <a:bodyPr/>
        <a:lstStyle/>
        <a:p>
          <a:endParaRPr lang="de-DE"/>
        </a:p>
      </dgm:t>
    </dgm:pt>
    <dgm:pt modelId="{F6973675-D4F3-45D3-BCC3-F4DBE628B3D2}">
      <dgm:prSet/>
      <dgm:spPr/>
      <dgm:t>
        <a:bodyPr/>
        <a:lstStyle/>
        <a:p>
          <a:pPr rtl="0"/>
          <a:r>
            <a:rPr lang="de-DE" smtClean="0"/>
            <a:t>Hohe Abhängigkeit von Großhändlern</a:t>
          </a:r>
          <a:endParaRPr lang="de-DE"/>
        </a:p>
      </dgm:t>
    </dgm:pt>
    <dgm:pt modelId="{BE802ABE-5A4B-4BCB-B0CF-4D0F3A522F16}" type="parTrans" cxnId="{CE3B2CAA-3F86-432B-ACC1-326CCF61262C}">
      <dgm:prSet/>
      <dgm:spPr/>
      <dgm:t>
        <a:bodyPr/>
        <a:lstStyle/>
        <a:p>
          <a:endParaRPr lang="de-DE"/>
        </a:p>
      </dgm:t>
    </dgm:pt>
    <dgm:pt modelId="{B81E0DFE-13BE-4ABD-B10E-D4661632FD3A}" type="sibTrans" cxnId="{CE3B2CAA-3F86-432B-ACC1-326CCF61262C}">
      <dgm:prSet/>
      <dgm:spPr/>
      <dgm:t>
        <a:bodyPr/>
        <a:lstStyle/>
        <a:p>
          <a:endParaRPr lang="de-DE"/>
        </a:p>
      </dgm:t>
    </dgm:pt>
    <dgm:pt modelId="{EF85E583-E2D4-4A9E-B0F8-F094A923ABFB}">
      <dgm:prSet/>
      <dgm:spPr/>
      <dgm:t>
        <a:bodyPr/>
        <a:lstStyle/>
        <a:p>
          <a:pPr rtl="0"/>
          <a:r>
            <a:rPr lang="de-DE" smtClean="0"/>
            <a:t>Rückläufige Umsatzzahlen</a:t>
          </a:r>
          <a:endParaRPr lang="de-DE"/>
        </a:p>
      </dgm:t>
    </dgm:pt>
    <dgm:pt modelId="{72216FA5-3EC7-436A-9F41-4CA9BC6716B2}" type="parTrans" cxnId="{A6FE3C6B-AA9F-4A97-861F-3132978EC7FF}">
      <dgm:prSet/>
      <dgm:spPr/>
      <dgm:t>
        <a:bodyPr/>
        <a:lstStyle/>
        <a:p>
          <a:endParaRPr lang="de-DE"/>
        </a:p>
      </dgm:t>
    </dgm:pt>
    <dgm:pt modelId="{FB724A21-9F1F-4359-A183-CA332A709209}" type="sibTrans" cxnId="{A6FE3C6B-AA9F-4A97-861F-3132978EC7FF}">
      <dgm:prSet/>
      <dgm:spPr/>
      <dgm:t>
        <a:bodyPr/>
        <a:lstStyle/>
        <a:p>
          <a:endParaRPr lang="de-DE"/>
        </a:p>
      </dgm:t>
    </dgm:pt>
    <dgm:pt modelId="{A91CC068-74C1-4981-B695-A33EAAE1227A}" type="pres">
      <dgm:prSet presAssocID="{271CEDA3-4229-419D-97E2-C611AED3BE8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FFECF72-922F-461B-BE6E-A466B1FD1B02}" type="pres">
      <dgm:prSet presAssocID="{271CEDA3-4229-419D-97E2-C611AED3BE85}" presName="diamond" presStyleLbl="bgShp" presStyleIdx="0" presStyleCnt="1" custLinFactNeighborX="992" custLinFactNeighborY="608"/>
      <dgm:spPr/>
    </dgm:pt>
    <dgm:pt modelId="{F3D9245B-2509-4F4E-B633-58A1315E3B6B}" type="pres">
      <dgm:prSet presAssocID="{271CEDA3-4229-419D-97E2-C611AED3BE8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EA2477-E3B4-4F6B-A40D-001CC511E41A}" type="pres">
      <dgm:prSet presAssocID="{271CEDA3-4229-419D-97E2-C611AED3BE85}" presName="quad2" presStyleLbl="node1" presStyleIdx="1" presStyleCnt="4" custLinFactNeighborX="81" custLinFactNeighborY="-31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6CFC59-25B3-425D-AAAC-D1C89A2E70E0}" type="pres">
      <dgm:prSet presAssocID="{271CEDA3-4229-419D-97E2-C611AED3BE8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80B718-A4D7-41E2-BF02-73F81072A561}" type="pres">
      <dgm:prSet presAssocID="{271CEDA3-4229-419D-97E2-C611AED3BE8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3B2CAA-3F86-432B-ACC1-326CCF61262C}" srcId="{271CEDA3-4229-419D-97E2-C611AED3BE85}" destId="{F6973675-D4F3-45D3-BCC3-F4DBE628B3D2}" srcOrd="2" destOrd="0" parTransId="{BE802ABE-5A4B-4BCB-B0CF-4D0F3A522F16}" sibTransId="{B81E0DFE-13BE-4ABD-B10E-D4661632FD3A}"/>
    <dgm:cxn modelId="{BB759E13-4EC8-45EB-B502-D530C5DE9D1D}" type="presOf" srcId="{F6973675-D4F3-45D3-BCC3-F4DBE628B3D2}" destId="{976CFC59-25B3-425D-AAAC-D1C89A2E70E0}" srcOrd="0" destOrd="0" presId="urn:microsoft.com/office/officeart/2005/8/layout/matrix3"/>
    <dgm:cxn modelId="{A629F309-31E6-4985-971C-E4709C2D5A58}" type="presOf" srcId="{8566E4FF-425C-40BF-AD01-2F2D8BDF5500}" destId="{F3D9245B-2509-4F4E-B633-58A1315E3B6B}" srcOrd="0" destOrd="0" presId="urn:microsoft.com/office/officeart/2005/8/layout/matrix3"/>
    <dgm:cxn modelId="{2BD39979-7FB3-4299-81DA-29A446AD305A}" srcId="{271CEDA3-4229-419D-97E2-C611AED3BE85}" destId="{F3F23F71-20CC-41DA-9FAE-462AFF1D1A4E}" srcOrd="1" destOrd="0" parTransId="{43D28047-4C36-4E33-981E-84AC2BE2D4FE}" sibTransId="{F9E5BF0A-B0BE-44C8-A74E-8DF72BAA24BC}"/>
    <dgm:cxn modelId="{32D6DCBC-9A3D-470F-9F4A-5E88067922CD}" type="presOf" srcId="{EF85E583-E2D4-4A9E-B0F8-F094A923ABFB}" destId="{F380B718-A4D7-41E2-BF02-73F81072A561}" srcOrd="0" destOrd="0" presId="urn:microsoft.com/office/officeart/2005/8/layout/matrix3"/>
    <dgm:cxn modelId="{96E031F7-3515-4603-BCA0-0D712AC81024}" type="presOf" srcId="{271CEDA3-4229-419D-97E2-C611AED3BE85}" destId="{A91CC068-74C1-4981-B695-A33EAAE1227A}" srcOrd="0" destOrd="0" presId="urn:microsoft.com/office/officeart/2005/8/layout/matrix3"/>
    <dgm:cxn modelId="{A6FE3C6B-AA9F-4A97-861F-3132978EC7FF}" srcId="{271CEDA3-4229-419D-97E2-C611AED3BE85}" destId="{EF85E583-E2D4-4A9E-B0F8-F094A923ABFB}" srcOrd="3" destOrd="0" parTransId="{72216FA5-3EC7-436A-9F41-4CA9BC6716B2}" sibTransId="{FB724A21-9F1F-4359-A183-CA332A709209}"/>
    <dgm:cxn modelId="{732329BC-8BD1-4A63-90D9-C845BAE1A272}" srcId="{271CEDA3-4229-419D-97E2-C611AED3BE85}" destId="{8566E4FF-425C-40BF-AD01-2F2D8BDF5500}" srcOrd="0" destOrd="0" parTransId="{1F87F9FC-4A57-4376-AD79-196C89AA2253}" sibTransId="{CB38DB14-E4C6-4549-BF74-9177F7A1577B}"/>
    <dgm:cxn modelId="{025DA8B8-9B5F-4E2B-937B-42F4F4F9392D}" type="presOf" srcId="{F3F23F71-20CC-41DA-9FAE-462AFF1D1A4E}" destId="{F3EA2477-E3B4-4F6B-A40D-001CC511E41A}" srcOrd="0" destOrd="0" presId="urn:microsoft.com/office/officeart/2005/8/layout/matrix3"/>
    <dgm:cxn modelId="{4AE55813-78CF-45C3-94EF-D8126E0B52DE}" type="presParOf" srcId="{A91CC068-74C1-4981-B695-A33EAAE1227A}" destId="{8FFECF72-922F-461B-BE6E-A466B1FD1B02}" srcOrd="0" destOrd="0" presId="urn:microsoft.com/office/officeart/2005/8/layout/matrix3"/>
    <dgm:cxn modelId="{A5569343-E8D9-4D5B-A406-58BAA8FB002D}" type="presParOf" srcId="{A91CC068-74C1-4981-B695-A33EAAE1227A}" destId="{F3D9245B-2509-4F4E-B633-58A1315E3B6B}" srcOrd="1" destOrd="0" presId="urn:microsoft.com/office/officeart/2005/8/layout/matrix3"/>
    <dgm:cxn modelId="{52679AB8-70B7-49CA-91C7-D0827778DCCA}" type="presParOf" srcId="{A91CC068-74C1-4981-B695-A33EAAE1227A}" destId="{F3EA2477-E3B4-4F6B-A40D-001CC511E41A}" srcOrd="2" destOrd="0" presId="urn:microsoft.com/office/officeart/2005/8/layout/matrix3"/>
    <dgm:cxn modelId="{7BC6EBA6-80D1-49E9-9614-87EED5E7F528}" type="presParOf" srcId="{A91CC068-74C1-4981-B695-A33EAAE1227A}" destId="{976CFC59-25B3-425D-AAAC-D1C89A2E70E0}" srcOrd="3" destOrd="0" presId="urn:microsoft.com/office/officeart/2005/8/layout/matrix3"/>
    <dgm:cxn modelId="{95683993-FBC6-458E-B205-037DA0F9C587}" type="presParOf" srcId="{A91CC068-74C1-4981-B695-A33EAAE1227A}" destId="{F380B718-A4D7-41E2-BF02-73F81072A56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E386-3073-4625-9688-18FF6DA1D343}">
      <dsp:nvSpPr>
        <dsp:cNvPr id="0" name=""/>
        <dsp:cNvSpPr/>
      </dsp:nvSpPr>
      <dsp:spPr>
        <a:xfrm>
          <a:off x="2704257" y="58772"/>
          <a:ext cx="2821085" cy="2821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Erreichen der Marktführerschaft</a:t>
          </a:r>
          <a:endParaRPr lang="de-DE" sz="2100" kern="1200" dirty="0"/>
        </a:p>
      </dsp:txBody>
      <dsp:txXfrm>
        <a:off x="3080402" y="552462"/>
        <a:ext cx="2068795" cy="1269488"/>
      </dsp:txXfrm>
    </dsp:sp>
    <dsp:sp modelId="{B89BE2D5-58D6-4AA5-9A83-3CF665A1B75B}">
      <dsp:nvSpPr>
        <dsp:cNvPr id="0" name=""/>
        <dsp:cNvSpPr/>
      </dsp:nvSpPr>
      <dsp:spPr>
        <a:xfrm>
          <a:off x="3722198" y="1821950"/>
          <a:ext cx="2821085" cy="2821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Ausweitung des Exports nach Westeuropa</a:t>
          </a:r>
          <a:endParaRPr lang="de-DE" sz="2100" kern="1200"/>
        </a:p>
      </dsp:txBody>
      <dsp:txXfrm>
        <a:off x="4584980" y="2550731"/>
        <a:ext cx="1692651" cy="1551596"/>
      </dsp:txXfrm>
    </dsp:sp>
    <dsp:sp modelId="{33EE5AA2-48DF-453F-BDDC-1EF43156DCE3}">
      <dsp:nvSpPr>
        <dsp:cNvPr id="0" name=""/>
        <dsp:cNvSpPr/>
      </dsp:nvSpPr>
      <dsp:spPr>
        <a:xfrm>
          <a:off x="1686315" y="1821950"/>
          <a:ext cx="2821085" cy="2821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Entwicklung innovativer Produkte</a:t>
          </a:r>
          <a:endParaRPr lang="de-DE" sz="2100" kern="1200" dirty="0"/>
        </a:p>
      </dsp:txBody>
      <dsp:txXfrm>
        <a:off x="1951967" y="2550731"/>
        <a:ext cx="1692651" cy="1551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ECF72-922F-461B-BE6E-A466B1FD1B02}">
      <dsp:nvSpPr>
        <dsp:cNvPr id="0" name=""/>
        <dsp:cNvSpPr/>
      </dsp:nvSpPr>
      <dsp:spPr>
        <a:xfrm>
          <a:off x="1810537" y="0"/>
          <a:ext cx="4701809" cy="470180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9245B-2509-4F4E-B633-58A1315E3B6B}">
      <dsp:nvSpPr>
        <dsp:cNvPr id="0" name=""/>
        <dsp:cNvSpPr/>
      </dsp:nvSpPr>
      <dsp:spPr>
        <a:xfrm>
          <a:off x="2210567" y="446671"/>
          <a:ext cx="1833705" cy="183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Großer Konkurrenzdruck</a:t>
          </a:r>
          <a:endParaRPr lang="de-DE" sz="1600" kern="1200" dirty="0"/>
        </a:p>
      </dsp:txBody>
      <dsp:txXfrm>
        <a:off x="2300081" y="536185"/>
        <a:ext cx="1654677" cy="1654677"/>
      </dsp:txXfrm>
    </dsp:sp>
    <dsp:sp modelId="{F3EA2477-E3B4-4F6B-A40D-001CC511E41A}">
      <dsp:nvSpPr>
        <dsp:cNvPr id="0" name=""/>
        <dsp:cNvSpPr/>
      </dsp:nvSpPr>
      <dsp:spPr>
        <a:xfrm>
          <a:off x="4186812" y="388635"/>
          <a:ext cx="1833705" cy="183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Zu wenig Neukunden</a:t>
          </a:r>
          <a:endParaRPr lang="de-DE" sz="1600" kern="1200" dirty="0"/>
        </a:p>
      </dsp:txBody>
      <dsp:txXfrm>
        <a:off x="4276326" y="478149"/>
        <a:ext cx="1654677" cy="1654677"/>
      </dsp:txXfrm>
    </dsp:sp>
    <dsp:sp modelId="{976CFC59-25B3-425D-AAAC-D1C89A2E70E0}">
      <dsp:nvSpPr>
        <dsp:cNvPr id="0" name=""/>
        <dsp:cNvSpPr/>
      </dsp:nvSpPr>
      <dsp:spPr>
        <a:xfrm>
          <a:off x="2210567" y="2421431"/>
          <a:ext cx="1833705" cy="183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Hohe Abhängigkeit von Großhändlern</a:t>
          </a:r>
          <a:endParaRPr lang="de-DE" sz="1600" kern="1200"/>
        </a:p>
      </dsp:txBody>
      <dsp:txXfrm>
        <a:off x="2300081" y="2510945"/>
        <a:ext cx="1654677" cy="1654677"/>
      </dsp:txXfrm>
    </dsp:sp>
    <dsp:sp modelId="{F380B718-A4D7-41E2-BF02-73F81072A561}">
      <dsp:nvSpPr>
        <dsp:cNvPr id="0" name=""/>
        <dsp:cNvSpPr/>
      </dsp:nvSpPr>
      <dsp:spPr>
        <a:xfrm>
          <a:off x="4185327" y="2421431"/>
          <a:ext cx="1833705" cy="183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Rückläufige Umsatzzahlen</a:t>
          </a:r>
          <a:endParaRPr lang="de-DE" sz="1600" kern="1200"/>
        </a:p>
      </dsp:txBody>
      <dsp:txXfrm>
        <a:off x="4274841" y="2510945"/>
        <a:ext cx="1654677" cy="1654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7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92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4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DA84B-ADD9-4F1A-8D9A-D40253B27FC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29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0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16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3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1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21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8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56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34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27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6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F868-DBD2-4DEE-8A6B-5BEFA2FFCB2D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4410-AEF2-4E44-BBBD-0C2E2609E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0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1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88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98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48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3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81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Marketing-Bericht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6910" y="1785926"/>
            <a:ext cx="8077200" cy="1499616"/>
          </a:xfrm>
        </p:spPr>
        <p:txBody>
          <a:bodyPr/>
          <a:lstStyle/>
          <a:p>
            <a:r>
              <a:rPr lang="de-DE" dirty="0"/>
              <a:t>Mono &amp; </a:t>
            </a:r>
            <a:r>
              <a:rPr lang="de-DE" dirty="0" err="1"/>
              <a:t>Poly</a:t>
            </a:r>
            <a:r>
              <a:rPr lang="de-DE" dirty="0"/>
              <a:t> AG</a:t>
            </a:r>
          </a:p>
        </p:txBody>
      </p:sp>
    </p:spTree>
    <p:extLst>
      <p:ext uri="{BB962C8B-B14F-4D97-AF65-F5344CB8AC3E}">
        <p14:creationId xmlns:p14="http://schemas.microsoft.com/office/powerpoint/2010/main" val="227876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Weg in die Zukunft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Erhöhung des Marktanteils durch Ausbau der Vertriebswege</a:t>
            </a:r>
          </a:p>
          <a:p>
            <a:r>
              <a:rPr lang="de-DE" dirty="0"/>
              <a:t>Investitionen im Bereich </a:t>
            </a:r>
            <a:r>
              <a:rPr lang="de-DE" dirty="0" smtClean="0"/>
              <a:t>Forschung </a:t>
            </a:r>
            <a:r>
              <a:rPr lang="de-DE" dirty="0"/>
              <a:t>und Entwicklung</a:t>
            </a:r>
          </a:p>
          <a:p>
            <a:pPr lvl="1"/>
            <a:r>
              <a:rPr lang="de-DE" dirty="0"/>
              <a:t>Beteiligung an Gemeinschaftsforschung</a:t>
            </a:r>
          </a:p>
          <a:p>
            <a:pPr lvl="2"/>
            <a:r>
              <a:rPr lang="de-DE" dirty="0"/>
              <a:t>Innovations-Team, München</a:t>
            </a:r>
          </a:p>
          <a:p>
            <a:pPr lvl="1"/>
            <a:r>
              <a:rPr lang="de-DE" dirty="0"/>
              <a:t>Vergabe von </a:t>
            </a:r>
            <a:r>
              <a:rPr lang="de-DE" dirty="0" smtClean="0"/>
              <a:t>Auftragsforschung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9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5000">
        <p:dissolve/>
      </p:transition>
    </mc:Choice>
    <mc:Fallback xmlns="">
      <p:transition spd="slow" advTm="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graphicFrame>
        <p:nvGraphicFramePr>
          <p:cNvPr id="2" name="Diagramm 1"/>
          <p:cNvGraphicFramePr/>
          <p:nvPr/>
        </p:nvGraphicFramePr>
        <p:xfrm>
          <a:off x="1981200" y="1600204"/>
          <a:ext cx="8229600" cy="470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8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prism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 Situation</a:t>
            </a:r>
          </a:p>
        </p:txBody>
      </p:sp>
      <p:graphicFrame>
        <p:nvGraphicFramePr>
          <p:cNvPr id="2" name="Diagramm 1"/>
          <p:cNvGraphicFramePr/>
          <p:nvPr>
            <p:extLst/>
          </p:nvPr>
        </p:nvGraphicFramePr>
        <p:xfrm>
          <a:off x="1981200" y="1600204"/>
          <a:ext cx="8229600" cy="470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50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prism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Gründe für diese Situation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Verkaufsgebiete sind zu groß</a:t>
            </a:r>
          </a:p>
          <a:p>
            <a:pPr lvl="1"/>
            <a:r>
              <a:rPr lang="de-DE" dirty="0"/>
              <a:t>Können nicht optimal betreut werden</a:t>
            </a:r>
          </a:p>
          <a:p>
            <a:pPr lvl="1"/>
            <a:r>
              <a:rPr lang="de-DE" dirty="0"/>
              <a:t>Dadurch unzufriedene Kunden</a:t>
            </a:r>
          </a:p>
          <a:p>
            <a:r>
              <a:rPr lang="de-DE" dirty="0"/>
              <a:t>Wenig Neuentwicklungen</a:t>
            </a:r>
          </a:p>
        </p:txBody>
      </p:sp>
    </p:spTree>
    <p:extLst>
      <p:ext uri="{BB962C8B-B14F-4D97-AF65-F5344CB8AC3E}">
        <p14:creationId xmlns:p14="http://schemas.microsoft.com/office/powerpoint/2010/main" val="328982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rippl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Mögliche Alternativen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Vorschläge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Neustrukturierung der Absatzgebiete</a:t>
            </a:r>
          </a:p>
          <a:p>
            <a:pPr lvl="2">
              <a:lnSpc>
                <a:spcPct val="90000"/>
              </a:lnSpc>
            </a:pPr>
            <a:r>
              <a:rPr lang="de-DE" dirty="0"/>
              <a:t>Personalbedarf im Außendienst erhöhen</a:t>
            </a:r>
          </a:p>
          <a:p>
            <a:pPr lvl="2">
              <a:lnSpc>
                <a:spcPct val="90000"/>
              </a:lnSpc>
            </a:pPr>
            <a:r>
              <a:rPr lang="de-DE" dirty="0"/>
              <a:t>Besondere Betreuung des Großhandels</a:t>
            </a:r>
          </a:p>
          <a:p>
            <a:pPr lvl="2">
              <a:lnSpc>
                <a:spcPct val="90000"/>
              </a:lnSpc>
            </a:pPr>
            <a:r>
              <a:rPr lang="de-DE" dirty="0"/>
              <a:t>Verstärkte Neukundenwerbung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Verbesserung des Kundendienstes</a:t>
            </a:r>
          </a:p>
          <a:p>
            <a:pPr lvl="2">
              <a:lnSpc>
                <a:spcPct val="90000"/>
              </a:lnSpc>
            </a:pPr>
            <a:r>
              <a:rPr lang="de-DE" dirty="0"/>
              <a:t>Hotline</a:t>
            </a:r>
          </a:p>
          <a:p>
            <a:pPr lvl="3">
              <a:lnSpc>
                <a:spcPct val="90000"/>
              </a:lnSpc>
            </a:pPr>
            <a:r>
              <a:rPr lang="de-DE" dirty="0"/>
              <a:t>0130-123567</a:t>
            </a:r>
          </a:p>
          <a:p>
            <a:pPr lvl="2">
              <a:lnSpc>
                <a:spcPct val="90000"/>
              </a:lnSpc>
            </a:pPr>
            <a:r>
              <a:rPr lang="de-DE" dirty="0"/>
              <a:t>24-Stunden-Lieferservice</a:t>
            </a:r>
          </a:p>
        </p:txBody>
      </p:sp>
    </p:spTree>
    <p:extLst>
      <p:ext uri="{BB962C8B-B14F-4D97-AF65-F5344CB8AC3E}">
        <p14:creationId xmlns:p14="http://schemas.microsoft.com/office/powerpoint/2010/main" val="12025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rippl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Empfehlung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 der Mitarbeiter durch</a:t>
            </a:r>
          </a:p>
          <a:p>
            <a:pPr lvl="1"/>
            <a:r>
              <a:rPr lang="de-DE" dirty="0"/>
              <a:t>Umsatzprämie</a:t>
            </a:r>
          </a:p>
          <a:p>
            <a:pPr lvl="1"/>
            <a:r>
              <a:rPr lang="de-DE" dirty="0"/>
              <a:t>Schulung und Weiterbildung</a:t>
            </a:r>
          </a:p>
          <a:p>
            <a:r>
              <a:rPr lang="de-DE" dirty="0"/>
              <a:t>Intensive Akquisition von Großkunden</a:t>
            </a:r>
          </a:p>
          <a:p>
            <a:r>
              <a:rPr lang="de-DE" dirty="0"/>
              <a:t>Verstärkte Werbung in neuen Medien</a:t>
            </a:r>
          </a:p>
          <a:p>
            <a:r>
              <a:rPr lang="de-DE" dirty="0"/>
              <a:t>Marktgerechte Preisgestaltung</a:t>
            </a:r>
          </a:p>
          <a:p>
            <a:pPr lvl="1"/>
            <a:r>
              <a:rPr lang="de-DE" dirty="0"/>
              <a:t>Mengenrabatte und Boni</a:t>
            </a:r>
          </a:p>
        </p:txBody>
      </p:sp>
    </p:spTree>
    <p:extLst>
      <p:ext uri="{BB962C8B-B14F-4D97-AF65-F5344CB8AC3E}">
        <p14:creationId xmlns:p14="http://schemas.microsoft.com/office/powerpoint/2010/main" val="24517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rippl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7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</vt:lpstr>
      <vt:lpstr>Wingdings 2</vt:lpstr>
      <vt:lpstr>Wingdings 3</vt:lpstr>
      <vt:lpstr>Office</vt:lpstr>
      <vt:lpstr>Modul</vt:lpstr>
      <vt:lpstr>1_Modul</vt:lpstr>
      <vt:lpstr>2_Modul</vt:lpstr>
      <vt:lpstr>3_Modul</vt:lpstr>
      <vt:lpstr>4_Modul</vt:lpstr>
      <vt:lpstr>5_Modul</vt:lpstr>
      <vt:lpstr>6_Modul</vt:lpstr>
      <vt:lpstr>Marketing-Bericht</vt:lpstr>
      <vt:lpstr>Unser Weg in die Zukunft</vt:lpstr>
      <vt:lpstr>Ziele</vt:lpstr>
      <vt:lpstr>Jetzige Situation</vt:lpstr>
      <vt:lpstr>Gründe für diese Situation</vt:lpstr>
      <vt:lpstr>Mögliche Alternativen</vt:lpstr>
      <vt:lpstr>Empfehlung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Marketing-Bericht</dc:title>
  <dc:creator>Lina Wagner</dc:creator>
  <cp:lastModifiedBy>Lina Wagner</cp:lastModifiedBy>
  <cp:revision>1</cp:revision>
  <dcterms:created xsi:type="dcterms:W3CDTF">2015-10-22T08:40:15Z</dcterms:created>
  <dcterms:modified xsi:type="dcterms:W3CDTF">2015-10-22T08:44:33Z</dcterms:modified>
</cp:coreProperties>
</file>