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7" r:id="rId1"/>
  </p:sldMasterIdLst>
  <p:sldIdLst>
    <p:sldId id="256" r:id="rId2"/>
    <p:sldId id="257" r:id="rId3"/>
    <p:sldId id="258" r:id="rId4"/>
    <p:sldId id="259" r:id="rId5"/>
    <p:sldId id="261" r:id="rId6"/>
    <p:sldId id="262" r:id="rId7"/>
    <p:sldId id="263" r:id="rId8"/>
    <p:sldId id="264" r:id="rId9"/>
    <p:sldId id="265" r:id="rId10"/>
    <p:sldId id="266" r:id="rId11"/>
    <p:sldId id="267"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108" y="87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cap="all"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Friday, March 12,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‹Nr.›</a:t>
            </a:fld>
            <a:endParaRPr lang="en-US"/>
          </a:p>
        </p:txBody>
      </p:sp>
    </p:spTree>
    <p:extLst>
      <p:ext uri="{BB962C8B-B14F-4D97-AF65-F5344CB8AC3E}">
        <p14:creationId xmlns:p14="http://schemas.microsoft.com/office/powerpoint/2010/main" val="540148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Friday, March 12,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‹Nr.›</a:t>
            </a:fld>
            <a:endParaRPr lang="en-US"/>
          </a:p>
        </p:txBody>
      </p:sp>
    </p:spTree>
    <p:extLst>
      <p:ext uri="{BB962C8B-B14F-4D97-AF65-F5344CB8AC3E}">
        <p14:creationId xmlns:p14="http://schemas.microsoft.com/office/powerpoint/2010/main" val="3469836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Friday, March 12,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‹Nr.›</a:t>
            </a:fld>
            <a:endParaRPr lang="en-US"/>
          </a:p>
        </p:txBody>
      </p:sp>
    </p:spTree>
    <p:extLst>
      <p:ext uri="{BB962C8B-B14F-4D97-AF65-F5344CB8AC3E}">
        <p14:creationId xmlns:p14="http://schemas.microsoft.com/office/powerpoint/2010/main" val="1918494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Friday, March 12,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‹Nr.›</a:t>
            </a:fld>
            <a:endParaRPr lang="en-US"/>
          </a:p>
        </p:txBody>
      </p:sp>
    </p:spTree>
    <p:extLst>
      <p:ext uri="{BB962C8B-B14F-4D97-AF65-F5344CB8AC3E}">
        <p14:creationId xmlns:p14="http://schemas.microsoft.com/office/powerpoint/2010/main" val="1263643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Friday, March 12,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‹Nr.›</a:t>
            </a:fld>
            <a:endParaRPr lang="en-US"/>
          </a:p>
        </p:txBody>
      </p:sp>
    </p:spTree>
    <p:extLst>
      <p:ext uri="{BB962C8B-B14F-4D97-AF65-F5344CB8AC3E}">
        <p14:creationId xmlns:p14="http://schemas.microsoft.com/office/powerpoint/2010/main" val="3552089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Friday, March 12,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‹Nr.›</a:t>
            </a:fld>
            <a:endParaRPr lang="en-US"/>
          </a:p>
        </p:txBody>
      </p:sp>
    </p:spTree>
    <p:extLst>
      <p:ext uri="{BB962C8B-B14F-4D97-AF65-F5344CB8AC3E}">
        <p14:creationId xmlns:p14="http://schemas.microsoft.com/office/powerpoint/2010/main" val="3336696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Friday, March 12, 2021</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‹Nr.›</a:t>
            </a:fld>
            <a:endParaRPr lang="en-US"/>
          </a:p>
        </p:txBody>
      </p:sp>
    </p:spTree>
    <p:extLst>
      <p:ext uri="{BB962C8B-B14F-4D97-AF65-F5344CB8AC3E}">
        <p14:creationId xmlns:p14="http://schemas.microsoft.com/office/powerpoint/2010/main" val="3994117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Friday, March 12, 2021</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‹Nr.›</a:t>
            </a:fld>
            <a:endParaRPr lang="en-US"/>
          </a:p>
        </p:txBody>
      </p:sp>
    </p:spTree>
    <p:extLst>
      <p:ext uri="{BB962C8B-B14F-4D97-AF65-F5344CB8AC3E}">
        <p14:creationId xmlns:p14="http://schemas.microsoft.com/office/powerpoint/2010/main" val="3982608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Friday, March 12, 2021</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‹Nr.›</a:t>
            </a:fld>
            <a:endParaRPr lang="en-US"/>
          </a:p>
        </p:txBody>
      </p:sp>
    </p:spTree>
    <p:extLst>
      <p:ext uri="{BB962C8B-B14F-4D97-AF65-F5344CB8AC3E}">
        <p14:creationId xmlns:p14="http://schemas.microsoft.com/office/powerpoint/2010/main" val="2546149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Friday, March 12,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‹Nr.›</a:t>
            </a:fld>
            <a:endParaRPr lang="en-US"/>
          </a:p>
        </p:txBody>
      </p:sp>
    </p:spTree>
    <p:extLst>
      <p:ext uri="{BB962C8B-B14F-4D97-AF65-F5344CB8AC3E}">
        <p14:creationId xmlns:p14="http://schemas.microsoft.com/office/powerpoint/2010/main" val="2809786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Friday, March 12,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‹Nr.›</a:t>
            </a:fld>
            <a:endParaRPr lang="en-US"/>
          </a:p>
        </p:txBody>
      </p:sp>
    </p:spTree>
    <p:extLst>
      <p:ext uri="{BB962C8B-B14F-4D97-AF65-F5344CB8AC3E}">
        <p14:creationId xmlns:p14="http://schemas.microsoft.com/office/powerpoint/2010/main" val="224970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Friday, March 12, 2021</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‹Nr.›</a:t>
            </a:fld>
            <a:endParaRPr lang="en-US" dirty="0"/>
          </a:p>
        </p:txBody>
      </p:sp>
    </p:spTree>
    <p:extLst>
      <p:ext uri="{BB962C8B-B14F-4D97-AF65-F5344CB8AC3E}">
        <p14:creationId xmlns:p14="http://schemas.microsoft.com/office/powerpoint/2010/main" val="4085328950"/>
      </p:ext>
    </p:extLst>
  </p:cSld>
  <p:clrMap bg1="dk1" tx1="lt1" bg2="dk2" tx2="lt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0" r:id="rId6"/>
    <p:sldLayoutId id="2147483836" r:id="rId7"/>
    <p:sldLayoutId id="2147483837" r:id="rId8"/>
    <p:sldLayoutId id="2147483838" r:id="rId9"/>
    <p:sldLayoutId id="2147483839" r:id="rId10"/>
    <p:sldLayoutId id="2147483841" r:id="rId11"/>
  </p:sldLayoutIdLst>
  <p:hf sldNum="0" hdr="0" ftr="0" dt="0"/>
  <p:txStyles>
    <p:title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D128206-5B44-431B-AC4F-F562307222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ehrfarbige Push-Pins, die mit einem schwarzen Draht verbunden sind">
            <a:extLst>
              <a:ext uri="{FF2B5EF4-FFF2-40B4-BE49-F238E27FC236}">
                <a16:creationId xmlns:a16="http://schemas.microsoft.com/office/drawing/2014/main" id="{A934CE14-6B13-4794-BCC2-5596DE821E62}"/>
              </a:ext>
            </a:extLst>
          </p:cNvPr>
          <p:cNvPicPr>
            <a:picLocks noChangeAspect="1"/>
          </p:cNvPicPr>
          <p:nvPr/>
        </p:nvPicPr>
        <p:blipFill rotWithShape="1">
          <a:blip r:embed="rId2"/>
          <a:srcRect t="7865" b="7865"/>
          <a:stretch/>
        </p:blipFill>
        <p:spPr>
          <a:xfrm>
            <a:off x="0" y="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useBgFill="1">
        <p:nvSpPr>
          <p:cNvPr id="18" name="Freeform: Shape 17">
            <a:extLst>
              <a:ext uri="{FF2B5EF4-FFF2-40B4-BE49-F238E27FC236}">
                <a16:creationId xmlns:a16="http://schemas.microsoft.com/office/drawing/2014/main" id="{25EF408A-EA6D-4426-AA3C-8E5FBF5622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7958" y="0"/>
            <a:ext cx="6824042" cy="6858000"/>
          </a:xfrm>
          <a:custGeom>
            <a:avLst/>
            <a:gdLst>
              <a:gd name="connsiteX0" fmla="*/ 1867233 w 6824042"/>
              <a:gd name="connsiteY0" fmla="*/ 0 h 6858000"/>
              <a:gd name="connsiteX1" fmla="*/ 5459257 w 6824042"/>
              <a:gd name="connsiteY1" fmla="*/ 0 h 6858000"/>
              <a:gd name="connsiteX2" fmla="*/ 5612482 w 6824042"/>
              <a:gd name="connsiteY2" fmla="*/ 69660 h 6858000"/>
              <a:gd name="connsiteX3" fmla="*/ 6505064 w 6824042"/>
              <a:gd name="connsiteY3" fmla="*/ 716540 h 6858000"/>
              <a:gd name="connsiteX4" fmla="*/ 6800287 w 6824042"/>
              <a:gd name="connsiteY4" fmla="*/ 1174346 h 6858000"/>
              <a:gd name="connsiteX5" fmla="*/ 6824042 w 6824042"/>
              <a:gd name="connsiteY5" fmla="*/ 1217021 h 6858000"/>
              <a:gd name="connsiteX6" fmla="*/ 6824042 w 6824042"/>
              <a:gd name="connsiteY6" fmla="*/ 5287937 h 6858000"/>
              <a:gd name="connsiteX7" fmla="*/ 6822818 w 6824042"/>
              <a:gd name="connsiteY7" fmla="*/ 5290151 h 6858000"/>
              <a:gd name="connsiteX8" fmla="*/ 6674663 w 6824042"/>
              <a:gd name="connsiteY8" fmla="*/ 5523208 h 6858000"/>
              <a:gd name="connsiteX9" fmla="*/ 5070316 w 6824042"/>
              <a:gd name="connsiteY9" fmla="*/ 6701530 h 6858000"/>
              <a:gd name="connsiteX10" fmla="*/ 4867077 w 6824042"/>
              <a:gd name="connsiteY10" fmla="*/ 6791320 h 6858000"/>
              <a:gd name="connsiteX11" fmla="*/ 4707141 w 6824042"/>
              <a:gd name="connsiteY11" fmla="*/ 6858000 h 6858000"/>
              <a:gd name="connsiteX12" fmla="*/ 2866633 w 6824042"/>
              <a:gd name="connsiteY12" fmla="*/ 6858000 h 6858000"/>
              <a:gd name="connsiteX13" fmla="*/ 2733070 w 6824042"/>
              <a:gd name="connsiteY13" fmla="*/ 6813004 h 6858000"/>
              <a:gd name="connsiteX14" fmla="*/ 838418 w 6824042"/>
              <a:gd name="connsiteY14" fmla="*/ 5737823 h 6858000"/>
              <a:gd name="connsiteX15" fmla="*/ 9288 w 6824042"/>
              <a:gd name="connsiteY15" fmla="*/ 3587942 h 6858000"/>
              <a:gd name="connsiteX16" fmla="*/ 423663 w 6824042"/>
              <a:gd name="connsiteY16" fmla="*/ 1514812 h 6858000"/>
              <a:gd name="connsiteX17" fmla="*/ 1219538 w 6824042"/>
              <a:gd name="connsiteY17" fmla="*/ 461634 h 6858000"/>
              <a:gd name="connsiteX18" fmla="*/ 1685459 w 6824042"/>
              <a:gd name="connsiteY18" fmla="*/ 1159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24042" h="6858000">
                <a:moveTo>
                  <a:pt x="1867233" y="0"/>
                </a:moveTo>
                <a:lnTo>
                  <a:pt x="5459257" y="0"/>
                </a:lnTo>
                <a:lnTo>
                  <a:pt x="5612482" y="69660"/>
                </a:lnTo>
                <a:cubicBezTo>
                  <a:pt x="5936881" y="232843"/>
                  <a:pt x="6236426" y="447902"/>
                  <a:pt x="6505064" y="716540"/>
                </a:cubicBezTo>
                <a:cubicBezTo>
                  <a:pt x="6543455" y="754931"/>
                  <a:pt x="6659817" y="928315"/>
                  <a:pt x="6800287" y="1174346"/>
                </a:cubicBezTo>
                <a:lnTo>
                  <a:pt x="6824042" y="1217021"/>
                </a:lnTo>
                <a:lnTo>
                  <a:pt x="6824042" y="5287937"/>
                </a:lnTo>
                <a:lnTo>
                  <a:pt x="6822818" y="5290151"/>
                </a:lnTo>
                <a:cubicBezTo>
                  <a:pt x="6774083" y="5372380"/>
                  <a:pt x="6724488" y="5450315"/>
                  <a:pt x="6674663" y="5523208"/>
                </a:cubicBezTo>
                <a:cubicBezTo>
                  <a:pt x="6566752" y="5692281"/>
                  <a:pt x="5623182" y="6455528"/>
                  <a:pt x="5070316" y="6701530"/>
                </a:cubicBezTo>
                <a:cubicBezTo>
                  <a:pt x="5001275" y="6732213"/>
                  <a:pt x="4933755" y="6762363"/>
                  <a:pt x="4867077" y="6791320"/>
                </a:cubicBezTo>
                <a:lnTo>
                  <a:pt x="4707141" y="6858000"/>
                </a:lnTo>
                <a:lnTo>
                  <a:pt x="2866633" y="6858000"/>
                </a:lnTo>
                <a:lnTo>
                  <a:pt x="2733070" y="6813004"/>
                </a:lnTo>
                <a:cubicBezTo>
                  <a:pt x="2037395" y="6569450"/>
                  <a:pt x="1196208" y="6164593"/>
                  <a:pt x="838418" y="5737823"/>
                </a:cubicBezTo>
                <a:cubicBezTo>
                  <a:pt x="362418" y="5169851"/>
                  <a:pt x="9618" y="4448098"/>
                  <a:pt x="9288" y="3587942"/>
                </a:cubicBezTo>
                <a:cubicBezTo>
                  <a:pt x="-36697" y="2651117"/>
                  <a:pt x="86021" y="2036995"/>
                  <a:pt x="423663" y="1514812"/>
                </a:cubicBezTo>
                <a:cubicBezTo>
                  <a:pt x="688952" y="1164107"/>
                  <a:pt x="879378" y="737469"/>
                  <a:pt x="1219538" y="461634"/>
                </a:cubicBezTo>
                <a:cubicBezTo>
                  <a:pt x="1347098" y="358197"/>
                  <a:pt x="1505776" y="236097"/>
                  <a:pt x="1685459" y="115904"/>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28EFC5AD-BB15-4B1E-89DE-3080FA781980}"/>
              </a:ext>
            </a:extLst>
          </p:cNvPr>
          <p:cNvSpPr>
            <a:spLocks noGrp="1"/>
          </p:cNvSpPr>
          <p:nvPr>
            <p:ph type="ctrTitle"/>
          </p:nvPr>
        </p:nvSpPr>
        <p:spPr>
          <a:xfrm>
            <a:off x="6480000" y="1449388"/>
            <a:ext cx="5015638" cy="2075012"/>
          </a:xfrm>
        </p:spPr>
        <p:txBody>
          <a:bodyPr>
            <a:normAutofit/>
          </a:bodyPr>
          <a:lstStyle/>
          <a:p>
            <a:r>
              <a:rPr lang="de-DE"/>
              <a:t>Absatzmarkt</a:t>
            </a:r>
          </a:p>
        </p:txBody>
      </p:sp>
      <p:sp>
        <p:nvSpPr>
          <p:cNvPr id="5" name="Textfeld 4">
            <a:extLst>
              <a:ext uri="{FF2B5EF4-FFF2-40B4-BE49-F238E27FC236}">
                <a16:creationId xmlns:a16="http://schemas.microsoft.com/office/drawing/2014/main" id="{C2F2D07E-64A3-46D3-ACCF-B615ECE066E2}"/>
              </a:ext>
            </a:extLst>
          </p:cNvPr>
          <p:cNvSpPr txBox="1"/>
          <p:nvPr/>
        </p:nvSpPr>
        <p:spPr>
          <a:xfrm>
            <a:off x="8246378" y="5688990"/>
            <a:ext cx="3629609" cy="246221"/>
          </a:xfrm>
          <a:prstGeom prst="rect">
            <a:avLst/>
          </a:prstGeom>
          <a:noFill/>
        </p:spPr>
        <p:txBody>
          <a:bodyPr wrap="square" rtlCol="0">
            <a:spAutoFit/>
          </a:bodyPr>
          <a:lstStyle/>
          <a:p>
            <a:r>
              <a:rPr lang="de-DE" sz="1000" dirty="0"/>
              <a:t>Präsentation von </a:t>
            </a:r>
            <a:r>
              <a:rPr lang="de-DE" sz="1000" dirty="0" err="1"/>
              <a:t>Belal</a:t>
            </a:r>
            <a:r>
              <a:rPr lang="de-DE" sz="1000" dirty="0"/>
              <a:t>, Franco, Etienne und Paul D.</a:t>
            </a:r>
            <a:r>
              <a:rPr lang="de-DE" sz="1000" dirty="0">
                <a:solidFill>
                  <a:schemeClr val="bg1">
                    <a:lumMod val="95000"/>
                    <a:lumOff val="5000"/>
                  </a:schemeClr>
                </a:solidFill>
              </a:rPr>
              <a:t>.</a:t>
            </a:r>
          </a:p>
        </p:txBody>
      </p:sp>
    </p:spTree>
    <p:extLst>
      <p:ext uri="{BB962C8B-B14F-4D97-AF65-F5344CB8AC3E}">
        <p14:creationId xmlns:p14="http://schemas.microsoft.com/office/powerpoint/2010/main" val="954977456"/>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6CDDE6-9890-4C4C-A8BB-AF49FDF8B4EC}"/>
              </a:ext>
            </a:extLst>
          </p:cNvPr>
          <p:cNvSpPr>
            <a:spLocks noGrp="1"/>
          </p:cNvSpPr>
          <p:nvPr>
            <p:ph type="title"/>
          </p:nvPr>
        </p:nvSpPr>
        <p:spPr/>
        <p:txBody>
          <a:bodyPr/>
          <a:lstStyle/>
          <a:p>
            <a:r>
              <a:rPr lang="de-DE" dirty="0"/>
              <a:t>Quellen</a:t>
            </a:r>
          </a:p>
        </p:txBody>
      </p:sp>
      <p:sp>
        <p:nvSpPr>
          <p:cNvPr id="3" name="Inhaltsplatzhalter 2">
            <a:extLst>
              <a:ext uri="{FF2B5EF4-FFF2-40B4-BE49-F238E27FC236}">
                <a16:creationId xmlns:a16="http://schemas.microsoft.com/office/drawing/2014/main" id="{785524B4-B05B-46B6-B6C4-0BF5C6277DE9}"/>
              </a:ext>
            </a:extLst>
          </p:cNvPr>
          <p:cNvSpPr>
            <a:spLocks noGrp="1"/>
          </p:cNvSpPr>
          <p:nvPr>
            <p:ph idx="1"/>
          </p:nvPr>
        </p:nvSpPr>
        <p:spPr>
          <a:xfrm>
            <a:off x="719997" y="2096528"/>
            <a:ext cx="10728325" cy="4128707"/>
          </a:xfrm>
        </p:spPr>
        <p:txBody>
          <a:bodyPr>
            <a:normAutofit/>
          </a:bodyPr>
          <a:lstStyle/>
          <a:p>
            <a:r>
              <a:rPr lang="de-DE" dirty="0"/>
              <a:t>https://studyflix.de/wirtschaft/absatzmarkt-1856</a:t>
            </a:r>
          </a:p>
          <a:p>
            <a:r>
              <a:rPr lang="de-DE" dirty="0"/>
              <a:t>https://www.weclapp.com/de/lexikon/absatzmarkt/</a:t>
            </a:r>
          </a:p>
          <a:p>
            <a:r>
              <a:rPr lang="de-DE" dirty="0"/>
              <a:t>https://www.rechnungswesen-verstehen.de/bwl-vwl/vwl/absatzmarkt.php#Die_raeumlichen_Unterscheidungsmoeglichkeiten_beim_Absatzmarkt</a:t>
            </a:r>
          </a:p>
          <a:p>
            <a:r>
              <a:rPr lang="de-DE" dirty="0"/>
              <a:t>https://www.betriebswirtschaft-lernen.net/erklaerung/absatzmarkt/#Absatzmaerkte_nach_Art_des_Angebots_und_der_Beteiligten</a:t>
            </a:r>
          </a:p>
          <a:p>
            <a:r>
              <a:rPr lang="de-DE" dirty="0"/>
              <a:t>https://bwl-wissen.net/definition/absatzmarkt</a:t>
            </a:r>
          </a:p>
          <a:p>
            <a:endParaRPr lang="de-DE" dirty="0"/>
          </a:p>
        </p:txBody>
      </p:sp>
    </p:spTree>
    <p:extLst>
      <p:ext uri="{BB962C8B-B14F-4D97-AF65-F5344CB8AC3E}">
        <p14:creationId xmlns:p14="http://schemas.microsoft.com/office/powerpoint/2010/main" val="2948028"/>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1">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13">
            <a:extLst>
              <a:ext uri="{FF2B5EF4-FFF2-40B4-BE49-F238E27FC236}">
                <a16:creationId xmlns:a16="http://schemas.microsoft.com/office/drawing/2014/main" id="{37D7CF97-C693-42F5-AFF2-9C4EBFE0E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5">
            <a:extLst>
              <a:ext uri="{FF2B5EF4-FFF2-40B4-BE49-F238E27FC236}">
                <a16:creationId xmlns:a16="http://schemas.microsoft.com/office/drawing/2014/main" id="{477461D8-A691-44CC-94F5-FE4FCE899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fik 6" descr="Ein Bild, das drinnen, Boden, Lagomorpha, Säugetier enthält.&#10;&#10;Automatisch generierte Beschreibung">
            <a:extLst>
              <a:ext uri="{FF2B5EF4-FFF2-40B4-BE49-F238E27FC236}">
                <a16:creationId xmlns:a16="http://schemas.microsoft.com/office/drawing/2014/main" id="{0DB6E064-55A9-4168-99A2-54667B06B6F3}"/>
              </a:ext>
            </a:extLst>
          </p:cNvPr>
          <p:cNvPicPr>
            <a:picLocks noChangeAspect="1"/>
          </p:cNvPicPr>
          <p:nvPr/>
        </p:nvPicPr>
        <p:blipFill rotWithShape="1">
          <a:blip r:embed="rId2">
            <a:extLst>
              <a:ext uri="{28A0092B-C50C-407E-A947-70E740481C1C}">
                <a14:useLocalDpi xmlns:a14="http://schemas.microsoft.com/office/drawing/2010/main" val="0"/>
              </a:ext>
            </a:extLst>
          </a:blip>
          <a:srcRect t="8591" r="-2" b="22459"/>
          <a:stretch/>
        </p:blipFill>
        <p:spPr>
          <a:xfrm>
            <a:off x="655803" y="566413"/>
            <a:ext cx="10989393" cy="5682768"/>
          </a:xfrm>
          <a:custGeom>
            <a:avLst/>
            <a:gdLst/>
            <a:ahLst/>
            <a:cxnLst/>
            <a:rect l="l" t="t" r="r" b="b"/>
            <a:pathLst>
              <a:path w="10989393" h="5682768">
                <a:moveTo>
                  <a:pt x="8876164" y="0"/>
                </a:moveTo>
                <a:cubicBezTo>
                  <a:pt x="8876164" y="0"/>
                  <a:pt x="8876164" y="0"/>
                  <a:pt x="10361638" y="73232"/>
                </a:cubicBezTo>
                <a:cubicBezTo>
                  <a:pt x="10820117" y="146463"/>
                  <a:pt x="11021848" y="439389"/>
                  <a:pt x="10985170" y="937364"/>
                </a:cubicBezTo>
                <a:cubicBezTo>
                  <a:pt x="10985170" y="937364"/>
                  <a:pt x="10985170" y="937364"/>
                  <a:pt x="10948491" y="1742911"/>
                </a:cubicBezTo>
                <a:cubicBezTo>
                  <a:pt x="10966830" y="2021191"/>
                  <a:pt x="10985170" y="2709567"/>
                  <a:pt x="10985170" y="3778748"/>
                </a:cubicBezTo>
                <a:cubicBezTo>
                  <a:pt x="10985170" y="4144906"/>
                  <a:pt x="10985170" y="4437832"/>
                  <a:pt x="10966830" y="4657527"/>
                </a:cubicBezTo>
                <a:cubicBezTo>
                  <a:pt x="10985170" y="4730758"/>
                  <a:pt x="10985170" y="4803990"/>
                  <a:pt x="10985170" y="4891868"/>
                </a:cubicBezTo>
                <a:cubicBezTo>
                  <a:pt x="10985170" y="5067623"/>
                  <a:pt x="10966830" y="5199440"/>
                  <a:pt x="10930152" y="5301964"/>
                </a:cubicBezTo>
                <a:cubicBezTo>
                  <a:pt x="10893474" y="5404488"/>
                  <a:pt x="10801778" y="5477720"/>
                  <a:pt x="10636725" y="5550951"/>
                </a:cubicBezTo>
                <a:cubicBezTo>
                  <a:pt x="10471673" y="5624183"/>
                  <a:pt x="10214924" y="5653476"/>
                  <a:pt x="9866480" y="5653476"/>
                </a:cubicBezTo>
                <a:cubicBezTo>
                  <a:pt x="9866480" y="5653476"/>
                  <a:pt x="9866480" y="5653476"/>
                  <a:pt x="3759533" y="5653476"/>
                </a:cubicBezTo>
                <a:cubicBezTo>
                  <a:pt x="3759533" y="5653476"/>
                  <a:pt x="3759533" y="5653476"/>
                  <a:pt x="2127345" y="5682768"/>
                </a:cubicBezTo>
                <a:cubicBezTo>
                  <a:pt x="2127345" y="5682768"/>
                  <a:pt x="2127345" y="5682768"/>
                  <a:pt x="623533" y="5609537"/>
                </a:cubicBezTo>
                <a:cubicBezTo>
                  <a:pt x="165053" y="5521659"/>
                  <a:pt x="-36678" y="5243379"/>
                  <a:pt x="18340" y="4745404"/>
                </a:cubicBezTo>
                <a:cubicBezTo>
                  <a:pt x="18340" y="4745404"/>
                  <a:pt x="18340" y="4745404"/>
                  <a:pt x="55018" y="3939857"/>
                </a:cubicBezTo>
                <a:cubicBezTo>
                  <a:pt x="18340" y="3661577"/>
                  <a:pt x="18340" y="2973201"/>
                  <a:pt x="18340" y="1889374"/>
                </a:cubicBezTo>
                <a:cubicBezTo>
                  <a:pt x="18340" y="1537863"/>
                  <a:pt x="18340" y="1244936"/>
                  <a:pt x="18340" y="1025242"/>
                </a:cubicBezTo>
                <a:cubicBezTo>
                  <a:pt x="18340" y="952010"/>
                  <a:pt x="0" y="878779"/>
                  <a:pt x="0" y="790901"/>
                </a:cubicBezTo>
                <a:cubicBezTo>
                  <a:pt x="0" y="615145"/>
                  <a:pt x="18340" y="468682"/>
                  <a:pt x="55018" y="380804"/>
                </a:cubicBezTo>
                <a:cubicBezTo>
                  <a:pt x="91696" y="278280"/>
                  <a:pt x="183392" y="190402"/>
                  <a:pt x="348445" y="131817"/>
                </a:cubicBezTo>
                <a:cubicBezTo>
                  <a:pt x="513497" y="58585"/>
                  <a:pt x="770246" y="29293"/>
                  <a:pt x="1118690" y="29293"/>
                </a:cubicBezTo>
                <a:cubicBezTo>
                  <a:pt x="1118690" y="29293"/>
                  <a:pt x="1118690" y="29293"/>
                  <a:pt x="7225638" y="29293"/>
                </a:cubicBezTo>
                <a:cubicBezTo>
                  <a:pt x="7225638" y="29293"/>
                  <a:pt x="7225638" y="29293"/>
                  <a:pt x="8876164" y="0"/>
                </a:cubicBezTo>
                <a:close/>
              </a:path>
            </a:pathLst>
          </a:custGeom>
        </p:spPr>
      </p:pic>
    </p:spTree>
    <p:extLst>
      <p:ext uri="{BB962C8B-B14F-4D97-AF65-F5344CB8AC3E}">
        <p14:creationId xmlns:p14="http://schemas.microsoft.com/office/powerpoint/2010/main" val="648532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49EC59-23FA-488A-AB0C-E7C3D8F15A1E}"/>
              </a:ext>
            </a:extLst>
          </p:cNvPr>
          <p:cNvSpPr>
            <a:spLocks noGrp="1"/>
          </p:cNvSpPr>
          <p:nvPr>
            <p:ph type="title"/>
          </p:nvPr>
        </p:nvSpPr>
        <p:spPr>
          <a:xfrm>
            <a:off x="720000" y="619200"/>
            <a:ext cx="9606848" cy="1477328"/>
          </a:xfrm>
        </p:spPr>
        <p:txBody>
          <a:bodyPr/>
          <a:lstStyle/>
          <a:p>
            <a:r>
              <a:rPr lang="de-DE" dirty="0"/>
              <a:t>Inhalt der Präsentation</a:t>
            </a:r>
          </a:p>
        </p:txBody>
      </p:sp>
      <p:sp>
        <p:nvSpPr>
          <p:cNvPr id="3" name="Inhaltsplatzhalter 2">
            <a:extLst>
              <a:ext uri="{FF2B5EF4-FFF2-40B4-BE49-F238E27FC236}">
                <a16:creationId xmlns:a16="http://schemas.microsoft.com/office/drawing/2014/main" id="{F6DB46F9-2963-42C3-9243-D29ED7F60836}"/>
              </a:ext>
            </a:extLst>
          </p:cNvPr>
          <p:cNvSpPr>
            <a:spLocks noGrp="1"/>
          </p:cNvSpPr>
          <p:nvPr>
            <p:ph idx="1"/>
          </p:nvPr>
        </p:nvSpPr>
        <p:spPr/>
        <p:txBody>
          <a:bodyPr>
            <a:normAutofit lnSpcReduction="10000"/>
          </a:bodyPr>
          <a:lstStyle/>
          <a:p>
            <a:r>
              <a:rPr lang="de-DE" dirty="0"/>
              <a:t>Definition</a:t>
            </a:r>
          </a:p>
          <a:p>
            <a:r>
              <a:rPr lang="de-DE" dirty="0"/>
              <a:t>Erklärung anhand von Beispielen</a:t>
            </a:r>
          </a:p>
          <a:p>
            <a:r>
              <a:rPr lang="de-DE" dirty="0"/>
              <a:t>Volkswirtschaftliche Perspektive auf diesem Markt</a:t>
            </a:r>
          </a:p>
          <a:p>
            <a:r>
              <a:rPr lang="de-DE" dirty="0"/>
              <a:t>Betriebswirtschaftliche Perspektive auf diesen Markt</a:t>
            </a:r>
          </a:p>
          <a:p>
            <a:r>
              <a:rPr lang="de-DE" dirty="0"/>
              <a:t>Derzeitiges Kräfteverhältnis auf diesen Markt (Angebot und Nachfrage)</a:t>
            </a:r>
          </a:p>
          <a:p>
            <a:r>
              <a:rPr lang="de-DE" dirty="0"/>
              <a:t>Persönliche Position</a:t>
            </a:r>
          </a:p>
          <a:p>
            <a:r>
              <a:rPr lang="de-DE" dirty="0"/>
              <a:t>Fazit</a:t>
            </a:r>
          </a:p>
          <a:p>
            <a:endParaRPr lang="de-DE" dirty="0"/>
          </a:p>
        </p:txBody>
      </p:sp>
    </p:spTree>
    <p:extLst>
      <p:ext uri="{BB962C8B-B14F-4D97-AF65-F5344CB8AC3E}">
        <p14:creationId xmlns:p14="http://schemas.microsoft.com/office/powerpoint/2010/main" val="2699516847"/>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2" fill="hold"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2" fill="hold"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 presetClass="entr" presetSubtype="2" fill="hold" nodeType="after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2" presetClass="entr" presetSubtype="2" fill="hold" nodeType="after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35" fill="hold">
                            <p:stCondLst>
                              <p:cond delay="2500"/>
                            </p:stCondLst>
                            <p:childTnLst>
                              <p:par>
                                <p:cTn id="36" presetID="2" presetClass="entr" presetSubtype="2" fill="hold" nodeType="after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additive="base">
                                        <p:cTn id="38"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par>
                          <p:cTn id="40" fill="hold">
                            <p:stCondLst>
                              <p:cond delay="3000"/>
                            </p:stCondLst>
                            <p:childTnLst>
                              <p:par>
                                <p:cTn id="41" presetID="2" presetClass="entr" presetSubtype="2" fill="hold"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270374-9C05-4FE6-A8ED-FAFCB16CF108}"/>
              </a:ext>
            </a:extLst>
          </p:cNvPr>
          <p:cNvSpPr>
            <a:spLocks noGrp="1"/>
          </p:cNvSpPr>
          <p:nvPr>
            <p:ph type="title"/>
          </p:nvPr>
        </p:nvSpPr>
        <p:spPr/>
        <p:txBody>
          <a:bodyPr/>
          <a:lstStyle/>
          <a:p>
            <a:r>
              <a:rPr lang="de-DE" dirty="0"/>
              <a:t>Definition</a:t>
            </a:r>
          </a:p>
        </p:txBody>
      </p:sp>
      <p:sp>
        <p:nvSpPr>
          <p:cNvPr id="3" name="Inhaltsplatzhalter 2">
            <a:extLst>
              <a:ext uri="{FF2B5EF4-FFF2-40B4-BE49-F238E27FC236}">
                <a16:creationId xmlns:a16="http://schemas.microsoft.com/office/drawing/2014/main" id="{0221447E-D003-457B-80F2-D205551B97DB}"/>
              </a:ext>
            </a:extLst>
          </p:cNvPr>
          <p:cNvSpPr>
            <a:spLocks noGrp="1"/>
          </p:cNvSpPr>
          <p:nvPr>
            <p:ph idx="1"/>
          </p:nvPr>
        </p:nvSpPr>
        <p:spPr/>
        <p:txBody>
          <a:bodyPr/>
          <a:lstStyle/>
          <a:p>
            <a:pPr marL="0" indent="0">
              <a:buNone/>
            </a:pPr>
            <a:r>
              <a:rPr lang="de-DE" dirty="0"/>
              <a:t>Was ist ein Absatzmarkt?</a:t>
            </a:r>
          </a:p>
          <a:p>
            <a:pPr marL="0" indent="0">
              <a:buNone/>
            </a:pPr>
            <a:r>
              <a:rPr lang="de-DE" dirty="0"/>
              <a:t>Der Absatzmarkt ist ein Markt, auf dem Unternehmen Produkte oder Dienstleistungen verkaufen (absetzen). Im Regelfall befinden sich auf einem Absatzmarkt mehrere Anbieter, die in Konkurrenz zueinander stehen. Das Gegenstück ist der Beschaffungsmarkt, auf dem benötigte Waren eingekauft (beschafft) werden.</a:t>
            </a:r>
          </a:p>
          <a:p>
            <a:pPr marL="0" indent="0">
              <a:buNone/>
            </a:pPr>
            <a:endParaRPr lang="de-DE" dirty="0"/>
          </a:p>
        </p:txBody>
      </p:sp>
    </p:spTree>
    <p:extLst>
      <p:ext uri="{BB962C8B-B14F-4D97-AF65-F5344CB8AC3E}">
        <p14:creationId xmlns:p14="http://schemas.microsoft.com/office/powerpoint/2010/main" val="2115168832"/>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494308-718E-46E9-80F2-28385BD53C73}"/>
              </a:ext>
            </a:extLst>
          </p:cNvPr>
          <p:cNvSpPr>
            <a:spLocks noGrp="1"/>
          </p:cNvSpPr>
          <p:nvPr>
            <p:ph type="title"/>
          </p:nvPr>
        </p:nvSpPr>
        <p:spPr/>
        <p:txBody>
          <a:bodyPr/>
          <a:lstStyle/>
          <a:p>
            <a:r>
              <a:rPr lang="de-DE" b="1" dirty="0"/>
              <a:t>Räumliche Unterscheidung</a:t>
            </a:r>
            <a:br>
              <a:rPr lang="de-DE" b="1" dirty="0"/>
            </a:br>
            <a:endParaRPr lang="de-DE" dirty="0"/>
          </a:p>
        </p:txBody>
      </p:sp>
      <p:sp>
        <p:nvSpPr>
          <p:cNvPr id="3" name="Inhaltsplatzhalter 2">
            <a:extLst>
              <a:ext uri="{FF2B5EF4-FFF2-40B4-BE49-F238E27FC236}">
                <a16:creationId xmlns:a16="http://schemas.microsoft.com/office/drawing/2014/main" id="{6A512CB6-BD40-4A1A-8138-FFC7589330D9}"/>
              </a:ext>
            </a:extLst>
          </p:cNvPr>
          <p:cNvSpPr>
            <a:spLocks noGrp="1"/>
          </p:cNvSpPr>
          <p:nvPr>
            <p:ph idx="1"/>
          </p:nvPr>
        </p:nvSpPr>
        <p:spPr/>
        <p:txBody>
          <a:bodyPr/>
          <a:lstStyle/>
          <a:p>
            <a:r>
              <a:rPr lang="de-DE" dirty="0"/>
              <a:t>Lokaler bzw. regionaler Absatzmarkt</a:t>
            </a:r>
          </a:p>
          <a:p>
            <a:r>
              <a:rPr lang="de-DE" dirty="0"/>
              <a:t>Nationaler Absatzmarkt</a:t>
            </a:r>
          </a:p>
          <a:p>
            <a:r>
              <a:rPr lang="de-DE" dirty="0"/>
              <a:t>Internationaler Absatzmarkt</a:t>
            </a:r>
          </a:p>
          <a:p>
            <a:r>
              <a:rPr lang="de-DE" dirty="0"/>
              <a:t>Weltweiter Absatzmarkt</a:t>
            </a:r>
          </a:p>
        </p:txBody>
      </p:sp>
      <p:sp>
        <p:nvSpPr>
          <p:cNvPr id="4" name="Inhaltsplatzhalter 2">
            <a:extLst>
              <a:ext uri="{FF2B5EF4-FFF2-40B4-BE49-F238E27FC236}">
                <a16:creationId xmlns:a16="http://schemas.microsoft.com/office/drawing/2014/main" id="{C77598DD-319B-4510-820D-3286E5EE9FDD}"/>
              </a:ext>
            </a:extLst>
          </p:cNvPr>
          <p:cNvSpPr txBox="1">
            <a:spLocks/>
          </p:cNvSpPr>
          <p:nvPr/>
        </p:nvSpPr>
        <p:spPr>
          <a:xfrm>
            <a:off x="719997" y="1684952"/>
            <a:ext cx="10728325" cy="4553848"/>
          </a:xfrm>
          <a:prstGeom prst="rect">
            <a:avLst/>
          </a:prstGeom>
        </p:spPr>
        <p:txBody>
          <a:bodyPr vert="horz" lIns="0" tIns="0" rIns="0" bIns="0" rtlCol="0">
            <a:normAutofit lnSpcReduction="10000"/>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Auf dem lokalen und regionalen Absatzmarkt werden vornehmlich Waren oder Dienstleistungen des täglichen Bedarfs verkauft. Ein Beispiel sind Friseurgeschäfte, welche stets in unmittelbarer Umgebung aufgesucht werden.</a:t>
            </a:r>
          </a:p>
          <a:p>
            <a:r>
              <a:rPr lang="de-DE" dirty="0"/>
              <a:t>Rein nationale Absatzmärkte entstehen meistens dann, wenn bestimmte Produkte mit Handelsbeschränkungen belegt sind und daher nicht ins Ausland exportiert oder aus anderen Ländern eingeführt werden dürfen. In der heutigen globalisierten Welt sind derartige nationale Märkte eher selten und entstehen kurzzeitig, wenn Handelsstopps für kritische Waren, wie Nahrungsmittel, Medikamente oder Waffen, erlassen werden.</a:t>
            </a:r>
          </a:p>
          <a:p>
            <a:r>
              <a:rPr lang="de-DE" dirty="0"/>
              <a:t>International oder Global findet über mehrere Staaten statt, die Produkte werden versteuert wie z.B. Erdöl und Kaffee oder die Nordstream zwischen Deutschland und Russland</a:t>
            </a:r>
          </a:p>
          <a:p>
            <a:pPr marL="0" indent="0">
              <a:buFont typeface="The Hand Extrablack" panose="03070A02030502020204" pitchFamily="66" charset="0"/>
              <a:buNone/>
            </a:pPr>
            <a:endParaRPr lang="de-DE" dirty="0"/>
          </a:p>
        </p:txBody>
      </p:sp>
    </p:spTree>
    <p:extLst>
      <p:ext uri="{BB962C8B-B14F-4D97-AF65-F5344CB8AC3E}">
        <p14:creationId xmlns:p14="http://schemas.microsoft.com/office/powerpoint/2010/main" val="2483398737"/>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3" presetClass="exit" presetSubtype="32" fill="hold" grpId="0" nodeType="clickEffect">
                                  <p:stCondLst>
                                    <p:cond delay="0"/>
                                  </p:stCondLst>
                                  <p:childTnLst>
                                    <p:anim calcmode="lin" valueType="num">
                                      <p:cBhvr>
                                        <p:cTn id="36" dur="500"/>
                                        <p:tgtEl>
                                          <p:spTgt spid="3">
                                            <p:txEl>
                                              <p:pRg st="0" end="0"/>
                                            </p:txEl>
                                          </p:spTgt>
                                        </p:tgtEl>
                                        <p:attrNameLst>
                                          <p:attrName>ppt_w</p:attrName>
                                        </p:attrNameLst>
                                      </p:cBhvr>
                                      <p:tavLst>
                                        <p:tav tm="0">
                                          <p:val>
                                            <p:strVal val="ppt_w"/>
                                          </p:val>
                                        </p:tav>
                                        <p:tav tm="100000">
                                          <p:val>
                                            <p:fltVal val="0"/>
                                          </p:val>
                                        </p:tav>
                                      </p:tavLst>
                                    </p:anim>
                                    <p:anim calcmode="lin" valueType="num">
                                      <p:cBhvr>
                                        <p:cTn id="37" dur="500"/>
                                        <p:tgtEl>
                                          <p:spTgt spid="3">
                                            <p:txEl>
                                              <p:pRg st="0" end="0"/>
                                            </p:txEl>
                                          </p:spTgt>
                                        </p:tgtEl>
                                        <p:attrNameLst>
                                          <p:attrName>ppt_h</p:attrName>
                                        </p:attrNameLst>
                                      </p:cBhvr>
                                      <p:tavLst>
                                        <p:tav tm="0">
                                          <p:val>
                                            <p:strVal val="ppt_h"/>
                                          </p:val>
                                        </p:tav>
                                        <p:tav tm="100000">
                                          <p:val>
                                            <p:fltVal val="0"/>
                                          </p:val>
                                        </p:tav>
                                      </p:tavLst>
                                    </p:anim>
                                    <p:animEffect transition="out" filter="fade">
                                      <p:cBhvr>
                                        <p:cTn id="38" dur="500"/>
                                        <p:tgtEl>
                                          <p:spTgt spid="3">
                                            <p:txEl>
                                              <p:pRg st="0" end="0"/>
                                            </p:txEl>
                                          </p:spTgt>
                                        </p:tgtEl>
                                      </p:cBhvr>
                                    </p:animEffect>
                                    <p:set>
                                      <p:cBhvr>
                                        <p:cTn id="39" dur="1" fill="hold">
                                          <p:stCondLst>
                                            <p:cond delay="499"/>
                                          </p:stCondLst>
                                        </p:cTn>
                                        <p:tgtEl>
                                          <p:spTgt spid="3">
                                            <p:txEl>
                                              <p:pRg st="0" end="0"/>
                                            </p:txEl>
                                          </p:spTgt>
                                        </p:tgtEl>
                                        <p:attrNameLst>
                                          <p:attrName>style.visibility</p:attrName>
                                        </p:attrNameLst>
                                      </p:cBhvr>
                                      <p:to>
                                        <p:strVal val="hidden"/>
                                      </p:to>
                                    </p:set>
                                  </p:childTnLst>
                                </p:cTn>
                              </p:par>
                              <p:par>
                                <p:cTn id="40" presetID="53" presetClass="exit" presetSubtype="32" fill="hold" grpId="0" nodeType="withEffect">
                                  <p:stCondLst>
                                    <p:cond delay="0"/>
                                  </p:stCondLst>
                                  <p:childTnLst>
                                    <p:anim calcmode="lin" valueType="num">
                                      <p:cBhvr>
                                        <p:cTn id="41" dur="500"/>
                                        <p:tgtEl>
                                          <p:spTgt spid="3">
                                            <p:txEl>
                                              <p:pRg st="1" end="1"/>
                                            </p:txEl>
                                          </p:spTgt>
                                        </p:tgtEl>
                                        <p:attrNameLst>
                                          <p:attrName>ppt_w</p:attrName>
                                        </p:attrNameLst>
                                      </p:cBhvr>
                                      <p:tavLst>
                                        <p:tav tm="0">
                                          <p:val>
                                            <p:strVal val="ppt_w"/>
                                          </p:val>
                                        </p:tav>
                                        <p:tav tm="100000">
                                          <p:val>
                                            <p:fltVal val="0"/>
                                          </p:val>
                                        </p:tav>
                                      </p:tavLst>
                                    </p:anim>
                                    <p:anim calcmode="lin" valueType="num">
                                      <p:cBhvr>
                                        <p:cTn id="42" dur="500"/>
                                        <p:tgtEl>
                                          <p:spTgt spid="3">
                                            <p:txEl>
                                              <p:pRg st="1" end="1"/>
                                            </p:txEl>
                                          </p:spTgt>
                                        </p:tgtEl>
                                        <p:attrNameLst>
                                          <p:attrName>ppt_h</p:attrName>
                                        </p:attrNameLst>
                                      </p:cBhvr>
                                      <p:tavLst>
                                        <p:tav tm="0">
                                          <p:val>
                                            <p:strVal val="ppt_h"/>
                                          </p:val>
                                        </p:tav>
                                        <p:tav tm="100000">
                                          <p:val>
                                            <p:fltVal val="0"/>
                                          </p:val>
                                        </p:tav>
                                      </p:tavLst>
                                    </p:anim>
                                    <p:animEffect transition="out" filter="fade">
                                      <p:cBhvr>
                                        <p:cTn id="43" dur="500"/>
                                        <p:tgtEl>
                                          <p:spTgt spid="3">
                                            <p:txEl>
                                              <p:pRg st="1" end="1"/>
                                            </p:txEl>
                                          </p:spTgt>
                                        </p:tgtEl>
                                      </p:cBhvr>
                                    </p:animEffect>
                                    <p:set>
                                      <p:cBhvr>
                                        <p:cTn id="44" dur="1" fill="hold">
                                          <p:stCondLst>
                                            <p:cond delay="499"/>
                                          </p:stCondLst>
                                        </p:cTn>
                                        <p:tgtEl>
                                          <p:spTgt spid="3">
                                            <p:txEl>
                                              <p:pRg st="1" end="1"/>
                                            </p:txEl>
                                          </p:spTgt>
                                        </p:tgtEl>
                                        <p:attrNameLst>
                                          <p:attrName>style.visibility</p:attrName>
                                        </p:attrNameLst>
                                      </p:cBhvr>
                                      <p:to>
                                        <p:strVal val="hidden"/>
                                      </p:to>
                                    </p:set>
                                  </p:childTnLst>
                                </p:cTn>
                              </p:par>
                              <p:par>
                                <p:cTn id="45" presetID="53" presetClass="exit" presetSubtype="32" fill="hold" grpId="0" nodeType="withEffect">
                                  <p:stCondLst>
                                    <p:cond delay="0"/>
                                  </p:stCondLst>
                                  <p:childTnLst>
                                    <p:anim calcmode="lin" valueType="num">
                                      <p:cBhvr>
                                        <p:cTn id="46" dur="500"/>
                                        <p:tgtEl>
                                          <p:spTgt spid="3">
                                            <p:txEl>
                                              <p:pRg st="2" end="2"/>
                                            </p:txEl>
                                          </p:spTgt>
                                        </p:tgtEl>
                                        <p:attrNameLst>
                                          <p:attrName>ppt_w</p:attrName>
                                        </p:attrNameLst>
                                      </p:cBhvr>
                                      <p:tavLst>
                                        <p:tav tm="0">
                                          <p:val>
                                            <p:strVal val="ppt_w"/>
                                          </p:val>
                                        </p:tav>
                                        <p:tav tm="100000">
                                          <p:val>
                                            <p:fltVal val="0"/>
                                          </p:val>
                                        </p:tav>
                                      </p:tavLst>
                                    </p:anim>
                                    <p:anim calcmode="lin" valueType="num">
                                      <p:cBhvr>
                                        <p:cTn id="47" dur="500"/>
                                        <p:tgtEl>
                                          <p:spTgt spid="3">
                                            <p:txEl>
                                              <p:pRg st="2" end="2"/>
                                            </p:txEl>
                                          </p:spTgt>
                                        </p:tgtEl>
                                        <p:attrNameLst>
                                          <p:attrName>ppt_h</p:attrName>
                                        </p:attrNameLst>
                                      </p:cBhvr>
                                      <p:tavLst>
                                        <p:tav tm="0">
                                          <p:val>
                                            <p:strVal val="ppt_h"/>
                                          </p:val>
                                        </p:tav>
                                        <p:tav tm="100000">
                                          <p:val>
                                            <p:fltVal val="0"/>
                                          </p:val>
                                        </p:tav>
                                      </p:tavLst>
                                    </p:anim>
                                    <p:animEffect transition="out" filter="fade">
                                      <p:cBhvr>
                                        <p:cTn id="48" dur="500"/>
                                        <p:tgtEl>
                                          <p:spTgt spid="3">
                                            <p:txEl>
                                              <p:pRg st="2" end="2"/>
                                            </p:txEl>
                                          </p:spTgt>
                                        </p:tgtEl>
                                      </p:cBhvr>
                                    </p:animEffect>
                                    <p:set>
                                      <p:cBhvr>
                                        <p:cTn id="49" dur="1" fill="hold">
                                          <p:stCondLst>
                                            <p:cond delay="499"/>
                                          </p:stCondLst>
                                        </p:cTn>
                                        <p:tgtEl>
                                          <p:spTgt spid="3">
                                            <p:txEl>
                                              <p:pRg st="2" end="2"/>
                                            </p:txEl>
                                          </p:spTgt>
                                        </p:tgtEl>
                                        <p:attrNameLst>
                                          <p:attrName>style.visibility</p:attrName>
                                        </p:attrNameLst>
                                      </p:cBhvr>
                                      <p:to>
                                        <p:strVal val="hidden"/>
                                      </p:to>
                                    </p:set>
                                  </p:childTnLst>
                                </p:cTn>
                              </p:par>
                              <p:par>
                                <p:cTn id="50" presetID="53" presetClass="exit" presetSubtype="32" fill="hold" grpId="0" nodeType="withEffect">
                                  <p:stCondLst>
                                    <p:cond delay="0"/>
                                  </p:stCondLst>
                                  <p:childTnLst>
                                    <p:anim calcmode="lin" valueType="num">
                                      <p:cBhvr>
                                        <p:cTn id="51" dur="500"/>
                                        <p:tgtEl>
                                          <p:spTgt spid="3">
                                            <p:txEl>
                                              <p:pRg st="3" end="3"/>
                                            </p:txEl>
                                          </p:spTgt>
                                        </p:tgtEl>
                                        <p:attrNameLst>
                                          <p:attrName>ppt_w</p:attrName>
                                        </p:attrNameLst>
                                      </p:cBhvr>
                                      <p:tavLst>
                                        <p:tav tm="0">
                                          <p:val>
                                            <p:strVal val="ppt_w"/>
                                          </p:val>
                                        </p:tav>
                                        <p:tav tm="100000">
                                          <p:val>
                                            <p:fltVal val="0"/>
                                          </p:val>
                                        </p:tav>
                                      </p:tavLst>
                                    </p:anim>
                                    <p:anim calcmode="lin" valueType="num">
                                      <p:cBhvr>
                                        <p:cTn id="52" dur="500"/>
                                        <p:tgtEl>
                                          <p:spTgt spid="3">
                                            <p:txEl>
                                              <p:pRg st="3" end="3"/>
                                            </p:txEl>
                                          </p:spTgt>
                                        </p:tgtEl>
                                        <p:attrNameLst>
                                          <p:attrName>ppt_h</p:attrName>
                                        </p:attrNameLst>
                                      </p:cBhvr>
                                      <p:tavLst>
                                        <p:tav tm="0">
                                          <p:val>
                                            <p:strVal val="ppt_h"/>
                                          </p:val>
                                        </p:tav>
                                        <p:tav tm="100000">
                                          <p:val>
                                            <p:fltVal val="0"/>
                                          </p:val>
                                        </p:tav>
                                      </p:tavLst>
                                    </p:anim>
                                    <p:animEffect transition="out" filter="fade">
                                      <p:cBhvr>
                                        <p:cTn id="53" dur="500"/>
                                        <p:tgtEl>
                                          <p:spTgt spid="3">
                                            <p:txEl>
                                              <p:pRg st="3" end="3"/>
                                            </p:txEl>
                                          </p:spTgt>
                                        </p:tgtEl>
                                      </p:cBhvr>
                                    </p:animEffect>
                                    <p:set>
                                      <p:cBhvr>
                                        <p:cTn id="54" dur="1" fill="hold">
                                          <p:stCondLst>
                                            <p:cond delay="499"/>
                                          </p:stCondLst>
                                        </p:cTn>
                                        <p:tgtEl>
                                          <p:spTgt spid="3">
                                            <p:txEl>
                                              <p:pRg st="3" end="3"/>
                                            </p:txEl>
                                          </p:spTgt>
                                        </p:tgtEl>
                                        <p:attrNameLst>
                                          <p:attrName>style.visibility</p:attrName>
                                        </p:attrNameLst>
                                      </p:cBhvr>
                                      <p:to>
                                        <p:strVal val="hidden"/>
                                      </p:to>
                                    </p:set>
                                  </p:childTnLst>
                                </p:cTn>
                              </p:par>
                              <p:par>
                                <p:cTn id="55" presetID="2" presetClass="entr" presetSubtype="2" fill="hold" nodeType="withEffect">
                                  <p:stCondLst>
                                    <p:cond delay="0"/>
                                  </p:stCondLst>
                                  <p:childTnLst>
                                    <p:set>
                                      <p:cBhvr>
                                        <p:cTn id="56" dur="1" fill="hold">
                                          <p:stCondLst>
                                            <p:cond delay="0"/>
                                          </p:stCondLst>
                                        </p:cTn>
                                        <p:tgtEl>
                                          <p:spTgt spid="4">
                                            <p:txEl>
                                              <p:pRg st="0" end="0"/>
                                            </p:txEl>
                                          </p:spTgt>
                                        </p:tgtEl>
                                        <p:attrNameLst>
                                          <p:attrName>style.visibility</p:attrName>
                                        </p:attrNameLst>
                                      </p:cBhvr>
                                      <p:to>
                                        <p:strVal val="visible"/>
                                      </p:to>
                                    </p:set>
                                    <p:anim calcmode="lin" valueType="num">
                                      <p:cBhvr additive="base">
                                        <p:cTn id="57"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nodeType="clickEffect">
                                  <p:stCondLst>
                                    <p:cond delay="0"/>
                                  </p:stCondLst>
                                  <p:childTnLst>
                                    <p:set>
                                      <p:cBhvr>
                                        <p:cTn id="62" dur="1" fill="hold">
                                          <p:stCondLst>
                                            <p:cond delay="0"/>
                                          </p:stCondLst>
                                        </p:cTn>
                                        <p:tgtEl>
                                          <p:spTgt spid="4">
                                            <p:txEl>
                                              <p:pRg st="1" end="1"/>
                                            </p:txEl>
                                          </p:spTgt>
                                        </p:tgtEl>
                                        <p:attrNameLst>
                                          <p:attrName>style.visibility</p:attrName>
                                        </p:attrNameLst>
                                      </p:cBhvr>
                                      <p:to>
                                        <p:strVal val="visible"/>
                                      </p:to>
                                    </p:set>
                                    <p:anim calcmode="lin" valueType="num">
                                      <p:cBhvr additive="base">
                                        <p:cTn id="63" dur="500"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nodeType="clickEffect">
                                  <p:stCondLst>
                                    <p:cond delay="0"/>
                                  </p:stCondLst>
                                  <p:childTnLst>
                                    <p:set>
                                      <p:cBhvr>
                                        <p:cTn id="68" dur="1" fill="hold">
                                          <p:stCondLst>
                                            <p:cond delay="0"/>
                                          </p:stCondLst>
                                        </p:cTn>
                                        <p:tgtEl>
                                          <p:spTgt spid="4">
                                            <p:txEl>
                                              <p:pRg st="2" end="2"/>
                                            </p:txEl>
                                          </p:spTgt>
                                        </p:tgtEl>
                                        <p:attrNameLst>
                                          <p:attrName>style.visibility</p:attrName>
                                        </p:attrNameLst>
                                      </p:cBhvr>
                                      <p:to>
                                        <p:strVal val="visible"/>
                                      </p:to>
                                    </p:set>
                                    <p:anim calcmode="lin" valueType="num">
                                      <p:cBhvr additive="base">
                                        <p:cTn id="69" dur="500"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B761D4-849C-4832-ADAC-F0E23391B548}"/>
              </a:ext>
            </a:extLst>
          </p:cNvPr>
          <p:cNvSpPr>
            <a:spLocks noGrp="1"/>
          </p:cNvSpPr>
          <p:nvPr>
            <p:ph type="title"/>
          </p:nvPr>
        </p:nvSpPr>
        <p:spPr>
          <a:xfrm>
            <a:off x="565996" y="359706"/>
            <a:ext cx="10728322" cy="622459"/>
          </a:xfrm>
        </p:spPr>
        <p:txBody>
          <a:bodyPr/>
          <a:lstStyle/>
          <a:p>
            <a:r>
              <a:rPr lang="de-DE" dirty="0"/>
              <a:t>Beteiligten am Markt</a:t>
            </a:r>
          </a:p>
        </p:txBody>
      </p:sp>
      <p:sp>
        <p:nvSpPr>
          <p:cNvPr id="5" name="Ellipse 4">
            <a:extLst>
              <a:ext uri="{FF2B5EF4-FFF2-40B4-BE49-F238E27FC236}">
                <a16:creationId xmlns:a16="http://schemas.microsoft.com/office/drawing/2014/main" id="{610060F0-ADFB-45BC-9163-8014EC1DAB32}"/>
              </a:ext>
            </a:extLst>
          </p:cNvPr>
          <p:cNvSpPr/>
          <p:nvPr/>
        </p:nvSpPr>
        <p:spPr>
          <a:xfrm>
            <a:off x="3222859" y="1145406"/>
            <a:ext cx="1896177" cy="7507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Business</a:t>
            </a:r>
          </a:p>
        </p:txBody>
      </p:sp>
      <p:sp>
        <p:nvSpPr>
          <p:cNvPr id="9" name="Ellipse 8">
            <a:extLst>
              <a:ext uri="{FF2B5EF4-FFF2-40B4-BE49-F238E27FC236}">
                <a16:creationId xmlns:a16="http://schemas.microsoft.com/office/drawing/2014/main" id="{57ACAD77-33FB-4F8E-81FB-CFB28A4AE02A}"/>
              </a:ext>
            </a:extLst>
          </p:cNvPr>
          <p:cNvSpPr/>
          <p:nvPr/>
        </p:nvSpPr>
        <p:spPr>
          <a:xfrm>
            <a:off x="6346257" y="1155031"/>
            <a:ext cx="1896177" cy="7507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Consumer</a:t>
            </a:r>
          </a:p>
        </p:txBody>
      </p:sp>
      <p:sp>
        <p:nvSpPr>
          <p:cNvPr id="10" name="Pfeil: nach rechts 9">
            <a:extLst>
              <a:ext uri="{FF2B5EF4-FFF2-40B4-BE49-F238E27FC236}">
                <a16:creationId xmlns:a16="http://schemas.microsoft.com/office/drawing/2014/main" id="{A26BD4DF-D7DD-4C03-BB71-2DB1D7D3249F}"/>
              </a:ext>
            </a:extLst>
          </p:cNvPr>
          <p:cNvSpPr/>
          <p:nvPr/>
        </p:nvSpPr>
        <p:spPr>
          <a:xfrm>
            <a:off x="5499234" y="1467851"/>
            <a:ext cx="558265" cy="279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a:extLst>
              <a:ext uri="{FF2B5EF4-FFF2-40B4-BE49-F238E27FC236}">
                <a16:creationId xmlns:a16="http://schemas.microsoft.com/office/drawing/2014/main" id="{AD975321-15C9-4F1E-BFC6-8E2E903F525B}"/>
              </a:ext>
            </a:extLst>
          </p:cNvPr>
          <p:cNvSpPr/>
          <p:nvPr/>
        </p:nvSpPr>
        <p:spPr>
          <a:xfrm>
            <a:off x="3222859" y="2757636"/>
            <a:ext cx="1896177" cy="7507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Business</a:t>
            </a:r>
          </a:p>
        </p:txBody>
      </p:sp>
      <p:sp>
        <p:nvSpPr>
          <p:cNvPr id="14" name="Ellipse 13">
            <a:extLst>
              <a:ext uri="{FF2B5EF4-FFF2-40B4-BE49-F238E27FC236}">
                <a16:creationId xmlns:a16="http://schemas.microsoft.com/office/drawing/2014/main" id="{80C8C212-B0EF-43FF-B330-A74C59B1BFBF}"/>
              </a:ext>
            </a:extLst>
          </p:cNvPr>
          <p:cNvSpPr/>
          <p:nvPr/>
        </p:nvSpPr>
        <p:spPr>
          <a:xfrm>
            <a:off x="6346257" y="2767261"/>
            <a:ext cx="1896177" cy="7507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Consumer</a:t>
            </a:r>
          </a:p>
        </p:txBody>
      </p:sp>
      <p:sp>
        <p:nvSpPr>
          <p:cNvPr id="17" name="Pfeil: nach rechts 16">
            <a:extLst>
              <a:ext uri="{FF2B5EF4-FFF2-40B4-BE49-F238E27FC236}">
                <a16:creationId xmlns:a16="http://schemas.microsoft.com/office/drawing/2014/main" id="{AF82A29F-D6D6-4834-814B-BAD13828C634}"/>
              </a:ext>
            </a:extLst>
          </p:cNvPr>
          <p:cNvSpPr/>
          <p:nvPr/>
        </p:nvSpPr>
        <p:spPr>
          <a:xfrm rot="5400000">
            <a:off x="7015212" y="2240278"/>
            <a:ext cx="558265" cy="279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Pfeil: nach rechts 17">
            <a:extLst>
              <a:ext uri="{FF2B5EF4-FFF2-40B4-BE49-F238E27FC236}">
                <a16:creationId xmlns:a16="http://schemas.microsoft.com/office/drawing/2014/main" id="{AAB4F370-96A3-4126-BE7F-2D0B205ABBF7}"/>
              </a:ext>
            </a:extLst>
          </p:cNvPr>
          <p:cNvSpPr/>
          <p:nvPr/>
        </p:nvSpPr>
        <p:spPr>
          <a:xfrm rot="5400000">
            <a:off x="3891814" y="2240277"/>
            <a:ext cx="558265" cy="279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xtfeld 19">
            <a:extLst>
              <a:ext uri="{FF2B5EF4-FFF2-40B4-BE49-F238E27FC236}">
                <a16:creationId xmlns:a16="http://schemas.microsoft.com/office/drawing/2014/main" id="{BFCEB40F-9CCD-4755-80AF-8530AAF01BE2}"/>
              </a:ext>
            </a:extLst>
          </p:cNvPr>
          <p:cNvSpPr txBox="1"/>
          <p:nvPr/>
        </p:nvSpPr>
        <p:spPr>
          <a:xfrm>
            <a:off x="494096" y="3669162"/>
            <a:ext cx="11126805" cy="2862322"/>
          </a:xfrm>
          <a:prstGeom prst="rect">
            <a:avLst/>
          </a:prstGeom>
          <a:noFill/>
        </p:spPr>
        <p:txBody>
          <a:bodyPr wrap="square" rtlCol="0">
            <a:spAutoFit/>
          </a:bodyPr>
          <a:lstStyle/>
          <a:p>
            <a:pPr marL="285750" indent="-285750">
              <a:buFont typeface="Arial" panose="020B0604020202020204" pitchFamily="34" charset="0"/>
              <a:buChar char="•"/>
            </a:pPr>
            <a:r>
              <a:rPr lang="de-DE" dirty="0">
                <a:solidFill>
                  <a:schemeClr val="tx1">
                    <a:lumMod val="65000"/>
                  </a:schemeClr>
                </a:solidFill>
              </a:rPr>
              <a:t>Business-to-Consumer-Markt (B2C): Ein Unternehmen spricht private Abnehmer an   </a:t>
            </a:r>
          </a:p>
          <a:p>
            <a:pPr marL="285750" indent="-285750">
              <a:buFont typeface="Arial" panose="020B0604020202020204" pitchFamily="34" charset="0"/>
              <a:buChar char="•"/>
            </a:pPr>
            <a:r>
              <a:rPr lang="de-DE" dirty="0">
                <a:solidFill>
                  <a:schemeClr val="tx1">
                    <a:lumMod val="65000"/>
                  </a:schemeClr>
                </a:solidFill>
              </a:rPr>
              <a:t>Beispiel: Der Verkauf eines Fahrzeuges durch ein Autohaus    </a:t>
            </a:r>
          </a:p>
          <a:p>
            <a:pPr marL="285750" indent="-285750">
              <a:buFont typeface="Arial" panose="020B0604020202020204" pitchFamily="34" charset="0"/>
              <a:buChar char="•"/>
            </a:pPr>
            <a:endParaRPr lang="de-DE" dirty="0">
              <a:solidFill>
                <a:schemeClr val="tx1">
                  <a:lumMod val="65000"/>
                </a:schemeClr>
              </a:solidFill>
            </a:endParaRPr>
          </a:p>
          <a:p>
            <a:pPr marL="285750" indent="-285750">
              <a:buFont typeface="Arial" panose="020B0604020202020204" pitchFamily="34" charset="0"/>
              <a:buChar char="•"/>
            </a:pPr>
            <a:r>
              <a:rPr lang="de-DE" dirty="0">
                <a:solidFill>
                  <a:schemeClr val="tx1">
                    <a:lumMod val="65000"/>
                  </a:schemeClr>
                </a:solidFill>
              </a:rPr>
              <a:t>Business-</a:t>
            </a:r>
            <a:r>
              <a:rPr lang="de-DE" dirty="0" err="1">
                <a:solidFill>
                  <a:schemeClr val="tx1">
                    <a:lumMod val="65000"/>
                  </a:schemeClr>
                </a:solidFill>
              </a:rPr>
              <a:t>to</a:t>
            </a:r>
            <a:r>
              <a:rPr lang="de-DE" dirty="0">
                <a:solidFill>
                  <a:schemeClr val="tx1">
                    <a:lumMod val="65000"/>
                  </a:schemeClr>
                </a:solidFill>
              </a:rPr>
              <a:t>-Business-Markt (B2B): Angebote eines Unternehmens richten sich an andere Unternehmen   </a:t>
            </a:r>
          </a:p>
          <a:p>
            <a:pPr marL="285750" indent="-285750">
              <a:buFont typeface="Arial" panose="020B0604020202020204" pitchFamily="34" charset="0"/>
              <a:buChar char="•"/>
            </a:pPr>
            <a:r>
              <a:rPr lang="de-DE" dirty="0">
                <a:solidFill>
                  <a:schemeClr val="tx1">
                    <a:lumMod val="65000"/>
                  </a:schemeClr>
                </a:solidFill>
              </a:rPr>
              <a:t>Beispiel: Ein Autohaus verkauft ein Fahrzeug an ein Fuhrgeschäft    </a:t>
            </a:r>
          </a:p>
          <a:p>
            <a:pPr marL="285750" indent="-285750">
              <a:buFont typeface="Arial" panose="020B0604020202020204" pitchFamily="34" charset="0"/>
              <a:buChar char="•"/>
            </a:pPr>
            <a:endParaRPr lang="de-DE" dirty="0">
              <a:solidFill>
                <a:schemeClr val="tx1">
                  <a:lumMod val="65000"/>
                </a:schemeClr>
              </a:solidFill>
            </a:endParaRPr>
          </a:p>
          <a:p>
            <a:pPr marL="285750" indent="-285750">
              <a:buFont typeface="Arial" panose="020B0604020202020204" pitchFamily="34" charset="0"/>
              <a:buChar char="•"/>
            </a:pPr>
            <a:r>
              <a:rPr lang="de-DE" dirty="0">
                <a:solidFill>
                  <a:schemeClr val="tx1">
                    <a:lumMod val="65000"/>
                  </a:schemeClr>
                </a:solidFill>
              </a:rPr>
              <a:t>Consumer-</a:t>
            </a:r>
            <a:r>
              <a:rPr lang="de-DE" dirty="0" err="1">
                <a:solidFill>
                  <a:schemeClr val="tx1">
                    <a:lumMod val="65000"/>
                  </a:schemeClr>
                </a:solidFill>
              </a:rPr>
              <a:t>to</a:t>
            </a:r>
            <a:r>
              <a:rPr lang="de-DE" dirty="0">
                <a:solidFill>
                  <a:schemeClr val="tx1">
                    <a:lumMod val="65000"/>
                  </a:schemeClr>
                </a:solidFill>
              </a:rPr>
              <a:t>-Consumer-Markt (C2C): Angebote eines privaten Abnehmers richten sich an private Abnehmer. Die Bedeutung dieses Marktes als Absatzmarkt ist vergleichsweise gering    </a:t>
            </a:r>
          </a:p>
          <a:p>
            <a:pPr marL="285750" indent="-285750">
              <a:buFont typeface="Arial" panose="020B0604020202020204" pitchFamily="34" charset="0"/>
              <a:buChar char="•"/>
            </a:pPr>
            <a:r>
              <a:rPr lang="de-DE" dirty="0">
                <a:solidFill>
                  <a:schemeClr val="tx1">
                    <a:lumMod val="65000"/>
                  </a:schemeClr>
                </a:solidFill>
              </a:rPr>
              <a:t>Beispiel: Verkauf eines Fahrzeuges durch eine Privatperson an eine andere Privatperson</a:t>
            </a:r>
          </a:p>
        </p:txBody>
      </p:sp>
    </p:spTree>
    <p:extLst>
      <p:ext uri="{BB962C8B-B14F-4D97-AF65-F5344CB8AC3E}">
        <p14:creationId xmlns:p14="http://schemas.microsoft.com/office/powerpoint/2010/main" val="362612380"/>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1000" fill="hold"/>
                                        <p:tgtEl>
                                          <p:spTgt spid="9"/>
                                        </p:tgtEl>
                                        <p:attrNameLst>
                                          <p:attrName>ppt_w</p:attrName>
                                        </p:attrNameLst>
                                      </p:cBhvr>
                                      <p:tavLst>
                                        <p:tav tm="0">
                                          <p:val>
                                            <p:fltVal val="0"/>
                                          </p:val>
                                        </p:tav>
                                        <p:tav tm="100000">
                                          <p:val>
                                            <p:strVal val="#ppt_w"/>
                                          </p:val>
                                        </p:tav>
                                      </p:tavLst>
                                    </p:anim>
                                    <p:anim calcmode="lin" valueType="num">
                                      <p:cBhvr>
                                        <p:cTn id="20" dur="1000" fill="hold"/>
                                        <p:tgtEl>
                                          <p:spTgt spid="9"/>
                                        </p:tgtEl>
                                        <p:attrNameLst>
                                          <p:attrName>ppt_h</p:attrName>
                                        </p:attrNameLst>
                                      </p:cBhvr>
                                      <p:tavLst>
                                        <p:tav tm="0">
                                          <p:val>
                                            <p:fltVal val="0"/>
                                          </p:val>
                                        </p:tav>
                                        <p:tav tm="100000">
                                          <p:val>
                                            <p:strVal val="#ppt_h"/>
                                          </p:val>
                                        </p:tav>
                                      </p:tavLst>
                                    </p:anim>
                                    <p:anim calcmode="lin" valueType="num">
                                      <p:cBhvr>
                                        <p:cTn id="21" dur="1000" fill="hold"/>
                                        <p:tgtEl>
                                          <p:spTgt spid="9"/>
                                        </p:tgtEl>
                                        <p:attrNameLst>
                                          <p:attrName>style.rotation</p:attrName>
                                        </p:attrNameLst>
                                      </p:cBhvr>
                                      <p:tavLst>
                                        <p:tav tm="0">
                                          <p:val>
                                            <p:fltVal val="90"/>
                                          </p:val>
                                        </p:tav>
                                        <p:tav tm="100000">
                                          <p:val>
                                            <p:fltVal val="0"/>
                                          </p:val>
                                        </p:tav>
                                      </p:tavLst>
                                    </p:anim>
                                    <p:animEffect transition="in" filter="fade">
                                      <p:cBhvr>
                                        <p:cTn id="22" dur="1000"/>
                                        <p:tgtEl>
                                          <p:spTgt spid="9"/>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1000" fill="hold"/>
                                        <p:tgtEl>
                                          <p:spTgt spid="13"/>
                                        </p:tgtEl>
                                        <p:attrNameLst>
                                          <p:attrName>ppt_w</p:attrName>
                                        </p:attrNameLst>
                                      </p:cBhvr>
                                      <p:tavLst>
                                        <p:tav tm="0">
                                          <p:val>
                                            <p:fltVal val="0"/>
                                          </p:val>
                                        </p:tav>
                                        <p:tav tm="100000">
                                          <p:val>
                                            <p:strVal val="#ppt_w"/>
                                          </p:val>
                                        </p:tav>
                                      </p:tavLst>
                                    </p:anim>
                                    <p:anim calcmode="lin" valueType="num">
                                      <p:cBhvr>
                                        <p:cTn id="26" dur="1000" fill="hold"/>
                                        <p:tgtEl>
                                          <p:spTgt spid="13"/>
                                        </p:tgtEl>
                                        <p:attrNameLst>
                                          <p:attrName>ppt_h</p:attrName>
                                        </p:attrNameLst>
                                      </p:cBhvr>
                                      <p:tavLst>
                                        <p:tav tm="0">
                                          <p:val>
                                            <p:fltVal val="0"/>
                                          </p:val>
                                        </p:tav>
                                        <p:tav tm="100000">
                                          <p:val>
                                            <p:strVal val="#ppt_h"/>
                                          </p:val>
                                        </p:tav>
                                      </p:tavLst>
                                    </p:anim>
                                    <p:anim calcmode="lin" valueType="num">
                                      <p:cBhvr>
                                        <p:cTn id="27" dur="1000" fill="hold"/>
                                        <p:tgtEl>
                                          <p:spTgt spid="13"/>
                                        </p:tgtEl>
                                        <p:attrNameLst>
                                          <p:attrName>style.rotation</p:attrName>
                                        </p:attrNameLst>
                                      </p:cBhvr>
                                      <p:tavLst>
                                        <p:tav tm="0">
                                          <p:val>
                                            <p:fltVal val="90"/>
                                          </p:val>
                                        </p:tav>
                                        <p:tav tm="100000">
                                          <p:val>
                                            <p:fltVal val="0"/>
                                          </p:val>
                                        </p:tav>
                                      </p:tavLst>
                                    </p:anim>
                                    <p:animEffect transition="in" filter="fade">
                                      <p:cBhvr>
                                        <p:cTn id="28" dur="1000"/>
                                        <p:tgtEl>
                                          <p:spTgt spid="13"/>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1000" fill="hold"/>
                                        <p:tgtEl>
                                          <p:spTgt spid="14"/>
                                        </p:tgtEl>
                                        <p:attrNameLst>
                                          <p:attrName>ppt_w</p:attrName>
                                        </p:attrNameLst>
                                      </p:cBhvr>
                                      <p:tavLst>
                                        <p:tav tm="0">
                                          <p:val>
                                            <p:fltVal val="0"/>
                                          </p:val>
                                        </p:tav>
                                        <p:tav tm="100000">
                                          <p:val>
                                            <p:strVal val="#ppt_w"/>
                                          </p:val>
                                        </p:tav>
                                      </p:tavLst>
                                    </p:anim>
                                    <p:anim calcmode="lin" valueType="num">
                                      <p:cBhvr>
                                        <p:cTn id="32" dur="1000" fill="hold"/>
                                        <p:tgtEl>
                                          <p:spTgt spid="14"/>
                                        </p:tgtEl>
                                        <p:attrNameLst>
                                          <p:attrName>ppt_h</p:attrName>
                                        </p:attrNameLst>
                                      </p:cBhvr>
                                      <p:tavLst>
                                        <p:tav tm="0">
                                          <p:val>
                                            <p:fltVal val="0"/>
                                          </p:val>
                                        </p:tav>
                                        <p:tav tm="100000">
                                          <p:val>
                                            <p:strVal val="#ppt_h"/>
                                          </p:val>
                                        </p:tav>
                                      </p:tavLst>
                                    </p:anim>
                                    <p:anim calcmode="lin" valueType="num">
                                      <p:cBhvr>
                                        <p:cTn id="33" dur="1000" fill="hold"/>
                                        <p:tgtEl>
                                          <p:spTgt spid="14"/>
                                        </p:tgtEl>
                                        <p:attrNameLst>
                                          <p:attrName>style.rotation</p:attrName>
                                        </p:attrNameLst>
                                      </p:cBhvr>
                                      <p:tavLst>
                                        <p:tav tm="0">
                                          <p:val>
                                            <p:fltVal val="90"/>
                                          </p:val>
                                        </p:tav>
                                        <p:tav tm="100000">
                                          <p:val>
                                            <p:fltVal val="0"/>
                                          </p:val>
                                        </p:tav>
                                      </p:tavLst>
                                    </p:anim>
                                    <p:animEffect transition="in" filter="fade">
                                      <p:cBhvr>
                                        <p:cTn id="34" dur="10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par>
                          <p:cTn id="40" fill="hold">
                            <p:stCondLst>
                              <p:cond delay="500"/>
                            </p:stCondLst>
                            <p:childTnLst>
                              <p:par>
                                <p:cTn id="41" presetID="2" presetClass="entr" presetSubtype="2" fill="hold" nodeType="afterEffect">
                                  <p:stCondLst>
                                    <p:cond delay="0"/>
                                  </p:stCondLst>
                                  <p:childTnLst>
                                    <p:set>
                                      <p:cBhvr>
                                        <p:cTn id="42" dur="1" fill="hold">
                                          <p:stCondLst>
                                            <p:cond delay="0"/>
                                          </p:stCondLst>
                                        </p:cTn>
                                        <p:tgtEl>
                                          <p:spTgt spid="20">
                                            <p:txEl>
                                              <p:pRg st="0" end="0"/>
                                            </p:txEl>
                                          </p:spTgt>
                                        </p:tgtEl>
                                        <p:attrNameLst>
                                          <p:attrName>style.visibility</p:attrName>
                                        </p:attrNameLst>
                                      </p:cBhvr>
                                      <p:to>
                                        <p:strVal val="visible"/>
                                      </p:to>
                                    </p:set>
                                    <p:anim calcmode="lin" valueType="num">
                                      <p:cBhvr additive="base">
                                        <p:cTn id="43"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0">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20">
                                            <p:txEl>
                                              <p:pRg st="1" end="1"/>
                                            </p:txEl>
                                          </p:spTgt>
                                        </p:tgtEl>
                                        <p:attrNameLst>
                                          <p:attrName>style.visibility</p:attrName>
                                        </p:attrNameLst>
                                      </p:cBhvr>
                                      <p:to>
                                        <p:strVal val="visible"/>
                                      </p:to>
                                    </p:set>
                                    <p:anim calcmode="lin" valueType="num">
                                      <p:cBhvr additive="base">
                                        <p:cTn id="47" dur="500" fill="hold"/>
                                        <p:tgtEl>
                                          <p:spTgt spid="20">
                                            <p:txEl>
                                              <p:pRg st="1" end="1"/>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2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10"/>
                                        </p:tgtEl>
                                      </p:cBhvr>
                                    </p:animEffect>
                                    <p:set>
                                      <p:cBhvr>
                                        <p:cTn id="53" dur="1" fill="hold">
                                          <p:stCondLst>
                                            <p:cond delay="499"/>
                                          </p:stCondLst>
                                        </p:cTn>
                                        <p:tgtEl>
                                          <p:spTgt spid="10"/>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childTnLst>
                          </p:cTn>
                        </p:par>
                        <p:par>
                          <p:cTn id="59" fill="hold">
                            <p:stCondLst>
                              <p:cond delay="500"/>
                            </p:stCondLst>
                            <p:childTnLst>
                              <p:par>
                                <p:cTn id="60" presetID="2" presetClass="entr" presetSubtype="2" fill="hold" nodeType="afterEffect">
                                  <p:stCondLst>
                                    <p:cond delay="0"/>
                                  </p:stCondLst>
                                  <p:childTnLst>
                                    <p:set>
                                      <p:cBhvr>
                                        <p:cTn id="61" dur="1" fill="hold">
                                          <p:stCondLst>
                                            <p:cond delay="0"/>
                                          </p:stCondLst>
                                        </p:cTn>
                                        <p:tgtEl>
                                          <p:spTgt spid="20">
                                            <p:txEl>
                                              <p:pRg st="3" end="3"/>
                                            </p:txEl>
                                          </p:spTgt>
                                        </p:tgtEl>
                                        <p:attrNameLst>
                                          <p:attrName>style.visibility</p:attrName>
                                        </p:attrNameLst>
                                      </p:cBhvr>
                                      <p:to>
                                        <p:strVal val="visible"/>
                                      </p:to>
                                    </p:set>
                                    <p:anim calcmode="lin" valueType="num">
                                      <p:cBhvr additive="base">
                                        <p:cTn id="62" dur="500" fill="hold"/>
                                        <p:tgtEl>
                                          <p:spTgt spid="20">
                                            <p:txEl>
                                              <p:pRg st="3" end="3"/>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0">
                                            <p:txEl>
                                              <p:pRg st="3" end="3"/>
                                            </p:txEl>
                                          </p:spTgt>
                                        </p:tgtEl>
                                        <p:attrNameLst>
                                          <p:attrName>ppt_y</p:attrName>
                                        </p:attrNameLst>
                                      </p:cBhvr>
                                      <p:tavLst>
                                        <p:tav tm="0">
                                          <p:val>
                                            <p:strVal val="#ppt_y"/>
                                          </p:val>
                                        </p:tav>
                                        <p:tav tm="100000">
                                          <p:val>
                                            <p:strVal val="#ppt_y"/>
                                          </p:val>
                                        </p:tav>
                                      </p:tavLst>
                                    </p:anim>
                                  </p:childTnLst>
                                </p:cTn>
                              </p:par>
                              <p:par>
                                <p:cTn id="64" presetID="2" presetClass="entr" presetSubtype="2" fill="hold" nodeType="withEffect">
                                  <p:stCondLst>
                                    <p:cond delay="0"/>
                                  </p:stCondLst>
                                  <p:childTnLst>
                                    <p:set>
                                      <p:cBhvr>
                                        <p:cTn id="65" dur="1" fill="hold">
                                          <p:stCondLst>
                                            <p:cond delay="0"/>
                                          </p:stCondLst>
                                        </p:cTn>
                                        <p:tgtEl>
                                          <p:spTgt spid="20">
                                            <p:txEl>
                                              <p:pRg st="4" end="4"/>
                                            </p:txEl>
                                          </p:spTgt>
                                        </p:tgtEl>
                                        <p:attrNameLst>
                                          <p:attrName>style.visibility</p:attrName>
                                        </p:attrNameLst>
                                      </p:cBhvr>
                                      <p:to>
                                        <p:strVal val="visible"/>
                                      </p:to>
                                    </p:set>
                                    <p:anim calcmode="lin" valueType="num">
                                      <p:cBhvr additive="base">
                                        <p:cTn id="66" dur="500" fill="hold"/>
                                        <p:tgtEl>
                                          <p:spTgt spid="20">
                                            <p:txEl>
                                              <p:pRg st="4" end="4"/>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2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1" nodeType="clickEffect">
                                  <p:stCondLst>
                                    <p:cond delay="0"/>
                                  </p:stCondLst>
                                  <p:childTnLst>
                                    <p:animEffect transition="out" filter="fade">
                                      <p:cBhvr>
                                        <p:cTn id="71" dur="500"/>
                                        <p:tgtEl>
                                          <p:spTgt spid="18"/>
                                        </p:tgtEl>
                                      </p:cBhvr>
                                    </p:animEffect>
                                    <p:set>
                                      <p:cBhvr>
                                        <p:cTn id="72" dur="1" fill="hold">
                                          <p:stCondLst>
                                            <p:cond delay="499"/>
                                          </p:stCondLst>
                                        </p:cTn>
                                        <p:tgtEl>
                                          <p:spTgt spid="1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childTnLst>
                          </p:cTn>
                        </p:par>
                        <p:par>
                          <p:cTn id="78" fill="hold">
                            <p:stCondLst>
                              <p:cond delay="500"/>
                            </p:stCondLst>
                            <p:childTnLst>
                              <p:par>
                                <p:cTn id="79" presetID="2" presetClass="entr" presetSubtype="2" fill="hold" nodeType="afterEffect">
                                  <p:stCondLst>
                                    <p:cond delay="0"/>
                                  </p:stCondLst>
                                  <p:childTnLst>
                                    <p:set>
                                      <p:cBhvr>
                                        <p:cTn id="80" dur="1" fill="hold">
                                          <p:stCondLst>
                                            <p:cond delay="0"/>
                                          </p:stCondLst>
                                        </p:cTn>
                                        <p:tgtEl>
                                          <p:spTgt spid="20">
                                            <p:txEl>
                                              <p:pRg st="6" end="6"/>
                                            </p:txEl>
                                          </p:spTgt>
                                        </p:tgtEl>
                                        <p:attrNameLst>
                                          <p:attrName>style.visibility</p:attrName>
                                        </p:attrNameLst>
                                      </p:cBhvr>
                                      <p:to>
                                        <p:strVal val="visible"/>
                                      </p:to>
                                    </p:set>
                                    <p:anim calcmode="lin" valueType="num">
                                      <p:cBhvr additive="base">
                                        <p:cTn id="81" dur="500" fill="hold"/>
                                        <p:tgtEl>
                                          <p:spTgt spid="20">
                                            <p:txEl>
                                              <p:pRg st="6" end="6"/>
                                            </p:txEl>
                                          </p:spTgt>
                                        </p:tgtEl>
                                        <p:attrNameLst>
                                          <p:attrName>ppt_x</p:attrName>
                                        </p:attrNameLst>
                                      </p:cBhvr>
                                      <p:tavLst>
                                        <p:tav tm="0">
                                          <p:val>
                                            <p:strVal val="1+#ppt_w/2"/>
                                          </p:val>
                                        </p:tav>
                                        <p:tav tm="100000">
                                          <p:val>
                                            <p:strVal val="#ppt_x"/>
                                          </p:val>
                                        </p:tav>
                                      </p:tavLst>
                                    </p:anim>
                                    <p:anim calcmode="lin" valueType="num">
                                      <p:cBhvr additive="base">
                                        <p:cTn id="82" dur="500" fill="hold"/>
                                        <p:tgtEl>
                                          <p:spTgt spid="20">
                                            <p:txEl>
                                              <p:pRg st="6" end="6"/>
                                            </p:txEl>
                                          </p:spTgt>
                                        </p:tgtEl>
                                        <p:attrNameLst>
                                          <p:attrName>ppt_y</p:attrName>
                                        </p:attrNameLst>
                                      </p:cBhvr>
                                      <p:tavLst>
                                        <p:tav tm="0">
                                          <p:val>
                                            <p:strVal val="#ppt_y"/>
                                          </p:val>
                                        </p:tav>
                                        <p:tav tm="100000">
                                          <p:val>
                                            <p:strVal val="#ppt_y"/>
                                          </p:val>
                                        </p:tav>
                                      </p:tavLst>
                                    </p:anim>
                                  </p:childTnLst>
                                </p:cTn>
                              </p:par>
                              <p:par>
                                <p:cTn id="83" presetID="2" presetClass="entr" presetSubtype="2" fill="hold" nodeType="withEffect">
                                  <p:stCondLst>
                                    <p:cond delay="0"/>
                                  </p:stCondLst>
                                  <p:childTnLst>
                                    <p:set>
                                      <p:cBhvr>
                                        <p:cTn id="84" dur="1" fill="hold">
                                          <p:stCondLst>
                                            <p:cond delay="0"/>
                                          </p:stCondLst>
                                        </p:cTn>
                                        <p:tgtEl>
                                          <p:spTgt spid="20">
                                            <p:txEl>
                                              <p:pRg st="7" end="7"/>
                                            </p:txEl>
                                          </p:spTgt>
                                        </p:tgtEl>
                                        <p:attrNameLst>
                                          <p:attrName>style.visibility</p:attrName>
                                        </p:attrNameLst>
                                      </p:cBhvr>
                                      <p:to>
                                        <p:strVal val="visible"/>
                                      </p:to>
                                    </p:set>
                                    <p:anim calcmode="lin" valueType="num">
                                      <p:cBhvr additive="base">
                                        <p:cTn id="85" dur="500" fill="hold"/>
                                        <p:tgtEl>
                                          <p:spTgt spid="20">
                                            <p:txEl>
                                              <p:pRg st="7" end="7"/>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2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10" presetClass="exit" presetSubtype="0" fill="hold" grpId="1" nodeType="clickEffect">
                                  <p:stCondLst>
                                    <p:cond delay="0"/>
                                  </p:stCondLst>
                                  <p:childTnLst>
                                    <p:animEffect transition="out" filter="fade">
                                      <p:cBhvr>
                                        <p:cTn id="90" dur="500"/>
                                        <p:tgtEl>
                                          <p:spTgt spid="17"/>
                                        </p:tgtEl>
                                      </p:cBhvr>
                                    </p:animEffect>
                                    <p:set>
                                      <p:cBhvr>
                                        <p:cTn id="91"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9" grpId="0" animBg="1"/>
      <p:bldP spid="10" grpId="0" animBg="1"/>
      <p:bldP spid="10" grpId="1" animBg="1"/>
      <p:bldP spid="13" grpId="0" animBg="1"/>
      <p:bldP spid="14" grpId="0" animBg="1"/>
      <p:bldP spid="17" grpId="0" animBg="1"/>
      <p:bldP spid="17" grpId="1" animBg="1"/>
      <p:bldP spid="18" grpId="0" animBg="1"/>
      <p:bldP spid="18"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8246EA-1FA5-4E41-AA1F-216EC32B5F25}"/>
              </a:ext>
            </a:extLst>
          </p:cNvPr>
          <p:cNvSpPr>
            <a:spLocks noGrp="1"/>
          </p:cNvSpPr>
          <p:nvPr>
            <p:ph type="title"/>
          </p:nvPr>
        </p:nvSpPr>
        <p:spPr>
          <a:xfrm>
            <a:off x="720000" y="619200"/>
            <a:ext cx="10728322" cy="747587"/>
          </a:xfrm>
        </p:spPr>
        <p:txBody>
          <a:bodyPr/>
          <a:lstStyle/>
          <a:p>
            <a:r>
              <a:rPr lang="de-DE" dirty="0"/>
              <a:t>Volks- und betriebswirtschaftliche Perspektiven auf dem Markt</a:t>
            </a:r>
          </a:p>
        </p:txBody>
      </p:sp>
      <p:sp>
        <p:nvSpPr>
          <p:cNvPr id="3" name="Inhaltsplatzhalter 2">
            <a:extLst>
              <a:ext uri="{FF2B5EF4-FFF2-40B4-BE49-F238E27FC236}">
                <a16:creationId xmlns:a16="http://schemas.microsoft.com/office/drawing/2014/main" id="{A80E8015-0A75-4BF6-BEB4-A2DF029F4C6B}"/>
              </a:ext>
            </a:extLst>
          </p:cNvPr>
          <p:cNvSpPr>
            <a:spLocks noGrp="1"/>
          </p:cNvSpPr>
          <p:nvPr>
            <p:ph idx="1"/>
          </p:nvPr>
        </p:nvSpPr>
        <p:spPr>
          <a:xfrm>
            <a:off x="607702" y="2392828"/>
            <a:ext cx="10728325" cy="3227375"/>
          </a:xfrm>
        </p:spPr>
        <p:txBody>
          <a:bodyPr>
            <a:normAutofit lnSpcReduction="10000"/>
          </a:bodyPr>
          <a:lstStyle/>
          <a:p>
            <a:r>
              <a:rPr lang="de-DE" dirty="0"/>
              <a:t>Lokale Geschäfte nehmen aufgrund des globalen und online Marktes immer mehr ab oder erweitern ihr Sortiment und ihre Verkäufe nun, statt regional auf national.</a:t>
            </a:r>
          </a:p>
          <a:p>
            <a:r>
              <a:rPr lang="de-DE" dirty="0"/>
              <a:t>Aufgrund der massiven Globalisierung des Marktes, stehen auch andern Ländern mit geringerer Infrastruktur bessere Möglichkeiten auf dem globalen Absatzmarkt Fuß zu fassen und sich dort zu etablieren. </a:t>
            </a:r>
          </a:p>
          <a:p>
            <a:r>
              <a:rPr lang="de-DE" dirty="0"/>
              <a:t>Privatpersonen aus Deutschland, können sich Kimonos aus Japan bestellen.</a:t>
            </a:r>
          </a:p>
          <a:p>
            <a:r>
              <a:rPr lang="de-DE" dirty="0"/>
              <a:t>Erdöle, Gase, Strom kann so auch von Ländern erworben werden, die nicht über solche Ressourcen verfügen. </a:t>
            </a:r>
          </a:p>
        </p:txBody>
      </p:sp>
    </p:spTree>
    <p:extLst>
      <p:ext uri="{BB962C8B-B14F-4D97-AF65-F5344CB8AC3E}">
        <p14:creationId xmlns:p14="http://schemas.microsoft.com/office/powerpoint/2010/main" val="1950503960"/>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3218A4-5585-4BF5-B842-0A69AEA3D446}"/>
              </a:ext>
            </a:extLst>
          </p:cNvPr>
          <p:cNvSpPr>
            <a:spLocks noGrp="1"/>
          </p:cNvSpPr>
          <p:nvPr>
            <p:ph type="title"/>
          </p:nvPr>
        </p:nvSpPr>
        <p:spPr/>
        <p:txBody>
          <a:bodyPr/>
          <a:lstStyle/>
          <a:p>
            <a:r>
              <a:rPr lang="de-DE" dirty="0"/>
              <a:t>Angebot und Nachfrage</a:t>
            </a:r>
          </a:p>
        </p:txBody>
      </p:sp>
      <p:sp>
        <p:nvSpPr>
          <p:cNvPr id="3" name="Inhaltsplatzhalter 2">
            <a:extLst>
              <a:ext uri="{FF2B5EF4-FFF2-40B4-BE49-F238E27FC236}">
                <a16:creationId xmlns:a16="http://schemas.microsoft.com/office/drawing/2014/main" id="{C549B7F3-D33B-4899-B66C-5AB69D336C2A}"/>
              </a:ext>
            </a:extLst>
          </p:cNvPr>
          <p:cNvSpPr>
            <a:spLocks noGrp="1"/>
          </p:cNvSpPr>
          <p:nvPr>
            <p:ph idx="1"/>
          </p:nvPr>
        </p:nvSpPr>
        <p:spPr/>
        <p:txBody>
          <a:bodyPr/>
          <a:lstStyle/>
          <a:p>
            <a:r>
              <a:rPr lang="de-DE" dirty="0"/>
              <a:t>Als Angebot und Nachfrage bezeichnet man die Menge der Waren, die für einen bestimmten Preis zum Verkauf zur Verfügung steht, und der Grad an Kundenbedürfnis nach diesem Produkt zum entsprechenden Preis. Sie bestimmen den Markt nach einem einfachen Prinzip: Dienstleistungen und Güter bilden das Angebot.</a:t>
            </a:r>
          </a:p>
          <a:p>
            <a:r>
              <a:rPr lang="de-DE" dirty="0"/>
              <a:t>Die Nachfrage beschreibt die Bereitschaft der Kunden, diese Produkte und Dienstleistungen zu kaufen.</a:t>
            </a:r>
          </a:p>
        </p:txBody>
      </p:sp>
    </p:spTree>
    <p:extLst>
      <p:ext uri="{BB962C8B-B14F-4D97-AF65-F5344CB8AC3E}">
        <p14:creationId xmlns:p14="http://schemas.microsoft.com/office/powerpoint/2010/main" val="622821774"/>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16CC8E-7585-495F-AAAB-DE1C379F309A}"/>
              </a:ext>
            </a:extLst>
          </p:cNvPr>
          <p:cNvSpPr>
            <a:spLocks noGrp="1"/>
          </p:cNvSpPr>
          <p:nvPr>
            <p:ph type="title"/>
          </p:nvPr>
        </p:nvSpPr>
        <p:spPr/>
        <p:txBody>
          <a:bodyPr/>
          <a:lstStyle/>
          <a:p>
            <a:r>
              <a:rPr lang="de-DE" dirty="0"/>
              <a:t>Persönliche Positionen</a:t>
            </a:r>
          </a:p>
        </p:txBody>
      </p:sp>
      <p:sp>
        <p:nvSpPr>
          <p:cNvPr id="3" name="Inhaltsplatzhalter 2">
            <a:extLst>
              <a:ext uri="{FF2B5EF4-FFF2-40B4-BE49-F238E27FC236}">
                <a16:creationId xmlns:a16="http://schemas.microsoft.com/office/drawing/2014/main" id="{F02212F9-3E8C-4C30-B9BA-86491AF57318}"/>
              </a:ext>
            </a:extLst>
          </p:cNvPr>
          <p:cNvSpPr>
            <a:spLocks noGrp="1"/>
          </p:cNvSpPr>
          <p:nvPr>
            <p:ph idx="1"/>
          </p:nvPr>
        </p:nvSpPr>
        <p:spPr/>
        <p:txBody>
          <a:bodyPr/>
          <a:lstStyle/>
          <a:p>
            <a:r>
              <a:rPr lang="de-DE" dirty="0"/>
              <a:t>Unsere persönlichen Positionen auf dem markt sind unterschiedlicher Natur und weit gefächert.</a:t>
            </a:r>
          </a:p>
          <a:p>
            <a:r>
              <a:rPr lang="de-DE" dirty="0"/>
              <a:t>Einige kaufen nur regionale Produkte ein z.B. im Einzelhandel oder Tante-Emma laden</a:t>
            </a:r>
          </a:p>
          <a:p>
            <a:r>
              <a:rPr lang="de-DE" dirty="0"/>
              <a:t>Andere wiederrum global über z.B. Amazon, Alibaba und Ebay. </a:t>
            </a:r>
          </a:p>
          <a:p>
            <a:r>
              <a:rPr lang="de-DE" dirty="0"/>
              <a:t>Wieder andere bieten Dienstleistungen an oder nehmen diese in Anspruch z.B. Börse, Banken, oder Telefongespräche mit freizügigen Damen. </a:t>
            </a:r>
          </a:p>
        </p:txBody>
      </p:sp>
    </p:spTree>
    <p:extLst>
      <p:ext uri="{BB962C8B-B14F-4D97-AF65-F5344CB8AC3E}">
        <p14:creationId xmlns:p14="http://schemas.microsoft.com/office/powerpoint/2010/main" val="2141472529"/>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BF5709-F8A3-4A3B-9397-DFFD4C147DFE}"/>
              </a:ext>
            </a:extLst>
          </p:cNvPr>
          <p:cNvSpPr>
            <a:spLocks noGrp="1"/>
          </p:cNvSpPr>
          <p:nvPr>
            <p:ph type="title"/>
          </p:nvPr>
        </p:nvSpPr>
        <p:spPr/>
        <p:txBody>
          <a:bodyPr/>
          <a:lstStyle/>
          <a:p>
            <a:r>
              <a:rPr lang="de-DE" dirty="0"/>
              <a:t>Fazit</a:t>
            </a:r>
          </a:p>
        </p:txBody>
      </p:sp>
      <p:sp>
        <p:nvSpPr>
          <p:cNvPr id="3" name="Inhaltsplatzhalter 2">
            <a:extLst>
              <a:ext uri="{FF2B5EF4-FFF2-40B4-BE49-F238E27FC236}">
                <a16:creationId xmlns:a16="http://schemas.microsoft.com/office/drawing/2014/main" id="{9C76B996-84C5-45DE-8E08-429AE7CEC799}"/>
              </a:ext>
            </a:extLst>
          </p:cNvPr>
          <p:cNvSpPr>
            <a:spLocks noGrp="1"/>
          </p:cNvSpPr>
          <p:nvPr>
            <p:ph idx="1"/>
          </p:nvPr>
        </p:nvSpPr>
        <p:spPr>
          <a:xfrm>
            <a:off x="694330" y="1755479"/>
            <a:ext cx="10728325" cy="4837826"/>
          </a:xfrm>
        </p:spPr>
        <p:txBody>
          <a:bodyPr>
            <a:normAutofit fontScale="70000" lnSpcReduction="20000"/>
          </a:bodyPr>
          <a:lstStyle/>
          <a:p>
            <a:r>
              <a:rPr lang="de-DE" sz="2900" dirty="0"/>
              <a:t>Neben den Unterscheidungskriterien zwischen Verbrauchern und Unternehmen ergeben sich weitere Differenzierungen im Hinblick auf das Angebot der Dienstleistungen und Produkte. So können wir die folgenden Formen beschreiben:</a:t>
            </a:r>
          </a:p>
          <a:p>
            <a:pPr>
              <a:buFont typeface="Arial" panose="020B0604020202020204" pitchFamily="34" charset="0"/>
              <a:buChar char="•"/>
            </a:pPr>
            <a:r>
              <a:rPr lang="de-DE" sz="2900" dirty="0"/>
              <a:t> Dienstleistungsmarkt (Frisör)</a:t>
            </a:r>
          </a:p>
          <a:p>
            <a:pPr>
              <a:buFont typeface="Arial" panose="020B0604020202020204" pitchFamily="34" charset="0"/>
              <a:buChar char="•"/>
            </a:pPr>
            <a:r>
              <a:rPr lang="de-DE" sz="2900" dirty="0"/>
              <a:t> Investitionsgütermarkt (Grundstücke)</a:t>
            </a:r>
          </a:p>
          <a:p>
            <a:pPr>
              <a:buFont typeface="Arial" panose="020B0604020202020204" pitchFamily="34" charset="0"/>
              <a:buChar char="•"/>
            </a:pPr>
            <a:r>
              <a:rPr lang="de-DE" sz="2900" dirty="0"/>
              <a:t> Konsumgütermarkt (Lebensmittel)</a:t>
            </a:r>
          </a:p>
          <a:p>
            <a:pPr>
              <a:buFont typeface="Arial" panose="020B0604020202020204" pitchFamily="34" charset="0"/>
              <a:buChar char="•"/>
            </a:pPr>
            <a:r>
              <a:rPr lang="de-DE" sz="2900" dirty="0"/>
              <a:t> Industriegütermarkt (Rohmaterialien)</a:t>
            </a:r>
          </a:p>
          <a:p>
            <a:pPr>
              <a:buFont typeface="Arial" panose="020B0604020202020204" pitchFamily="34" charset="0"/>
              <a:buChar char="•"/>
            </a:pPr>
            <a:r>
              <a:rPr lang="de-DE" sz="2900" dirty="0"/>
              <a:t> Immobilienmarkt (Häuser)</a:t>
            </a:r>
          </a:p>
          <a:p>
            <a:r>
              <a:rPr lang="de-DE" sz="2900" dirty="0"/>
              <a:t>Es ist zwingend notwendig, dass ein Unternehmen die individuellen Bedingungen des Marktes ganz genau kennt. Nur so kann es das Angebot spezifisch auf die Teilsegmente ausrichten und sich nachhaltig erfolgreich positionieren.</a:t>
            </a:r>
          </a:p>
          <a:p>
            <a:endParaRPr lang="de-DE" dirty="0"/>
          </a:p>
        </p:txBody>
      </p:sp>
    </p:spTree>
    <p:extLst>
      <p:ext uri="{BB962C8B-B14F-4D97-AF65-F5344CB8AC3E}">
        <p14:creationId xmlns:p14="http://schemas.microsoft.com/office/powerpoint/2010/main" val="2556993743"/>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BlobVTI">
  <a:themeElements>
    <a:clrScheme name="AnalogousFromDarkSeedLeftStep">
      <a:dk1>
        <a:srgbClr val="000000"/>
      </a:dk1>
      <a:lt1>
        <a:srgbClr val="FFFFFF"/>
      </a:lt1>
      <a:dk2>
        <a:srgbClr val="301D1B"/>
      </a:dk2>
      <a:lt2>
        <a:srgbClr val="F2F0F3"/>
      </a:lt2>
      <a:accent1>
        <a:srgbClr val="71B230"/>
      </a:accent1>
      <a:accent2>
        <a:srgbClr val="9CA722"/>
      </a:accent2>
      <a:accent3>
        <a:srgbClr val="C89837"/>
      </a:accent3>
      <a:accent4>
        <a:srgbClr val="C44F28"/>
      </a:accent4>
      <a:accent5>
        <a:srgbClr val="D63A54"/>
      </a:accent5>
      <a:accent6>
        <a:srgbClr val="C42883"/>
      </a:accent6>
      <a:hlink>
        <a:srgbClr val="C04343"/>
      </a:hlink>
      <a:folHlink>
        <a:srgbClr val="7F7F7F"/>
      </a:folHlink>
    </a:clrScheme>
    <a:fontScheme name="Blob">
      <a:majorFont>
        <a:latin typeface="The Hand Extrablack"/>
        <a:ea typeface=""/>
        <a:cs typeface=""/>
      </a:majorFont>
      <a:minorFont>
        <a:latin typeface="Sagona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0</TotalTime>
  <Words>713</Words>
  <Application>Microsoft Office PowerPoint</Application>
  <PresentationFormat>Breitbild</PresentationFormat>
  <Paragraphs>61</Paragraphs>
  <Slides>11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11</vt:i4>
      </vt:variant>
    </vt:vector>
  </HeadingPairs>
  <TitlesOfParts>
    <vt:vector size="15" baseType="lpstr">
      <vt:lpstr>Arial</vt:lpstr>
      <vt:lpstr>Sagona Book</vt:lpstr>
      <vt:lpstr>The Hand Extrablack</vt:lpstr>
      <vt:lpstr>BlobVTI</vt:lpstr>
      <vt:lpstr>Absatzmarkt</vt:lpstr>
      <vt:lpstr>Inhalt der Präsentation</vt:lpstr>
      <vt:lpstr>Definition</vt:lpstr>
      <vt:lpstr>Räumliche Unterscheidung </vt:lpstr>
      <vt:lpstr>Beteiligten am Markt</vt:lpstr>
      <vt:lpstr>Volks- und betriebswirtschaftliche Perspektiven auf dem Markt</vt:lpstr>
      <vt:lpstr>Angebot und Nachfrage</vt:lpstr>
      <vt:lpstr>Persönliche Positionen</vt:lpstr>
      <vt:lpstr>Fazit</vt:lpstr>
      <vt:lpstr>Quellen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Absatzmarkt</dc:title>
  <dc:creator>Paul Drescher</dc:creator>
  <cp:lastModifiedBy>Paul Drescher</cp:lastModifiedBy>
  <cp:revision>19</cp:revision>
  <dcterms:created xsi:type="dcterms:W3CDTF">2021-03-12T07:46:42Z</dcterms:created>
  <dcterms:modified xsi:type="dcterms:W3CDTF">2021-03-12T10:36:37Z</dcterms:modified>
</cp:coreProperties>
</file>