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57" r:id="rId4"/>
    <p:sldId id="258" r:id="rId5"/>
    <p:sldId id="261" r:id="rId6"/>
    <p:sldId id="259" r:id="rId7"/>
    <p:sldId id="264" r:id="rId8"/>
    <p:sldId id="265" r:id="rId9"/>
    <p:sldId id="266" r:id="rId10"/>
    <p:sldId id="267"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2861" autoAdjust="0"/>
  </p:normalViewPr>
  <p:slideViewPr>
    <p:cSldViewPr snapToGrid="0" showGuides="1">
      <p:cViewPr varScale="1">
        <p:scale>
          <a:sx n="55" d="100"/>
          <a:sy n="55" d="100"/>
        </p:scale>
        <p:origin x="108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pieChart>
        <c:varyColors val="1"/>
        <c:ser>
          <c:idx val="0"/>
          <c:order val="0"/>
          <c:tx>
            <c:strRef>
              <c:f>Tabelle1!$B$1</c:f>
              <c:strCache>
                <c:ptCount val="1"/>
                <c:pt idx="0">
                  <c:v>Personal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51A-45AE-9B46-05BEA71BC47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51A-45AE-9B46-05BEA71BC476}"/>
              </c:ext>
            </c:extLst>
          </c:dPt>
          <c:cat>
            <c:strRef>
              <c:f>Tabelle1!$A$2:$A$3</c:f>
              <c:strCache>
                <c:ptCount val="2"/>
                <c:pt idx="0">
                  <c:v>Facharbeiter</c:v>
                </c:pt>
                <c:pt idx="1">
                  <c:v>Auszubilende</c:v>
                </c:pt>
              </c:strCache>
            </c:strRef>
          </c:cat>
          <c:val>
            <c:numRef>
              <c:f>Tabelle1!$B$2:$B$3</c:f>
              <c:numCache>
                <c:formatCode>General</c:formatCode>
                <c:ptCount val="2"/>
                <c:pt idx="0">
                  <c:v>384</c:v>
                </c:pt>
                <c:pt idx="1">
                  <c:v>96</c:v>
                </c:pt>
              </c:numCache>
            </c:numRef>
          </c:val>
          <c:extLst>
            <c:ext xmlns:c16="http://schemas.microsoft.com/office/drawing/2014/chart" uri="{C3380CC4-5D6E-409C-BE32-E72D297353CC}">
              <c16:uniqueId val="{00000000-1623-4D16-8618-29FFE1C97A2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8EEBDD-7B33-40AD-A39E-144B881326B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de-DE"/>
        </a:p>
      </dgm:t>
    </dgm:pt>
    <dgm:pt modelId="{094F06CF-4904-489E-8A77-A2BC0EA22FC5}">
      <dgm:prSet phldrT="[Text]"/>
      <dgm:spPr/>
      <dgm:t>
        <a:bodyPr/>
        <a:lstStyle/>
        <a:p>
          <a:r>
            <a:rPr lang="de-DE" dirty="0"/>
            <a:t>Definition des Arbeitsmarktes</a:t>
          </a:r>
        </a:p>
      </dgm:t>
    </dgm:pt>
    <dgm:pt modelId="{367FD906-32D9-4998-B064-BAE809FF0E2B}" type="parTrans" cxnId="{779CB27F-E4BA-4703-A283-503B1FAB29FA}">
      <dgm:prSet/>
      <dgm:spPr/>
      <dgm:t>
        <a:bodyPr/>
        <a:lstStyle/>
        <a:p>
          <a:endParaRPr lang="de-DE"/>
        </a:p>
      </dgm:t>
    </dgm:pt>
    <dgm:pt modelId="{47F1DD9C-1052-4173-8F02-B0ADAC5E3219}" type="sibTrans" cxnId="{779CB27F-E4BA-4703-A283-503B1FAB29FA}">
      <dgm:prSet/>
      <dgm:spPr/>
      <dgm:t>
        <a:bodyPr/>
        <a:lstStyle/>
        <a:p>
          <a:endParaRPr lang="de-DE"/>
        </a:p>
      </dgm:t>
    </dgm:pt>
    <dgm:pt modelId="{43FEAE15-4BA5-4435-AA0E-D0A0AD8D72CB}">
      <dgm:prSet phldrT="[Text]"/>
      <dgm:spPr/>
      <dgm:t>
        <a:bodyPr/>
        <a:lstStyle/>
        <a:p>
          <a:r>
            <a:rPr lang="de-DE" dirty="0"/>
            <a:t>Volkwirtschaftliche Perspektive auf dem Arbeitsmarkt</a:t>
          </a:r>
        </a:p>
      </dgm:t>
    </dgm:pt>
    <dgm:pt modelId="{F12B6463-7A62-4778-A07C-C12B900B0B7E}" type="parTrans" cxnId="{90ED1090-8E19-42C6-BED4-43D8DF7D3EA8}">
      <dgm:prSet/>
      <dgm:spPr/>
      <dgm:t>
        <a:bodyPr/>
        <a:lstStyle/>
        <a:p>
          <a:endParaRPr lang="de-DE"/>
        </a:p>
      </dgm:t>
    </dgm:pt>
    <dgm:pt modelId="{DC18AB3C-D761-412D-9963-641841545363}" type="sibTrans" cxnId="{90ED1090-8E19-42C6-BED4-43D8DF7D3EA8}">
      <dgm:prSet/>
      <dgm:spPr/>
      <dgm:t>
        <a:bodyPr/>
        <a:lstStyle/>
        <a:p>
          <a:endParaRPr lang="de-DE"/>
        </a:p>
      </dgm:t>
    </dgm:pt>
    <dgm:pt modelId="{3A472835-3759-41B8-BBBF-F5476461C3B8}">
      <dgm:prSet phldrT="[Text]"/>
      <dgm:spPr/>
      <dgm:t>
        <a:bodyPr/>
        <a:lstStyle/>
        <a:p>
          <a:r>
            <a:rPr lang="de-DE" dirty="0"/>
            <a:t>Derzeitiges Kräfteverhältnis auf dem Arbeitsmarkt</a:t>
          </a:r>
        </a:p>
      </dgm:t>
    </dgm:pt>
    <dgm:pt modelId="{22F41046-CC75-494C-AC32-D0EEAEA61CFC}" type="parTrans" cxnId="{9043CC40-2DCF-4AAC-B631-F9A60072D21C}">
      <dgm:prSet/>
      <dgm:spPr/>
      <dgm:t>
        <a:bodyPr/>
        <a:lstStyle/>
        <a:p>
          <a:endParaRPr lang="de-DE"/>
        </a:p>
      </dgm:t>
    </dgm:pt>
    <dgm:pt modelId="{616BC7AE-F342-4827-A995-4DA14E2BC20E}" type="sibTrans" cxnId="{9043CC40-2DCF-4AAC-B631-F9A60072D21C}">
      <dgm:prSet/>
      <dgm:spPr/>
      <dgm:t>
        <a:bodyPr/>
        <a:lstStyle/>
        <a:p>
          <a:endParaRPr lang="de-DE"/>
        </a:p>
      </dgm:t>
    </dgm:pt>
    <dgm:pt modelId="{B37A7710-DDE4-407F-A66B-B8214BE0FB34}">
      <dgm:prSet/>
      <dgm:spPr/>
      <dgm:t>
        <a:bodyPr/>
        <a:lstStyle/>
        <a:p>
          <a:r>
            <a:rPr lang="de-DE" dirty="0"/>
            <a:t>Persönliche Position auf dem Arbeitsmarkt</a:t>
          </a:r>
        </a:p>
      </dgm:t>
    </dgm:pt>
    <dgm:pt modelId="{79FE9010-5FDE-47B0-9949-894FE2F690CF}" type="parTrans" cxnId="{E9D6E5FF-5D95-44E9-9964-FBB60FB2F0E6}">
      <dgm:prSet/>
      <dgm:spPr/>
      <dgm:t>
        <a:bodyPr/>
        <a:lstStyle/>
        <a:p>
          <a:endParaRPr lang="de-DE"/>
        </a:p>
      </dgm:t>
    </dgm:pt>
    <dgm:pt modelId="{591D186F-DC15-4B67-875C-DE06014AB518}" type="sibTrans" cxnId="{E9D6E5FF-5D95-44E9-9964-FBB60FB2F0E6}">
      <dgm:prSet/>
      <dgm:spPr/>
      <dgm:t>
        <a:bodyPr/>
        <a:lstStyle/>
        <a:p>
          <a:endParaRPr lang="de-DE"/>
        </a:p>
      </dgm:t>
    </dgm:pt>
    <dgm:pt modelId="{B92DB53F-F895-4395-B41A-F104C3FA57CB}">
      <dgm:prSet/>
      <dgm:spPr/>
      <dgm:t>
        <a:bodyPr/>
        <a:lstStyle/>
        <a:p>
          <a:r>
            <a:rPr lang="de-DE" dirty="0"/>
            <a:t>Fazit</a:t>
          </a:r>
        </a:p>
      </dgm:t>
    </dgm:pt>
    <dgm:pt modelId="{C945FD52-2A98-4DE0-90B3-0F45715E6C13}" type="parTrans" cxnId="{E895D410-963B-499A-ACF9-917534A02B07}">
      <dgm:prSet/>
      <dgm:spPr/>
      <dgm:t>
        <a:bodyPr/>
        <a:lstStyle/>
        <a:p>
          <a:endParaRPr lang="de-DE"/>
        </a:p>
      </dgm:t>
    </dgm:pt>
    <dgm:pt modelId="{34C3CE0C-1685-42EB-A9A6-F5220FD8338A}" type="sibTrans" cxnId="{E895D410-963B-499A-ACF9-917534A02B07}">
      <dgm:prSet/>
      <dgm:spPr/>
      <dgm:t>
        <a:bodyPr/>
        <a:lstStyle/>
        <a:p>
          <a:endParaRPr lang="de-DE"/>
        </a:p>
      </dgm:t>
    </dgm:pt>
    <dgm:pt modelId="{607EE5E3-D6CD-40F5-AB89-4752D96EEBCB}" type="pres">
      <dgm:prSet presAssocID="{588EEBDD-7B33-40AD-A39E-144B881326B5}" presName="outerComposite" presStyleCnt="0">
        <dgm:presLayoutVars>
          <dgm:chMax val="5"/>
          <dgm:dir/>
          <dgm:resizeHandles val="exact"/>
        </dgm:presLayoutVars>
      </dgm:prSet>
      <dgm:spPr/>
    </dgm:pt>
    <dgm:pt modelId="{C9D1A491-1FCD-4A89-B74E-28A16C776A21}" type="pres">
      <dgm:prSet presAssocID="{588EEBDD-7B33-40AD-A39E-144B881326B5}" presName="dummyMaxCanvas" presStyleCnt="0">
        <dgm:presLayoutVars/>
      </dgm:prSet>
      <dgm:spPr/>
    </dgm:pt>
    <dgm:pt modelId="{AA6B3756-0F37-442E-B971-0D57E8858350}" type="pres">
      <dgm:prSet presAssocID="{588EEBDD-7B33-40AD-A39E-144B881326B5}" presName="FiveNodes_1" presStyleLbl="node1" presStyleIdx="0" presStyleCnt="5">
        <dgm:presLayoutVars>
          <dgm:bulletEnabled val="1"/>
        </dgm:presLayoutVars>
      </dgm:prSet>
      <dgm:spPr/>
    </dgm:pt>
    <dgm:pt modelId="{9DE033A2-D307-45AE-A54C-5B82C211CFD8}" type="pres">
      <dgm:prSet presAssocID="{588EEBDD-7B33-40AD-A39E-144B881326B5}" presName="FiveNodes_2" presStyleLbl="node1" presStyleIdx="1" presStyleCnt="5">
        <dgm:presLayoutVars>
          <dgm:bulletEnabled val="1"/>
        </dgm:presLayoutVars>
      </dgm:prSet>
      <dgm:spPr/>
    </dgm:pt>
    <dgm:pt modelId="{B4179290-BBE9-42BC-9A51-C6D2A15AECAB}" type="pres">
      <dgm:prSet presAssocID="{588EEBDD-7B33-40AD-A39E-144B881326B5}" presName="FiveNodes_3" presStyleLbl="node1" presStyleIdx="2" presStyleCnt="5">
        <dgm:presLayoutVars>
          <dgm:bulletEnabled val="1"/>
        </dgm:presLayoutVars>
      </dgm:prSet>
      <dgm:spPr/>
    </dgm:pt>
    <dgm:pt modelId="{E3585834-DA73-47D5-B358-7EE3E3B0A157}" type="pres">
      <dgm:prSet presAssocID="{588EEBDD-7B33-40AD-A39E-144B881326B5}" presName="FiveNodes_4" presStyleLbl="node1" presStyleIdx="3" presStyleCnt="5">
        <dgm:presLayoutVars>
          <dgm:bulletEnabled val="1"/>
        </dgm:presLayoutVars>
      </dgm:prSet>
      <dgm:spPr/>
    </dgm:pt>
    <dgm:pt modelId="{AD6361FA-802C-45CF-B41B-B10EDEBF8908}" type="pres">
      <dgm:prSet presAssocID="{588EEBDD-7B33-40AD-A39E-144B881326B5}" presName="FiveNodes_5" presStyleLbl="node1" presStyleIdx="4" presStyleCnt="5">
        <dgm:presLayoutVars>
          <dgm:bulletEnabled val="1"/>
        </dgm:presLayoutVars>
      </dgm:prSet>
      <dgm:spPr/>
    </dgm:pt>
    <dgm:pt modelId="{326846D4-5ED2-408C-A5BC-7A17B2AA6D26}" type="pres">
      <dgm:prSet presAssocID="{588EEBDD-7B33-40AD-A39E-144B881326B5}" presName="FiveConn_1-2" presStyleLbl="fgAccFollowNode1" presStyleIdx="0" presStyleCnt="4">
        <dgm:presLayoutVars>
          <dgm:bulletEnabled val="1"/>
        </dgm:presLayoutVars>
      </dgm:prSet>
      <dgm:spPr/>
    </dgm:pt>
    <dgm:pt modelId="{41EB9623-A698-4408-966A-40F2609DF904}" type="pres">
      <dgm:prSet presAssocID="{588EEBDD-7B33-40AD-A39E-144B881326B5}" presName="FiveConn_2-3" presStyleLbl="fgAccFollowNode1" presStyleIdx="1" presStyleCnt="4">
        <dgm:presLayoutVars>
          <dgm:bulletEnabled val="1"/>
        </dgm:presLayoutVars>
      </dgm:prSet>
      <dgm:spPr/>
    </dgm:pt>
    <dgm:pt modelId="{1F633FB5-029F-497F-A5CD-CE1D866E5A18}" type="pres">
      <dgm:prSet presAssocID="{588EEBDD-7B33-40AD-A39E-144B881326B5}" presName="FiveConn_3-4" presStyleLbl="fgAccFollowNode1" presStyleIdx="2" presStyleCnt="4">
        <dgm:presLayoutVars>
          <dgm:bulletEnabled val="1"/>
        </dgm:presLayoutVars>
      </dgm:prSet>
      <dgm:spPr/>
    </dgm:pt>
    <dgm:pt modelId="{A5C5FC2B-4BF5-44C0-8881-5D2700F24C4E}" type="pres">
      <dgm:prSet presAssocID="{588EEBDD-7B33-40AD-A39E-144B881326B5}" presName="FiveConn_4-5" presStyleLbl="fgAccFollowNode1" presStyleIdx="3" presStyleCnt="4">
        <dgm:presLayoutVars>
          <dgm:bulletEnabled val="1"/>
        </dgm:presLayoutVars>
      </dgm:prSet>
      <dgm:spPr/>
    </dgm:pt>
    <dgm:pt modelId="{7861D22B-038A-4AC8-8224-B796542F9800}" type="pres">
      <dgm:prSet presAssocID="{588EEBDD-7B33-40AD-A39E-144B881326B5}" presName="FiveNodes_1_text" presStyleLbl="node1" presStyleIdx="4" presStyleCnt="5">
        <dgm:presLayoutVars>
          <dgm:bulletEnabled val="1"/>
        </dgm:presLayoutVars>
      </dgm:prSet>
      <dgm:spPr/>
    </dgm:pt>
    <dgm:pt modelId="{EA2F787E-10C4-4AB8-BBB4-2B3FB9814D2A}" type="pres">
      <dgm:prSet presAssocID="{588EEBDD-7B33-40AD-A39E-144B881326B5}" presName="FiveNodes_2_text" presStyleLbl="node1" presStyleIdx="4" presStyleCnt="5">
        <dgm:presLayoutVars>
          <dgm:bulletEnabled val="1"/>
        </dgm:presLayoutVars>
      </dgm:prSet>
      <dgm:spPr/>
    </dgm:pt>
    <dgm:pt modelId="{759D4653-334D-46CC-9FC9-7263F127F073}" type="pres">
      <dgm:prSet presAssocID="{588EEBDD-7B33-40AD-A39E-144B881326B5}" presName="FiveNodes_3_text" presStyleLbl="node1" presStyleIdx="4" presStyleCnt="5">
        <dgm:presLayoutVars>
          <dgm:bulletEnabled val="1"/>
        </dgm:presLayoutVars>
      </dgm:prSet>
      <dgm:spPr/>
    </dgm:pt>
    <dgm:pt modelId="{F20009ED-43EF-4EEF-977A-5D0426C140BD}" type="pres">
      <dgm:prSet presAssocID="{588EEBDD-7B33-40AD-A39E-144B881326B5}" presName="FiveNodes_4_text" presStyleLbl="node1" presStyleIdx="4" presStyleCnt="5">
        <dgm:presLayoutVars>
          <dgm:bulletEnabled val="1"/>
        </dgm:presLayoutVars>
      </dgm:prSet>
      <dgm:spPr/>
    </dgm:pt>
    <dgm:pt modelId="{6CBFBC90-C517-46BE-9461-45A6613D1CB7}" type="pres">
      <dgm:prSet presAssocID="{588EEBDD-7B33-40AD-A39E-144B881326B5}" presName="FiveNodes_5_text" presStyleLbl="node1" presStyleIdx="4" presStyleCnt="5">
        <dgm:presLayoutVars>
          <dgm:bulletEnabled val="1"/>
        </dgm:presLayoutVars>
      </dgm:prSet>
      <dgm:spPr/>
    </dgm:pt>
  </dgm:ptLst>
  <dgm:cxnLst>
    <dgm:cxn modelId="{3EB82204-17CF-4B9A-917B-5CE70E5D33B7}" type="presOf" srcId="{43FEAE15-4BA5-4435-AA0E-D0A0AD8D72CB}" destId="{EA2F787E-10C4-4AB8-BBB4-2B3FB9814D2A}" srcOrd="1" destOrd="0" presId="urn:microsoft.com/office/officeart/2005/8/layout/vProcess5"/>
    <dgm:cxn modelId="{E895D410-963B-499A-ACF9-917534A02B07}" srcId="{588EEBDD-7B33-40AD-A39E-144B881326B5}" destId="{B92DB53F-F895-4395-B41A-F104C3FA57CB}" srcOrd="4" destOrd="0" parTransId="{C945FD52-2A98-4DE0-90B3-0F45715E6C13}" sibTransId="{34C3CE0C-1685-42EB-A9A6-F5220FD8338A}"/>
    <dgm:cxn modelId="{B7885630-0F82-47F4-AE8C-774CE41FE8A9}" type="presOf" srcId="{B92DB53F-F895-4395-B41A-F104C3FA57CB}" destId="{6CBFBC90-C517-46BE-9461-45A6613D1CB7}" srcOrd="1" destOrd="0" presId="urn:microsoft.com/office/officeart/2005/8/layout/vProcess5"/>
    <dgm:cxn modelId="{9043CC40-2DCF-4AAC-B631-F9A60072D21C}" srcId="{588EEBDD-7B33-40AD-A39E-144B881326B5}" destId="{3A472835-3759-41B8-BBBF-F5476461C3B8}" srcOrd="2" destOrd="0" parTransId="{22F41046-CC75-494C-AC32-D0EEAEA61CFC}" sibTransId="{616BC7AE-F342-4827-A995-4DA14E2BC20E}"/>
    <dgm:cxn modelId="{6CED1543-B831-4A0A-9AB5-4164B69300BF}" type="presOf" srcId="{B37A7710-DDE4-407F-A66B-B8214BE0FB34}" destId="{E3585834-DA73-47D5-B358-7EE3E3B0A157}" srcOrd="0" destOrd="0" presId="urn:microsoft.com/office/officeart/2005/8/layout/vProcess5"/>
    <dgm:cxn modelId="{EEEC7D49-EE67-4522-BB60-D9AA481CBAC2}" type="presOf" srcId="{B92DB53F-F895-4395-B41A-F104C3FA57CB}" destId="{AD6361FA-802C-45CF-B41B-B10EDEBF8908}" srcOrd="0" destOrd="0" presId="urn:microsoft.com/office/officeart/2005/8/layout/vProcess5"/>
    <dgm:cxn modelId="{26BCB269-E18A-4769-958E-B0D498043DC8}" type="presOf" srcId="{47F1DD9C-1052-4173-8F02-B0ADAC5E3219}" destId="{326846D4-5ED2-408C-A5BC-7A17B2AA6D26}" srcOrd="0" destOrd="0" presId="urn:microsoft.com/office/officeart/2005/8/layout/vProcess5"/>
    <dgm:cxn modelId="{D24F2C4F-50C8-4C30-99B5-0BCF7B48FC8E}" type="presOf" srcId="{094F06CF-4904-489E-8A77-A2BC0EA22FC5}" destId="{AA6B3756-0F37-442E-B971-0D57E8858350}" srcOrd="0" destOrd="0" presId="urn:microsoft.com/office/officeart/2005/8/layout/vProcess5"/>
    <dgm:cxn modelId="{C31F3C72-3C8F-4054-8DB5-DFD7890E2526}" type="presOf" srcId="{43FEAE15-4BA5-4435-AA0E-D0A0AD8D72CB}" destId="{9DE033A2-D307-45AE-A54C-5B82C211CFD8}" srcOrd="0" destOrd="0" presId="urn:microsoft.com/office/officeart/2005/8/layout/vProcess5"/>
    <dgm:cxn modelId="{0F4E5C77-7166-4609-ABD2-1A19E1BF46F7}" type="presOf" srcId="{3A472835-3759-41B8-BBBF-F5476461C3B8}" destId="{B4179290-BBE9-42BC-9A51-C6D2A15AECAB}" srcOrd="0" destOrd="0" presId="urn:microsoft.com/office/officeart/2005/8/layout/vProcess5"/>
    <dgm:cxn modelId="{779CB27F-E4BA-4703-A283-503B1FAB29FA}" srcId="{588EEBDD-7B33-40AD-A39E-144B881326B5}" destId="{094F06CF-4904-489E-8A77-A2BC0EA22FC5}" srcOrd="0" destOrd="0" parTransId="{367FD906-32D9-4998-B064-BAE809FF0E2B}" sibTransId="{47F1DD9C-1052-4173-8F02-B0ADAC5E3219}"/>
    <dgm:cxn modelId="{90ED1090-8E19-42C6-BED4-43D8DF7D3EA8}" srcId="{588EEBDD-7B33-40AD-A39E-144B881326B5}" destId="{43FEAE15-4BA5-4435-AA0E-D0A0AD8D72CB}" srcOrd="1" destOrd="0" parTransId="{F12B6463-7A62-4778-A07C-C12B900B0B7E}" sibTransId="{DC18AB3C-D761-412D-9963-641841545363}"/>
    <dgm:cxn modelId="{F7F24D93-F5EF-4DEA-8744-B75E15A8BAB0}" type="presOf" srcId="{588EEBDD-7B33-40AD-A39E-144B881326B5}" destId="{607EE5E3-D6CD-40F5-AB89-4752D96EEBCB}" srcOrd="0" destOrd="0" presId="urn:microsoft.com/office/officeart/2005/8/layout/vProcess5"/>
    <dgm:cxn modelId="{8B668196-6B87-4CB1-B6DD-833858BEFA04}" type="presOf" srcId="{094F06CF-4904-489E-8A77-A2BC0EA22FC5}" destId="{7861D22B-038A-4AC8-8224-B796542F9800}" srcOrd="1" destOrd="0" presId="urn:microsoft.com/office/officeart/2005/8/layout/vProcess5"/>
    <dgm:cxn modelId="{2731FDB6-3930-4367-87E2-6B94D9AD17A9}" type="presOf" srcId="{3A472835-3759-41B8-BBBF-F5476461C3B8}" destId="{759D4653-334D-46CC-9FC9-7263F127F073}" srcOrd="1" destOrd="0" presId="urn:microsoft.com/office/officeart/2005/8/layout/vProcess5"/>
    <dgm:cxn modelId="{4D26A3BD-CB07-48F2-A0EC-24AF2927461F}" type="presOf" srcId="{616BC7AE-F342-4827-A995-4DA14E2BC20E}" destId="{1F633FB5-029F-497F-A5CD-CE1D866E5A18}" srcOrd="0" destOrd="0" presId="urn:microsoft.com/office/officeart/2005/8/layout/vProcess5"/>
    <dgm:cxn modelId="{B59BDFC4-C814-4B92-BBF9-1564D6089567}" type="presOf" srcId="{DC18AB3C-D761-412D-9963-641841545363}" destId="{41EB9623-A698-4408-966A-40F2609DF904}" srcOrd="0" destOrd="0" presId="urn:microsoft.com/office/officeart/2005/8/layout/vProcess5"/>
    <dgm:cxn modelId="{3240ADCD-9650-4A7D-8C26-F7C0D360FCE1}" type="presOf" srcId="{B37A7710-DDE4-407F-A66B-B8214BE0FB34}" destId="{F20009ED-43EF-4EEF-977A-5D0426C140BD}" srcOrd="1" destOrd="0" presId="urn:microsoft.com/office/officeart/2005/8/layout/vProcess5"/>
    <dgm:cxn modelId="{2FF3B9F7-E43D-481A-A803-D748EBE1CDE8}" type="presOf" srcId="{591D186F-DC15-4B67-875C-DE06014AB518}" destId="{A5C5FC2B-4BF5-44C0-8881-5D2700F24C4E}" srcOrd="0" destOrd="0" presId="urn:microsoft.com/office/officeart/2005/8/layout/vProcess5"/>
    <dgm:cxn modelId="{E9D6E5FF-5D95-44E9-9964-FBB60FB2F0E6}" srcId="{588EEBDD-7B33-40AD-A39E-144B881326B5}" destId="{B37A7710-DDE4-407F-A66B-B8214BE0FB34}" srcOrd="3" destOrd="0" parTransId="{79FE9010-5FDE-47B0-9949-894FE2F690CF}" sibTransId="{591D186F-DC15-4B67-875C-DE06014AB518}"/>
    <dgm:cxn modelId="{B7733F1A-CF66-4164-BD12-EB0FB594CCB5}" type="presParOf" srcId="{607EE5E3-D6CD-40F5-AB89-4752D96EEBCB}" destId="{C9D1A491-1FCD-4A89-B74E-28A16C776A21}" srcOrd="0" destOrd="0" presId="urn:microsoft.com/office/officeart/2005/8/layout/vProcess5"/>
    <dgm:cxn modelId="{A5F71F20-B81C-43FE-93C1-467B9D0BCF26}" type="presParOf" srcId="{607EE5E3-D6CD-40F5-AB89-4752D96EEBCB}" destId="{AA6B3756-0F37-442E-B971-0D57E8858350}" srcOrd="1" destOrd="0" presId="urn:microsoft.com/office/officeart/2005/8/layout/vProcess5"/>
    <dgm:cxn modelId="{514F23A0-658C-4C39-A46E-060D37DEBE03}" type="presParOf" srcId="{607EE5E3-D6CD-40F5-AB89-4752D96EEBCB}" destId="{9DE033A2-D307-45AE-A54C-5B82C211CFD8}" srcOrd="2" destOrd="0" presId="urn:microsoft.com/office/officeart/2005/8/layout/vProcess5"/>
    <dgm:cxn modelId="{D292B10E-7E5E-45BA-B36B-3F7B71B86F59}" type="presParOf" srcId="{607EE5E3-D6CD-40F5-AB89-4752D96EEBCB}" destId="{B4179290-BBE9-42BC-9A51-C6D2A15AECAB}" srcOrd="3" destOrd="0" presId="urn:microsoft.com/office/officeart/2005/8/layout/vProcess5"/>
    <dgm:cxn modelId="{4E86538D-20BA-404D-950B-29616B84F2AB}" type="presParOf" srcId="{607EE5E3-D6CD-40F5-AB89-4752D96EEBCB}" destId="{E3585834-DA73-47D5-B358-7EE3E3B0A157}" srcOrd="4" destOrd="0" presId="urn:microsoft.com/office/officeart/2005/8/layout/vProcess5"/>
    <dgm:cxn modelId="{6F8E933D-2DC2-485E-A4CE-CCEAA08C2613}" type="presParOf" srcId="{607EE5E3-D6CD-40F5-AB89-4752D96EEBCB}" destId="{AD6361FA-802C-45CF-B41B-B10EDEBF8908}" srcOrd="5" destOrd="0" presId="urn:microsoft.com/office/officeart/2005/8/layout/vProcess5"/>
    <dgm:cxn modelId="{22BBEDA0-55F2-4C7F-B37C-C17D197EC8CE}" type="presParOf" srcId="{607EE5E3-D6CD-40F5-AB89-4752D96EEBCB}" destId="{326846D4-5ED2-408C-A5BC-7A17B2AA6D26}" srcOrd="6" destOrd="0" presId="urn:microsoft.com/office/officeart/2005/8/layout/vProcess5"/>
    <dgm:cxn modelId="{3032FE9D-C549-4631-878D-C52ED1CCCBF4}" type="presParOf" srcId="{607EE5E3-D6CD-40F5-AB89-4752D96EEBCB}" destId="{41EB9623-A698-4408-966A-40F2609DF904}" srcOrd="7" destOrd="0" presId="urn:microsoft.com/office/officeart/2005/8/layout/vProcess5"/>
    <dgm:cxn modelId="{72C7A6F9-51F1-4A64-9790-5DE7E25651FD}" type="presParOf" srcId="{607EE5E3-D6CD-40F5-AB89-4752D96EEBCB}" destId="{1F633FB5-029F-497F-A5CD-CE1D866E5A18}" srcOrd="8" destOrd="0" presId="urn:microsoft.com/office/officeart/2005/8/layout/vProcess5"/>
    <dgm:cxn modelId="{B871C43C-1464-49AE-BC64-04178E7D6EEB}" type="presParOf" srcId="{607EE5E3-D6CD-40F5-AB89-4752D96EEBCB}" destId="{A5C5FC2B-4BF5-44C0-8881-5D2700F24C4E}" srcOrd="9" destOrd="0" presId="urn:microsoft.com/office/officeart/2005/8/layout/vProcess5"/>
    <dgm:cxn modelId="{11272E9F-B110-4D8C-9B53-9313B9389713}" type="presParOf" srcId="{607EE5E3-D6CD-40F5-AB89-4752D96EEBCB}" destId="{7861D22B-038A-4AC8-8224-B796542F9800}" srcOrd="10" destOrd="0" presId="urn:microsoft.com/office/officeart/2005/8/layout/vProcess5"/>
    <dgm:cxn modelId="{8F7258AA-1AF7-47E0-95B5-0351AF08038B}" type="presParOf" srcId="{607EE5E3-D6CD-40F5-AB89-4752D96EEBCB}" destId="{EA2F787E-10C4-4AB8-BBB4-2B3FB9814D2A}" srcOrd="11" destOrd="0" presId="urn:microsoft.com/office/officeart/2005/8/layout/vProcess5"/>
    <dgm:cxn modelId="{46CB8249-2E94-47B9-8785-045EAFEC6BA8}" type="presParOf" srcId="{607EE5E3-D6CD-40F5-AB89-4752D96EEBCB}" destId="{759D4653-334D-46CC-9FC9-7263F127F073}" srcOrd="12" destOrd="0" presId="urn:microsoft.com/office/officeart/2005/8/layout/vProcess5"/>
    <dgm:cxn modelId="{A516F6F3-9D63-4932-AC31-DCFE0C156E22}" type="presParOf" srcId="{607EE5E3-D6CD-40F5-AB89-4752D96EEBCB}" destId="{F20009ED-43EF-4EEF-977A-5D0426C140BD}" srcOrd="13" destOrd="0" presId="urn:microsoft.com/office/officeart/2005/8/layout/vProcess5"/>
    <dgm:cxn modelId="{E130F4FD-7F64-4EA1-B4B5-E409C7E0EE0E}" type="presParOf" srcId="{607EE5E3-D6CD-40F5-AB89-4752D96EEBCB}" destId="{6CBFBC90-C517-46BE-9461-45A6613D1CB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7FCE53-BE08-4389-9960-80635C07564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de-DE"/>
        </a:p>
      </dgm:t>
    </dgm:pt>
    <dgm:pt modelId="{C259AAB6-AA8F-43DF-B095-CF6E51161181}">
      <dgm:prSet phldrT="[Text]"/>
      <dgm:spPr/>
      <dgm:t>
        <a:bodyPr/>
        <a:lstStyle/>
        <a:p>
          <a:r>
            <a:rPr lang="de-DE" dirty="0"/>
            <a:t>Wer sind die Akteure? </a:t>
          </a:r>
        </a:p>
      </dgm:t>
    </dgm:pt>
    <dgm:pt modelId="{5ED3C874-8583-4C5F-8759-535900F63ED3}" type="parTrans" cxnId="{BC106C5E-42B7-4C8D-8917-AE05E681B422}">
      <dgm:prSet/>
      <dgm:spPr/>
      <dgm:t>
        <a:bodyPr/>
        <a:lstStyle/>
        <a:p>
          <a:endParaRPr lang="de-DE"/>
        </a:p>
      </dgm:t>
    </dgm:pt>
    <dgm:pt modelId="{69C38A73-E13C-41D8-A5E5-23A98265794E}" type="sibTrans" cxnId="{BC106C5E-42B7-4C8D-8917-AE05E681B422}">
      <dgm:prSet/>
      <dgm:spPr/>
      <dgm:t>
        <a:bodyPr/>
        <a:lstStyle/>
        <a:p>
          <a:endParaRPr lang="de-DE"/>
        </a:p>
      </dgm:t>
    </dgm:pt>
    <dgm:pt modelId="{A492F3F9-F4FB-4AE4-8EA8-2A5449C59057}" type="pres">
      <dgm:prSet presAssocID="{8F7FCE53-BE08-4389-9960-80635C075641}" presName="linear" presStyleCnt="0">
        <dgm:presLayoutVars>
          <dgm:animLvl val="lvl"/>
          <dgm:resizeHandles val="exact"/>
        </dgm:presLayoutVars>
      </dgm:prSet>
      <dgm:spPr/>
    </dgm:pt>
    <dgm:pt modelId="{D6DDBAC5-4637-4BB5-A8F4-DB44E9A0223D}" type="pres">
      <dgm:prSet presAssocID="{C259AAB6-AA8F-43DF-B095-CF6E51161181}" presName="parentText" presStyleLbl="node1" presStyleIdx="0" presStyleCnt="1" custLinFactNeighborX="-232" custLinFactNeighborY="-46129">
        <dgm:presLayoutVars>
          <dgm:chMax val="0"/>
          <dgm:bulletEnabled val="1"/>
        </dgm:presLayoutVars>
      </dgm:prSet>
      <dgm:spPr/>
    </dgm:pt>
  </dgm:ptLst>
  <dgm:cxnLst>
    <dgm:cxn modelId="{BC106C5E-42B7-4C8D-8917-AE05E681B422}" srcId="{8F7FCE53-BE08-4389-9960-80635C075641}" destId="{C259AAB6-AA8F-43DF-B095-CF6E51161181}" srcOrd="0" destOrd="0" parTransId="{5ED3C874-8583-4C5F-8759-535900F63ED3}" sibTransId="{69C38A73-E13C-41D8-A5E5-23A98265794E}"/>
    <dgm:cxn modelId="{B5A5DD8B-6FD2-4C3C-B9F9-93017FAF4702}" type="presOf" srcId="{C259AAB6-AA8F-43DF-B095-CF6E51161181}" destId="{D6DDBAC5-4637-4BB5-A8F4-DB44E9A0223D}" srcOrd="0" destOrd="0" presId="urn:microsoft.com/office/officeart/2005/8/layout/vList2"/>
    <dgm:cxn modelId="{FB97619B-1179-4FD7-BC4C-711DF5849E11}" type="presOf" srcId="{8F7FCE53-BE08-4389-9960-80635C075641}" destId="{A492F3F9-F4FB-4AE4-8EA8-2A5449C59057}" srcOrd="0" destOrd="0" presId="urn:microsoft.com/office/officeart/2005/8/layout/vList2"/>
    <dgm:cxn modelId="{1FD5C31C-648A-471C-B790-945B28BA55E2}" type="presParOf" srcId="{A492F3F9-F4FB-4AE4-8EA8-2A5449C59057}" destId="{D6DDBAC5-4637-4BB5-A8F4-DB44E9A0223D}"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D62D44-9628-4AA2-8E1A-534DDF946B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de-DE"/>
        </a:p>
      </dgm:t>
    </dgm:pt>
    <dgm:pt modelId="{53C03000-2F79-4FBE-B59D-4C428AFCFF8C}">
      <dgm:prSet phldrT="[Text]"/>
      <dgm:spPr/>
      <dgm:t>
        <a:bodyPr/>
        <a:lstStyle/>
        <a:p>
          <a:r>
            <a:rPr lang="de-DE" dirty="0"/>
            <a:t>Wie und warum Interagieren die Akteure?</a:t>
          </a:r>
        </a:p>
      </dgm:t>
    </dgm:pt>
    <dgm:pt modelId="{3C532769-B20B-480B-BD06-4BA1A8AF6ABB}" type="parTrans" cxnId="{5EF2CB4F-4B82-4141-AD07-DE351051D661}">
      <dgm:prSet/>
      <dgm:spPr/>
      <dgm:t>
        <a:bodyPr/>
        <a:lstStyle/>
        <a:p>
          <a:endParaRPr lang="de-DE"/>
        </a:p>
      </dgm:t>
    </dgm:pt>
    <dgm:pt modelId="{61176C6B-5036-43B9-B861-7234F5DF7F96}" type="sibTrans" cxnId="{5EF2CB4F-4B82-4141-AD07-DE351051D661}">
      <dgm:prSet/>
      <dgm:spPr/>
      <dgm:t>
        <a:bodyPr/>
        <a:lstStyle/>
        <a:p>
          <a:endParaRPr lang="de-DE"/>
        </a:p>
      </dgm:t>
    </dgm:pt>
    <dgm:pt modelId="{02B56EA0-5DE8-43F6-93F4-AB46E746AB11}" type="pres">
      <dgm:prSet presAssocID="{C8D62D44-9628-4AA2-8E1A-534DDF946B2C}" presName="linear" presStyleCnt="0">
        <dgm:presLayoutVars>
          <dgm:animLvl val="lvl"/>
          <dgm:resizeHandles val="exact"/>
        </dgm:presLayoutVars>
      </dgm:prSet>
      <dgm:spPr/>
    </dgm:pt>
    <dgm:pt modelId="{516FFE4A-136D-4D8A-A886-BF10F7EE364C}" type="pres">
      <dgm:prSet presAssocID="{53C03000-2F79-4FBE-B59D-4C428AFCFF8C}" presName="parentText" presStyleLbl="node1" presStyleIdx="0" presStyleCnt="1" custLinFactNeighborX="1561" custLinFactNeighborY="87680">
        <dgm:presLayoutVars>
          <dgm:chMax val="0"/>
          <dgm:bulletEnabled val="1"/>
        </dgm:presLayoutVars>
      </dgm:prSet>
      <dgm:spPr/>
    </dgm:pt>
  </dgm:ptLst>
  <dgm:cxnLst>
    <dgm:cxn modelId="{7FAAEE0D-D55D-4240-B895-AF9AB58454CF}" type="presOf" srcId="{53C03000-2F79-4FBE-B59D-4C428AFCFF8C}" destId="{516FFE4A-136D-4D8A-A886-BF10F7EE364C}" srcOrd="0" destOrd="0" presId="urn:microsoft.com/office/officeart/2005/8/layout/vList2"/>
    <dgm:cxn modelId="{5EF2CB4F-4B82-4141-AD07-DE351051D661}" srcId="{C8D62D44-9628-4AA2-8E1A-534DDF946B2C}" destId="{53C03000-2F79-4FBE-B59D-4C428AFCFF8C}" srcOrd="0" destOrd="0" parTransId="{3C532769-B20B-480B-BD06-4BA1A8AF6ABB}" sibTransId="{61176C6B-5036-43B9-B861-7234F5DF7F96}"/>
    <dgm:cxn modelId="{D6C9CD91-EDAD-4D38-BDD3-554B82C3B567}" type="presOf" srcId="{C8D62D44-9628-4AA2-8E1A-534DDF946B2C}" destId="{02B56EA0-5DE8-43F6-93F4-AB46E746AB11}" srcOrd="0" destOrd="0" presId="urn:microsoft.com/office/officeart/2005/8/layout/vList2"/>
    <dgm:cxn modelId="{31F72DDA-080A-4FC5-8E25-DC1045EEB4C4}" type="presParOf" srcId="{02B56EA0-5DE8-43F6-93F4-AB46E746AB11}" destId="{516FFE4A-136D-4D8A-A886-BF10F7EE364C}"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B3756-0F37-442E-B971-0D57E8858350}">
      <dsp:nvSpPr>
        <dsp:cNvPr id="0" name=""/>
        <dsp:cNvSpPr/>
      </dsp:nvSpPr>
      <dsp:spPr>
        <a:xfrm>
          <a:off x="0" y="0"/>
          <a:ext cx="8408718" cy="888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de-DE" sz="2500" kern="1200" dirty="0"/>
            <a:t>Definition des Arbeitsmarktes</a:t>
          </a:r>
        </a:p>
      </dsp:txBody>
      <dsp:txXfrm>
        <a:off x="26012" y="26012"/>
        <a:ext cx="7346467" cy="836087"/>
      </dsp:txXfrm>
    </dsp:sp>
    <dsp:sp modelId="{9DE033A2-D307-45AE-A54C-5B82C211CFD8}">
      <dsp:nvSpPr>
        <dsp:cNvPr id="0" name=""/>
        <dsp:cNvSpPr/>
      </dsp:nvSpPr>
      <dsp:spPr>
        <a:xfrm>
          <a:off x="627923" y="1011459"/>
          <a:ext cx="8408718" cy="888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de-DE" sz="2500" kern="1200" dirty="0"/>
            <a:t>Volkwirtschaftliche Perspektive auf dem Arbeitsmarkt</a:t>
          </a:r>
        </a:p>
      </dsp:txBody>
      <dsp:txXfrm>
        <a:off x="653935" y="1037471"/>
        <a:ext cx="7151498" cy="836087"/>
      </dsp:txXfrm>
    </dsp:sp>
    <dsp:sp modelId="{B4179290-BBE9-42BC-9A51-C6D2A15AECAB}">
      <dsp:nvSpPr>
        <dsp:cNvPr id="0" name=""/>
        <dsp:cNvSpPr/>
      </dsp:nvSpPr>
      <dsp:spPr>
        <a:xfrm>
          <a:off x="1255847" y="2022919"/>
          <a:ext cx="8408718" cy="888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de-DE" sz="2500" kern="1200" dirty="0"/>
            <a:t>Derzeitiges Kräfteverhältnis auf dem Arbeitsmarkt</a:t>
          </a:r>
        </a:p>
      </dsp:txBody>
      <dsp:txXfrm>
        <a:off x="1281859" y="2048931"/>
        <a:ext cx="7151498" cy="836087"/>
      </dsp:txXfrm>
    </dsp:sp>
    <dsp:sp modelId="{E3585834-DA73-47D5-B358-7EE3E3B0A157}">
      <dsp:nvSpPr>
        <dsp:cNvPr id="0" name=""/>
        <dsp:cNvSpPr/>
      </dsp:nvSpPr>
      <dsp:spPr>
        <a:xfrm>
          <a:off x="1883771" y="3034379"/>
          <a:ext cx="8408718" cy="888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de-DE" sz="2500" kern="1200" dirty="0"/>
            <a:t>Persönliche Position auf dem Arbeitsmarkt</a:t>
          </a:r>
        </a:p>
      </dsp:txBody>
      <dsp:txXfrm>
        <a:off x="1909783" y="3060391"/>
        <a:ext cx="7151498" cy="836086"/>
      </dsp:txXfrm>
    </dsp:sp>
    <dsp:sp modelId="{AD6361FA-802C-45CF-B41B-B10EDEBF8908}">
      <dsp:nvSpPr>
        <dsp:cNvPr id="0" name=""/>
        <dsp:cNvSpPr/>
      </dsp:nvSpPr>
      <dsp:spPr>
        <a:xfrm>
          <a:off x="2511694" y="4045839"/>
          <a:ext cx="8408718" cy="8881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de-DE" sz="2500" kern="1200" dirty="0"/>
            <a:t>Fazit</a:t>
          </a:r>
        </a:p>
      </dsp:txBody>
      <dsp:txXfrm>
        <a:off x="2537706" y="4071851"/>
        <a:ext cx="7151498" cy="836087"/>
      </dsp:txXfrm>
    </dsp:sp>
    <dsp:sp modelId="{326846D4-5ED2-408C-A5BC-7A17B2AA6D26}">
      <dsp:nvSpPr>
        <dsp:cNvPr id="0" name=""/>
        <dsp:cNvSpPr/>
      </dsp:nvSpPr>
      <dsp:spPr>
        <a:xfrm>
          <a:off x="7831445" y="648814"/>
          <a:ext cx="577272" cy="57727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de-DE" sz="2600" kern="1200"/>
        </a:p>
      </dsp:txBody>
      <dsp:txXfrm>
        <a:off x="7961331" y="648814"/>
        <a:ext cx="317500" cy="434397"/>
      </dsp:txXfrm>
    </dsp:sp>
    <dsp:sp modelId="{41EB9623-A698-4408-966A-40F2609DF904}">
      <dsp:nvSpPr>
        <dsp:cNvPr id="0" name=""/>
        <dsp:cNvSpPr/>
      </dsp:nvSpPr>
      <dsp:spPr>
        <a:xfrm>
          <a:off x="8459369" y="1660274"/>
          <a:ext cx="577272" cy="57727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de-DE" sz="2600" kern="1200"/>
        </a:p>
      </dsp:txBody>
      <dsp:txXfrm>
        <a:off x="8589255" y="1660274"/>
        <a:ext cx="317500" cy="434397"/>
      </dsp:txXfrm>
    </dsp:sp>
    <dsp:sp modelId="{1F633FB5-029F-497F-A5CD-CE1D866E5A18}">
      <dsp:nvSpPr>
        <dsp:cNvPr id="0" name=""/>
        <dsp:cNvSpPr/>
      </dsp:nvSpPr>
      <dsp:spPr>
        <a:xfrm>
          <a:off x="9087293" y="2656932"/>
          <a:ext cx="577272" cy="57727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de-DE" sz="2600" kern="1200"/>
        </a:p>
      </dsp:txBody>
      <dsp:txXfrm>
        <a:off x="9217179" y="2656932"/>
        <a:ext cx="317500" cy="434397"/>
      </dsp:txXfrm>
    </dsp:sp>
    <dsp:sp modelId="{A5C5FC2B-4BF5-44C0-8881-5D2700F24C4E}">
      <dsp:nvSpPr>
        <dsp:cNvPr id="0" name=""/>
        <dsp:cNvSpPr/>
      </dsp:nvSpPr>
      <dsp:spPr>
        <a:xfrm>
          <a:off x="9715217" y="3678259"/>
          <a:ext cx="577272" cy="57727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de-DE" sz="2600" kern="1200"/>
        </a:p>
      </dsp:txBody>
      <dsp:txXfrm>
        <a:off x="9845103" y="3678259"/>
        <a:ext cx="317500" cy="4343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DBAC5-4637-4BB5-A8F4-DB44E9A0223D}">
      <dsp:nvSpPr>
        <dsp:cNvPr id="0" name=""/>
        <dsp:cNvSpPr/>
      </dsp:nvSpPr>
      <dsp:spPr>
        <a:xfrm>
          <a:off x="0" y="0"/>
          <a:ext cx="10273497" cy="959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de-DE" sz="4000" kern="1200" dirty="0"/>
            <a:t>Wer sind die Akteure? </a:t>
          </a:r>
        </a:p>
      </dsp:txBody>
      <dsp:txXfrm>
        <a:off x="46834" y="46834"/>
        <a:ext cx="10179829" cy="8657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FFE4A-136D-4D8A-A886-BF10F7EE364C}">
      <dsp:nvSpPr>
        <dsp:cNvPr id="0" name=""/>
        <dsp:cNvSpPr/>
      </dsp:nvSpPr>
      <dsp:spPr>
        <a:xfrm>
          <a:off x="0" y="23445"/>
          <a:ext cx="10273497" cy="10793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de-DE" sz="4500" kern="1200" dirty="0"/>
            <a:t>Wie und warum Interagieren die Akteure?</a:t>
          </a:r>
        </a:p>
      </dsp:txBody>
      <dsp:txXfrm>
        <a:off x="52688" y="76133"/>
        <a:ext cx="10168121" cy="97394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F5DAD6-8C49-4710-B992-048F088DBF11}" type="datetimeFigureOut">
              <a:rPr lang="de-DE" smtClean="0"/>
              <a:t>12.03.2021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0D613-E24C-41B9-9BDD-5B867A578CF7}" type="slidenum">
              <a:rPr lang="de-DE" smtClean="0"/>
              <a:t>‹Nr.›</a:t>
            </a:fld>
            <a:endParaRPr lang="de-DE"/>
          </a:p>
        </p:txBody>
      </p:sp>
    </p:spTree>
    <p:extLst>
      <p:ext uri="{BB962C8B-B14F-4D97-AF65-F5344CB8AC3E}">
        <p14:creationId xmlns:p14="http://schemas.microsoft.com/office/powerpoint/2010/main" val="16782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570D613-E24C-41B9-9BDD-5B867A578CF7}" type="slidenum">
              <a:rPr lang="de-DE" smtClean="0"/>
              <a:t>1</a:t>
            </a:fld>
            <a:endParaRPr lang="de-DE"/>
          </a:p>
        </p:txBody>
      </p:sp>
    </p:spTree>
    <p:extLst>
      <p:ext uri="{BB962C8B-B14F-4D97-AF65-F5344CB8AC3E}">
        <p14:creationId xmlns:p14="http://schemas.microsoft.com/office/powerpoint/2010/main" val="4053133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570D613-E24C-41B9-9BDD-5B867A578CF7}" type="slidenum">
              <a:rPr lang="de-DE" smtClean="0"/>
              <a:t>2</a:t>
            </a:fld>
            <a:endParaRPr lang="de-DE"/>
          </a:p>
        </p:txBody>
      </p:sp>
    </p:spTree>
    <p:extLst>
      <p:ext uri="{BB962C8B-B14F-4D97-AF65-F5344CB8AC3E}">
        <p14:creationId xmlns:p14="http://schemas.microsoft.com/office/powerpoint/2010/main" val="4197323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Der Arbeitsmarkt ist der Fiktive Ort, wo die Nachfrage nach Arbeitskräften mit dem Angebot an Arbeitskraft zusammen kommt. Firmen suchen Arbeitnehmer, Arbeitswillige bieten ihre Arbeitskraft und Qualifikation an. Der "Arbeitsmarkt" ist kein echter Marktplatz - wie etwa ein Obst- und Gemüsemarkt.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In der Praxis gibt es verschiedene Möglichkeiten, dass beide Seiten sich finden. Über Stellenanzeigen in der Presse oder in Internetportalen, über persönliche Beziehungen, über Initiativbewerbungen, über firmeninterne Ausschreibungen. Es gibt aber auch eine Reihe von Agenturen, die Arbeitskräfte an Firmen und Betriebe vermitteln, zum Beispiel die Bundesagentur für Arbeit (Jobcenter) oder auch gewerbliche Leiharbeitsfirmen oder Zeitarbeitsfirmen. </a:t>
            </a:r>
          </a:p>
          <a:p>
            <a:endParaRPr lang="de-DE" dirty="0"/>
          </a:p>
        </p:txBody>
      </p:sp>
      <p:sp>
        <p:nvSpPr>
          <p:cNvPr id="4" name="Foliennummernplatzhalter 3"/>
          <p:cNvSpPr>
            <a:spLocks noGrp="1"/>
          </p:cNvSpPr>
          <p:nvPr>
            <p:ph type="sldNum" sz="quarter" idx="5"/>
          </p:nvPr>
        </p:nvSpPr>
        <p:spPr/>
        <p:txBody>
          <a:bodyPr/>
          <a:lstStyle/>
          <a:p>
            <a:fld id="{E570D613-E24C-41B9-9BDD-5B867A578CF7}" type="slidenum">
              <a:rPr lang="de-DE" smtClean="0"/>
              <a:t>3</a:t>
            </a:fld>
            <a:endParaRPr lang="de-DE"/>
          </a:p>
        </p:txBody>
      </p:sp>
    </p:spTree>
    <p:extLst>
      <p:ext uri="{BB962C8B-B14F-4D97-AF65-F5344CB8AC3E}">
        <p14:creationId xmlns:p14="http://schemas.microsoft.com/office/powerpoint/2010/main" val="250472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Firma JIKU sucht einen Fachinformatiker für Systemintegration. Herr Max Mustermann sucht einen Arbeitsplatz und ist Ausgebildeter Fachinformatiker für Systemintegration. Wenn nun die Firma JIKU eine Stellenausschreibung erstellt oder einen Headhunter engagiert erstellt sie damit eine Arbeitsnachfrage. In dem Moment in dem Herr Mustermann sich auf dem Arbeitsmarkt anbietet entsteht ein Arbeitsangebot. Im klassischen Sinn haben wir nun eine Nachfrage und ein Angebot wenn diese 2 Parteien sich nun über den Preis und die Umstände einig werden entsteht ein Vertrag mit dem beide Parteien einverstanden sind.</a:t>
            </a:r>
          </a:p>
          <a:p>
            <a:endParaRPr lang="de-DE" dirty="0"/>
          </a:p>
        </p:txBody>
      </p:sp>
      <p:sp>
        <p:nvSpPr>
          <p:cNvPr id="4" name="Foliennummernplatzhalter 3"/>
          <p:cNvSpPr>
            <a:spLocks noGrp="1"/>
          </p:cNvSpPr>
          <p:nvPr>
            <p:ph type="sldNum" sz="quarter" idx="5"/>
          </p:nvPr>
        </p:nvSpPr>
        <p:spPr/>
        <p:txBody>
          <a:bodyPr/>
          <a:lstStyle/>
          <a:p>
            <a:fld id="{E570D613-E24C-41B9-9BDD-5B867A578CF7}" type="slidenum">
              <a:rPr lang="de-DE" smtClean="0"/>
              <a:t>4</a:t>
            </a:fld>
            <a:endParaRPr lang="de-DE"/>
          </a:p>
        </p:txBody>
      </p:sp>
    </p:spTree>
    <p:extLst>
      <p:ext uri="{BB962C8B-B14F-4D97-AF65-F5344CB8AC3E}">
        <p14:creationId xmlns:p14="http://schemas.microsoft.com/office/powerpoint/2010/main" val="2518896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Arbeitslosen Quote liegt bei 6,3% (5.229.000)</a:t>
            </a:r>
            <a:br>
              <a:rPr lang="de-DE" dirty="0"/>
            </a:br>
            <a:br>
              <a:rPr lang="de-DE" dirty="0"/>
            </a:br>
            <a:r>
              <a:rPr lang="de-DE" sz="1200" u="sng" kern="1200" dirty="0">
                <a:solidFill>
                  <a:schemeClr val="tx1"/>
                </a:solidFill>
                <a:effectLst/>
                <a:latin typeface="+mn-lt"/>
                <a:ea typeface="+mn-ea"/>
                <a:cs typeface="+mn-cs"/>
              </a:rPr>
              <a:t>Akteure</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Arbeitnehmer – Arbeitgeber – Staat</a:t>
            </a:r>
          </a:p>
          <a:p>
            <a:r>
              <a:rPr lang="de-DE" sz="1200" u="sng" kern="1200" dirty="0">
                <a:solidFill>
                  <a:schemeClr val="tx1"/>
                </a:solidFill>
                <a:effectLst/>
                <a:latin typeface="+mn-lt"/>
                <a:ea typeface="+mn-ea"/>
                <a:cs typeface="+mn-cs"/>
              </a:rPr>
              <a:t>Zusammenhang</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Arbeitnehmer ist beim Arbeitgeber angestellt und zahlt dem Staat Steuern</a:t>
            </a:r>
          </a:p>
          <a:p>
            <a:r>
              <a:rPr lang="de-DE" sz="1200" kern="1200" dirty="0">
                <a:solidFill>
                  <a:schemeClr val="tx1"/>
                </a:solidFill>
                <a:effectLst/>
                <a:latin typeface="+mn-lt"/>
                <a:ea typeface="+mn-ea"/>
                <a:cs typeface="+mn-cs"/>
              </a:rPr>
              <a:t>Staat kann auch Arbeitgeber sein, überwacht die Rechte von </a:t>
            </a:r>
            <a:r>
              <a:rPr lang="de-DE" sz="1200" kern="1200" dirty="0" err="1">
                <a:solidFill>
                  <a:schemeClr val="tx1"/>
                </a:solidFill>
                <a:effectLst/>
                <a:latin typeface="+mn-lt"/>
                <a:ea typeface="+mn-ea"/>
                <a:cs typeface="+mn-cs"/>
              </a:rPr>
              <a:t>A.n.</a:t>
            </a:r>
            <a:r>
              <a:rPr lang="de-DE" sz="1200" kern="1200" dirty="0">
                <a:solidFill>
                  <a:schemeClr val="tx1"/>
                </a:solidFill>
                <a:effectLst/>
                <a:latin typeface="+mn-lt"/>
                <a:ea typeface="+mn-ea"/>
                <a:cs typeface="+mn-cs"/>
              </a:rPr>
              <a:t> und </a:t>
            </a:r>
            <a:r>
              <a:rPr lang="de-DE" sz="1200" kern="1200" dirty="0" err="1">
                <a:solidFill>
                  <a:schemeClr val="tx1"/>
                </a:solidFill>
                <a:effectLst/>
                <a:latin typeface="+mn-lt"/>
                <a:ea typeface="+mn-ea"/>
                <a:cs typeface="+mn-cs"/>
              </a:rPr>
              <a:t>A.g.</a:t>
            </a:r>
            <a:r>
              <a:rPr lang="de-DE" sz="1200" kern="1200" dirty="0">
                <a:solidFill>
                  <a:schemeClr val="tx1"/>
                </a:solidFill>
                <a:effectLst/>
                <a:latin typeface="+mn-lt"/>
                <a:ea typeface="+mn-ea"/>
                <a:cs typeface="+mn-cs"/>
              </a:rPr>
              <a:t> und </a:t>
            </a:r>
            <a:r>
              <a:rPr lang="de-DE" sz="1200" kern="1200" dirty="0" err="1">
                <a:solidFill>
                  <a:schemeClr val="tx1"/>
                </a:solidFill>
                <a:effectLst/>
                <a:latin typeface="+mn-lt"/>
                <a:ea typeface="+mn-ea"/>
                <a:cs typeface="+mn-cs"/>
              </a:rPr>
              <a:t>beschliesst</a:t>
            </a:r>
            <a:r>
              <a:rPr lang="de-DE" sz="1200" kern="1200" dirty="0">
                <a:solidFill>
                  <a:schemeClr val="tx1"/>
                </a:solidFill>
                <a:effectLst/>
                <a:latin typeface="+mn-lt"/>
                <a:ea typeface="+mn-ea"/>
                <a:cs typeface="+mn-cs"/>
              </a:rPr>
              <a:t> neue Gesetze falls nötig sind </a:t>
            </a:r>
          </a:p>
          <a:p>
            <a:r>
              <a:rPr lang="de-DE" sz="1200" kern="1200" dirty="0">
                <a:solidFill>
                  <a:schemeClr val="tx1"/>
                </a:solidFill>
                <a:effectLst/>
                <a:latin typeface="+mn-lt"/>
                <a:ea typeface="+mn-ea"/>
                <a:cs typeface="+mn-cs"/>
              </a:rPr>
              <a:t>●</a:t>
            </a:r>
            <a:r>
              <a:rPr lang="de-DE" sz="1200" b="1" kern="1200" dirty="0">
                <a:solidFill>
                  <a:schemeClr val="tx1"/>
                </a:solidFill>
                <a:effectLst/>
                <a:latin typeface="+mn-lt"/>
                <a:ea typeface="+mn-ea"/>
                <a:cs typeface="+mn-cs"/>
              </a:rPr>
              <a:t>Arbeitnehmer:- </a:t>
            </a:r>
            <a:r>
              <a:rPr lang="de-DE" sz="1200" kern="1200" dirty="0">
                <a:solidFill>
                  <a:schemeClr val="tx1"/>
                </a:solidFill>
                <a:effectLst/>
                <a:latin typeface="+mn-lt"/>
                <a:ea typeface="+mn-ea"/>
                <a:cs typeface="+mn-cs"/>
              </a:rPr>
              <a:t>bietet sich dem Arbeitsmarkt an</a:t>
            </a:r>
          </a:p>
          <a:p>
            <a:r>
              <a:rPr lang="de-DE" sz="1200" kern="1200" dirty="0">
                <a:solidFill>
                  <a:schemeClr val="tx1"/>
                </a:solidFill>
                <a:effectLst/>
                <a:latin typeface="+mn-lt"/>
                <a:ea typeface="+mn-ea"/>
                <a:cs typeface="+mn-cs"/>
              </a:rPr>
              <a:t>                        -sorgt für seine Qualifikation, mit Schulabschluss, Fortbildungen, Kurse, Erfahrungen </a:t>
            </a:r>
            <a:r>
              <a:rPr lang="de-DE" sz="1200" kern="1200" dirty="0" err="1">
                <a:solidFill>
                  <a:schemeClr val="tx1"/>
                </a:solidFill>
                <a:effectLst/>
                <a:latin typeface="+mn-lt"/>
                <a:ea typeface="+mn-ea"/>
                <a:cs typeface="+mn-cs"/>
              </a:rPr>
              <a:t>etc</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-informiert sich über den jeweiligen Beruf und überlegt welcher zu ihm passen würde</a:t>
            </a:r>
          </a:p>
          <a:p>
            <a:r>
              <a:rPr lang="de-DE" sz="1200" kern="1200" dirty="0">
                <a:solidFill>
                  <a:schemeClr val="tx1"/>
                </a:solidFill>
                <a:effectLst/>
                <a:latin typeface="+mn-lt"/>
                <a:ea typeface="+mn-ea"/>
                <a:cs typeface="+mn-cs"/>
              </a:rPr>
              <a:t>●</a:t>
            </a:r>
            <a:r>
              <a:rPr lang="de-DE" sz="1200" b="1" kern="1200" dirty="0">
                <a:solidFill>
                  <a:schemeClr val="tx1"/>
                </a:solidFill>
                <a:effectLst/>
                <a:latin typeface="+mn-lt"/>
                <a:ea typeface="+mn-ea"/>
                <a:cs typeface="+mn-cs"/>
              </a:rPr>
              <a:t>Arbeitgeber:-</a:t>
            </a:r>
            <a:r>
              <a:rPr lang="de-DE" sz="1200" kern="1200" dirty="0">
                <a:solidFill>
                  <a:schemeClr val="tx1"/>
                </a:solidFill>
                <a:effectLst/>
                <a:latin typeface="+mn-lt"/>
                <a:ea typeface="+mn-ea"/>
                <a:cs typeface="+mn-cs"/>
              </a:rPr>
              <a:t>sucht sich gezielt qualifiziertes Personal aus mithilfe Stellenanzeigen in jeglichen                    Foren, mithilfe der AfA </a:t>
            </a:r>
            <a:r>
              <a:rPr lang="de-DE" sz="1200" kern="1200" dirty="0" err="1">
                <a:solidFill>
                  <a:schemeClr val="tx1"/>
                </a:solidFill>
                <a:effectLst/>
                <a:latin typeface="+mn-lt"/>
                <a:ea typeface="+mn-ea"/>
                <a:cs typeface="+mn-cs"/>
              </a:rPr>
              <a:t>usw</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                       -sorgt für Weiterbildung ihrer Angestellten</a:t>
            </a:r>
          </a:p>
          <a:p>
            <a:r>
              <a:rPr lang="de-DE" sz="1200" kern="1200" dirty="0">
                <a:solidFill>
                  <a:schemeClr val="tx1"/>
                </a:solidFill>
                <a:effectLst/>
                <a:latin typeface="+mn-lt"/>
                <a:ea typeface="+mn-ea"/>
                <a:cs typeface="+mn-cs"/>
              </a:rPr>
              <a:t>                      -macht attraktive Angebote falls nötig </a:t>
            </a:r>
            <a:r>
              <a:rPr lang="de-DE" sz="1200" kern="1200" dirty="0" err="1">
                <a:solidFill>
                  <a:schemeClr val="tx1"/>
                </a:solidFill>
                <a:effectLst/>
                <a:latin typeface="+mn-lt"/>
                <a:ea typeface="+mn-ea"/>
                <a:cs typeface="+mn-cs"/>
              </a:rPr>
              <a:t>z,B</a:t>
            </a:r>
            <a:r>
              <a:rPr lang="de-DE" sz="1200" kern="1200" dirty="0">
                <a:solidFill>
                  <a:schemeClr val="tx1"/>
                </a:solidFill>
                <a:effectLst/>
                <a:latin typeface="+mn-lt"/>
                <a:ea typeface="+mn-ea"/>
                <a:cs typeface="+mn-cs"/>
              </a:rPr>
              <a:t> geringes Angebot</a:t>
            </a:r>
          </a:p>
          <a:p>
            <a:r>
              <a:rPr lang="de-DE" sz="1200" kern="1200" dirty="0">
                <a:solidFill>
                  <a:schemeClr val="tx1"/>
                </a:solidFill>
                <a:effectLst/>
                <a:latin typeface="+mn-lt"/>
                <a:ea typeface="+mn-ea"/>
                <a:cs typeface="+mn-cs"/>
              </a:rPr>
              <a:t>Staat:-sorgt für die Infrastruktur der Vermittlung, Wirtschaft </a:t>
            </a:r>
            <a:r>
              <a:rPr lang="de-DE" sz="1200" kern="1200" dirty="0" err="1">
                <a:solidFill>
                  <a:schemeClr val="tx1"/>
                </a:solidFill>
                <a:effectLst/>
                <a:latin typeface="+mn-lt"/>
                <a:ea typeface="+mn-ea"/>
                <a:cs typeface="+mn-cs"/>
              </a:rPr>
              <a:t>u.s.w</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          -vergibt selber Arbeitsstellen</a:t>
            </a:r>
          </a:p>
          <a:p>
            <a:r>
              <a:rPr lang="de-DE" sz="1200" kern="1200" dirty="0">
                <a:solidFill>
                  <a:schemeClr val="tx1"/>
                </a:solidFill>
                <a:effectLst/>
                <a:latin typeface="+mn-lt"/>
                <a:ea typeface="+mn-ea"/>
                <a:cs typeface="+mn-cs"/>
              </a:rPr>
              <a:t>          -sorgt für Minderheiten und Ausgleich im sozialen Bereich (</a:t>
            </a:r>
            <a:r>
              <a:rPr lang="de-DE" sz="1200" kern="1200" dirty="0" err="1">
                <a:solidFill>
                  <a:schemeClr val="tx1"/>
                </a:solidFill>
                <a:effectLst/>
                <a:latin typeface="+mn-lt"/>
                <a:ea typeface="+mn-ea"/>
                <a:cs typeface="+mn-cs"/>
              </a:rPr>
              <a:t>Bechinderte</a:t>
            </a:r>
            <a:r>
              <a:rPr lang="de-DE" sz="1200" kern="1200" dirty="0">
                <a:solidFill>
                  <a:schemeClr val="tx1"/>
                </a:solidFill>
                <a:effectLst/>
                <a:latin typeface="+mn-lt"/>
                <a:ea typeface="+mn-ea"/>
                <a:cs typeface="+mn-cs"/>
              </a:rPr>
              <a:t> Frauenquote..)</a:t>
            </a:r>
          </a:p>
          <a:p>
            <a:r>
              <a:rPr lang="de-DE" sz="1200" kern="1200" dirty="0">
                <a:solidFill>
                  <a:schemeClr val="tx1"/>
                </a:solidFill>
                <a:effectLst/>
                <a:latin typeface="+mn-lt"/>
                <a:ea typeface="+mn-ea"/>
                <a:cs typeface="+mn-cs"/>
              </a:rPr>
              <a:t>                   </a:t>
            </a:r>
          </a:p>
          <a:p>
            <a:r>
              <a:rPr lang="de-DE" sz="1200" u="sng" kern="1200" dirty="0">
                <a:solidFill>
                  <a:schemeClr val="tx1"/>
                </a:solidFill>
                <a:effectLst/>
                <a:latin typeface="+mn-lt"/>
                <a:ea typeface="+mn-ea"/>
                <a:cs typeface="+mn-cs"/>
              </a:rPr>
              <a:t>Kriterien</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Zum jeweiligen Beruf gibt es immer Angebot und Nachfrage. Wenn Stellen nicht besetz sind steigt die Nachfrage, demnach auch der Lohn, fällt die Nachfrage Fällt auch der Lohn.</a:t>
            </a:r>
          </a:p>
          <a:p>
            <a:r>
              <a:rPr lang="de-DE" sz="1200" u="none" strike="noStrike"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a:p>
            <a:r>
              <a:rPr lang="de-DE" sz="1200" u="sng" kern="1200" dirty="0">
                <a:solidFill>
                  <a:schemeClr val="tx1"/>
                </a:solidFill>
                <a:effectLst/>
                <a:latin typeface="+mn-lt"/>
                <a:ea typeface="+mn-ea"/>
                <a:cs typeface="+mn-cs"/>
              </a:rPr>
              <a:t>Agentur für Arbeit</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Sorgt für den Ausgleich von Angebot und Nachfrage.</a:t>
            </a:r>
          </a:p>
          <a:p>
            <a:r>
              <a:rPr lang="de-DE" sz="1200" kern="1200" dirty="0">
                <a:solidFill>
                  <a:schemeClr val="tx1"/>
                </a:solidFill>
                <a:effectLst/>
                <a:latin typeface="+mn-lt"/>
                <a:ea typeface="+mn-ea"/>
                <a:cs typeface="+mn-cs"/>
              </a:rPr>
              <a:t>Hilft Arbeitnehmer sowohl Arbeitgeber die Möglichkeit die beste Lösung zu finden. </a:t>
            </a:r>
          </a:p>
          <a:p>
            <a:endParaRPr lang="de-DE" dirty="0"/>
          </a:p>
        </p:txBody>
      </p:sp>
      <p:sp>
        <p:nvSpPr>
          <p:cNvPr id="4" name="Foliennummernplatzhalter 3"/>
          <p:cNvSpPr>
            <a:spLocks noGrp="1"/>
          </p:cNvSpPr>
          <p:nvPr>
            <p:ph type="sldNum" sz="quarter" idx="5"/>
          </p:nvPr>
        </p:nvSpPr>
        <p:spPr/>
        <p:txBody>
          <a:bodyPr/>
          <a:lstStyle/>
          <a:p>
            <a:fld id="{E570D613-E24C-41B9-9BDD-5B867A578CF7}" type="slidenum">
              <a:rPr lang="de-DE" smtClean="0"/>
              <a:t>5</a:t>
            </a:fld>
            <a:endParaRPr lang="de-DE"/>
          </a:p>
        </p:txBody>
      </p:sp>
    </p:spTree>
    <p:extLst>
      <p:ext uri="{BB962C8B-B14F-4D97-AF65-F5344CB8AC3E}">
        <p14:creationId xmlns:p14="http://schemas.microsoft.com/office/powerpoint/2010/main" val="3955177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u="sng" kern="1200" dirty="0">
                <a:solidFill>
                  <a:schemeClr val="tx1"/>
                </a:solidFill>
                <a:effectLst/>
                <a:latin typeface="+mn-lt"/>
                <a:ea typeface="+mn-ea"/>
                <a:cs typeface="+mn-cs"/>
              </a:rPr>
              <a:t>BEISPIEL: </a:t>
            </a:r>
            <a:r>
              <a:rPr lang="de-DE" sz="1200" kern="1200" dirty="0">
                <a:solidFill>
                  <a:schemeClr val="tx1"/>
                </a:solidFill>
                <a:effectLst/>
                <a:latin typeface="+mn-lt"/>
                <a:ea typeface="+mn-ea"/>
                <a:cs typeface="+mn-cs"/>
              </a:rPr>
              <a:t>Die JIKU IT-Solutions hat einen hohen Bedarf an Fachkräften in verschiedenen Fachrichtungen an verschiedenen Standorten.</a:t>
            </a:r>
          </a:p>
          <a:p>
            <a:r>
              <a:rPr lang="de-DE" sz="1200" kern="1200" dirty="0">
                <a:solidFill>
                  <a:schemeClr val="tx1"/>
                </a:solidFill>
                <a:effectLst/>
                <a:latin typeface="+mn-lt"/>
                <a:ea typeface="+mn-ea"/>
                <a:cs typeface="+mn-cs"/>
              </a:rPr>
              <a:t>Beispiele für die verschieden Fachrichtungen:</a:t>
            </a:r>
          </a:p>
          <a:p>
            <a:pPr lvl="0"/>
            <a:r>
              <a:rPr lang="de-DE" sz="1200" kern="1200" dirty="0">
                <a:solidFill>
                  <a:schemeClr val="tx1"/>
                </a:solidFill>
                <a:effectLst/>
                <a:latin typeface="+mn-lt"/>
                <a:ea typeface="+mn-ea"/>
                <a:cs typeface="+mn-cs"/>
              </a:rPr>
              <a:t>Führungskräfte</a:t>
            </a:r>
          </a:p>
          <a:p>
            <a:pPr lvl="0"/>
            <a:r>
              <a:rPr lang="de-DE" sz="1200" kern="1200" dirty="0">
                <a:solidFill>
                  <a:schemeClr val="tx1"/>
                </a:solidFill>
                <a:effectLst/>
                <a:latin typeface="+mn-lt"/>
                <a:ea typeface="+mn-ea"/>
                <a:cs typeface="+mn-cs"/>
              </a:rPr>
              <a:t>Personalabteilung</a:t>
            </a:r>
          </a:p>
          <a:p>
            <a:pPr lvl="0"/>
            <a:r>
              <a:rPr lang="de-DE" sz="1200" kern="1200" dirty="0">
                <a:solidFill>
                  <a:schemeClr val="tx1"/>
                </a:solidFill>
                <a:effectLst/>
                <a:latin typeface="+mn-lt"/>
                <a:ea typeface="+mn-ea"/>
                <a:cs typeface="+mn-cs"/>
              </a:rPr>
              <a:t>Buchhaltung</a:t>
            </a:r>
          </a:p>
          <a:p>
            <a:pPr lvl="0"/>
            <a:r>
              <a:rPr lang="de-DE" sz="1200" kern="1200" dirty="0">
                <a:solidFill>
                  <a:schemeClr val="tx1"/>
                </a:solidFill>
                <a:effectLst/>
                <a:latin typeface="+mn-lt"/>
                <a:ea typeface="+mn-ea"/>
                <a:cs typeface="+mn-cs"/>
              </a:rPr>
              <a:t>Fachinformatiker in verschiedenen Orientierungen</a:t>
            </a:r>
          </a:p>
          <a:p>
            <a:pPr lvl="0"/>
            <a:r>
              <a:rPr lang="de-DE" sz="1200" kern="1200" dirty="0">
                <a:solidFill>
                  <a:schemeClr val="tx1"/>
                </a:solidFill>
                <a:effectLst/>
                <a:latin typeface="+mn-lt"/>
                <a:ea typeface="+mn-ea"/>
                <a:cs typeface="+mn-cs"/>
              </a:rPr>
              <a:t>Auszubildende in verschiedenen Fachrichtungen</a:t>
            </a: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Da auf dem Arbeitsmarkt der IT-Branche ein Fachkräftemangel herrscht, bildet die JIKU im hohen Maße aus, was sich am Verhältnis von 480 Mitarbeiten gesamt und davon 96 Auszubildende darstellt.</a:t>
            </a:r>
          </a:p>
          <a:p>
            <a:endParaRPr lang="de-DE" dirty="0"/>
          </a:p>
        </p:txBody>
      </p:sp>
      <p:sp>
        <p:nvSpPr>
          <p:cNvPr id="4" name="Foliennummernplatzhalter 3"/>
          <p:cNvSpPr>
            <a:spLocks noGrp="1"/>
          </p:cNvSpPr>
          <p:nvPr>
            <p:ph type="sldNum" sz="quarter" idx="5"/>
          </p:nvPr>
        </p:nvSpPr>
        <p:spPr/>
        <p:txBody>
          <a:bodyPr/>
          <a:lstStyle/>
          <a:p>
            <a:fld id="{E570D613-E24C-41B9-9BDD-5B867A578CF7}" type="slidenum">
              <a:rPr lang="de-DE" smtClean="0"/>
              <a:t>6</a:t>
            </a:fld>
            <a:endParaRPr lang="de-DE"/>
          </a:p>
        </p:txBody>
      </p:sp>
    </p:spTree>
    <p:extLst>
      <p:ext uri="{BB962C8B-B14F-4D97-AF65-F5344CB8AC3E}">
        <p14:creationId xmlns:p14="http://schemas.microsoft.com/office/powerpoint/2010/main" val="1267895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a:solidFill>
                  <a:schemeClr val="tx1"/>
                </a:solidFill>
                <a:effectLst/>
                <a:latin typeface="+mn-lt"/>
                <a:ea typeface="+mn-ea"/>
                <a:cs typeface="+mn-cs"/>
              </a:rPr>
              <a:t>Derzeitiges Kräfteverhältnis auf dem Arbeitsmarkt in der IT</a:t>
            </a:r>
            <a:endParaRPr lang="de-DE" sz="1200" kern="1200" dirty="0">
              <a:solidFill>
                <a:schemeClr val="tx1"/>
              </a:solidFill>
              <a:effectLst/>
              <a:latin typeface="+mn-lt"/>
              <a:ea typeface="+mn-ea"/>
              <a:cs typeface="+mn-cs"/>
            </a:endParaRPr>
          </a:p>
          <a:p>
            <a:r>
              <a:rPr lang="de-DE" sz="1200" b="1" kern="1200" dirty="0">
                <a:solidFill>
                  <a:schemeClr val="tx1"/>
                </a:solidFill>
                <a:effectLst/>
                <a:latin typeface="+mn-lt"/>
                <a:ea typeface="+mn-ea"/>
                <a:cs typeface="+mn-cs"/>
              </a:rPr>
              <a:t> </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Der IT-Bereich boomt wie nie zu vor, was sich auch deutlich auf dem Arbeitsmarkt wiederspiegelt. </a:t>
            </a:r>
          </a:p>
          <a:p>
            <a:r>
              <a:rPr lang="de-DE" sz="1200" kern="1200" dirty="0">
                <a:solidFill>
                  <a:schemeClr val="tx1"/>
                </a:solidFill>
                <a:effectLst/>
                <a:latin typeface="+mn-lt"/>
                <a:ea typeface="+mn-ea"/>
                <a:cs typeface="+mn-cs"/>
              </a:rPr>
              <a:t>Wie in der Grafik des Handelsblatts zu sehen, gibt es eine deutlich höhere Nachfrage an Fachkräften wie Arbeitssuchende Fachkräfte. Nur rund die Hälfte aller offenen Stellen könnten derzeit besetzt werden. Somit gibt es derzeit einen Fachkräftemangel auf dem Arbeitsmarkt der IT-Branche.</a:t>
            </a:r>
          </a:p>
        </p:txBody>
      </p:sp>
      <p:sp>
        <p:nvSpPr>
          <p:cNvPr id="4" name="Foliennummernplatzhalter 3"/>
          <p:cNvSpPr>
            <a:spLocks noGrp="1"/>
          </p:cNvSpPr>
          <p:nvPr>
            <p:ph type="sldNum" sz="quarter" idx="5"/>
          </p:nvPr>
        </p:nvSpPr>
        <p:spPr/>
        <p:txBody>
          <a:bodyPr/>
          <a:lstStyle/>
          <a:p>
            <a:fld id="{E570D613-E24C-41B9-9BDD-5B867A578CF7}" type="slidenum">
              <a:rPr lang="de-DE" smtClean="0"/>
              <a:t>7</a:t>
            </a:fld>
            <a:endParaRPr lang="de-DE"/>
          </a:p>
        </p:txBody>
      </p:sp>
    </p:spTree>
    <p:extLst>
      <p:ext uri="{BB962C8B-B14F-4D97-AF65-F5344CB8AC3E}">
        <p14:creationId xmlns:p14="http://schemas.microsoft.com/office/powerpoint/2010/main" val="1611869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Da in der IT Fachkräftemangel herrscht und der Bedarf u.a. an kompetenten Fachinformatikern gegeben ist, hat man auch mit einer erfolgreich absolvierten Umschulung gute Jobaussichten. </a:t>
            </a:r>
          </a:p>
          <a:p>
            <a:r>
              <a:rPr lang="de-DE" sz="1200" kern="1200" dirty="0">
                <a:solidFill>
                  <a:schemeClr val="tx1"/>
                </a:solidFill>
                <a:effectLst/>
                <a:latin typeface="+mn-lt"/>
                <a:ea typeface="+mn-ea"/>
                <a:cs typeface="+mn-cs"/>
              </a:rPr>
              <a:t>Auch die GFN wirbt damit, das über 80% ihrer Umschüler einen Arbeitsplatz erhalten, häufig sogar unbefristet. </a:t>
            </a:r>
          </a:p>
          <a:p>
            <a:r>
              <a:rPr lang="de-DE" sz="1200" kern="1200" dirty="0">
                <a:solidFill>
                  <a:schemeClr val="tx1"/>
                </a:solidFill>
                <a:effectLst/>
                <a:latin typeface="+mn-lt"/>
                <a:ea typeface="+mn-ea"/>
                <a:cs typeface="+mn-cs"/>
              </a:rPr>
              <a:t>Es ist aber auch wichtig sich auf dem laufenden zu halten um den Anschluss nicht zu verlieren, denn die IT ist ein schnelllebiges Geschäft, wo regelmäßige Weiterbildungen ein muss sind, um sein Wissen auf dem neuesten Stand zu halten oder es zu vertiefen.  </a:t>
            </a:r>
          </a:p>
          <a:p>
            <a:endParaRPr lang="de-DE" dirty="0"/>
          </a:p>
        </p:txBody>
      </p:sp>
      <p:sp>
        <p:nvSpPr>
          <p:cNvPr id="4" name="Foliennummernplatzhalter 3"/>
          <p:cNvSpPr>
            <a:spLocks noGrp="1"/>
          </p:cNvSpPr>
          <p:nvPr>
            <p:ph type="sldNum" sz="quarter" idx="5"/>
          </p:nvPr>
        </p:nvSpPr>
        <p:spPr/>
        <p:txBody>
          <a:bodyPr/>
          <a:lstStyle/>
          <a:p>
            <a:fld id="{E570D613-E24C-41B9-9BDD-5B867A578CF7}" type="slidenum">
              <a:rPr lang="de-DE" smtClean="0"/>
              <a:t>8</a:t>
            </a:fld>
            <a:endParaRPr lang="de-DE"/>
          </a:p>
        </p:txBody>
      </p:sp>
    </p:spTree>
    <p:extLst>
      <p:ext uri="{BB962C8B-B14F-4D97-AF65-F5344CB8AC3E}">
        <p14:creationId xmlns:p14="http://schemas.microsoft.com/office/powerpoint/2010/main" val="2148067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570D613-E24C-41B9-9BDD-5B867A578CF7}" type="slidenum">
              <a:rPr lang="de-DE" smtClean="0"/>
              <a:t>10</a:t>
            </a:fld>
            <a:endParaRPr lang="de-DE"/>
          </a:p>
        </p:txBody>
      </p:sp>
    </p:spTree>
    <p:extLst>
      <p:ext uri="{BB962C8B-B14F-4D97-AF65-F5344CB8AC3E}">
        <p14:creationId xmlns:p14="http://schemas.microsoft.com/office/powerpoint/2010/main" val="4230434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FD6DA7-2F29-476F-BF7E-9D4B1443F89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8528D08-839F-4678-B4AD-A963A22C8C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FD04BB2-8520-47FB-B1DF-F0212DC0D381}"/>
              </a:ext>
            </a:extLst>
          </p:cNvPr>
          <p:cNvSpPr>
            <a:spLocks noGrp="1"/>
          </p:cNvSpPr>
          <p:nvPr>
            <p:ph type="dt" sz="half" idx="10"/>
          </p:nvPr>
        </p:nvSpPr>
        <p:spPr/>
        <p:txBody>
          <a:bodyPr/>
          <a:lstStyle/>
          <a:p>
            <a:fld id="{24C7A9E6-184A-4758-BAE5-6965F82C6AE0}" type="datetimeFigureOut">
              <a:rPr lang="de-DE" smtClean="0"/>
              <a:t>12.03.2021</a:t>
            </a:fld>
            <a:endParaRPr lang="de-DE"/>
          </a:p>
        </p:txBody>
      </p:sp>
      <p:sp>
        <p:nvSpPr>
          <p:cNvPr id="5" name="Fußzeilenplatzhalter 4">
            <a:extLst>
              <a:ext uri="{FF2B5EF4-FFF2-40B4-BE49-F238E27FC236}">
                <a16:creationId xmlns:a16="http://schemas.microsoft.com/office/drawing/2014/main" id="{794C76B2-BB88-4B23-9952-45F3D91364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F5B161B-8EE9-4311-8DA7-3CEEB1D1A7EE}"/>
              </a:ext>
            </a:extLst>
          </p:cNvPr>
          <p:cNvSpPr>
            <a:spLocks noGrp="1"/>
          </p:cNvSpPr>
          <p:nvPr>
            <p:ph type="sldNum" sz="quarter" idx="12"/>
          </p:nvPr>
        </p:nvSpPr>
        <p:spPr/>
        <p:txBody>
          <a:bodyPr/>
          <a:lstStyle/>
          <a:p>
            <a:fld id="{4A027F1E-F530-4428-B7C9-EE9BDD0ACF7D}" type="slidenum">
              <a:rPr lang="de-DE" smtClean="0"/>
              <a:t>‹Nr.›</a:t>
            </a:fld>
            <a:endParaRPr lang="de-DE"/>
          </a:p>
        </p:txBody>
      </p:sp>
    </p:spTree>
    <p:extLst>
      <p:ext uri="{BB962C8B-B14F-4D97-AF65-F5344CB8AC3E}">
        <p14:creationId xmlns:p14="http://schemas.microsoft.com/office/powerpoint/2010/main" val="3407226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58B3F6-77F8-40C5-87C1-3271E4A8FBD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A9ADCE5-443A-4889-9C09-D3669EB9C15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5EAE650-D88F-4A57-80B6-39D178ACBE80}"/>
              </a:ext>
            </a:extLst>
          </p:cNvPr>
          <p:cNvSpPr>
            <a:spLocks noGrp="1"/>
          </p:cNvSpPr>
          <p:nvPr>
            <p:ph type="dt" sz="half" idx="10"/>
          </p:nvPr>
        </p:nvSpPr>
        <p:spPr/>
        <p:txBody>
          <a:bodyPr/>
          <a:lstStyle/>
          <a:p>
            <a:fld id="{24C7A9E6-184A-4758-BAE5-6965F82C6AE0}" type="datetimeFigureOut">
              <a:rPr lang="de-DE" smtClean="0"/>
              <a:t>12.03.2021</a:t>
            </a:fld>
            <a:endParaRPr lang="de-DE"/>
          </a:p>
        </p:txBody>
      </p:sp>
      <p:sp>
        <p:nvSpPr>
          <p:cNvPr id="5" name="Fußzeilenplatzhalter 4">
            <a:extLst>
              <a:ext uri="{FF2B5EF4-FFF2-40B4-BE49-F238E27FC236}">
                <a16:creationId xmlns:a16="http://schemas.microsoft.com/office/drawing/2014/main" id="{F97ED9C4-53F4-4762-A420-BB975C3C701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F4831A3-81B0-4929-A9CE-FDC9432EF8EE}"/>
              </a:ext>
            </a:extLst>
          </p:cNvPr>
          <p:cNvSpPr>
            <a:spLocks noGrp="1"/>
          </p:cNvSpPr>
          <p:nvPr>
            <p:ph type="sldNum" sz="quarter" idx="12"/>
          </p:nvPr>
        </p:nvSpPr>
        <p:spPr/>
        <p:txBody>
          <a:bodyPr/>
          <a:lstStyle/>
          <a:p>
            <a:fld id="{4A027F1E-F530-4428-B7C9-EE9BDD0ACF7D}" type="slidenum">
              <a:rPr lang="de-DE" smtClean="0"/>
              <a:t>‹Nr.›</a:t>
            </a:fld>
            <a:endParaRPr lang="de-DE"/>
          </a:p>
        </p:txBody>
      </p:sp>
    </p:spTree>
    <p:extLst>
      <p:ext uri="{BB962C8B-B14F-4D97-AF65-F5344CB8AC3E}">
        <p14:creationId xmlns:p14="http://schemas.microsoft.com/office/powerpoint/2010/main" val="200148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0A066DA-CE67-495B-8D8D-01C4D3512C3A}"/>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36B294F-6396-462C-BAAF-4B0EF1661A0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DD1E9D5-FFAA-4607-AF47-575531319548}"/>
              </a:ext>
            </a:extLst>
          </p:cNvPr>
          <p:cNvSpPr>
            <a:spLocks noGrp="1"/>
          </p:cNvSpPr>
          <p:nvPr>
            <p:ph type="dt" sz="half" idx="10"/>
          </p:nvPr>
        </p:nvSpPr>
        <p:spPr/>
        <p:txBody>
          <a:bodyPr/>
          <a:lstStyle/>
          <a:p>
            <a:fld id="{24C7A9E6-184A-4758-BAE5-6965F82C6AE0}" type="datetimeFigureOut">
              <a:rPr lang="de-DE" smtClean="0"/>
              <a:t>12.03.2021</a:t>
            </a:fld>
            <a:endParaRPr lang="de-DE"/>
          </a:p>
        </p:txBody>
      </p:sp>
      <p:sp>
        <p:nvSpPr>
          <p:cNvPr id="5" name="Fußzeilenplatzhalter 4">
            <a:extLst>
              <a:ext uri="{FF2B5EF4-FFF2-40B4-BE49-F238E27FC236}">
                <a16:creationId xmlns:a16="http://schemas.microsoft.com/office/drawing/2014/main" id="{D6EBA1AD-6390-4860-8F8C-062579E48FF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163A03-7D6C-4566-B9BD-9234E609024C}"/>
              </a:ext>
            </a:extLst>
          </p:cNvPr>
          <p:cNvSpPr>
            <a:spLocks noGrp="1"/>
          </p:cNvSpPr>
          <p:nvPr>
            <p:ph type="sldNum" sz="quarter" idx="12"/>
          </p:nvPr>
        </p:nvSpPr>
        <p:spPr/>
        <p:txBody>
          <a:bodyPr/>
          <a:lstStyle/>
          <a:p>
            <a:fld id="{4A027F1E-F530-4428-B7C9-EE9BDD0ACF7D}" type="slidenum">
              <a:rPr lang="de-DE" smtClean="0"/>
              <a:t>‹Nr.›</a:t>
            </a:fld>
            <a:endParaRPr lang="de-DE"/>
          </a:p>
        </p:txBody>
      </p:sp>
    </p:spTree>
    <p:extLst>
      <p:ext uri="{BB962C8B-B14F-4D97-AF65-F5344CB8AC3E}">
        <p14:creationId xmlns:p14="http://schemas.microsoft.com/office/powerpoint/2010/main" val="15912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44E338-0C62-4492-9D8B-388B11D1F50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78261AB-DA36-45E9-92F4-05EDA57A7AE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32524C5-98FC-4C51-A334-A790B52557FA}"/>
              </a:ext>
            </a:extLst>
          </p:cNvPr>
          <p:cNvSpPr>
            <a:spLocks noGrp="1"/>
          </p:cNvSpPr>
          <p:nvPr>
            <p:ph type="dt" sz="half" idx="10"/>
          </p:nvPr>
        </p:nvSpPr>
        <p:spPr/>
        <p:txBody>
          <a:bodyPr/>
          <a:lstStyle/>
          <a:p>
            <a:fld id="{24C7A9E6-184A-4758-BAE5-6965F82C6AE0}" type="datetimeFigureOut">
              <a:rPr lang="de-DE" smtClean="0"/>
              <a:t>12.03.2021</a:t>
            </a:fld>
            <a:endParaRPr lang="de-DE"/>
          </a:p>
        </p:txBody>
      </p:sp>
      <p:sp>
        <p:nvSpPr>
          <p:cNvPr id="5" name="Fußzeilenplatzhalter 4">
            <a:extLst>
              <a:ext uri="{FF2B5EF4-FFF2-40B4-BE49-F238E27FC236}">
                <a16:creationId xmlns:a16="http://schemas.microsoft.com/office/drawing/2014/main" id="{CFD9D086-5AA1-4CEE-BF72-C7B301EEF86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8BCF324-BACF-4E39-8DB3-CFC32838E3CA}"/>
              </a:ext>
            </a:extLst>
          </p:cNvPr>
          <p:cNvSpPr>
            <a:spLocks noGrp="1"/>
          </p:cNvSpPr>
          <p:nvPr>
            <p:ph type="sldNum" sz="quarter" idx="12"/>
          </p:nvPr>
        </p:nvSpPr>
        <p:spPr/>
        <p:txBody>
          <a:bodyPr/>
          <a:lstStyle/>
          <a:p>
            <a:fld id="{4A027F1E-F530-4428-B7C9-EE9BDD0ACF7D}" type="slidenum">
              <a:rPr lang="de-DE" smtClean="0"/>
              <a:t>‹Nr.›</a:t>
            </a:fld>
            <a:endParaRPr lang="de-DE"/>
          </a:p>
        </p:txBody>
      </p:sp>
    </p:spTree>
    <p:extLst>
      <p:ext uri="{BB962C8B-B14F-4D97-AF65-F5344CB8AC3E}">
        <p14:creationId xmlns:p14="http://schemas.microsoft.com/office/powerpoint/2010/main" val="113725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BF0078-2EAA-44F1-99DA-1125B572F54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19E9C0D-C46A-45C0-B913-28D09386A5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67357ED-391E-4BA6-B014-4964906C347E}"/>
              </a:ext>
            </a:extLst>
          </p:cNvPr>
          <p:cNvSpPr>
            <a:spLocks noGrp="1"/>
          </p:cNvSpPr>
          <p:nvPr>
            <p:ph type="dt" sz="half" idx="10"/>
          </p:nvPr>
        </p:nvSpPr>
        <p:spPr/>
        <p:txBody>
          <a:bodyPr/>
          <a:lstStyle/>
          <a:p>
            <a:fld id="{24C7A9E6-184A-4758-BAE5-6965F82C6AE0}" type="datetimeFigureOut">
              <a:rPr lang="de-DE" smtClean="0"/>
              <a:t>12.03.2021</a:t>
            </a:fld>
            <a:endParaRPr lang="de-DE"/>
          </a:p>
        </p:txBody>
      </p:sp>
      <p:sp>
        <p:nvSpPr>
          <p:cNvPr id="5" name="Fußzeilenplatzhalter 4">
            <a:extLst>
              <a:ext uri="{FF2B5EF4-FFF2-40B4-BE49-F238E27FC236}">
                <a16:creationId xmlns:a16="http://schemas.microsoft.com/office/drawing/2014/main" id="{F642AAEC-0AE2-46F9-B05E-D6B14AF435D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224704D-DC7E-45B3-B81D-5E89917D523D}"/>
              </a:ext>
            </a:extLst>
          </p:cNvPr>
          <p:cNvSpPr>
            <a:spLocks noGrp="1"/>
          </p:cNvSpPr>
          <p:nvPr>
            <p:ph type="sldNum" sz="quarter" idx="12"/>
          </p:nvPr>
        </p:nvSpPr>
        <p:spPr/>
        <p:txBody>
          <a:bodyPr/>
          <a:lstStyle/>
          <a:p>
            <a:fld id="{4A027F1E-F530-4428-B7C9-EE9BDD0ACF7D}" type="slidenum">
              <a:rPr lang="de-DE" smtClean="0"/>
              <a:t>‹Nr.›</a:t>
            </a:fld>
            <a:endParaRPr lang="de-DE"/>
          </a:p>
        </p:txBody>
      </p:sp>
    </p:spTree>
    <p:extLst>
      <p:ext uri="{BB962C8B-B14F-4D97-AF65-F5344CB8AC3E}">
        <p14:creationId xmlns:p14="http://schemas.microsoft.com/office/powerpoint/2010/main" val="195942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23A607-0F1A-49BE-B5D2-2FBC9A261BC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3EC3A82-8BA6-472D-B41C-9E788DA8619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AA7B00F-3FA3-4975-8779-850CBC65265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DB537A80-89D4-46E7-99DC-F53610FDDEE7}"/>
              </a:ext>
            </a:extLst>
          </p:cNvPr>
          <p:cNvSpPr>
            <a:spLocks noGrp="1"/>
          </p:cNvSpPr>
          <p:nvPr>
            <p:ph type="dt" sz="half" idx="10"/>
          </p:nvPr>
        </p:nvSpPr>
        <p:spPr/>
        <p:txBody>
          <a:bodyPr/>
          <a:lstStyle/>
          <a:p>
            <a:fld id="{24C7A9E6-184A-4758-BAE5-6965F82C6AE0}" type="datetimeFigureOut">
              <a:rPr lang="de-DE" smtClean="0"/>
              <a:t>12.03.2021</a:t>
            </a:fld>
            <a:endParaRPr lang="de-DE"/>
          </a:p>
        </p:txBody>
      </p:sp>
      <p:sp>
        <p:nvSpPr>
          <p:cNvPr id="6" name="Fußzeilenplatzhalter 5">
            <a:extLst>
              <a:ext uri="{FF2B5EF4-FFF2-40B4-BE49-F238E27FC236}">
                <a16:creationId xmlns:a16="http://schemas.microsoft.com/office/drawing/2014/main" id="{8EDC8A02-2556-4D95-876E-A44582E2387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8CBB89-EDBF-4565-8327-94A4DEC11DD0}"/>
              </a:ext>
            </a:extLst>
          </p:cNvPr>
          <p:cNvSpPr>
            <a:spLocks noGrp="1"/>
          </p:cNvSpPr>
          <p:nvPr>
            <p:ph type="sldNum" sz="quarter" idx="12"/>
          </p:nvPr>
        </p:nvSpPr>
        <p:spPr/>
        <p:txBody>
          <a:bodyPr/>
          <a:lstStyle/>
          <a:p>
            <a:fld id="{4A027F1E-F530-4428-B7C9-EE9BDD0ACF7D}" type="slidenum">
              <a:rPr lang="de-DE" smtClean="0"/>
              <a:t>‹Nr.›</a:t>
            </a:fld>
            <a:endParaRPr lang="de-DE"/>
          </a:p>
        </p:txBody>
      </p:sp>
    </p:spTree>
    <p:extLst>
      <p:ext uri="{BB962C8B-B14F-4D97-AF65-F5344CB8AC3E}">
        <p14:creationId xmlns:p14="http://schemas.microsoft.com/office/powerpoint/2010/main" val="339676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D83B7F-EC07-43C9-B7A9-45D022366A1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90CDBB1-D10E-4FB2-871A-3E912EEB13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5DD14B0-A18D-4F25-B772-485CFABDC9F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808F786-8E0C-42B9-8D53-5891C284DE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D8BB991-5A5D-47F2-AE8F-E12A04B84A2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31AA980-5E1F-45D0-9686-71DCA6C4C974}"/>
              </a:ext>
            </a:extLst>
          </p:cNvPr>
          <p:cNvSpPr>
            <a:spLocks noGrp="1"/>
          </p:cNvSpPr>
          <p:nvPr>
            <p:ph type="dt" sz="half" idx="10"/>
          </p:nvPr>
        </p:nvSpPr>
        <p:spPr/>
        <p:txBody>
          <a:bodyPr/>
          <a:lstStyle/>
          <a:p>
            <a:fld id="{24C7A9E6-184A-4758-BAE5-6965F82C6AE0}" type="datetimeFigureOut">
              <a:rPr lang="de-DE" smtClean="0"/>
              <a:t>12.03.2021</a:t>
            </a:fld>
            <a:endParaRPr lang="de-DE"/>
          </a:p>
        </p:txBody>
      </p:sp>
      <p:sp>
        <p:nvSpPr>
          <p:cNvPr id="8" name="Fußzeilenplatzhalter 7">
            <a:extLst>
              <a:ext uri="{FF2B5EF4-FFF2-40B4-BE49-F238E27FC236}">
                <a16:creationId xmlns:a16="http://schemas.microsoft.com/office/drawing/2014/main" id="{7C273AC2-DDD4-4EE1-AD84-69EF86E0330A}"/>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7E5DFEF-03AD-48A5-993A-4AD6B4DCE0DE}"/>
              </a:ext>
            </a:extLst>
          </p:cNvPr>
          <p:cNvSpPr>
            <a:spLocks noGrp="1"/>
          </p:cNvSpPr>
          <p:nvPr>
            <p:ph type="sldNum" sz="quarter" idx="12"/>
          </p:nvPr>
        </p:nvSpPr>
        <p:spPr/>
        <p:txBody>
          <a:bodyPr/>
          <a:lstStyle/>
          <a:p>
            <a:fld id="{4A027F1E-F530-4428-B7C9-EE9BDD0ACF7D}" type="slidenum">
              <a:rPr lang="de-DE" smtClean="0"/>
              <a:t>‹Nr.›</a:t>
            </a:fld>
            <a:endParaRPr lang="de-DE"/>
          </a:p>
        </p:txBody>
      </p:sp>
    </p:spTree>
    <p:extLst>
      <p:ext uri="{BB962C8B-B14F-4D97-AF65-F5344CB8AC3E}">
        <p14:creationId xmlns:p14="http://schemas.microsoft.com/office/powerpoint/2010/main" val="8831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46CBA-050E-4DF5-AF12-6A4FD0D2417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70575DE-17C2-4F6F-9473-C9957A168E1A}"/>
              </a:ext>
            </a:extLst>
          </p:cNvPr>
          <p:cNvSpPr>
            <a:spLocks noGrp="1"/>
          </p:cNvSpPr>
          <p:nvPr>
            <p:ph type="dt" sz="half" idx="10"/>
          </p:nvPr>
        </p:nvSpPr>
        <p:spPr/>
        <p:txBody>
          <a:bodyPr/>
          <a:lstStyle/>
          <a:p>
            <a:fld id="{24C7A9E6-184A-4758-BAE5-6965F82C6AE0}" type="datetimeFigureOut">
              <a:rPr lang="de-DE" smtClean="0"/>
              <a:t>12.03.2021</a:t>
            </a:fld>
            <a:endParaRPr lang="de-DE"/>
          </a:p>
        </p:txBody>
      </p:sp>
      <p:sp>
        <p:nvSpPr>
          <p:cNvPr id="4" name="Fußzeilenplatzhalter 3">
            <a:extLst>
              <a:ext uri="{FF2B5EF4-FFF2-40B4-BE49-F238E27FC236}">
                <a16:creationId xmlns:a16="http://schemas.microsoft.com/office/drawing/2014/main" id="{E2A852EA-3AA7-4F7C-BBEA-0B8DE3BB46C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92023B1-DFB2-4A67-A3DB-33B00445BF95}"/>
              </a:ext>
            </a:extLst>
          </p:cNvPr>
          <p:cNvSpPr>
            <a:spLocks noGrp="1"/>
          </p:cNvSpPr>
          <p:nvPr>
            <p:ph type="sldNum" sz="quarter" idx="12"/>
          </p:nvPr>
        </p:nvSpPr>
        <p:spPr/>
        <p:txBody>
          <a:bodyPr/>
          <a:lstStyle/>
          <a:p>
            <a:fld id="{4A027F1E-F530-4428-B7C9-EE9BDD0ACF7D}" type="slidenum">
              <a:rPr lang="de-DE" smtClean="0"/>
              <a:t>‹Nr.›</a:t>
            </a:fld>
            <a:endParaRPr lang="de-DE"/>
          </a:p>
        </p:txBody>
      </p:sp>
    </p:spTree>
    <p:extLst>
      <p:ext uri="{BB962C8B-B14F-4D97-AF65-F5344CB8AC3E}">
        <p14:creationId xmlns:p14="http://schemas.microsoft.com/office/powerpoint/2010/main" val="2055705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9CB7EA6-BEED-4C06-AD78-4B19EAD55FA0}"/>
              </a:ext>
            </a:extLst>
          </p:cNvPr>
          <p:cNvSpPr>
            <a:spLocks noGrp="1"/>
          </p:cNvSpPr>
          <p:nvPr>
            <p:ph type="dt" sz="half" idx="10"/>
          </p:nvPr>
        </p:nvSpPr>
        <p:spPr/>
        <p:txBody>
          <a:bodyPr/>
          <a:lstStyle/>
          <a:p>
            <a:fld id="{24C7A9E6-184A-4758-BAE5-6965F82C6AE0}" type="datetimeFigureOut">
              <a:rPr lang="de-DE" smtClean="0"/>
              <a:t>12.03.2021</a:t>
            </a:fld>
            <a:endParaRPr lang="de-DE"/>
          </a:p>
        </p:txBody>
      </p:sp>
      <p:sp>
        <p:nvSpPr>
          <p:cNvPr id="3" name="Fußzeilenplatzhalter 2">
            <a:extLst>
              <a:ext uri="{FF2B5EF4-FFF2-40B4-BE49-F238E27FC236}">
                <a16:creationId xmlns:a16="http://schemas.microsoft.com/office/drawing/2014/main" id="{8B950C01-E755-49BA-B810-56B2F77F5F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A3E8A69-B633-4E2D-9B07-A6F1F81597CC}"/>
              </a:ext>
            </a:extLst>
          </p:cNvPr>
          <p:cNvSpPr>
            <a:spLocks noGrp="1"/>
          </p:cNvSpPr>
          <p:nvPr>
            <p:ph type="sldNum" sz="quarter" idx="12"/>
          </p:nvPr>
        </p:nvSpPr>
        <p:spPr/>
        <p:txBody>
          <a:bodyPr/>
          <a:lstStyle/>
          <a:p>
            <a:fld id="{4A027F1E-F530-4428-B7C9-EE9BDD0ACF7D}" type="slidenum">
              <a:rPr lang="de-DE" smtClean="0"/>
              <a:t>‹Nr.›</a:t>
            </a:fld>
            <a:endParaRPr lang="de-DE"/>
          </a:p>
        </p:txBody>
      </p:sp>
    </p:spTree>
    <p:extLst>
      <p:ext uri="{BB962C8B-B14F-4D97-AF65-F5344CB8AC3E}">
        <p14:creationId xmlns:p14="http://schemas.microsoft.com/office/powerpoint/2010/main" val="11788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FB9BF-B1BF-4A24-A445-67A09ECAFF3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CEA9FE1-3767-43A7-A7CD-2FE09FB9FD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7F9EEC9-3124-4633-9FC0-9F1429F3D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1C6A4B7-DA15-43A1-83BB-BF26CC1365C3}"/>
              </a:ext>
            </a:extLst>
          </p:cNvPr>
          <p:cNvSpPr>
            <a:spLocks noGrp="1"/>
          </p:cNvSpPr>
          <p:nvPr>
            <p:ph type="dt" sz="half" idx="10"/>
          </p:nvPr>
        </p:nvSpPr>
        <p:spPr/>
        <p:txBody>
          <a:bodyPr/>
          <a:lstStyle/>
          <a:p>
            <a:fld id="{24C7A9E6-184A-4758-BAE5-6965F82C6AE0}" type="datetimeFigureOut">
              <a:rPr lang="de-DE" smtClean="0"/>
              <a:t>12.03.2021</a:t>
            </a:fld>
            <a:endParaRPr lang="de-DE"/>
          </a:p>
        </p:txBody>
      </p:sp>
      <p:sp>
        <p:nvSpPr>
          <p:cNvPr id="6" name="Fußzeilenplatzhalter 5">
            <a:extLst>
              <a:ext uri="{FF2B5EF4-FFF2-40B4-BE49-F238E27FC236}">
                <a16:creationId xmlns:a16="http://schemas.microsoft.com/office/drawing/2014/main" id="{EF298174-A0EB-404C-89CE-AAD4FA10E30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88A9BFA-3C9F-449D-828F-A248AA4564F0}"/>
              </a:ext>
            </a:extLst>
          </p:cNvPr>
          <p:cNvSpPr>
            <a:spLocks noGrp="1"/>
          </p:cNvSpPr>
          <p:nvPr>
            <p:ph type="sldNum" sz="quarter" idx="12"/>
          </p:nvPr>
        </p:nvSpPr>
        <p:spPr/>
        <p:txBody>
          <a:bodyPr/>
          <a:lstStyle/>
          <a:p>
            <a:fld id="{4A027F1E-F530-4428-B7C9-EE9BDD0ACF7D}" type="slidenum">
              <a:rPr lang="de-DE" smtClean="0"/>
              <a:t>‹Nr.›</a:t>
            </a:fld>
            <a:endParaRPr lang="de-DE"/>
          </a:p>
        </p:txBody>
      </p:sp>
    </p:spTree>
    <p:extLst>
      <p:ext uri="{BB962C8B-B14F-4D97-AF65-F5344CB8AC3E}">
        <p14:creationId xmlns:p14="http://schemas.microsoft.com/office/powerpoint/2010/main" val="2784591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4A7C0-CF0B-4A4E-859D-3251F8667C7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1A626E-158D-434A-9919-C1481C453D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9DAB6B1-78BD-440F-BB43-C02D1896C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81663FF-E4CE-4591-8FA6-6971B7A69A13}"/>
              </a:ext>
            </a:extLst>
          </p:cNvPr>
          <p:cNvSpPr>
            <a:spLocks noGrp="1"/>
          </p:cNvSpPr>
          <p:nvPr>
            <p:ph type="dt" sz="half" idx="10"/>
          </p:nvPr>
        </p:nvSpPr>
        <p:spPr/>
        <p:txBody>
          <a:bodyPr/>
          <a:lstStyle/>
          <a:p>
            <a:fld id="{24C7A9E6-184A-4758-BAE5-6965F82C6AE0}" type="datetimeFigureOut">
              <a:rPr lang="de-DE" smtClean="0"/>
              <a:t>12.03.2021</a:t>
            </a:fld>
            <a:endParaRPr lang="de-DE"/>
          </a:p>
        </p:txBody>
      </p:sp>
      <p:sp>
        <p:nvSpPr>
          <p:cNvPr id="6" name="Fußzeilenplatzhalter 5">
            <a:extLst>
              <a:ext uri="{FF2B5EF4-FFF2-40B4-BE49-F238E27FC236}">
                <a16:creationId xmlns:a16="http://schemas.microsoft.com/office/drawing/2014/main" id="{8C2FB502-0ECB-4A5D-AE7D-4018E21A1F7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F0BFCC8-FF49-4113-81A1-DA635C2A4B61}"/>
              </a:ext>
            </a:extLst>
          </p:cNvPr>
          <p:cNvSpPr>
            <a:spLocks noGrp="1"/>
          </p:cNvSpPr>
          <p:nvPr>
            <p:ph type="sldNum" sz="quarter" idx="12"/>
          </p:nvPr>
        </p:nvSpPr>
        <p:spPr/>
        <p:txBody>
          <a:bodyPr/>
          <a:lstStyle/>
          <a:p>
            <a:fld id="{4A027F1E-F530-4428-B7C9-EE9BDD0ACF7D}" type="slidenum">
              <a:rPr lang="de-DE" smtClean="0"/>
              <a:t>‹Nr.›</a:t>
            </a:fld>
            <a:endParaRPr lang="de-DE"/>
          </a:p>
        </p:txBody>
      </p:sp>
    </p:spTree>
    <p:extLst>
      <p:ext uri="{BB962C8B-B14F-4D97-AF65-F5344CB8AC3E}">
        <p14:creationId xmlns:p14="http://schemas.microsoft.com/office/powerpoint/2010/main" val="417721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1E23921-4DA2-4C7A-8068-C2CC0A9FA4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D0869A34-1EE0-4525-A59E-8D20530947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A1A0A30-D253-4F6E-A92B-E8103B9310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7A9E6-184A-4758-BAE5-6965F82C6AE0}" type="datetimeFigureOut">
              <a:rPr lang="de-DE" smtClean="0"/>
              <a:t>12.03.2021</a:t>
            </a:fld>
            <a:endParaRPr lang="de-DE"/>
          </a:p>
        </p:txBody>
      </p:sp>
      <p:sp>
        <p:nvSpPr>
          <p:cNvPr id="5" name="Fußzeilenplatzhalter 4">
            <a:extLst>
              <a:ext uri="{FF2B5EF4-FFF2-40B4-BE49-F238E27FC236}">
                <a16:creationId xmlns:a16="http://schemas.microsoft.com/office/drawing/2014/main" id="{8493EF44-88C6-47A0-85B1-D0BED8947B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2CBC080D-AD92-4F42-A3A8-65B0954AF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27F1E-F530-4428-B7C9-EE9BDD0ACF7D}" type="slidenum">
              <a:rPr lang="de-DE" smtClean="0"/>
              <a:t>‹Nr.›</a:t>
            </a:fld>
            <a:endParaRPr lang="de-DE"/>
          </a:p>
        </p:txBody>
      </p:sp>
    </p:spTree>
    <p:extLst>
      <p:ext uri="{BB962C8B-B14F-4D97-AF65-F5344CB8AC3E}">
        <p14:creationId xmlns:p14="http://schemas.microsoft.com/office/powerpoint/2010/main" val="3080771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www.springerprofessional.de/" TargetMode="External"/><Relationship Id="rId4" Type="http://schemas.openxmlformats.org/officeDocument/2006/relationships/hyperlink" Target="https://www.handelsblatt.com/"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11.jpe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57845966-6EFC-468A-9CC7-BAB4B9585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54372" y="0"/>
            <a:ext cx="9483256" cy="6858000"/>
          </a:xfrm>
          <a:prstGeom prst="rect">
            <a:avLst/>
          </a:prstGeom>
          <a:solidFill>
            <a:srgbClr val="4C58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75554383-98AF-4A47-BB65-705FAAA4BE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Freeform: Shape 51">
            <a:extLst>
              <a:ext uri="{FF2B5EF4-FFF2-40B4-BE49-F238E27FC236}">
                <a16:creationId xmlns:a16="http://schemas.microsoft.com/office/drawing/2014/main" id="{ADAD1991-FFD1-4E94-ABAB-7560D3300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44484" y="0"/>
            <a:ext cx="7837716" cy="6858000"/>
          </a:xfrm>
          <a:custGeom>
            <a:avLst/>
            <a:gdLst>
              <a:gd name="connsiteX0" fmla="*/ 2232159 w 7837716"/>
              <a:gd name="connsiteY0" fmla="*/ 0 h 6858000"/>
              <a:gd name="connsiteX1" fmla="*/ 5605557 w 7837716"/>
              <a:gd name="connsiteY1" fmla="*/ 0 h 6858000"/>
              <a:gd name="connsiteX2" fmla="*/ 5617845 w 7837716"/>
              <a:gd name="connsiteY2" fmla="*/ 5384 h 6858000"/>
              <a:gd name="connsiteX3" fmla="*/ 7837716 w 7837716"/>
              <a:gd name="connsiteY3" fmla="*/ 3429000 h 6858000"/>
              <a:gd name="connsiteX4" fmla="*/ 5617845 w 7837716"/>
              <a:gd name="connsiteY4" fmla="*/ 6852616 h 6858000"/>
              <a:gd name="connsiteX5" fmla="*/ 5605557 w 7837716"/>
              <a:gd name="connsiteY5" fmla="*/ 6858000 h 6858000"/>
              <a:gd name="connsiteX6" fmla="*/ 2232159 w 7837716"/>
              <a:gd name="connsiteY6" fmla="*/ 6858000 h 6858000"/>
              <a:gd name="connsiteX7" fmla="*/ 2219871 w 7837716"/>
              <a:gd name="connsiteY7" fmla="*/ 6852616 h 6858000"/>
              <a:gd name="connsiteX8" fmla="*/ 0 w 7837716"/>
              <a:gd name="connsiteY8" fmla="*/ 3429000 h 6858000"/>
              <a:gd name="connsiteX9" fmla="*/ 2219871 w 7837716"/>
              <a:gd name="connsiteY9" fmla="*/ 538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37716" h="6858000">
                <a:moveTo>
                  <a:pt x="2232159" y="0"/>
                </a:moveTo>
                <a:lnTo>
                  <a:pt x="5605557" y="0"/>
                </a:lnTo>
                <a:lnTo>
                  <a:pt x="5617845" y="5384"/>
                </a:lnTo>
                <a:cubicBezTo>
                  <a:pt x="6931322" y="618789"/>
                  <a:pt x="7837716" y="1921305"/>
                  <a:pt x="7837716" y="3429000"/>
                </a:cubicBezTo>
                <a:cubicBezTo>
                  <a:pt x="7837716" y="4936696"/>
                  <a:pt x="6931322" y="6239212"/>
                  <a:pt x="5617845" y="6852616"/>
                </a:cubicBezTo>
                <a:lnTo>
                  <a:pt x="5605557" y="6858000"/>
                </a:lnTo>
                <a:lnTo>
                  <a:pt x="2232159" y="6858000"/>
                </a:lnTo>
                <a:lnTo>
                  <a:pt x="2219871" y="6852616"/>
                </a:lnTo>
                <a:cubicBezTo>
                  <a:pt x="906394" y="6239212"/>
                  <a:pt x="0" y="4936696"/>
                  <a:pt x="0" y="3429000"/>
                </a:cubicBezTo>
                <a:cubicBezTo>
                  <a:pt x="0" y="1921305"/>
                  <a:pt x="906394" y="618789"/>
                  <a:pt x="2219871" y="5384"/>
                </a:cubicBezTo>
                <a:close/>
              </a:path>
            </a:pathLst>
          </a:custGeom>
          <a:solidFill>
            <a:schemeClr val="bg1"/>
          </a:solidFill>
          <a:ln>
            <a:gradFill>
              <a:gsLst>
                <a:gs pos="0">
                  <a:schemeClr val="accent1">
                    <a:lumMod val="40000"/>
                    <a:lumOff val="60000"/>
                  </a:schemeClr>
                </a:gs>
                <a:gs pos="23000">
                  <a:schemeClr val="accent1">
                    <a:lumMod val="45000"/>
                    <a:lumOff val="55000"/>
                  </a:schemeClr>
                </a:gs>
                <a:gs pos="83000">
                  <a:schemeClr val="bg2">
                    <a:lumMod val="82000"/>
                  </a:schemeClr>
                </a:gs>
                <a:gs pos="100000">
                  <a:schemeClr val="bg2">
                    <a:lumMod val="87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fik 4" descr="Ein Bild, das Text enthält.&#10;&#10;Automatisch generierte Beschreibung">
            <a:extLst>
              <a:ext uri="{FF2B5EF4-FFF2-40B4-BE49-F238E27FC236}">
                <a16:creationId xmlns:a16="http://schemas.microsoft.com/office/drawing/2014/main" id="{4AAE9FFD-0DDC-4547-B912-53CD8720C873}"/>
              </a:ext>
            </a:extLst>
          </p:cNvPr>
          <p:cNvPicPr>
            <a:picLocks noChangeAspect="1"/>
          </p:cNvPicPr>
          <p:nvPr/>
        </p:nvPicPr>
        <p:blipFill rotWithShape="1">
          <a:blip r:embed="rId4">
            <a:extLst>
              <a:ext uri="{28A0092B-C50C-407E-A947-70E740481C1C}">
                <a14:useLocalDpi xmlns:a14="http://schemas.microsoft.com/office/drawing/2010/main" val="0"/>
              </a:ext>
            </a:extLst>
          </a:blip>
          <a:srcRect t="2573" r="1" b="1821"/>
          <a:stretch/>
        </p:blipFill>
        <p:spPr>
          <a:xfrm>
            <a:off x="3236181" y="1570739"/>
            <a:ext cx="5462546" cy="3760254"/>
          </a:xfrm>
          <a:prstGeom prst="rect">
            <a:avLst/>
          </a:prstGeom>
        </p:spPr>
      </p:pic>
    </p:spTree>
    <p:extLst>
      <p:ext uri="{BB962C8B-B14F-4D97-AF65-F5344CB8AC3E}">
        <p14:creationId xmlns:p14="http://schemas.microsoft.com/office/powerpoint/2010/main" val="4123955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BDA47A-CFF9-4D9B-B58A-F924A3CA9144}"/>
              </a:ext>
            </a:extLst>
          </p:cNvPr>
          <p:cNvSpPr>
            <a:spLocks noGrp="1"/>
          </p:cNvSpPr>
          <p:nvPr>
            <p:ph type="title"/>
          </p:nvPr>
        </p:nvSpPr>
        <p:spPr/>
        <p:txBody>
          <a:bodyPr/>
          <a:lstStyle/>
          <a:p>
            <a:r>
              <a:rPr lang="de-DE" dirty="0"/>
              <a:t>Vielen Dank für eure Aufmerksamkeit</a:t>
            </a:r>
          </a:p>
        </p:txBody>
      </p:sp>
      <p:sp>
        <p:nvSpPr>
          <p:cNvPr id="3" name="Inhaltsplatzhalter 2">
            <a:extLst>
              <a:ext uri="{FF2B5EF4-FFF2-40B4-BE49-F238E27FC236}">
                <a16:creationId xmlns:a16="http://schemas.microsoft.com/office/drawing/2014/main" id="{23767981-D986-40FD-93FF-B011D0F96058}"/>
              </a:ext>
            </a:extLst>
          </p:cNvPr>
          <p:cNvSpPr>
            <a:spLocks noGrp="1"/>
          </p:cNvSpPr>
          <p:nvPr>
            <p:ph idx="1"/>
          </p:nvPr>
        </p:nvSpPr>
        <p:spPr/>
        <p:txBody>
          <a:bodyPr>
            <a:normAutofit/>
          </a:bodyPr>
          <a:lstStyle/>
          <a:p>
            <a:r>
              <a:rPr lang="de-DE" sz="3200" b="1" u="sng" dirty="0"/>
              <a:t>Quellen</a:t>
            </a:r>
          </a:p>
          <a:p>
            <a:endParaRPr lang="de-DE" dirty="0"/>
          </a:p>
          <a:p>
            <a:r>
              <a:rPr lang="de-DE" dirty="0">
                <a:hlinkClick r:id="rId4"/>
              </a:rPr>
              <a:t>https://www.handelsblatt.com</a:t>
            </a:r>
            <a:endParaRPr lang="de-DE" dirty="0"/>
          </a:p>
          <a:p>
            <a:endParaRPr lang="de-DE" dirty="0"/>
          </a:p>
          <a:p>
            <a:r>
              <a:rPr lang="de-DE" dirty="0"/>
              <a:t>PDF Grundwissen VWL</a:t>
            </a:r>
          </a:p>
          <a:p>
            <a:endParaRPr lang="de-DE" dirty="0"/>
          </a:p>
          <a:p>
            <a:r>
              <a:rPr lang="de-DE" dirty="0">
                <a:hlinkClick r:id="rId5"/>
              </a:rPr>
              <a:t>www.springerprofessional.de</a:t>
            </a:r>
            <a:endParaRPr lang="de-DE" dirty="0"/>
          </a:p>
          <a:p>
            <a:endParaRPr lang="de-DE" dirty="0"/>
          </a:p>
        </p:txBody>
      </p:sp>
      <p:sp>
        <p:nvSpPr>
          <p:cNvPr id="5" name="Textfeld 4">
            <a:extLst>
              <a:ext uri="{FF2B5EF4-FFF2-40B4-BE49-F238E27FC236}">
                <a16:creationId xmlns:a16="http://schemas.microsoft.com/office/drawing/2014/main" id="{C4DF0CB2-AAB3-45C9-90EA-8F04FFF6B158}"/>
              </a:ext>
            </a:extLst>
          </p:cNvPr>
          <p:cNvSpPr txBox="1"/>
          <p:nvPr/>
        </p:nvSpPr>
        <p:spPr>
          <a:xfrm>
            <a:off x="6875362" y="6169709"/>
            <a:ext cx="5463250" cy="646331"/>
          </a:xfrm>
          <a:prstGeom prst="rect">
            <a:avLst/>
          </a:prstGeom>
          <a:noFill/>
        </p:spPr>
        <p:txBody>
          <a:bodyPr wrap="square" rtlCol="0">
            <a:spAutoFit/>
          </a:bodyPr>
          <a:lstStyle/>
          <a:p>
            <a:r>
              <a:rPr lang="de-DE" dirty="0"/>
              <a:t>Volker Winter, Stavros </a:t>
            </a:r>
            <a:r>
              <a:rPr lang="de-DE" dirty="0" err="1"/>
              <a:t>Papadakis</a:t>
            </a:r>
            <a:r>
              <a:rPr lang="de-DE" dirty="0"/>
              <a:t>, Hasan Kaan </a:t>
            </a:r>
            <a:r>
              <a:rPr lang="de-DE" dirty="0" err="1"/>
              <a:t>Cölkesen</a:t>
            </a:r>
            <a:r>
              <a:rPr lang="de-DE" dirty="0"/>
              <a:t>, Artur Weber, Patrick Sklomeit</a:t>
            </a:r>
          </a:p>
        </p:txBody>
      </p:sp>
    </p:spTree>
    <p:extLst>
      <p:ext uri="{BB962C8B-B14F-4D97-AF65-F5344CB8AC3E}">
        <p14:creationId xmlns:p14="http://schemas.microsoft.com/office/powerpoint/2010/main" val="3584489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B44E32-C2CB-441F-A953-1544ED224FA0}"/>
              </a:ext>
            </a:extLst>
          </p:cNvPr>
          <p:cNvSpPr>
            <a:spLocks noGrp="1"/>
          </p:cNvSpPr>
          <p:nvPr>
            <p:ph type="title"/>
          </p:nvPr>
        </p:nvSpPr>
        <p:spPr>
          <a:xfrm>
            <a:off x="838200" y="18255"/>
            <a:ext cx="9720263" cy="1081883"/>
          </a:xfrm>
        </p:spPr>
        <p:txBody>
          <a:bodyPr/>
          <a:lstStyle/>
          <a:p>
            <a:r>
              <a:rPr lang="de-DE" dirty="0"/>
              <a:t>Inhalt</a:t>
            </a:r>
          </a:p>
        </p:txBody>
      </p:sp>
      <p:graphicFrame>
        <p:nvGraphicFramePr>
          <p:cNvPr id="5" name="Inhaltsplatzhalter 4">
            <a:extLst>
              <a:ext uri="{FF2B5EF4-FFF2-40B4-BE49-F238E27FC236}">
                <a16:creationId xmlns:a16="http://schemas.microsoft.com/office/drawing/2014/main" id="{A9BC23D1-5AE0-4635-8535-FCF538CA94EE}"/>
              </a:ext>
            </a:extLst>
          </p:cNvPr>
          <p:cNvGraphicFramePr>
            <a:graphicFrameLocks noGrp="1"/>
          </p:cNvGraphicFramePr>
          <p:nvPr>
            <p:ph idx="1"/>
            <p:extLst>
              <p:ext uri="{D42A27DB-BD31-4B8C-83A1-F6EECF244321}">
                <p14:modId xmlns:p14="http://schemas.microsoft.com/office/powerpoint/2010/main" val="842388123"/>
              </p:ext>
            </p:extLst>
          </p:nvPr>
        </p:nvGraphicFramePr>
        <p:xfrm>
          <a:off x="838200" y="1243013"/>
          <a:ext cx="10920413" cy="4933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5057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001A3F-0C2A-4C58-BD2C-5F3CCE2A0077}"/>
              </a:ext>
            </a:extLst>
          </p:cNvPr>
          <p:cNvSpPr>
            <a:spLocks noGrp="1"/>
          </p:cNvSpPr>
          <p:nvPr>
            <p:ph type="title"/>
          </p:nvPr>
        </p:nvSpPr>
        <p:spPr/>
        <p:txBody>
          <a:bodyPr/>
          <a:lstStyle/>
          <a:p>
            <a:r>
              <a:rPr lang="de-DE" dirty="0"/>
              <a:t>Definition</a:t>
            </a:r>
          </a:p>
        </p:txBody>
      </p:sp>
      <p:sp>
        <p:nvSpPr>
          <p:cNvPr id="3" name="Inhaltsplatzhalter 2">
            <a:extLst>
              <a:ext uri="{FF2B5EF4-FFF2-40B4-BE49-F238E27FC236}">
                <a16:creationId xmlns:a16="http://schemas.microsoft.com/office/drawing/2014/main" id="{E0F13841-2502-47BE-9560-A72E4CEE8F25}"/>
              </a:ext>
            </a:extLst>
          </p:cNvPr>
          <p:cNvSpPr>
            <a:spLocks noGrp="1"/>
          </p:cNvSpPr>
          <p:nvPr>
            <p:ph idx="1"/>
          </p:nvPr>
        </p:nvSpPr>
        <p:spPr>
          <a:xfrm>
            <a:off x="838200" y="2411412"/>
            <a:ext cx="10515600" cy="4351338"/>
          </a:xfrm>
        </p:spPr>
        <p:txBody>
          <a:bodyPr/>
          <a:lstStyle/>
          <a:p>
            <a:r>
              <a:rPr lang="de-DE" dirty="0"/>
              <a:t>Der Arbeitsmarkt ist ein Fiktiver Ort für Nachfrage und Angebot an Fachkräften.</a:t>
            </a:r>
          </a:p>
          <a:p>
            <a:endParaRPr lang="de-DE" dirty="0"/>
          </a:p>
          <a:p>
            <a:endParaRPr lang="de-DE" dirty="0"/>
          </a:p>
          <a:p>
            <a:r>
              <a:rPr lang="de-DE" dirty="0"/>
              <a:t>Dieser Markt findet über Stellenanzeigen, die Agentur für Arbeit, Presse, Internetportalen oder persönliche Beziehungen etc. statt.</a:t>
            </a:r>
          </a:p>
          <a:p>
            <a:endParaRPr lang="de-DE" dirty="0"/>
          </a:p>
          <a:p>
            <a:endParaRPr lang="de-DE" dirty="0"/>
          </a:p>
        </p:txBody>
      </p:sp>
    </p:spTree>
    <p:extLst>
      <p:ext uri="{BB962C8B-B14F-4D97-AF65-F5344CB8AC3E}">
        <p14:creationId xmlns:p14="http://schemas.microsoft.com/office/powerpoint/2010/main" val="26101664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0">
          <a:fgClr>
            <a:srgbClr val="7030A0"/>
          </a:fgClr>
          <a:bgClr>
            <a:schemeClr val="bg1"/>
          </a:bgClr>
        </a:patt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3A6DC2-55E0-4F3C-B514-3C9F0A1A6C3B}"/>
              </a:ext>
            </a:extLst>
          </p:cNvPr>
          <p:cNvSpPr>
            <a:spLocks noGrp="1"/>
          </p:cNvSpPr>
          <p:nvPr>
            <p:ph type="title"/>
          </p:nvPr>
        </p:nvSpPr>
        <p:spPr/>
        <p:txBody>
          <a:bodyPr>
            <a:normAutofit/>
          </a:bodyPr>
          <a:lstStyle/>
          <a:p>
            <a:r>
              <a:rPr lang="de-DE" sz="6600" b="1" dirty="0"/>
              <a:t>Beispiel</a:t>
            </a:r>
          </a:p>
        </p:txBody>
      </p:sp>
      <p:pic>
        <p:nvPicPr>
          <p:cNvPr id="5" name="Inhaltsplatzhalter 4" descr="Fabrik">
            <a:extLst>
              <a:ext uri="{FF2B5EF4-FFF2-40B4-BE49-F238E27FC236}">
                <a16:creationId xmlns:a16="http://schemas.microsoft.com/office/drawing/2014/main" id="{1DA5311F-5B65-4859-937C-7C2989A02191}"/>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970" y="4345668"/>
            <a:ext cx="1783670" cy="1783670"/>
          </a:xfrm>
        </p:spPr>
      </p:pic>
      <p:pic>
        <p:nvPicPr>
          <p:cNvPr id="7" name="Grafik 6" descr="Fragezeichen">
            <a:extLst>
              <a:ext uri="{FF2B5EF4-FFF2-40B4-BE49-F238E27FC236}">
                <a16:creationId xmlns:a16="http://schemas.microsoft.com/office/drawing/2014/main" id="{735A1D33-FD89-4C3E-9D3F-F6620F7741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200" y="3149314"/>
            <a:ext cx="1207067" cy="1207067"/>
          </a:xfrm>
          <a:prstGeom prst="rect">
            <a:avLst/>
          </a:prstGeom>
        </p:spPr>
      </p:pic>
      <p:pic>
        <p:nvPicPr>
          <p:cNvPr id="9" name="Grafik 8" descr="Benutzer">
            <a:extLst>
              <a:ext uri="{FF2B5EF4-FFF2-40B4-BE49-F238E27FC236}">
                <a16:creationId xmlns:a16="http://schemas.microsoft.com/office/drawing/2014/main" id="{AA74F4B6-8092-4140-9E15-EBF0C41DAD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07585" y="4356381"/>
            <a:ext cx="1783669" cy="1783669"/>
          </a:xfrm>
          <a:prstGeom prst="rect">
            <a:avLst/>
          </a:prstGeom>
        </p:spPr>
      </p:pic>
      <p:pic>
        <p:nvPicPr>
          <p:cNvPr id="11" name="Grafik 10" descr="Ausrufezeichen">
            <a:extLst>
              <a:ext uri="{FF2B5EF4-FFF2-40B4-BE49-F238E27FC236}">
                <a16:creationId xmlns:a16="http://schemas.microsoft.com/office/drawing/2014/main" id="{9A4A019A-F228-4688-B7BB-0229E11914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543497" y="3296925"/>
            <a:ext cx="911847" cy="911847"/>
          </a:xfrm>
          <a:prstGeom prst="rect">
            <a:avLst/>
          </a:prstGeom>
        </p:spPr>
      </p:pic>
      <p:sp>
        <p:nvSpPr>
          <p:cNvPr id="14" name="Textfeld 13">
            <a:extLst>
              <a:ext uri="{FF2B5EF4-FFF2-40B4-BE49-F238E27FC236}">
                <a16:creationId xmlns:a16="http://schemas.microsoft.com/office/drawing/2014/main" id="{989C5AF8-BC43-4B92-99BB-EAC380491F99}"/>
              </a:ext>
            </a:extLst>
          </p:cNvPr>
          <p:cNvSpPr txBox="1"/>
          <p:nvPr/>
        </p:nvSpPr>
        <p:spPr>
          <a:xfrm>
            <a:off x="6389484" y="1797760"/>
            <a:ext cx="5243513" cy="4524315"/>
          </a:xfrm>
          <a:prstGeom prst="rect">
            <a:avLst/>
          </a:prstGeom>
          <a:noFill/>
        </p:spPr>
        <p:txBody>
          <a:bodyPr wrap="square" rtlCol="0">
            <a:spAutoFit/>
          </a:bodyPr>
          <a:lstStyle/>
          <a:p>
            <a:r>
              <a:rPr lang="de-DE" sz="3200" dirty="0"/>
              <a:t>- Firma JIKU sucht einen Fachinformatiker und erschafft somit eine Arbeitsnachfrage</a:t>
            </a:r>
          </a:p>
          <a:p>
            <a:endParaRPr lang="de-DE" sz="3200" dirty="0"/>
          </a:p>
          <a:p>
            <a:r>
              <a:rPr lang="de-DE" sz="3200" dirty="0"/>
              <a:t>- Max Mustermann sucht eine Stelle als Fachinformatiker und schafft somit ein Arbeitsangebot</a:t>
            </a:r>
          </a:p>
        </p:txBody>
      </p:sp>
    </p:spTree>
    <p:extLst>
      <p:ext uri="{BB962C8B-B14F-4D97-AF65-F5344CB8AC3E}">
        <p14:creationId xmlns:p14="http://schemas.microsoft.com/office/powerpoint/2010/main" val="39569691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xEl>
                                              <p:pRg st="2" end="2"/>
                                            </p:txEl>
                                          </p:spTgt>
                                        </p:tgtEl>
                                        <p:attrNameLst>
                                          <p:attrName>style.visibility</p:attrName>
                                        </p:attrNameLst>
                                      </p:cBhvr>
                                      <p:to>
                                        <p:strVal val="visible"/>
                                      </p:to>
                                    </p:set>
                                    <p:animEffect transition="in" filter="fade">
                                      <p:cBhvr>
                                        <p:cTn id="29" dur="500"/>
                                        <p:tgtEl>
                                          <p:spTgt spid="1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B384B4-3F44-47B0-90C2-63C9A73F05C2}"/>
              </a:ext>
            </a:extLst>
          </p:cNvPr>
          <p:cNvSpPr>
            <a:spLocks noGrp="1"/>
          </p:cNvSpPr>
          <p:nvPr>
            <p:ph type="title"/>
          </p:nvPr>
        </p:nvSpPr>
        <p:spPr>
          <a:xfrm>
            <a:off x="838200" y="365125"/>
            <a:ext cx="10539714" cy="977538"/>
          </a:xfrm>
        </p:spPr>
        <p:txBody>
          <a:bodyPr>
            <a:normAutofit fontScale="90000"/>
          </a:bodyPr>
          <a:lstStyle/>
          <a:p>
            <a:r>
              <a:rPr lang="de-DE" dirty="0"/>
              <a:t>Volkwirtschaftliche Perspektive auf dem Arbeitsmarkt</a:t>
            </a:r>
          </a:p>
        </p:txBody>
      </p:sp>
      <p:graphicFrame>
        <p:nvGraphicFramePr>
          <p:cNvPr id="10" name="Inhaltsplatzhalter 9">
            <a:extLst>
              <a:ext uri="{FF2B5EF4-FFF2-40B4-BE49-F238E27FC236}">
                <a16:creationId xmlns:a16="http://schemas.microsoft.com/office/drawing/2014/main" id="{C1F12189-C125-49B2-BC97-D5879C3A9B0D}"/>
              </a:ext>
            </a:extLst>
          </p:cNvPr>
          <p:cNvGraphicFramePr>
            <a:graphicFrameLocks noGrp="1"/>
          </p:cNvGraphicFramePr>
          <p:nvPr>
            <p:ph idx="1"/>
            <p:extLst>
              <p:ext uri="{D42A27DB-BD31-4B8C-83A1-F6EECF244321}">
                <p14:modId xmlns:p14="http://schemas.microsoft.com/office/powerpoint/2010/main" val="1545473044"/>
              </p:ext>
            </p:extLst>
          </p:nvPr>
        </p:nvGraphicFramePr>
        <p:xfrm>
          <a:off x="1000245" y="1621321"/>
          <a:ext cx="10273497" cy="9775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1" name="Diagramm 10">
            <a:extLst>
              <a:ext uri="{FF2B5EF4-FFF2-40B4-BE49-F238E27FC236}">
                <a16:creationId xmlns:a16="http://schemas.microsoft.com/office/drawing/2014/main" id="{16B9EFA6-6AA3-4ED2-9EEB-2A573FFFABD1}"/>
              </a:ext>
            </a:extLst>
          </p:cNvPr>
          <p:cNvGraphicFramePr/>
          <p:nvPr>
            <p:extLst>
              <p:ext uri="{D42A27DB-BD31-4B8C-83A1-F6EECF244321}">
                <p14:modId xmlns:p14="http://schemas.microsoft.com/office/powerpoint/2010/main" val="1009836337"/>
              </p:ext>
            </p:extLst>
          </p:nvPr>
        </p:nvGraphicFramePr>
        <p:xfrm>
          <a:off x="1000245" y="3986466"/>
          <a:ext cx="10273497" cy="110277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2" name="Textfeld 11">
            <a:extLst>
              <a:ext uri="{FF2B5EF4-FFF2-40B4-BE49-F238E27FC236}">
                <a16:creationId xmlns:a16="http://schemas.microsoft.com/office/drawing/2014/main" id="{8759B9F0-3CF7-4D77-95ED-9A4CAA4D9773}"/>
              </a:ext>
            </a:extLst>
          </p:cNvPr>
          <p:cNvSpPr txBox="1"/>
          <p:nvPr/>
        </p:nvSpPr>
        <p:spPr>
          <a:xfrm>
            <a:off x="907648" y="2598859"/>
            <a:ext cx="10238772" cy="1938992"/>
          </a:xfrm>
          <a:prstGeom prst="rect">
            <a:avLst/>
          </a:prstGeom>
          <a:noFill/>
        </p:spPr>
        <p:txBody>
          <a:bodyPr wrap="square" rtlCol="0">
            <a:spAutoFit/>
          </a:bodyPr>
          <a:lstStyle/>
          <a:p>
            <a:r>
              <a:rPr lang="de-DE" sz="3200" dirty="0"/>
              <a:t>- </a:t>
            </a:r>
            <a:r>
              <a:rPr lang="de-DE" sz="2800" dirty="0"/>
              <a:t>Arbeitgeber (Unternehmen)</a:t>
            </a:r>
          </a:p>
          <a:p>
            <a:r>
              <a:rPr lang="de-DE" sz="2800" dirty="0"/>
              <a:t>- Arbeitnehmer</a:t>
            </a:r>
          </a:p>
          <a:p>
            <a:r>
              <a:rPr lang="de-DE" sz="2800" dirty="0"/>
              <a:t>- Staat (</a:t>
            </a:r>
            <a:r>
              <a:rPr lang="de-DE" sz="2800" dirty="0" err="1"/>
              <a:t>Argentur</a:t>
            </a:r>
            <a:r>
              <a:rPr lang="de-DE" sz="2800" dirty="0"/>
              <a:t> für Arbeit)</a:t>
            </a:r>
          </a:p>
          <a:p>
            <a:endParaRPr lang="de-DE" sz="3200" dirty="0"/>
          </a:p>
        </p:txBody>
      </p:sp>
      <p:sp>
        <p:nvSpPr>
          <p:cNvPr id="14" name="Textfeld 13">
            <a:extLst>
              <a:ext uri="{FF2B5EF4-FFF2-40B4-BE49-F238E27FC236}">
                <a16:creationId xmlns:a16="http://schemas.microsoft.com/office/drawing/2014/main" id="{72A4AAD4-6F18-4E39-951B-51A1B3544AEC}"/>
              </a:ext>
            </a:extLst>
          </p:cNvPr>
          <p:cNvSpPr txBox="1"/>
          <p:nvPr/>
        </p:nvSpPr>
        <p:spPr>
          <a:xfrm>
            <a:off x="1045580" y="5089236"/>
            <a:ext cx="10424931" cy="1569660"/>
          </a:xfrm>
          <a:prstGeom prst="rect">
            <a:avLst/>
          </a:prstGeom>
          <a:noFill/>
        </p:spPr>
        <p:txBody>
          <a:bodyPr wrap="square" rtlCol="0">
            <a:spAutoFit/>
          </a:bodyPr>
          <a:lstStyle/>
          <a:p>
            <a:r>
              <a:rPr lang="de-DE" sz="2400" dirty="0"/>
              <a:t>- Arbeitgeber z.B. sucht sich qualifiziertes Personal mithilfe v. Stellenanzeigen oder    Bildet aus</a:t>
            </a:r>
          </a:p>
          <a:p>
            <a:r>
              <a:rPr lang="de-DE" sz="2400" dirty="0"/>
              <a:t>- Arbeitnehmer z.B. bietet sich mit seinen Qualifikationen auf dem Arbeitsmarkt an</a:t>
            </a:r>
          </a:p>
          <a:p>
            <a:r>
              <a:rPr lang="de-DE" sz="2400" dirty="0"/>
              <a:t>- Staat z.B. sorgt für eine Infrastruktur für Vermittlung (Agentur für Arbeit)</a:t>
            </a:r>
          </a:p>
        </p:txBody>
      </p:sp>
    </p:spTree>
    <p:extLst>
      <p:ext uri="{BB962C8B-B14F-4D97-AF65-F5344CB8AC3E}">
        <p14:creationId xmlns:p14="http://schemas.microsoft.com/office/powerpoint/2010/main" val="2727130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Effect transition="in" filter="fade">
                                      <p:cBhvr>
                                        <p:cTn id="19" dur="500"/>
                                        <p:tgtEl>
                                          <p:spTgt spid="1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Effect transition="in" filter="fade">
                                      <p:cBhvr>
                                        <p:cTn id="24" dur="500"/>
                                        <p:tgtEl>
                                          <p:spTgt spid="1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fade">
                                      <p:cBhvr>
                                        <p:cTn id="36" dur="500"/>
                                        <p:tgtEl>
                                          <p:spTgt spid="1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xEl>
                                              <p:pRg st="1" end="1"/>
                                            </p:txEl>
                                          </p:spTgt>
                                        </p:tgtEl>
                                        <p:attrNameLst>
                                          <p:attrName>style.visibility</p:attrName>
                                        </p:attrNameLst>
                                      </p:cBhvr>
                                      <p:to>
                                        <p:strVal val="visible"/>
                                      </p:to>
                                    </p:set>
                                    <p:animEffect transition="in" filter="fade">
                                      <p:cBhvr>
                                        <p:cTn id="41" dur="500"/>
                                        <p:tgtEl>
                                          <p:spTgt spid="1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4">
                                            <p:txEl>
                                              <p:pRg st="2" end="2"/>
                                            </p:txEl>
                                          </p:spTgt>
                                        </p:tgtEl>
                                        <p:attrNameLst>
                                          <p:attrName>style.visibility</p:attrName>
                                        </p:attrNameLst>
                                      </p:cBhvr>
                                      <p:to>
                                        <p:strVal val="visible"/>
                                      </p:to>
                                    </p:set>
                                    <p:animEffect transition="in" filter="fade">
                                      <p:cBhvr>
                                        <p:cTn id="46"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74E90-1949-4924-B663-AEA13DB791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46960" cy="38546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8248B8A-9086-4E10-9B80-747AEA1932A3}"/>
              </a:ext>
            </a:extLst>
          </p:cNvPr>
          <p:cNvSpPr>
            <a:spLocks noGrp="1"/>
          </p:cNvSpPr>
          <p:nvPr>
            <p:ph type="title"/>
          </p:nvPr>
        </p:nvSpPr>
        <p:spPr>
          <a:xfrm>
            <a:off x="701344" y="710273"/>
            <a:ext cx="4352315" cy="2813320"/>
          </a:xfrm>
        </p:spPr>
        <p:txBody>
          <a:bodyPr>
            <a:normAutofit/>
          </a:bodyPr>
          <a:lstStyle/>
          <a:p>
            <a:r>
              <a:rPr lang="de-DE" sz="3400" dirty="0"/>
              <a:t>Betriebswirtschaftliche Perspektive auf dem  Arbeitsmarkt anhand der JIKU</a:t>
            </a:r>
          </a:p>
        </p:txBody>
      </p:sp>
      <p:sp>
        <p:nvSpPr>
          <p:cNvPr id="15" name="Rectangle 1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6484" cy="3854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9CF1CD8B-D430-49E7-8630-84152C414E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5528" y="73152"/>
            <a:ext cx="1178966" cy="232963"/>
            <a:chOff x="7763256" y="73152"/>
            <a:chExt cx="1178966" cy="232963"/>
          </a:xfrm>
        </p:grpSpPr>
        <p:sp>
          <p:nvSpPr>
            <p:cNvPr id="18" name="Rectangle 64">
              <a:extLst>
                <a:ext uri="{FF2B5EF4-FFF2-40B4-BE49-F238E27FC236}">
                  <a16:creationId xmlns:a16="http://schemas.microsoft.com/office/drawing/2014/main" id="{1F5B8298-9AB4-45B4-B28E-C8C1A2644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100AEF19-4AE6-42BE-81E6-95700DB853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1192B5C1-AE13-49EA-82FD-F3C3BC02A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713612B5-8E9D-4FEF-86B9-52A0FABD8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14FC746D-B820-44A3-B1B3-53B690BC2B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8778550A-567F-40F6-A77F-2E2B50175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C28C989E-85FD-4D1C-AF77-82F4B985F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58FDDCED-5FC6-4B14-A0E2-DF4310ED9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E80E854B-CCEB-4CEF-B465-561C4C872A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02BED26F-9C32-4DF8-8739-D89F6F059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CE3B71C9-F500-46F1-8D17-C3EF4DA5F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C14431D0-29B6-473C-B2FD-4661864DA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D10457BA-9444-4642-861C-78120DD8D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27C95C30-0364-4C32-B686-0C366086A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A0BDEDBA-CA15-41EE-B2C6-8A973B5E6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02B9007-982C-4F69-A443-B07F3BEFD6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28596B48-F33B-451E-8C2D-3525B3387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4B493BB9-A171-4B97-B05A-187E03FFA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973B8111-A5EB-4EE8-9813-8495336F6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6A4F8D39-9886-490F-B7A9-3B2693299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nhaltsplatzhalter 2">
            <a:extLst>
              <a:ext uri="{FF2B5EF4-FFF2-40B4-BE49-F238E27FC236}">
                <a16:creationId xmlns:a16="http://schemas.microsoft.com/office/drawing/2014/main" id="{A78E6636-741E-4A01-ABFB-69943026CD0B}"/>
              </a:ext>
            </a:extLst>
          </p:cNvPr>
          <p:cNvSpPr>
            <a:spLocks noGrp="1"/>
          </p:cNvSpPr>
          <p:nvPr>
            <p:ph idx="1"/>
          </p:nvPr>
        </p:nvSpPr>
        <p:spPr>
          <a:xfrm>
            <a:off x="731519" y="4099034"/>
            <a:ext cx="10785191" cy="2196771"/>
          </a:xfrm>
        </p:spPr>
        <p:txBody>
          <a:bodyPr anchor="ctr">
            <a:normAutofit/>
          </a:bodyPr>
          <a:lstStyle/>
          <a:p>
            <a:r>
              <a:rPr lang="de-DE" sz="2000" dirty="0"/>
              <a:t>Hoher Bedarf an Fachkräften in verschiedenen Fachrichtungen und an verschiedenen Standorten</a:t>
            </a:r>
          </a:p>
          <a:p>
            <a:r>
              <a:rPr lang="de-DE" sz="2000" dirty="0"/>
              <a:t>Durch den hohen Bedarf und hohen Fachkräftemangel, bildet JIKU in hohem Maße aus</a:t>
            </a:r>
          </a:p>
        </p:txBody>
      </p:sp>
      <p:sp>
        <p:nvSpPr>
          <p:cNvPr id="39" name="Rectangle 3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6492875"/>
            <a:ext cx="12191999" cy="36512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m 5">
            <a:extLst>
              <a:ext uri="{FF2B5EF4-FFF2-40B4-BE49-F238E27FC236}">
                <a16:creationId xmlns:a16="http://schemas.microsoft.com/office/drawing/2014/main" id="{3607F176-02DF-4A88-8231-84892A4AD97F}"/>
              </a:ext>
            </a:extLst>
          </p:cNvPr>
          <p:cNvGraphicFramePr/>
          <p:nvPr>
            <p:extLst>
              <p:ext uri="{D42A27DB-BD31-4B8C-83A1-F6EECF244321}">
                <p14:modId xmlns:p14="http://schemas.microsoft.com/office/powerpoint/2010/main" val="2478128217"/>
              </p:ext>
            </p:extLst>
          </p:nvPr>
        </p:nvGraphicFramePr>
        <p:xfrm>
          <a:off x="5942569" y="202918"/>
          <a:ext cx="5977881" cy="35211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04735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24339DB5-F089-41B2-B262-3640FEC0654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100" kern="1200" dirty="0" err="1">
                <a:solidFill>
                  <a:srgbClr val="FFFFFF"/>
                </a:solidFill>
                <a:latin typeface="+mj-lt"/>
                <a:ea typeface="+mj-ea"/>
                <a:cs typeface="+mj-cs"/>
              </a:rPr>
              <a:t>Derzeitiges</a:t>
            </a:r>
            <a:r>
              <a:rPr lang="en-US" sz="3100" kern="1200" dirty="0">
                <a:solidFill>
                  <a:srgbClr val="FFFFFF"/>
                </a:solidFill>
                <a:latin typeface="+mj-lt"/>
                <a:ea typeface="+mj-ea"/>
                <a:cs typeface="+mj-cs"/>
              </a:rPr>
              <a:t> </a:t>
            </a:r>
            <a:r>
              <a:rPr lang="en-US" sz="3100" kern="1200" dirty="0" err="1">
                <a:solidFill>
                  <a:srgbClr val="FFFFFF"/>
                </a:solidFill>
                <a:latin typeface="+mj-lt"/>
                <a:ea typeface="+mj-ea"/>
                <a:cs typeface="+mj-cs"/>
              </a:rPr>
              <a:t>Kräfteverhältnis</a:t>
            </a:r>
            <a:r>
              <a:rPr lang="en-US" sz="3100" kern="1200" dirty="0">
                <a:solidFill>
                  <a:srgbClr val="FFFFFF"/>
                </a:solidFill>
                <a:latin typeface="+mj-lt"/>
                <a:ea typeface="+mj-ea"/>
                <a:cs typeface="+mj-cs"/>
              </a:rPr>
              <a:t> auf dem  </a:t>
            </a:r>
            <a:r>
              <a:rPr lang="en-US" sz="3100" kern="1200" dirty="0" err="1">
                <a:solidFill>
                  <a:srgbClr val="FFFFFF"/>
                </a:solidFill>
                <a:latin typeface="+mj-lt"/>
                <a:ea typeface="+mj-ea"/>
                <a:cs typeface="+mj-cs"/>
              </a:rPr>
              <a:t>Arbeitsmarkt</a:t>
            </a:r>
            <a:endParaRPr lang="en-US" sz="3100" kern="1200" dirty="0">
              <a:solidFill>
                <a:srgbClr val="FFFFFF"/>
              </a:solidFill>
              <a:latin typeface="+mj-lt"/>
              <a:ea typeface="+mj-ea"/>
              <a:cs typeface="+mj-cs"/>
            </a:endParaRPr>
          </a:p>
        </p:txBody>
      </p:sp>
      <p:pic>
        <p:nvPicPr>
          <p:cNvPr id="4" name="Inhaltsplatzhalter 3">
            <a:extLst>
              <a:ext uri="{FF2B5EF4-FFF2-40B4-BE49-F238E27FC236}">
                <a16:creationId xmlns:a16="http://schemas.microsoft.com/office/drawing/2014/main" id="{7580B37F-5877-4DFB-BCBF-EB4E2A9D3DCE}"/>
              </a:ext>
            </a:extLst>
          </p:cNvPr>
          <p:cNvPicPr>
            <a:picLocks noGrp="1"/>
          </p:cNvPicPr>
          <p:nvPr>
            <p:ph idx="1"/>
          </p:nvPr>
        </p:nvPicPr>
        <p:blipFill rotWithShape="1">
          <a:blip r:embed="rId3">
            <a:extLst>
              <a:ext uri="{28A0092B-C50C-407E-A947-70E740481C1C}">
                <a14:useLocalDpi xmlns:a14="http://schemas.microsoft.com/office/drawing/2010/main" val="0"/>
              </a:ext>
            </a:extLst>
          </a:blip>
          <a:srcRect l="2463" t="6579" r="3528" b="1792"/>
          <a:stretch/>
        </p:blipFill>
        <p:spPr>
          <a:xfrm>
            <a:off x="4870988" y="478712"/>
            <a:ext cx="6660971" cy="5936602"/>
          </a:xfrm>
          <a:prstGeom prst="rect">
            <a:avLst/>
          </a:prstGeom>
        </p:spPr>
      </p:pic>
    </p:spTree>
    <p:extLst>
      <p:ext uri="{BB962C8B-B14F-4D97-AF65-F5344CB8AC3E}">
        <p14:creationId xmlns:p14="http://schemas.microsoft.com/office/powerpoint/2010/main" val="7514790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3" name="Picture 27">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2" name="Titel 1">
            <a:extLst>
              <a:ext uri="{FF2B5EF4-FFF2-40B4-BE49-F238E27FC236}">
                <a16:creationId xmlns:a16="http://schemas.microsoft.com/office/drawing/2014/main" id="{D672CD8F-F551-45D9-B02C-13015CAAC55C}"/>
              </a:ext>
            </a:extLst>
          </p:cNvPr>
          <p:cNvSpPr>
            <a:spLocks noGrp="1"/>
          </p:cNvSpPr>
          <p:nvPr>
            <p:ph type="title"/>
          </p:nvPr>
        </p:nvSpPr>
        <p:spPr>
          <a:xfrm>
            <a:off x="2618437" y="991262"/>
            <a:ext cx="6955124" cy="1066802"/>
          </a:xfrm>
        </p:spPr>
        <p:txBody>
          <a:bodyPr>
            <a:normAutofit/>
          </a:bodyPr>
          <a:lstStyle/>
          <a:p>
            <a:pPr algn="ctr"/>
            <a:r>
              <a:rPr lang="de-DE" sz="3400" dirty="0">
                <a:solidFill>
                  <a:srgbClr val="FFFFFF"/>
                </a:solidFill>
              </a:rPr>
              <a:t>Persönliche Position auf dem Arbeitsmarkt</a:t>
            </a:r>
          </a:p>
        </p:txBody>
      </p:sp>
      <p:sp>
        <p:nvSpPr>
          <p:cNvPr id="3" name="Inhaltsplatzhalter 2">
            <a:extLst>
              <a:ext uri="{FF2B5EF4-FFF2-40B4-BE49-F238E27FC236}">
                <a16:creationId xmlns:a16="http://schemas.microsoft.com/office/drawing/2014/main" id="{C7CF31F1-3A4D-4C8D-B866-5A0D13CBECB5}"/>
              </a:ext>
            </a:extLst>
          </p:cNvPr>
          <p:cNvSpPr>
            <a:spLocks noGrp="1"/>
          </p:cNvSpPr>
          <p:nvPr>
            <p:ph idx="1"/>
          </p:nvPr>
        </p:nvSpPr>
        <p:spPr>
          <a:xfrm>
            <a:off x="2618437" y="2371725"/>
            <a:ext cx="6955124" cy="3038475"/>
          </a:xfrm>
        </p:spPr>
        <p:txBody>
          <a:bodyPr anchor="t">
            <a:normAutofit fontScale="85000" lnSpcReduction="20000"/>
          </a:bodyPr>
          <a:lstStyle/>
          <a:p>
            <a:r>
              <a:rPr lang="de-DE" sz="3200" dirty="0">
                <a:solidFill>
                  <a:srgbClr val="FFFFFF"/>
                </a:solidFill>
              </a:rPr>
              <a:t>In der IT herrscht ein Fachkräftemangel</a:t>
            </a:r>
          </a:p>
          <a:p>
            <a:pPr marL="0" indent="0">
              <a:buNone/>
            </a:pPr>
            <a:endParaRPr lang="de-DE" sz="3200" dirty="0">
              <a:solidFill>
                <a:srgbClr val="FFFFFF"/>
              </a:solidFill>
            </a:endParaRPr>
          </a:p>
          <a:p>
            <a:r>
              <a:rPr lang="de-DE" sz="3200" dirty="0">
                <a:solidFill>
                  <a:srgbClr val="FFFFFF"/>
                </a:solidFill>
              </a:rPr>
              <a:t>Weiterbildungen sind essenziell um attraktiv für den Arbeitsmarkt zu bleiben</a:t>
            </a:r>
          </a:p>
          <a:p>
            <a:pPr marL="0" indent="0">
              <a:buNone/>
            </a:pPr>
            <a:endParaRPr lang="de-DE" sz="3200" dirty="0">
              <a:solidFill>
                <a:srgbClr val="FFFFFF"/>
              </a:solidFill>
            </a:endParaRPr>
          </a:p>
          <a:p>
            <a:r>
              <a:rPr lang="de-DE" sz="3200" dirty="0">
                <a:solidFill>
                  <a:srgbClr val="FFFFFF"/>
                </a:solidFill>
              </a:rPr>
              <a:t>Mit einem IHK Zeugnis durch die Umschulung zum Fachinformatiker sind die Chancen auf einen Arbeitsplatz sehr hoch</a:t>
            </a:r>
          </a:p>
          <a:p>
            <a:endParaRPr lang="de-DE" sz="1700" dirty="0">
              <a:solidFill>
                <a:srgbClr val="FFFFFF"/>
              </a:solidFill>
            </a:endParaRPr>
          </a:p>
        </p:txBody>
      </p:sp>
    </p:spTree>
    <p:extLst>
      <p:ext uri="{BB962C8B-B14F-4D97-AF65-F5344CB8AC3E}">
        <p14:creationId xmlns:p14="http://schemas.microsoft.com/office/powerpoint/2010/main" val="2351222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A2E648-9A29-4D66-A785-1BB0EDB1407C}"/>
              </a:ext>
            </a:extLst>
          </p:cNvPr>
          <p:cNvSpPr>
            <a:spLocks noGrp="1"/>
          </p:cNvSpPr>
          <p:nvPr>
            <p:ph type="title"/>
          </p:nvPr>
        </p:nvSpPr>
        <p:spPr/>
        <p:txBody>
          <a:bodyPr/>
          <a:lstStyle/>
          <a:p>
            <a:r>
              <a:rPr lang="de-DE" dirty="0"/>
              <a:t>Fazit</a:t>
            </a:r>
          </a:p>
        </p:txBody>
      </p:sp>
      <p:sp>
        <p:nvSpPr>
          <p:cNvPr id="3" name="Inhaltsplatzhalter 2">
            <a:extLst>
              <a:ext uri="{FF2B5EF4-FFF2-40B4-BE49-F238E27FC236}">
                <a16:creationId xmlns:a16="http://schemas.microsoft.com/office/drawing/2014/main" id="{D13C48CE-8767-4723-8D62-DD44B6B92F3D}"/>
              </a:ext>
            </a:extLst>
          </p:cNvPr>
          <p:cNvSpPr>
            <a:spLocks noGrp="1"/>
          </p:cNvSpPr>
          <p:nvPr>
            <p:ph idx="1"/>
          </p:nvPr>
        </p:nvSpPr>
        <p:spPr/>
        <p:txBody>
          <a:bodyPr/>
          <a:lstStyle/>
          <a:p>
            <a:r>
              <a:rPr lang="de-DE" dirty="0"/>
              <a:t>Der Arbeitsmarkt ist ein wichtiges Medium um Fachkräfte für das eigene Unternehmen zu finden</a:t>
            </a:r>
          </a:p>
          <a:p>
            <a:endParaRPr lang="de-DE" dirty="0"/>
          </a:p>
          <a:p>
            <a:r>
              <a:rPr lang="de-DE" dirty="0"/>
              <a:t>Als Privatperson kann man seine Qualifikationen und Arbeitskraft auf dem Markt anbieten um eine Stelle zu finden</a:t>
            </a:r>
          </a:p>
          <a:p>
            <a:endParaRPr lang="de-DE" dirty="0"/>
          </a:p>
          <a:p>
            <a:r>
              <a:rPr lang="de-DE" dirty="0"/>
              <a:t>Durch den Eingriff des Staates bieten sich Möglichkeiten um den jeweiligen Bedarf an Fachkräften durch Bildungsmaßnahmen zu schaffen und gleichzeitig die Arbeitslosenquote zu senken</a:t>
            </a:r>
          </a:p>
        </p:txBody>
      </p:sp>
    </p:spTree>
    <p:extLst>
      <p:ext uri="{BB962C8B-B14F-4D97-AF65-F5344CB8AC3E}">
        <p14:creationId xmlns:p14="http://schemas.microsoft.com/office/powerpoint/2010/main" val="118566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1005</Words>
  <Application>Microsoft Office PowerPoint</Application>
  <PresentationFormat>Breitbild</PresentationFormat>
  <Paragraphs>100</Paragraphs>
  <Slides>10</Slides>
  <Notes>9</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Calibri Light</vt:lpstr>
      <vt:lpstr>Office</vt:lpstr>
      <vt:lpstr>PowerPoint-Präsentation</vt:lpstr>
      <vt:lpstr>Inhalt</vt:lpstr>
      <vt:lpstr>Definition</vt:lpstr>
      <vt:lpstr>Beispiel</vt:lpstr>
      <vt:lpstr>Volkwirtschaftliche Perspektive auf dem Arbeitsmarkt</vt:lpstr>
      <vt:lpstr>Betriebswirtschaftliche Perspektive auf dem  Arbeitsmarkt anhand der JIKU</vt:lpstr>
      <vt:lpstr>Derzeitiges Kräfteverhältnis auf dem  Arbeitsmarkt</vt:lpstr>
      <vt:lpstr>Persönliche Position auf dem Arbeitsmarkt</vt:lpstr>
      <vt:lpstr>Fazit</vt:lpstr>
      <vt:lpstr>Vielen Dank für eure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Patrick Sklomeit</dc:creator>
  <cp:lastModifiedBy>Patrick Sklomeit</cp:lastModifiedBy>
  <cp:revision>10</cp:revision>
  <dcterms:created xsi:type="dcterms:W3CDTF">2021-03-12T10:08:28Z</dcterms:created>
  <dcterms:modified xsi:type="dcterms:W3CDTF">2021-03-12T13:15:58Z</dcterms:modified>
</cp:coreProperties>
</file>