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EB Garamond SemiBol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EBGaramondSemiBold-bold.fntdata"/><Relationship Id="rId27" Type="http://schemas.openxmlformats.org/officeDocument/2006/relationships/font" Target="fonts/EBGaramond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Semi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EBGaramond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68af4e95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68af4e9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68af4e95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68af4e95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68af4e95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68af4e95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68af4e95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68af4e95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d3c156f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d3c156f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6edabc1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6edabc1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3fabe0cf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3fabe0cf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6edabc1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6edabc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3fabe0cf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3fabe0cf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6edabc1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6edabc1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3fabe0cf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3fabe0cf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68af4e9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68af4e9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68af4e9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68af4e9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68af4e9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68af4e9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18.png"/><Relationship Id="rId10" Type="http://schemas.openxmlformats.org/officeDocument/2006/relationships/image" Target="../media/image24.png"/><Relationship Id="rId9"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32.png"/><Relationship Id="rId8"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29.png"/><Relationship Id="rId7" Type="http://schemas.openxmlformats.org/officeDocument/2006/relationships/image" Target="../media/image25.png"/><Relationship Id="rId8"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21.png"/><Relationship Id="rId6" Type="http://schemas.openxmlformats.org/officeDocument/2006/relationships/image" Target="../media/image35.png"/><Relationship Id="rId7"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IolandaSterie/Mysho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10" Type="http://schemas.openxmlformats.org/officeDocument/2006/relationships/image" Target="../media/image1.jpg"/><Relationship Id="rId9"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00350" y="719575"/>
            <a:ext cx="5783400" cy="106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o" sz="4700">
                <a:solidFill>
                  <a:srgbClr val="FFFF00"/>
                </a:solidFill>
              </a:rPr>
              <a:t>PROIECT FINAL</a:t>
            </a:r>
            <a:r>
              <a:rPr lang="ro"/>
              <a:t> </a:t>
            </a:r>
            <a:endParaRPr/>
          </a:p>
        </p:txBody>
      </p:sp>
      <p:sp>
        <p:nvSpPr>
          <p:cNvPr id="64" name="Google Shape;64;p13"/>
          <p:cNvSpPr txBox="1"/>
          <p:nvPr>
            <p:ph idx="1" type="subTitle"/>
          </p:nvPr>
        </p:nvSpPr>
        <p:spPr>
          <a:xfrm>
            <a:off x="2803277" y="35199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ro"/>
              <a:t>EXAMEN ACREDITARE </a:t>
            </a:r>
            <a:endParaRPr/>
          </a:p>
          <a:p>
            <a:pPr indent="0" lvl="0" marL="0" rtl="0" algn="ctr">
              <a:spcBef>
                <a:spcPts val="0"/>
              </a:spcBef>
              <a:spcAft>
                <a:spcPts val="0"/>
              </a:spcAft>
              <a:buNone/>
            </a:pPr>
            <a:r>
              <a:rPr lang="ro"/>
              <a:t>04.10.2024</a:t>
            </a:r>
            <a:endParaRPr/>
          </a:p>
        </p:txBody>
      </p:sp>
      <p:sp>
        <p:nvSpPr>
          <p:cNvPr id="65" name="Google Shape;65;p13"/>
          <p:cNvSpPr txBox="1"/>
          <p:nvPr/>
        </p:nvSpPr>
        <p:spPr>
          <a:xfrm>
            <a:off x="2803275" y="1635450"/>
            <a:ext cx="351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2000">
                <a:solidFill>
                  <a:schemeClr val="dk1"/>
                </a:solidFill>
                <a:latin typeface="Roboto"/>
                <a:ea typeface="Roboto"/>
                <a:cs typeface="Roboto"/>
                <a:sym typeface="Roboto"/>
              </a:rPr>
              <a:t>STERIE IOLANDA MARIA</a:t>
            </a:r>
            <a:endParaRPr sz="20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4732500" y="157000"/>
            <a:ext cx="308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Inserare </a:t>
            </a:r>
            <a:r>
              <a:rPr lang="ro" sz="1200">
                <a:solidFill>
                  <a:srgbClr val="FFFF00"/>
                </a:solidFill>
                <a:latin typeface="Roboto"/>
                <a:ea typeface="Roboto"/>
                <a:cs typeface="Roboto"/>
                <a:sym typeface="Roboto"/>
              </a:rPr>
              <a:t>date tabela detalii_comenzi</a:t>
            </a:r>
            <a:endParaRPr sz="1200">
              <a:solidFill>
                <a:srgbClr val="FFFF00"/>
              </a:solidFill>
              <a:latin typeface="Roboto"/>
              <a:ea typeface="Roboto"/>
              <a:cs typeface="Roboto"/>
              <a:sym typeface="Roboto"/>
            </a:endParaRPr>
          </a:p>
        </p:txBody>
      </p:sp>
      <p:sp>
        <p:nvSpPr>
          <p:cNvPr id="146" name="Google Shape;146;p22"/>
          <p:cNvSpPr txBox="1"/>
          <p:nvPr/>
        </p:nvSpPr>
        <p:spPr>
          <a:xfrm>
            <a:off x="637275" y="157000"/>
            <a:ext cx="279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Inserare </a:t>
            </a:r>
            <a:r>
              <a:rPr lang="ro" sz="1200">
                <a:solidFill>
                  <a:srgbClr val="FFFF00"/>
                </a:solidFill>
                <a:latin typeface="Roboto"/>
                <a:ea typeface="Roboto"/>
                <a:cs typeface="Roboto"/>
                <a:sym typeface="Roboto"/>
              </a:rPr>
              <a:t>date tabela comenzi</a:t>
            </a:r>
            <a:endParaRPr sz="1200">
              <a:solidFill>
                <a:srgbClr val="FFFF00"/>
              </a:solidFill>
              <a:latin typeface="Roboto"/>
              <a:ea typeface="Roboto"/>
              <a:cs typeface="Roboto"/>
              <a:sym typeface="Roboto"/>
            </a:endParaRPr>
          </a:p>
        </p:txBody>
      </p:sp>
      <p:pic>
        <p:nvPicPr>
          <p:cNvPr id="147" name="Google Shape;147;p22"/>
          <p:cNvPicPr preferRelativeResize="0"/>
          <p:nvPr/>
        </p:nvPicPr>
        <p:blipFill>
          <a:blip r:embed="rId3">
            <a:alphaModFix/>
          </a:blip>
          <a:stretch>
            <a:fillRect/>
          </a:stretch>
        </p:blipFill>
        <p:spPr>
          <a:xfrm>
            <a:off x="391675" y="526300"/>
            <a:ext cx="2872800" cy="2020350"/>
          </a:xfrm>
          <a:prstGeom prst="rect">
            <a:avLst/>
          </a:prstGeom>
          <a:noFill/>
          <a:ln>
            <a:noFill/>
          </a:ln>
        </p:spPr>
      </p:pic>
      <p:sp>
        <p:nvSpPr>
          <p:cNvPr id="148" name="Google Shape;148;p22"/>
          <p:cNvSpPr txBox="1"/>
          <p:nvPr/>
        </p:nvSpPr>
        <p:spPr>
          <a:xfrm flipH="1">
            <a:off x="230425" y="3517150"/>
            <a:ext cx="279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Inserare </a:t>
            </a:r>
            <a:r>
              <a:rPr lang="ro" sz="1200">
                <a:solidFill>
                  <a:srgbClr val="FFFF00"/>
                </a:solidFill>
                <a:latin typeface="Roboto"/>
                <a:ea typeface="Roboto"/>
                <a:cs typeface="Roboto"/>
                <a:sym typeface="Roboto"/>
              </a:rPr>
              <a:t>date tabela gestiune_produse</a:t>
            </a:r>
            <a:endParaRPr sz="1200">
              <a:solidFill>
                <a:srgbClr val="FFFF00"/>
              </a:solidFill>
              <a:latin typeface="Roboto"/>
              <a:ea typeface="Roboto"/>
              <a:cs typeface="Roboto"/>
              <a:sym typeface="Roboto"/>
            </a:endParaRPr>
          </a:p>
        </p:txBody>
      </p:sp>
      <p:pic>
        <p:nvPicPr>
          <p:cNvPr id="149" name="Google Shape;149;p22"/>
          <p:cNvPicPr preferRelativeResize="0"/>
          <p:nvPr/>
        </p:nvPicPr>
        <p:blipFill>
          <a:blip r:embed="rId4">
            <a:alphaModFix/>
          </a:blip>
          <a:stretch>
            <a:fillRect/>
          </a:stretch>
        </p:blipFill>
        <p:spPr>
          <a:xfrm>
            <a:off x="3936542" y="526300"/>
            <a:ext cx="4678009" cy="2020350"/>
          </a:xfrm>
          <a:prstGeom prst="rect">
            <a:avLst/>
          </a:prstGeom>
          <a:noFill/>
          <a:ln>
            <a:noFill/>
          </a:ln>
        </p:spPr>
      </p:pic>
      <p:pic>
        <p:nvPicPr>
          <p:cNvPr id="150" name="Google Shape;150;p22"/>
          <p:cNvPicPr preferRelativeResize="0"/>
          <p:nvPr/>
        </p:nvPicPr>
        <p:blipFill>
          <a:blip r:embed="rId5">
            <a:alphaModFix/>
          </a:blip>
          <a:stretch>
            <a:fillRect/>
          </a:stretch>
        </p:blipFill>
        <p:spPr>
          <a:xfrm>
            <a:off x="3090450" y="2721225"/>
            <a:ext cx="5524100" cy="228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221050" y="864325"/>
            <a:ext cx="388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Schimbarea</a:t>
            </a:r>
            <a:r>
              <a:rPr lang="ro" sz="1200">
                <a:solidFill>
                  <a:schemeClr val="dk1"/>
                </a:solidFill>
                <a:latin typeface="Roboto"/>
                <a:ea typeface="Roboto"/>
                <a:cs typeface="Roboto"/>
                <a:sym typeface="Roboto"/>
              </a:rPr>
              <a:t> </a:t>
            </a:r>
            <a:r>
              <a:rPr lang="ro" sz="1200">
                <a:solidFill>
                  <a:srgbClr val="FFFF00"/>
                </a:solidFill>
                <a:latin typeface="Roboto"/>
                <a:ea typeface="Roboto"/>
                <a:cs typeface="Roboto"/>
                <a:sym typeface="Roboto"/>
              </a:rPr>
              <a:t>dimensiunii maxime</a:t>
            </a:r>
            <a:r>
              <a:rPr lang="ro" sz="1200">
                <a:solidFill>
                  <a:schemeClr val="dk1"/>
                </a:solidFill>
                <a:latin typeface="Roboto"/>
                <a:ea typeface="Roboto"/>
                <a:cs typeface="Roboto"/>
                <a:sym typeface="Roboto"/>
              </a:rPr>
              <a:t> a denumirii </a:t>
            </a:r>
            <a:r>
              <a:rPr lang="ro" sz="1200">
                <a:solidFill>
                  <a:srgbClr val="FFFF00"/>
                </a:solidFill>
                <a:latin typeface="Roboto"/>
                <a:ea typeface="Roboto"/>
                <a:cs typeface="Roboto"/>
                <a:sym typeface="Roboto"/>
              </a:rPr>
              <a:t>variabile</a:t>
            </a:r>
            <a:r>
              <a:rPr lang="ro" sz="1200">
                <a:solidFill>
                  <a:schemeClr val="dk1"/>
                </a:solidFill>
                <a:latin typeface="Roboto"/>
                <a:ea typeface="Roboto"/>
                <a:cs typeface="Roboto"/>
                <a:sym typeface="Roboto"/>
              </a:rPr>
              <a:t>i descriere_produs</a:t>
            </a:r>
            <a:endParaRPr sz="1200">
              <a:solidFill>
                <a:schemeClr val="dk1"/>
              </a:solidFill>
              <a:latin typeface="Roboto"/>
              <a:ea typeface="Roboto"/>
              <a:cs typeface="Roboto"/>
              <a:sym typeface="Roboto"/>
            </a:endParaRPr>
          </a:p>
        </p:txBody>
      </p:sp>
      <p:pic>
        <p:nvPicPr>
          <p:cNvPr id="156" name="Google Shape;156;p23"/>
          <p:cNvPicPr preferRelativeResize="0"/>
          <p:nvPr/>
        </p:nvPicPr>
        <p:blipFill>
          <a:blip r:embed="rId3">
            <a:alphaModFix/>
          </a:blip>
          <a:stretch>
            <a:fillRect/>
          </a:stretch>
        </p:blipFill>
        <p:spPr>
          <a:xfrm>
            <a:off x="4313950" y="247875"/>
            <a:ext cx="3343275" cy="421425"/>
          </a:xfrm>
          <a:prstGeom prst="rect">
            <a:avLst/>
          </a:prstGeom>
          <a:noFill/>
          <a:ln>
            <a:noFill/>
          </a:ln>
        </p:spPr>
      </p:pic>
      <p:sp>
        <p:nvSpPr>
          <p:cNvPr id="157" name="Google Shape;157;p23"/>
          <p:cNvSpPr txBox="1"/>
          <p:nvPr/>
        </p:nvSpPr>
        <p:spPr>
          <a:xfrm>
            <a:off x="221050" y="357675"/>
            <a:ext cx="340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Schimbarea</a:t>
            </a:r>
            <a:r>
              <a:rPr lang="ro" sz="1200">
                <a:solidFill>
                  <a:schemeClr val="dk1"/>
                </a:solidFill>
                <a:latin typeface="Roboto"/>
                <a:ea typeface="Roboto"/>
                <a:cs typeface="Roboto"/>
                <a:sym typeface="Roboto"/>
              </a:rPr>
              <a:t> tipului </a:t>
            </a:r>
            <a:r>
              <a:rPr lang="ro" sz="1200">
                <a:solidFill>
                  <a:srgbClr val="FFFF00"/>
                </a:solidFill>
                <a:latin typeface="Roboto"/>
                <a:ea typeface="Roboto"/>
                <a:cs typeface="Roboto"/>
                <a:sym typeface="Roboto"/>
              </a:rPr>
              <a:t>variabilei</a:t>
            </a:r>
            <a:r>
              <a:rPr lang="ro" sz="1200">
                <a:solidFill>
                  <a:schemeClr val="dk1"/>
                </a:solidFill>
                <a:latin typeface="Roboto"/>
                <a:ea typeface="Roboto"/>
                <a:cs typeface="Roboto"/>
                <a:sym typeface="Roboto"/>
              </a:rPr>
              <a:t> din </a:t>
            </a:r>
            <a:r>
              <a:rPr lang="ro" sz="1200">
                <a:solidFill>
                  <a:srgbClr val="FFFF00"/>
                </a:solidFill>
                <a:latin typeface="Roboto"/>
                <a:ea typeface="Roboto"/>
                <a:cs typeface="Roboto"/>
                <a:sym typeface="Roboto"/>
              </a:rPr>
              <a:t>varchar</a:t>
            </a:r>
            <a:r>
              <a:rPr lang="ro" sz="1200">
                <a:solidFill>
                  <a:schemeClr val="dk1"/>
                </a:solidFill>
                <a:latin typeface="Roboto"/>
                <a:ea typeface="Roboto"/>
                <a:cs typeface="Roboto"/>
                <a:sym typeface="Roboto"/>
              </a:rPr>
              <a:t> in </a:t>
            </a:r>
            <a:r>
              <a:rPr lang="ro" sz="1200">
                <a:solidFill>
                  <a:srgbClr val="FFFF00"/>
                </a:solidFill>
                <a:latin typeface="Roboto"/>
                <a:ea typeface="Roboto"/>
                <a:cs typeface="Roboto"/>
                <a:sym typeface="Roboto"/>
              </a:rPr>
              <a:t>date</a:t>
            </a:r>
            <a:endParaRPr sz="1200">
              <a:solidFill>
                <a:srgbClr val="FFFF00"/>
              </a:solidFill>
              <a:latin typeface="Roboto"/>
              <a:ea typeface="Roboto"/>
              <a:cs typeface="Roboto"/>
              <a:sym typeface="Roboto"/>
            </a:endParaRPr>
          </a:p>
        </p:txBody>
      </p:sp>
      <p:pic>
        <p:nvPicPr>
          <p:cNvPr id="158" name="Google Shape;158;p23"/>
          <p:cNvPicPr preferRelativeResize="0"/>
          <p:nvPr/>
        </p:nvPicPr>
        <p:blipFill>
          <a:blip r:embed="rId4">
            <a:alphaModFix/>
          </a:blip>
          <a:stretch>
            <a:fillRect/>
          </a:stretch>
        </p:blipFill>
        <p:spPr>
          <a:xfrm>
            <a:off x="4313950" y="962700"/>
            <a:ext cx="4277277" cy="421425"/>
          </a:xfrm>
          <a:prstGeom prst="rect">
            <a:avLst/>
          </a:prstGeom>
          <a:noFill/>
          <a:ln>
            <a:noFill/>
          </a:ln>
        </p:spPr>
      </p:pic>
      <p:sp>
        <p:nvSpPr>
          <p:cNvPr id="159" name="Google Shape;159;p23"/>
          <p:cNvSpPr txBox="1"/>
          <p:nvPr/>
        </p:nvSpPr>
        <p:spPr>
          <a:xfrm>
            <a:off x="221050" y="1555775"/>
            <a:ext cx="388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Update</a:t>
            </a:r>
            <a:r>
              <a:rPr lang="ro" sz="1200">
                <a:solidFill>
                  <a:schemeClr val="dk1"/>
                </a:solidFill>
                <a:latin typeface="Roboto"/>
                <a:ea typeface="Roboto"/>
                <a:cs typeface="Roboto"/>
                <a:sym typeface="Roboto"/>
              </a:rPr>
              <a:t> al </a:t>
            </a:r>
            <a:r>
              <a:rPr lang="ro" sz="1200">
                <a:solidFill>
                  <a:srgbClr val="FFFF00"/>
                </a:solidFill>
                <a:latin typeface="Roboto"/>
                <a:ea typeface="Roboto"/>
                <a:cs typeface="Roboto"/>
                <a:sym typeface="Roboto"/>
              </a:rPr>
              <a:t>pretului de vanzare</a:t>
            </a:r>
            <a:r>
              <a:rPr lang="ro" sz="1200">
                <a:solidFill>
                  <a:schemeClr val="dk1"/>
                </a:solidFill>
                <a:latin typeface="Roboto"/>
                <a:ea typeface="Roboto"/>
                <a:cs typeface="Roboto"/>
                <a:sym typeface="Roboto"/>
              </a:rPr>
              <a:t> a produsului cu </a:t>
            </a:r>
            <a:r>
              <a:rPr lang="ro" sz="1200">
                <a:solidFill>
                  <a:srgbClr val="FFFF00"/>
                </a:solidFill>
                <a:latin typeface="Roboto"/>
                <a:ea typeface="Roboto"/>
                <a:cs typeface="Roboto"/>
                <a:sym typeface="Roboto"/>
              </a:rPr>
              <a:t>id 1</a:t>
            </a:r>
            <a:r>
              <a:rPr lang="ro" sz="1200">
                <a:solidFill>
                  <a:schemeClr val="dk1"/>
                </a:solidFill>
                <a:latin typeface="Roboto"/>
                <a:ea typeface="Roboto"/>
                <a:cs typeface="Roboto"/>
                <a:sym typeface="Roboto"/>
              </a:rPr>
              <a:t> din tabela produse</a:t>
            </a:r>
            <a:endParaRPr sz="1200">
              <a:solidFill>
                <a:schemeClr val="dk1"/>
              </a:solidFill>
              <a:latin typeface="Roboto"/>
              <a:ea typeface="Roboto"/>
              <a:cs typeface="Roboto"/>
              <a:sym typeface="Roboto"/>
            </a:endParaRPr>
          </a:p>
        </p:txBody>
      </p:sp>
      <p:pic>
        <p:nvPicPr>
          <p:cNvPr id="160" name="Google Shape;160;p23"/>
          <p:cNvPicPr preferRelativeResize="0"/>
          <p:nvPr/>
        </p:nvPicPr>
        <p:blipFill>
          <a:blip r:embed="rId5">
            <a:alphaModFix/>
          </a:blip>
          <a:stretch>
            <a:fillRect/>
          </a:stretch>
        </p:blipFill>
        <p:spPr>
          <a:xfrm>
            <a:off x="4313950" y="1724850"/>
            <a:ext cx="3711892" cy="171450"/>
          </a:xfrm>
          <a:prstGeom prst="rect">
            <a:avLst/>
          </a:prstGeom>
          <a:noFill/>
          <a:ln>
            <a:noFill/>
          </a:ln>
        </p:spPr>
      </p:pic>
      <p:sp>
        <p:nvSpPr>
          <p:cNvPr id="161" name="Google Shape;161;p23"/>
          <p:cNvSpPr txBox="1"/>
          <p:nvPr/>
        </p:nvSpPr>
        <p:spPr>
          <a:xfrm>
            <a:off x="202675" y="2793963"/>
            <a:ext cx="202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t>
            </a:r>
            <a:r>
              <a:rPr lang="ro" sz="1200">
                <a:solidFill>
                  <a:schemeClr val="dk1"/>
                </a:solidFill>
                <a:latin typeface="Roboto"/>
                <a:ea typeface="Roboto"/>
                <a:cs typeface="Roboto"/>
                <a:sym typeface="Roboto"/>
              </a:rPr>
              <a:t> tabela produse</a:t>
            </a:r>
            <a:endParaRPr sz="1200">
              <a:solidFill>
                <a:schemeClr val="dk1"/>
              </a:solidFill>
              <a:latin typeface="Roboto"/>
              <a:ea typeface="Roboto"/>
              <a:cs typeface="Roboto"/>
              <a:sym typeface="Roboto"/>
            </a:endParaRPr>
          </a:p>
        </p:txBody>
      </p:sp>
      <p:pic>
        <p:nvPicPr>
          <p:cNvPr id="162" name="Google Shape;162;p23"/>
          <p:cNvPicPr preferRelativeResize="0"/>
          <p:nvPr/>
        </p:nvPicPr>
        <p:blipFill>
          <a:blip r:embed="rId6">
            <a:alphaModFix/>
          </a:blip>
          <a:stretch>
            <a:fillRect/>
          </a:stretch>
        </p:blipFill>
        <p:spPr>
          <a:xfrm>
            <a:off x="4313950" y="2314938"/>
            <a:ext cx="3882001" cy="213827"/>
          </a:xfrm>
          <a:prstGeom prst="rect">
            <a:avLst/>
          </a:prstGeom>
          <a:noFill/>
          <a:ln>
            <a:noFill/>
          </a:ln>
        </p:spPr>
      </p:pic>
      <p:sp>
        <p:nvSpPr>
          <p:cNvPr id="163" name="Google Shape;163;p23"/>
          <p:cNvSpPr txBox="1"/>
          <p:nvPr/>
        </p:nvSpPr>
        <p:spPr>
          <a:xfrm>
            <a:off x="202675" y="2215188"/>
            <a:ext cx="267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Update</a:t>
            </a:r>
            <a:r>
              <a:rPr lang="ro" sz="1200">
                <a:solidFill>
                  <a:schemeClr val="dk1"/>
                </a:solidFill>
                <a:latin typeface="Roboto"/>
                <a:ea typeface="Roboto"/>
                <a:cs typeface="Roboto"/>
                <a:sym typeface="Roboto"/>
              </a:rPr>
              <a:t> al </a:t>
            </a:r>
            <a:r>
              <a:rPr lang="ro" sz="1200">
                <a:solidFill>
                  <a:srgbClr val="FFFF00"/>
                </a:solidFill>
                <a:latin typeface="Roboto"/>
                <a:ea typeface="Roboto"/>
                <a:cs typeface="Roboto"/>
                <a:sym typeface="Roboto"/>
              </a:rPr>
              <a:t>pretului</a:t>
            </a:r>
            <a:r>
              <a:rPr lang="ro" sz="1200">
                <a:solidFill>
                  <a:schemeClr val="dk1"/>
                </a:solidFill>
                <a:latin typeface="Roboto"/>
                <a:ea typeface="Roboto"/>
                <a:cs typeface="Roboto"/>
                <a:sym typeface="Roboto"/>
              </a:rPr>
              <a:t> comenzi cu</a:t>
            </a:r>
            <a:r>
              <a:rPr lang="ro" sz="1200">
                <a:solidFill>
                  <a:srgbClr val="FFFF00"/>
                </a:solidFill>
                <a:latin typeface="Roboto"/>
                <a:ea typeface="Roboto"/>
                <a:cs typeface="Roboto"/>
                <a:sym typeface="Roboto"/>
              </a:rPr>
              <a:t> id 4</a:t>
            </a:r>
            <a:endParaRPr sz="1200">
              <a:solidFill>
                <a:srgbClr val="FFFF00"/>
              </a:solidFill>
              <a:latin typeface="Roboto"/>
              <a:ea typeface="Roboto"/>
              <a:cs typeface="Roboto"/>
              <a:sym typeface="Roboto"/>
            </a:endParaRPr>
          </a:p>
        </p:txBody>
      </p:sp>
      <p:pic>
        <p:nvPicPr>
          <p:cNvPr id="164" name="Google Shape;164;p23"/>
          <p:cNvPicPr preferRelativeResize="0"/>
          <p:nvPr/>
        </p:nvPicPr>
        <p:blipFill>
          <a:blip r:embed="rId7">
            <a:alphaModFix/>
          </a:blip>
          <a:stretch>
            <a:fillRect/>
          </a:stretch>
        </p:blipFill>
        <p:spPr>
          <a:xfrm>
            <a:off x="4313950" y="2925187"/>
            <a:ext cx="1690007" cy="171450"/>
          </a:xfrm>
          <a:prstGeom prst="rect">
            <a:avLst/>
          </a:prstGeom>
          <a:noFill/>
          <a:ln>
            <a:noFill/>
          </a:ln>
        </p:spPr>
      </p:pic>
      <p:pic>
        <p:nvPicPr>
          <p:cNvPr id="165" name="Google Shape;165;p23"/>
          <p:cNvPicPr preferRelativeResize="0"/>
          <p:nvPr/>
        </p:nvPicPr>
        <p:blipFill>
          <a:blip r:embed="rId8">
            <a:alphaModFix/>
          </a:blip>
          <a:stretch>
            <a:fillRect/>
          </a:stretch>
        </p:blipFill>
        <p:spPr>
          <a:xfrm>
            <a:off x="4313950" y="3481913"/>
            <a:ext cx="3343275" cy="171450"/>
          </a:xfrm>
          <a:prstGeom prst="rect">
            <a:avLst/>
          </a:prstGeom>
          <a:noFill/>
          <a:ln>
            <a:noFill/>
          </a:ln>
        </p:spPr>
      </p:pic>
      <p:sp>
        <p:nvSpPr>
          <p:cNvPr id="166" name="Google Shape;166;p23"/>
          <p:cNvSpPr txBox="1"/>
          <p:nvPr/>
        </p:nvSpPr>
        <p:spPr>
          <a:xfrm>
            <a:off x="190825" y="3349250"/>
            <a:ext cx="379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Stergerea</a:t>
            </a:r>
            <a:r>
              <a:rPr lang="ro" sz="1200">
                <a:solidFill>
                  <a:schemeClr val="dk1"/>
                </a:solidFill>
                <a:latin typeface="Roboto"/>
                <a:ea typeface="Roboto"/>
                <a:cs typeface="Roboto"/>
                <a:sym typeface="Roboto"/>
              </a:rPr>
              <a:t> comenzii cu</a:t>
            </a:r>
            <a:r>
              <a:rPr lang="ro" sz="1200">
                <a:solidFill>
                  <a:srgbClr val="FFFF00"/>
                </a:solidFill>
                <a:latin typeface="Roboto"/>
                <a:ea typeface="Roboto"/>
                <a:cs typeface="Roboto"/>
                <a:sym typeface="Roboto"/>
              </a:rPr>
              <a:t> id 3</a:t>
            </a:r>
            <a:r>
              <a:rPr lang="ro" sz="1200">
                <a:solidFill>
                  <a:schemeClr val="dk1"/>
                </a:solidFill>
                <a:latin typeface="Roboto"/>
                <a:ea typeface="Roboto"/>
                <a:cs typeface="Roboto"/>
                <a:sym typeface="Roboto"/>
              </a:rPr>
              <a:t> din tabela detalii comenzi</a:t>
            </a:r>
            <a:endParaRPr sz="1200">
              <a:solidFill>
                <a:schemeClr val="dk1"/>
              </a:solidFill>
              <a:latin typeface="Roboto"/>
              <a:ea typeface="Roboto"/>
              <a:cs typeface="Roboto"/>
              <a:sym typeface="Roboto"/>
            </a:endParaRPr>
          </a:p>
        </p:txBody>
      </p:sp>
      <p:pic>
        <p:nvPicPr>
          <p:cNvPr id="167" name="Google Shape;167;p23"/>
          <p:cNvPicPr preferRelativeResize="0"/>
          <p:nvPr/>
        </p:nvPicPr>
        <p:blipFill>
          <a:blip r:embed="rId9">
            <a:alphaModFix/>
          </a:blip>
          <a:stretch>
            <a:fillRect/>
          </a:stretch>
        </p:blipFill>
        <p:spPr>
          <a:xfrm>
            <a:off x="4313950" y="3997100"/>
            <a:ext cx="4095718" cy="213825"/>
          </a:xfrm>
          <a:prstGeom prst="rect">
            <a:avLst/>
          </a:prstGeom>
          <a:noFill/>
          <a:ln>
            <a:noFill/>
          </a:ln>
        </p:spPr>
      </p:pic>
      <p:sp>
        <p:nvSpPr>
          <p:cNvPr id="168" name="Google Shape;168;p23"/>
          <p:cNvSpPr txBox="1"/>
          <p:nvPr/>
        </p:nvSpPr>
        <p:spPr>
          <a:xfrm>
            <a:off x="202675" y="3919363"/>
            <a:ext cx="377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email-lui si adresa de livrare a  utilizatorilor</a:t>
            </a:r>
            <a:endParaRPr sz="1200">
              <a:solidFill>
                <a:schemeClr val="dk1"/>
              </a:solidFill>
              <a:latin typeface="Roboto"/>
              <a:ea typeface="Roboto"/>
              <a:cs typeface="Roboto"/>
              <a:sym typeface="Roboto"/>
            </a:endParaRPr>
          </a:p>
        </p:txBody>
      </p:sp>
      <p:pic>
        <p:nvPicPr>
          <p:cNvPr id="169" name="Google Shape;169;p23"/>
          <p:cNvPicPr preferRelativeResize="0"/>
          <p:nvPr/>
        </p:nvPicPr>
        <p:blipFill>
          <a:blip r:embed="rId10">
            <a:alphaModFix/>
          </a:blip>
          <a:stretch>
            <a:fillRect/>
          </a:stretch>
        </p:blipFill>
        <p:spPr>
          <a:xfrm>
            <a:off x="4313950" y="4595950"/>
            <a:ext cx="4735575" cy="171450"/>
          </a:xfrm>
          <a:prstGeom prst="rect">
            <a:avLst/>
          </a:prstGeom>
          <a:noFill/>
          <a:ln>
            <a:noFill/>
          </a:ln>
        </p:spPr>
      </p:pic>
      <p:sp>
        <p:nvSpPr>
          <p:cNvPr id="170" name="Google Shape;170;p23"/>
          <p:cNvSpPr txBox="1"/>
          <p:nvPr/>
        </p:nvSpPr>
        <p:spPr>
          <a:xfrm>
            <a:off x="221050" y="4404625"/>
            <a:ext cx="354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numelui produselor cu pretul de vanzare mai </a:t>
            </a:r>
            <a:r>
              <a:rPr lang="ro" sz="1200">
                <a:solidFill>
                  <a:srgbClr val="FFFF00"/>
                </a:solidFill>
                <a:latin typeface="Roboto"/>
                <a:ea typeface="Roboto"/>
                <a:cs typeface="Roboto"/>
                <a:sym typeface="Roboto"/>
              </a:rPr>
              <a:t>mic</a:t>
            </a:r>
            <a:r>
              <a:rPr lang="ro" sz="1200">
                <a:solidFill>
                  <a:schemeClr val="dk1"/>
                </a:solidFill>
                <a:latin typeface="Roboto"/>
                <a:ea typeface="Roboto"/>
                <a:cs typeface="Roboto"/>
                <a:sym typeface="Roboto"/>
              </a:rPr>
              <a:t> decat 100 din tabela produse</a:t>
            </a:r>
            <a:endParaRPr sz="12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a:blip r:embed="rId3">
            <a:alphaModFix/>
          </a:blip>
          <a:stretch>
            <a:fillRect/>
          </a:stretch>
        </p:blipFill>
        <p:spPr>
          <a:xfrm>
            <a:off x="4111297" y="227300"/>
            <a:ext cx="4847304" cy="171450"/>
          </a:xfrm>
          <a:prstGeom prst="rect">
            <a:avLst/>
          </a:prstGeom>
          <a:noFill/>
          <a:ln>
            <a:noFill/>
          </a:ln>
        </p:spPr>
      </p:pic>
      <p:sp>
        <p:nvSpPr>
          <p:cNvPr id="176" name="Google Shape;176;p24"/>
          <p:cNvSpPr txBox="1"/>
          <p:nvPr/>
        </p:nvSpPr>
        <p:spPr>
          <a:xfrm>
            <a:off x="206400" y="156550"/>
            <a:ext cx="358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cu pret de vanzare </a:t>
            </a:r>
            <a:r>
              <a:rPr lang="ro" sz="1200">
                <a:solidFill>
                  <a:srgbClr val="FFFF00"/>
                </a:solidFill>
                <a:latin typeface="Roboto"/>
                <a:ea typeface="Roboto"/>
                <a:cs typeface="Roboto"/>
                <a:sym typeface="Roboto"/>
              </a:rPr>
              <a:t>cuprins</a:t>
            </a:r>
            <a:r>
              <a:rPr lang="ro" sz="1200">
                <a:solidFill>
                  <a:schemeClr val="dk1"/>
                </a:solidFill>
                <a:latin typeface="Roboto"/>
                <a:ea typeface="Roboto"/>
                <a:cs typeface="Roboto"/>
                <a:sym typeface="Roboto"/>
              </a:rPr>
              <a:t> intre 100 si 200</a:t>
            </a:r>
            <a:endParaRPr sz="1200">
              <a:solidFill>
                <a:schemeClr val="dk1"/>
              </a:solidFill>
              <a:latin typeface="Roboto"/>
              <a:ea typeface="Roboto"/>
              <a:cs typeface="Roboto"/>
              <a:sym typeface="Roboto"/>
            </a:endParaRPr>
          </a:p>
        </p:txBody>
      </p:sp>
      <p:sp>
        <p:nvSpPr>
          <p:cNvPr id="177" name="Google Shape;177;p24"/>
          <p:cNvSpPr txBox="1"/>
          <p:nvPr/>
        </p:nvSpPr>
        <p:spPr>
          <a:xfrm>
            <a:off x="5232675" y="732925"/>
            <a:ext cx="39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78" name="Google Shape;178;p24"/>
          <p:cNvPicPr preferRelativeResize="0"/>
          <p:nvPr/>
        </p:nvPicPr>
        <p:blipFill>
          <a:blip r:embed="rId4">
            <a:alphaModFix/>
          </a:blip>
          <a:stretch>
            <a:fillRect/>
          </a:stretch>
        </p:blipFill>
        <p:spPr>
          <a:xfrm>
            <a:off x="206388" y="1364475"/>
            <a:ext cx="8537921" cy="171450"/>
          </a:xfrm>
          <a:prstGeom prst="rect">
            <a:avLst/>
          </a:prstGeom>
          <a:noFill/>
          <a:ln>
            <a:noFill/>
          </a:ln>
        </p:spPr>
      </p:pic>
      <p:sp>
        <p:nvSpPr>
          <p:cNvPr id="179" name="Google Shape;179;p24"/>
          <p:cNvSpPr txBox="1"/>
          <p:nvPr/>
        </p:nvSpPr>
        <p:spPr>
          <a:xfrm>
            <a:off x="206388" y="640488"/>
            <a:ext cx="862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a:t>
            </a:r>
            <a:r>
              <a:rPr lang="ro" sz="1200">
                <a:solidFill>
                  <a:srgbClr val="FFFF00"/>
                </a:solidFill>
                <a:latin typeface="Roboto"/>
                <a:ea typeface="Roboto"/>
                <a:cs typeface="Roboto"/>
                <a:sym typeface="Roboto"/>
              </a:rPr>
              <a:t>unde</a:t>
            </a:r>
            <a:r>
              <a:rPr lang="ro" sz="1200">
                <a:solidFill>
                  <a:schemeClr val="dk1"/>
                </a:solidFill>
                <a:latin typeface="Roboto"/>
                <a:ea typeface="Roboto"/>
                <a:cs typeface="Roboto"/>
                <a:sym typeface="Roboto"/>
              </a:rPr>
              <a:t> pretul de vanzare</a:t>
            </a:r>
            <a:r>
              <a:rPr lang="ro" sz="1200">
                <a:solidFill>
                  <a:srgbClr val="FFFF00"/>
                </a:solidFill>
                <a:latin typeface="Roboto"/>
                <a:ea typeface="Roboto"/>
                <a:cs typeface="Roboto"/>
                <a:sym typeface="Roboto"/>
              </a:rPr>
              <a:t> nu este mai mare</a:t>
            </a:r>
            <a:r>
              <a:rPr lang="ro" sz="1200">
                <a:solidFill>
                  <a:schemeClr val="dk1"/>
                </a:solidFill>
                <a:latin typeface="Roboto"/>
                <a:ea typeface="Roboto"/>
                <a:cs typeface="Roboto"/>
                <a:sym typeface="Roboto"/>
              </a:rPr>
              <a:t> de 450</a:t>
            </a:r>
            <a:r>
              <a:rPr b="1" lang="ro" sz="1200">
                <a:solidFill>
                  <a:schemeClr val="dk1"/>
                </a:solidFill>
                <a:latin typeface="Roboto"/>
                <a:ea typeface="Roboto"/>
                <a:cs typeface="Roboto"/>
                <a:sym typeface="Roboto"/>
              </a:rPr>
              <a:t> </a:t>
            </a:r>
            <a:r>
              <a:rPr b="1" lang="ro" sz="1200">
                <a:solidFill>
                  <a:srgbClr val="FFFF00"/>
                </a:solidFill>
                <a:latin typeface="Roboto"/>
                <a:ea typeface="Roboto"/>
                <a:cs typeface="Roboto"/>
                <a:sym typeface="Roboto"/>
              </a:rPr>
              <a:t>sau</a:t>
            </a:r>
            <a:r>
              <a:rPr lang="ro" sz="1200">
                <a:solidFill>
                  <a:schemeClr val="dk1"/>
                </a:solidFill>
                <a:latin typeface="Roboto"/>
                <a:ea typeface="Roboto"/>
                <a:cs typeface="Roboto"/>
                <a:sym typeface="Roboto"/>
              </a:rPr>
              <a:t> stocul disponibil </a:t>
            </a:r>
            <a:r>
              <a:rPr lang="ro" sz="1200">
                <a:solidFill>
                  <a:srgbClr val="FFFF00"/>
                </a:solidFill>
                <a:latin typeface="Roboto"/>
                <a:ea typeface="Roboto"/>
                <a:cs typeface="Roboto"/>
                <a:sym typeface="Roboto"/>
              </a:rPr>
              <a:t>este mai mic</a:t>
            </a:r>
            <a:r>
              <a:rPr lang="ro" sz="1200">
                <a:solidFill>
                  <a:schemeClr val="dk1"/>
                </a:solidFill>
                <a:latin typeface="Roboto"/>
                <a:ea typeface="Roboto"/>
                <a:cs typeface="Roboto"/>
                <a:sym typeface="Roboto"/>
              </a:rPr>
              <a:t> decat 50</a:t>
            </a:r>
            <a:r>
              <a:rPr lang="ro" sz="1200">
                <a:solidFill>
                  <a:srgbClr val="FFFF00"/>
                </a:solidFill>
                <a:latin typeface="Roboto"/>
                <a:ea typeface="Roboto"/>
                <a:cs typeface="Roboto"/>
                <a:sym typeface="Roboto"/>
              </a:rPr>
              <a:t> </a:t>
            </a:r>
            <a:r>
              <a:rPr b="1" lang="ro" sz="1200">
                <a:solidFill>
                  <a:srgbClr val="FFFF00"/>
                </a:solidFill>
                <a:latin typeface="Roboto"/>
                <a:ea typeface="Roboto"/>
                <a:cs typeface="Roboto"/>
                <a:sym typeface="Roboto"/>
              </a:rPr>
              <a:t>si</a:t>
            </a:r>
            <a:r>
              <a:rPr b="1" lang="ro" sz="1200">
                <a:solidFill>
                  <a:schemeClr val="dk1"/>
                </a:solidFill>
                <a:latin typeface="Roboto"/>
                <a:ea typeface="Roboto"/>
                <a:cs typeface="Roboto"/>
                <a:sym typeface="Roboto"/>
              </a:rPr>
              <a:t> </a:t>
            </a:r>
            <a:r>
              <a:rPr lang="ro" sz="1200">
                <a:solidFill>
                  <a:schemeClr val="dk1"/>
                </a:solidFill>
                <a:latin typeface="Roboto"/>
                <a:ea typeface="Roboto"/>
                <a:cs typeface="Roboto"/>
                <a:sym typeface="Roboto"/>
              </a:rPr>
              <a:t>fac parte din  categoria produselor ce </a:t>
            </a:r>
            <a:r>
              <a:rPr lang="ro" sz="1200">
                <a:solidFill>
                  <a:srgbClr val="FFFF00"/>
                </a:solidFill>
                <a:latin typeface="Roboto"/>
                <a:ea typeface="Roboto"/>
                <a:cs typeface="Roboto"/>
                <a:sym typeface="Roboto"/>
              </a:rPr>
              <a:t>incep</a:t>
            </a:r>
            <a:r>
              <a:rPr lang="ro" sz="1200">
                <a:solidFill>
                  <a:schemeClr val="dk1"/>
                </a:solidFill>
                <a:latin typeface="Roboto"/>
                <a:ea typeface="Roboto"/>
                <a:cs typeface="Roboto"/>
                <a:sym typeface="Roboto"/>
              </a:rPr>
              <a:t> cu “Jucarii”</a:t>
            </a:r>
            <a:endParaRPr sz="1200">
              <a:solidFill>
                <a:schemeClr val="dk1"/>
              </a:solidFill>
              <a:latin typeface="Roboto"/>
              <a:ea typeface="Roboto"/>
              <a:cs typeface="Roboto"/>
              <a:sym typeface="Roboto"/>
            </a:endParaRPr>
          </a:p>
        </p:txBody>
      </p:sp>
      <p:sp>
        <p:nvSpPr>
          <p:cNvPr id="180" name="Google Shape;180;p24"/>
          <p:cNvSpPr txBox="1"/>
          <p:nvPr/>
        </p:nvSpPr>
        <p:spPr>
          <a:xfrm>
            <a:off x="4471475" y="2712025"/>
            <a:ext cx="469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81" name="Google Shape;181;p24"/>
          <p:cNvPicPr preferRelativeResize="0"/>
          <p:nvPr/>
        </p:nvPicPr>
        <p:blipFill>
          <a:blip r:embed="rId5">
            <a:alphaModFix/>
          </a:blip>
          <a:stretch>
            <a:fillRect/>
          </a:stretch>
        </p:blipFill>
        <p:spPr>
          <a:xfrm>
            <a:off x="4949950" y="1800688"/>
            <a:ext cx="2675100" cy="189845"/>
          </a:xfrm>
          <a:prstGeom prst="rect">
            <a:avLst/>
          </a:prstGeom>
          <a:noFill/>
          <a:ln>
            <a:noFill/>
          </a:ln>
        </p:spPr>
      </p:pic>
      <p:sp>
        <p:nvSpPr>
          <p:cNvPr id="182" name="Google Shape;182;p24"/>
          <p:cNvSpPr txBox="1"/>
          <p:nvPr/>
        </p:nvSpPr>
        <p:spPr>
          <a:xfrm>
            <a:off x="529525" y="1684313"/>
            <a:ext cx="253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Numaram cati</a:t>
            </a:r>
            <a:r>
              <a:rPr lang="ro" sz="1200">
                <a:solidFill>
                  <a:schemeClr val="dk1"/>
                </a:solidFill>
                <a:latin typeface="Roboto"/>
                <a:ea typeface="Roboto"/>
                <a:cs typeface="Roboto"/>
                <a:sym typeface="Roboto"/>
              </a:rPr>
              <a:t> utilizatori avem</a:t>
            </a:r>
            <a:endParaRPr sz="1200">
              <a:solidFill>
                <a:schemeClr val="dk1"/>
              </a:solidFill>
              <a:latin typeface="Roboto"/>
              <a:ea typeface="Roboto"/>
              <a:cs typeface="Roboto"/>
              <a:sym typeface="Roboto"/>
            </a:endParaRPr>
          </a:p>
        </p:txBody>
      </p:sp>
      <p:pic>
        <p:nvPicPr>
          <p:cNvPr id="183" name="Google Shape;183;p24"/>
          <p:cNvPicPr preferRelativeResize="0"/>
          <p:nvPr/>
        </p:nvPicPr>
        <p:blipFill>
          <a:blip r:embed="rId6">
            <a:alphaModFix/>
          </a:blip>
          <a:stretch>
            <a:fillRect/>
          </a:stretch>
        </p:blipFill>
        <p:spPr>
          <a:xfrm>
            <a:off x="4952150" y="2306313"/>
            <a:ext cx="3381375" cy="171450"/>
          </a:xfrm>
          <a:prstGeom prst="rect">
            <a:avLst/>
          </a:prstGeom>
          <a:noFill/>
          <a:ln>
            <a:noFill/>
          </a:ln>
        </p:spPr>
      </p:pic>
      <p:sp>
        <p:nvSpPr>
          <p:cNvPr id="184" name="Google Shape;184;p24"/>
          <p:cNvSpPr txBox="1"/>
          <p:nvPr/>
        </p:nvSpPr>
        <p:spPr>
          <a:xfrm>
            <a:off x="529525" y="2180513"/>
            <a:ext cx="26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datei </a:t>
            </a:r>
            <a:r>
              <a:rPr lang="ro" sz="1200">
                <a:solidFill>
                  <a:srgbClr val="FFFF00"/>
                </a:solidFill>
                <a:latin typeface="Roboto"/>
                <a:ea typeface="Roboto"/>
                <a:cs typeface="Roboto"/>
                <a:sym typeface="Roboto"/>
              </a:rPr>
              <a:t>ultimelo</a:t>
            </a:r>
            <a:r>
              <a:rPr lang="ro" sz="1200">
                <a:solidFill>
                  <a:schemeClr val="dk1"/>
                </a:solidFill>
                <a:latin typeface="Roboto"/>
                <a:ea typeface="Roboto"/>
                <a:cs typeface="Roboto"/>
                <a:sym typeface="Roboto"/>
              </a:rPr>
              <a:t>r comenzi</a:t>
            </a:r>
            <a:endParaRPr sz="1200">
              <a:solidFill>
                <a:schemeClr val="dk1"/>
              </a:solidFill>
              <a:latin typeface="Roboto"/>
              <a:ea typeface="Roboto"/>
              <a:cs typeface="Roboto"/>
              <a:sym typeface="Roboto"/>
            </a:endParaRPr>
          </a:p>
        </p:txBody>
      </p:sp>
      <p:pic>
        <p:nvPicPr>
          <p:cNvPr id="185" name="Google Shape;185;p24"/>
          <p:cNvPicPr preferRelativeResize="0"/>
          <p:nvPr/>
        </p:nvPicPr>
        <p:blipFill>
          <a:blip r:embed="rId7">
            <a:alphaModFix/>
          </a:blip>
          <a:stretch>
            <a:fillRect/>
          </a:stretch>
        </p:blipFill>
        <p:spPr>
          <a:xfrm>
            <a:off x="4937414" y="2784836"/>
            <a:ext cx="3317811" cy="189825"/>
          </a:xfrm>
          <a:prstGeom prst="rect">
            <a:avLst/>
          </a:prstGeom>
          <a:noFill/>
          <a:ln>
            <a:noFill/>
          </a:ln>
        </p:spPr>
      </p:pic>
      <p:sp>
        <p:nvSpPr>
          <p:cNvPr id="186" name="Google Shape;186;p24"/>
          <p:cNvSpPr txBox="1"/>
          <p:nvPr/>
        </p:nvSpPr>
        <p:spPr>
          <a:xfrm>
            <a:off x="1426700" y="3521700"/>
            <a:ext cx="43500" cy="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7" name="Google Shape;187;p24"/>
          <p:cNvSpPr txBox="1"/>
          <p:nvPr/>
        </p:nvSpPr>
        <p:spPr>
          <a:xfrm>
            <a:off x="529525" y="2687475"/>
            <a:ext cx="419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t>
            </a:r>
            <a:r>
              <a:rPr lang="ro" sz="1200">
                <a:solidFill>
                  <a:schemeClr val="dk1"/>
                </a:solidFill>
                <a:latin typeface="Roboto"/>
                <a:ea typeface="Roboto"/>
                <a:cs typeface="Roboto"/>
                <a:sym typeface="Roboto"/>
              </a:rPr>
              <a:t> pretului </a:t>
            </a:r>
            <a:r>
              <a:rPr lang="ro" sz="1200">
                <a:solidFill>
                  <a:srgbClr val="FFFF00"/>
                </a:solidFill>
                <a:latin typeface="Roboto"/>
                <a:ea typeface="Roboto"/>
                <a:cs typeface="Roboto"/>
                <a:sym typeface="Roboto"/>
              </a:rPr>
              <a:t>mediu/comanda</a:t>
            </a:r>
            <a:r>
              <a:rPr lang="ro" sz="1200">
                <a:solidFill>
                  <a:schemeClr val="dk1"/>
                </a:solidFill>
                <a:latin typeface="Roboto"/>
                <a:ea typeface="Roboto"/>
                <a:cs typeface="Roboto"/>
                <a:sym typeface="Roboto"/>
              </a:rPr>
              <a:t> din tabela detalii comenzi  </a:t>
            </a:r>
            <a:endParaRPr sz="1200">
              <a:solidFill>
                <a:schemeClr val="dk1"/>
              </a:solidFill>
              <a:latin typeface="Roboto"/>
              <a:ea typeface="Roboto"/>
              <a:cs typeface="Roboto"/>
              <a:sym typeface="Roboto"/>
            </a:endParaRPr>
          </a:p>
        </p:txBody>
      </p:sp>
      <p:pic>
        <p:nvPicPr>
          <p:cNvPr id="188" name="Google Shape;188;p24"/>
          <p:cNvPicPr preferRelativeResize="0"/>
          <p:nvPr/>
        </p:nvPicPr>
        <p:blipFill>
          <a:blip r:embed="rId8">
            <a:alphaModFix/>
          </a:blip>
          <a:stretch>
            <a:fillRect/>
          </a:stretch>
        </p:blipFill>
        <p:spPr>
          <a:xfrm>
            <a:off x="4937425" y="3402938"/>
            <a:ext cx="3162300" cy="201683"/>
          </a:xfrm>
          <a:prstGeom prst="rect">
            <a:avLst/>
          </a:prstGeom>
          <a:noFill/>
          <a:ln>
            <a:noFill/>
          </a:ln>
        </p:spPr>
      </p:pic>
      <p:sp>
        <p:nvSpPr>
          <p:cNvPr id="189" name="Google Shape;189;p24"/>
          <p:cNvSpPr txBox="1"/>
          <p:nvPr/>
        </p:nvSpPr>
        <p:spPr>
          <a:xfrm>
            <a:off x="529525" y="3194425"/>
            <a:ext cx="272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Calcularea</a:t>
            </a:r>
            <a:r>
              <a:rPr lang="ro" sz="1200">
                <a:solidFill>
                  <a:schemeClr val="dk1"/>
                </a:solidFill>
                <a:latin typeface="Roboto"/>
                <a:ea typeface="Roboto"/>
                <a:cs typeface="Roboto"/>
                <a:sym typeface="Roboto"/>
              </a:rPr>
              <a:t> valorii </a:t>
            </a:r>
            <a:r>
              <a:rPr lang="ro" sz="1200">
                <a:solidFill>
                  <a:srgbClr val="FFFF00"/>
                </a:solidFill>
                <a:latin typeface="Roboto"/>
                <a:ea typeface="Roboto"/>
                <a:cs typeface="Roboto"/>
                <a:sym typeface="Roboto"/>
              </a:rPr>
              <a:t>totale</a:t>
            </a:r>
            <a:r>
              <a:rPr lang="ro" sz="1200">
                <a:solidFill>
                  <a:schemeClr val="dk1"/>
                </a:solidFill>
                <a:latin typeface="Roboto"/>
                <a:ea typeface="Roboto"/>
                <a:cs typeface="Roboto"/>
                <a:sym typeface="Roboto"/>
              </a:rPr>
              <a:t> a comenzilor</a:t>
            </a:r>
            <a:endParaRPr sz="1200">
              <a:solidFill>
                <a:schemeClr val="dk1"/>
              </a:solidFill>
              <a:latin typeface="Roboto"/>
              <a:ea typeface="Roboto"/>
              <a:cs typeface="Roboto"/>
              <a:sym typeface="Roboto"/>
            </a:endParaRPr>
          </a:p>
        </p:txBody>
      </p:sp>
      <p:sp>
        <p:nvSpPr>
          <p:cNvPr id="190" name="Google Shape;190;p24"/>
          <p:cNvSpPr txBox="1"/>
          <p:nvPr/>
        </p:nvSpPr>
        <p:spPr>
          <a:xfrm>
            <a:off x="4949950" y="4032900"/>
            <a:ext cx="43500" cy="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91" name="Google Shape;191;p24"/>
          <p:cNvPicPr preferRelativeResize="0"/>
          <p:nvPr/>
        </p:nvPicPr>
        <p:blipFill>
          <a:blip r:embed="rId9">
            <a:alphaModFix/>
          </a:blip>
          <a:stretch>
            <a:fillRect/>
          </a:stretch>
        </p:blipFill>
        <p:spPr>
          <a:xfrm>
            <a:off x="4952150" y="3833850"/>
            <a:ext cx="2094832" cy="958200"/>
          </a:xfrm>
          <a:prstGeom prst="rect">
            <a:avLst/>
          </a:prstGeom>
          <a:noFill/>
          <a:ln>
            <a:noFill/>
          </a:ln>
        </p:spPr>
      </p:pic>
      <p:sp>
        <p:nvSpPr>
          <p:cNvPr id="192" name="Google Shape;192;p24"/>
          <p:cNvSpPr txBox="1"/>
          <p:nvPr/>
        </p:nvSpPr>
        <p:spPr>
          <a:xfrm>
            <a:off x="529525" y="3833850"/>
            <a:ext cx="393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 id</a:t>
            </a:r>
            <a:r>
              <a:rPr lang="ro" sz="1200">
                <a:solidFill>
                  <a:schemeClr val="dk1"/>
                </a:solidFill>
                <a:latin typeface="Roboto"/>
                <a:ea typeface="Roboto"/>
                <a:cs typeface="Roboto"/>
                <a:sym typeface="Roboto"/>
              </a:rPr>
              <a:t>-ului comenzilor </a:t>
            </a:r>
            <a:r>
              <a:rPr lang="ro" sz="1200">
                <a:solidFill>
                  <a:srgbClr val="FFFF00"/>
                </a:solidFill>
                <a:latin typeface="Roboto"/>
                <a:ea typeface="Roboto"/>
                <a:cs typeface="Roboto"/>
                <a:sym typeface="Roboto"/>
              </a:rPr>
              <a:t>minime</a:t>
            </a:r>
            <a:r>
              <a:rPr lang="ro" sz="1200">
                <a:solidFill>
                  <a:schemeClr val="dk1"/>
                </a:solidFill>
                <a:latin typeface="Roboto"/>
                <a:ea typeface="Roboto"/>
                <a:cs typeface="Roboto"/>
                <a:sym typeface="Roboto"/>
              </a:rPr>
              <a:t>, </a:t>
            </a:r>
            <a:r>
              <a:rPr lang="ro" sz="1200">
                <a:solidFill>
                  <a:srgbClr val="FFFF00"/>
                </a:solidFill>
                <a:latin typeface="Roboto"/>
                <a:ea typeface="Roboto"/>
                <a:cs typeface="Roboto"/>
                <a:sym typeface="Roboto"/>
              </a:rPr>
              <a:t>medii</a:t>
            </a:r>
            <a:r>
              <a:rPr lang="ro" sz="1200">
                <a:solidFill>
                  <a:schemeClr val="dk1"/>
                </a:solidFill>
                <a:latin typeface="Roboto"/>
                <a:ea typeface="Roboto"/>
                <a:cs typeface="Roboto"/>
                <a:sym typeface="Roboto"/>
              </a:rPr>
              <a:t> si </a:t>
            </a:r>
            <a:r>
              <a:rPr lang="ro" sz="1200">
                <a:solidFill>
                  <a:srgbClr val="FFFF00"/>
                </a:solidFill>
                <a:latin typeface="Roboto"/>
                <a:ea typeface="Roboto"/>
                <a:cs typeface="Roboto"/>
                <a:sym typeface="Roboto"/>
              </a:rPr>
              <a:t>maxime</a:t>
            </a:r>
            <a:r>
              <a:rPr lang="ro" sz="1200">
                <a:solidFill>
                  <a:schemeClr val="dk1"/>
                </a:solidFill>
                <a:latin typeface="Roboto"/>
                <a:ea typeface="Roboto"/>
                <a:cs typeface="Roboto"/>
                <a:sym typeface="Roboto"/>
              </a:rPr>
              <a:t> din tabela detalii comanda</a:t>
            </a:r>
            <a:endParaRPr sz="1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nvSpPr>
        <p:spPr>
          <a:xfrm>
            <a:off x="5537150" y="461075"/>
            <a:ext cx="362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98" name="Google Shape;198;p25"/>
          <p:cNvPicPr preferRelativeResize="0"/>
          <p:nvPr/>
        </p:nvPicPr>
        <p:blipFill>
          <a:blip r:embed="rId3">
            <a:alphaModFix/>
          </a:blip>
          <a:stretch>
            <a:fillRect/>
          </a:stretch>
        </p:blipFill>
        <p:spPr>
          <a:xfrm>
            <a:off x="4432930" y="401250"/>
            <a:ext cx="4390645" cy="409575"/>
          </a:xfrm>
          <a:prstGeom prst="rect">
            <a:avLst/>
          </a:prstGeom>
          <a:noFill/>
          <a:ln>
            <a:noFill/>
          </a:ln>
        </p:spPr>
      </p:pic>
      <p:sp>
        <p:nvSpPr>
          <p:cNvPr id="199" name="Google Shape;199;p25"/>
          <p:cNvSpPr txBox="1"/>
          <p:nvPr/>
        </p:nvSpPr>
        <p:spPr>
          <a:xfrm>
            <a:off x="415400" y="236588"/>
            <a:ext cx="39690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ro" sz="1200">
                <a:solidFill>
                  <a:srgbClr val="FFFF00"/>
                </a:solidFill>
                <a:latin typeface="Roboto"/>
                <a:ea typeface="Roboto"/>
                <a:cs typeface="Roboto"/>
                <a:sym typeface="Roboto"/>
              </a:rPr>
              <a:t>SUBQUERI</a:t>
            </a:r>
            <a:r>
              <a:rPr lang="ro"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numelui si  pretului de vanzare a produselor cu pretul de vanzare </a:t>
            </a:r>
            <a:r>
              <a:rPr lang="ro" sz="1200">
                <a:solidFill>
                  <a:srgbClr val="FFFF00"/>
                </a:solidFill>
                <a:latin typeface="Roboto"/>
                <a:ea typeface="Roboto"/>
                <a:cs typeface="Roboto"/>
                <a:sym typeface="Roboto"/>
              </a:rPr>
              <a:t>peste medie</a:t>
            </a:r>
            <a:r>
              <a:rPr lang="ro"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p:txBody>
      </p:sp>
      <p:sp>
        <p:nvSpPr>
          <p:cNvPr id="200" name="Google Shape;200;p25"/>
          <p:cNvSpPr txBox="1"/>
          <p:nvPr/>
        </p:nvSpPr>
        <p:spPr>
          <a:xfrm>
            <a:off x="5558900" y="1559350"/>
            <a:ext cx="360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201" name="Google Shape;201;p25"/>
          <p:cNvPicPr preferRelativeResize="0"/>
          <p:nvPr/>
        </p:nvPicPr>
        <p:blipFill>
          <a:blip r:embed="rId4">
            <a:alphaModFix/>
          </a:blip>
          <a:stretch>
            <a:fillRect/>
          </a:stretch>
        </p:blipFill>
        <p:spPr>
          <a:xfrm>
            <a:off x="4432925" y="1179450"/>
            <a:ext cx="4390650" cy="351251"/>
          </a:xfrm>
          <a:prstGeom prst="rect">
            <a:avLst/>
          </a:prstGeom>
          <a:noFill/>
          <a:ln>
            <a:noFill/>
          </a:ln>
        </p:spPr>
      </p:pic>
      <p:sp>
        <p:nvSpPr>
          <p:cNvPr id="202" name="Google Shape;202;p25"/>
          <p:cNvSpPr txBox="1"/>
          <p:nvPr/>
        </p:nvSpPr>
        <p:spPr>
          <a:xfrm>
            <a:off x="415400" y="1074825"/>
            <a:ext cx="379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comune </a:t>
            </a:r>
            <a:r>
              <a:rPr lang="ro" sz="1200">
                <a:solidFill>
                  <a:srgbClr val="FFFF00"/>
                </a:solidFill>
                <a:latin typeface="Roboto"/>
                <a:ea typeface="Roboto"/>
                <a:cs typeface="Roboto"/>
                <a:sym typeface="Roboto"/>
              </a:rPr>
              <a:t>dintre</a:t>
            </a:r>
            <a:r>
              <a:rPr lang="ro" sz="1200">
                <a:solidFill>
                  <a:schemeClr val="dk1"/>
                </a:solidFill>
                <a:latin typeface="Roboto"/>
                <a:ea typeface="Roboto"/>
                <a:cs typeface="Roboto"/>
                <a:sym typeface="Roboto"/>
              </a:rPr>
              <a:t> tabela produse si tabela detalii comenzi </a:t>
            </a:r>
            <a:endParaRPr sz="1200">
              <a:solidFill>
                <a:schemeClr val="dk1"/>
              </a:solidFill>
              <a:latin typeface="Roboto"/>
              <a:ea typeface="Roboto"/>
              <a:cs typeface="Roboto"/>
              <a:sym typeface="Roboto"/>
            </a:endParaRPr>
          </a:p>
        </p:txBody>
      </p:sp>
      <p:sp>
        <p:nvSpPr>
          <p:cNvPr id="203" name="Google Shape;203;p25"/>
          <p:cNvSpPr txBox="1"/>
          <p:nvPr/>
        </p:nvSpPr>
        <p:spPr>
          <a:xfrm>
            <a:off x="6200475" y="2233550"/>
            <a:ext cx="296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204" name="Google Shape;204;p25"/>
          <p:cNvPicPr preferRelativeResize="0"/>
          <p:nvPr/>
        </p:nvPicPr>
        <p:blipFill>
          <a:blip r:embed="rId5">
            <a:alphaModFix/>
          </a:blip>
          <a:stretch>
            <a:fillRect/>
          </a:stretch>
        </p:blipFill>
        <p:spPr>
          <a:xfrm>
            <a:off x="4432924" y="1795875"/>
            <a:ext cx="4390650" cy="371650"/>
          </a:xfrm>
          <a:prstGeom prst="rect">
            <a:avLst/>
          </a:prstGeom>
          <a:noFill/>
          <a:ln>
            <a:noFill/>
          </a:ln>
        </p:spPr>
      </p:pic>
      <p:sp>
        <p:nvSpPr>
          <p:cNvPr id="205" name="Google Shape;205;p25"/>
          <p:cNvSpPr txBox="1"/>
          <p:nvPr/>
        </p:nvSpPr>
        <p:spPr>
          <a:xfrm>
            <a:off x="415400" y="1704650"/>
            <a:ext cx="388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din tabela produse ce </a:t>
            </a:r>
            <a:r>
              <a:rPr lang="ro" sz="1200">
                <a:solidFill>
                  <a:srgbClr val="FFFF00"/>
                </a:solidFill>
                <a:latin typeface="Roboto"/>
                <a:ea typeface="Roboto"/>
                <a:cs typeface="Roboto"/>
                <a:sym typeface="Roboto"/>
              </a:rPr>
              <a:t>se regasesc si</a:t>
            </a:r>
            <a:r>
              <a:rPr lang="ro" sz="1200">
                <a:solidFill>
                  <a:schemeClr val="dk1"/>
                </a:solidFill>
                <a:latin typeface="Roboto"/>
                <a:ea typeface="Roboto"/>
                <a:cs typeface="Roboto"/>
                <a:sym typeface="Roboto"/>
              </a:rPr>
              <a:t> in tabela detalii comenzi</a:t>
            </a:r>
            <a:endParaRPr sz="1200">
              <a:solidFill>
                <a:schemeClr val="dk1"/>
              </a:solidFill>
              <a:latin typeface="Roboto"/>
              <a:ea typeface="Roboto"/>
              <a:cs typeface="Roboto"/>
              <a:sym typeface="Roboto"/>
            </a:endParaRPr>
          </a:p>
        </p:txBody>
      </p:sp>
      <p:sp>
        <p:nvSpPr>
          <p:cNvPr id="206" name="Google Shape;206;p25"/>
          <p:cNvSpPr txBox="1"/>
          <p:nvPr/>
        </p:nvSpPr>
        <p:spPr>
          <a:xfrm>
            <a:off x="5537150" y="2527175"/>
            <a:ext cx="362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207" name="Google Shape;207;p25"/>
          <p:cNvPicPr preferRelativeResize="0"/>
          <p:nvPr/>
        </p:nvPicPr>
        <p:blipFill>
          <a:blip r:embed="rId6">
            <a:alphaModFix/>
          </a:blip>
          <a:stretch>
            <a:fillRect/>
          </a:stretch>
        </p:blipFill>
        <p:spPr>
          <a:xfrm>
            <a:off x="4432919" y="2441975"/>
            <a:ext cx="4390655" cy="371650"/>
          </a:xfrm>
          <a:prstGeom prst="rect">
            <a:avLst/>
          </a:prstGeom>
          <a:noFill/>
          <a:ln>
            <a:noFill/>
          </a:ln>
        </p:spPr>
      </p:pic>
      <p:sp>
        <p:nvSpPr>
          <p:cNvPr id="208" name="Google Shape;208;p25"/>
          <p:cNvSpPr txBox="1"/>
          <p:nvPr/>
        </p:nvSpPr>
        <p:spPr>
          <a:xfrm>
            <a:off x="415400" y="2334475"/>
            <a:ext cx="346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din tabela detalii comenzi ce </a:t>
            </a:r>
            <a:r>
              <a:rPr lang="ro" sz="1200">
                <a:solidFill>
                  <a:srgbClr val="FFFF00"/>
                </a:solidFill>
                <a:latin typeface="Roboto"/>
                <a:ea typeface="Roboto"/>
                <a:cs typeface="Roboto"/>
                <a:sym typeface="Roboto"/>
              </a:rPr>
              <a:t>se regasesc si</a:t>
            </a:r>
            <a:r>
              <a:rPr lang="ro" sz="1200">
                <a:solidFill>
                  <a:schemeClr val="dk1"/>
                </a:solidFill>
                <a:latin typeface="Roboto"/>
                <a:ea typeface="Roboto"/>
                <a:cs typeface="Roboto"/>
                <a:sym typeface="Roboto"/>
              </a:rPr>
              <a:t> in tabela produse</a:t>
            </a:r>
            <a:endParaRPr sz="1200">
              <a:solidFill>
                <a:schemeClr val="dk1"/>
              </a:solidFill>
              <a:latin typeface="Roboto"/>
              <a:ea typeface="Roboto"/>
              <a:cs typeface="Roboto"/>
              <a:sym typeface="Roboto"/>
            </a:endParaRPr>
          </a:p>
        </p:txBody>
      </p:sp>
      <p:sp>
        <p:nvSpPr>
          <p:cNvPr id="209" name="Google Shape;209;p25"/>
          <p:cNvSpPr txBox="1"/>
          <p:nvPr/>
        </p:nvSpPr>
        <p:spPr>
          <a:xfrm>
            <a:off x="5004300" y="3288350"/>
            <a:ext cx="41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210" name="Google Shape;210;p25"/>
          <p:cNvPicPr preferRelativeResize="0"/>
          <p:nvPr/>
        </p:nvPicPr>
        <p:blipFill>
          <a:blip r:embed="rId7">
            <a:alphaModFix/>
          </a:blip>
          <a:stretch>
            <a:fillRect/>
          </a:stretch>
        </p:blipFill>
        <p:spPr>
          <a:xfrm>
            <a:off x="4432925" y="3348525"/>
            <a:ext cx="4542275" cy="153739"/>
          </a:xfrm>
          <a:prstGeom prst="rect">
            <a:avLst/>
          </a:prstGeom>
          <a:noFill/>
          <a:ln>
            <a:noFill/>
          </a:ln>
        </p:spPr>
      </p:pic>
      <p:sp>
        <p:nvSpPr>
          <p:cNvPr id="211" name="Google Shape;211;p25"/>
          <p:cNvSpPr txBox="1"/>
          <p:nvPr/>
        </p:nvSpPr>
        <p:spPr>
          <a:xfrm>
            <a:off x="415400" y="3148350"/>
            <a:ext cx="379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numelor produselor </a:t>
            </a:r>
            <a:r>
              <a:rPr lang="ro" sz="1200">
                <a:solidFill>
                  <a:srgbClr val="FFFF00"/>
                </a:solidFill>
                <a:latin typeface="Roboto"/>
                <a:ea typeface="Roboto"/>
                <a:cs typeface="Roboto"/>
                <a:sym typeface="Roboto"/>
              </a:rPr>
              <a:t>si</a:t>
            </a:r>
            <a:r>
              <a:rPr lang="ro" sz="1200">
                <a:solidFill>
                  <a:schemeClr val="dk1"/>
                </a:solidFill>
                <a:latin typeface="Roboto"/>
                <a:ea typeface="Roboto"/>
                <a:cs typeface="Roboto"/>
                <a:sym typeface="Roboto"/>
              </a:rPr>
              <a:t> pretul de vanzare</a:t>
            </a:r>
            <a:r>
              <a:rPr lang="ro" sz="1200">
                <a:solidFill>
                  <a:srgbClr val="FFFF00"/>
                </a:solidFill>
                <a:latin typeface="Roboto"/>
                <a:ea typeface="Roboto"/>
                <a:cs typeface="Roboto"/>
                <a:sym typeface="Roboto"/>
              </a:rPr>
              <a:t> din</a:t>
            </a:r>
            <a:r>
              <a:rPr lang="ro" sz="1200">
                <a:solidFill>
                  <a:schemeClr val="dk1"/>
                </a:solidFill>
                <a:latin typeface="Roboto"/>
                <a:ea typeface="Roboto"/>
                <a:cs typeface="Roboto"/>
                <a:sym typeface="Roboto"/>
              </a:rPr>
              <a:t> tabela produse </a:t>
            </a:r>
            <a:r>
              <a:rPr lang="ro" sz="1200">
                <a:solidFill>
                  <a:srgbClr val="FFFF00"/>
                </a:solidFill>
                <a:latin typeface="Roboto"/>
                <a:ea typeface="Roboto"/>
                <a:cs typeface="Roboto"/>
                <a:sym typeface="Roboto"/>
              </a:rPr>
              <a:t>s</a:t>
            </a:r>
            <a:r>
              <a:rPr lang="ro" sz="1200">
                <a:solidFill>
                  <a:schemeClr val="dk1"/>
                </a:solidFill>
                <a:latin typeface="Roboto"/>
                <a:ea typeface="Roboto"/>
                <a:cs typeface="Roboto"/>
                <a:sym typeface="Roboto"/>
              </a:rPr>
              <a:t>i tabela gestiune produse</a:t>
            </a:r>
            <a:endParaRPr sz="1200">
              <a:solidFill>
                <a:schemeClr val="dk1"/>
              </a:solidFill>
              <a:latin typeface="Roboto"/>
              <a:ea typeface="Roboto"/>
              <a:cs typeface="Roboto"/>
              <a:sym typeface="Roboto"/>
            </a:endParaRPr>
          </a:p>
        </p:txBody>
      </p:sp>
      <p:sp>
        <p:nvSpPr>
          <p:cNvPr id="212" name="Google Shape;212;p25"/>
          <p:cNvSpPr txBox="1"/>
          <p:nvPr/>
        </p:nvSpPr>
        <p:spPr>
          <a:xfrm>
            <a:off x="4797050" y="3930925"/>
            <a:ext cx="437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nvSpPr>
        <p:spPr>
          <a:xfrm>
            <a:off x="3011450" y="253175"/>
            <a:ext cx="435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800">
                <a:solidFill>
                  <a:schemeClr val="dk1"/>
                </a:solidFill>
                <a:latin typeface="Roboto"/>
                <a:ea typeface="Roboto"/>
                <a:cs typeface="Roboto"/>
                <a:sym typeface="Roboto"/>
              </a:rPr>
              <a:t>Schema </a:t>
            </a:r>
            <a:r>
              <a:rPr lang="ro" sz="1800">
                <a:solidFill>
                  <a:srgbClr val="FFFF00"/>
                </a:solidFill>
                <a:latin typeface="Roboto"/>
                <a:ea typeface="Roboto"/>
                <a:cs typeface="Roboto"/>
                <a:sym typeface="Roboto"/>
              </a:rPr>
              <a:t>reverse engineer</a:t>
            </a:r>
            <a:endParaRPr sz="1800">
              <a:solidFill>
                <a:srgbClr val="FFFF00"/>
              </a:solidFill>
              <a:latin typeface="Roboto"/>
              <a:ea typeface="Roboto"/>
              <a:cs typeface="Roboto"/>
              <a:sym typeface="Roboto"/>
            </a:endParaRPr>
          </a:p>
        </p:txBody>
      </p:sp>
      <p:pic>
        <p:nvPicPr>
          <p:cNvPr id="218" name="Google Shape;218;p26"/>
          <p:cNvPicPr preferRelativeResize="0"/>
          <p:nvPr/>
        </p:nvPicPr>
        <p:blipFill>
          <a:blip r:embed="rId3">
            <a:alphaModFix/>
          </a:blip>
          <a:stretch>
            <a:fillRect/>
          </a:stretch>
        </p:blipFill>
        <p:spPr>
          <a:xfrm>
            <a:off x="1630063" y="913800"/>
            <a:ext cx="5883875" cy="3658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384525" y="297975"/>
            <a:ext cx="8848200" cy="761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o" sz="2000">
                <a:solidFill>
                  <a:srgbClr val="FFFF00"/>
                </a:solidFill>
                <a:latin typeface="EB Garamond SemiBold"/>
                <a:ea typeface="EB Garamond SemiBold"/>
                <a:cs typeface="EB Garamond SemiBold"/>
                <a:sym typeface="EB Garamond SemiBold"/>
              </a:rPr>
              <a:t>MULTUMESC ECHIPEI </a:t>
            </a:r>
            <a:r>
              <a:rPr i="1" lang="ro" sz="2000">
                <a:solidFill>
                  <a:srgbClr val="FFFF00"/>
                </a:solidFill>
                <a:latin typeface="EB Garamond SemiBold"/>
                <a:ea typeface="EB Garamond SemiBold"/>
                <a:cs typeface="EB Garamond SemiBold"/>
                <a:sym typeface="EB Garamond SemiBold"/>
              </a:rPr>
              <a:t>IT FACTORY</a:t>
            </a:r>
            <a:r>
              <a:rPr lang="ro" sz="2000">
                <a:solidFill>
                  <a:srgbClr val="FFFF00"/>
                </a:solidFill>
                <a:latin typeface="EB Garamond SemiBold"/>
                <a:ea typeface="EB Garamond SemiBold"/>
                <a:cs typeface="EB Garamond SemiBold"/>
                <a:sym typeface="EB Garamond SemiBold"/>
              </a:rPr>
              <a:t>  PENTRU </a:t>
            </a:r>
            <a:r>
              <a:rPr lang="ro" sz="2000">
                <a:solidFill>
                  <a:srgbClr val="FFFF00"/>
                </a:solidFill>
                <a:latin typeface="EB Garamond SemiBold"/>
                <a:ea typeface="EB Garamond SemiBold"/>
                <a:cs typeface="EB Garamond SemiBold"/>
                <a:sym typeface="EB Garamond SemiBold"/>
              </a:rPr>
              <a:t>INDRUMARE SI SUPORT!</a:t>
            </a:r>
            <a:endParaRPr sz="2000">
              <a:solidFill>
                <a:srgbClr val="FFFF00"/>
              </a:solidFill>
              <a:latin typeface="EB Garamond SemiBold"/>
              <a:ea typeface="EB Garamond SemiBold"/>
              <a:cs typeface="EB Garamond SemiBold"/>
              <a:sym typeface="EB Garamond SemiBold"/>
            </a:endParaRPr>
          </a:p>
        </p:txBody>
      </p:sp>
      <p:sp>
        <p:nvSpPr>
          <p:cNvPr id="224" name="Google Shape;224;p27"/>
          <p:cNvSpPr txBox="1"/>
          <p:nvPr/>
        </p:nvSpPr>
        <p:spPr>
          <a:xfrm>
            <a:off x="3210075" y="4343150"/>
            <a:ext cx="567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500">
                <a:solidFill>
                  <a:schemeClr val="dk1"/>
                </a:solidFill>
                <a:latin typeface="Roboto"/>
                <a:ea typeface="Roboto"/>
                <a:cs typeface="Roboto"/>
                <a:sym typeface="Roboto"/>
              </a:rPr>
              <a:t>link GitHub </a:t>
            </a:r>
            <a:r>
              <a:rPr lang="ro" sz="1500" u="sng">
                <a:solidFill>
                  <a:schemeClr val="hlink"/>
                </a:solidFill>
                <a:latin typeface="Roboto"/>
                <a:ea typeface="Roboto"/>
                <a:cs typeface="Roboto"/>
                <a:sym typeface="Roboto"/>
                <a:hlinkClick r:id="rId3"/>
              </a:rPr>
              <a:t>https://github.com/IolandaSterie/Myshop</a:t>
            </a:r>
            <a:r>
              <a:rPr lang="ro"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3424550" y="1692300"/>
            <a:ext cx="574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71" name="Google Shape;71;p14"/>
          <p:cNvSpPr txBox="1"/>
          <p:nvPr/>
        </p:nvSpPr>
        <p:spPr>
          <a:xfrm>
            <a:off x="181950" y="444100"/>
            <a:ext cx="8924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0000"/>
                </a:solidFill>
                <a:latin typeface="Roboto"/>
                <a:ea typeface="Roboto"/>
                <a:cs typeface="Roboto"/>
                <a:sym typeface="Roboto"/>
              </a:rPr>
              <a:t>                                </a:t>
            </a:r>
            <a:r>
              <a:rPr b="1" lang="ro" sz="1200">
                <a:solidFill>
                  <a:srgbClr val="FF0000"/>
                </a:solidFill>
                <a:latin typeface="Roboto"/>
                <a:ea typeface="Roboto"/>
                <a:cs typeface="Roboto"/>
                <a:sym typeface="Roboto"/>
              </a:rPr>
              <a:t> </a:t>
            </a:r>
            <a:r>
              <a:rPr b="1" lang="ro" sz="1200">
                <a:solidFill>
                  <a:srgbClr val="FF9900"/>
                </a:solidFill>
                <a:latin typeface="Roboto"/>
                <a:ea typeface="Roboto"/>
                <a:cs typeface="Roboto"/>
                <a:sym typeface="Roboto"/>
              </a:rPr>
              <a:t>1. Explicați pe scurt ce sunt cerințele de business, la ce ne folosesc și cine le creează.</a:t>
            </a:r>
            <a:endParaRPr b="1" sz="1200">
              <a:solidFill>
                <a:srgbClr val="FF9900"/>
              </a:solidFill>
              <a:latin typeface="Roboto"/>
              <a:ea typeface="Roboto"/>
              <a:cs typeface="Roboto"/>
              <a:sym typeface="Roboto"/>
            </a:endParaRPr>
          </a:p>
          <a:p>
            <a:pPr indent="0" lvl="0" marL="0" rtl="0" algn="l">
              <a:spcBef>
                <a:spcPts val="0"/>
              </a:spcBef>
              <a:spcAft>
                <a:spcPts val="0"/>
              </a:spcAft>
              <a:buNone/>
            </a:pPr>
            <a:r>
              <a:t/>
            </a:r>
            <a:endParaRPr b="1" sz="1200">
              <a:solidFill>
                <a:srgbClr val="FF9900"/>
              </a:solidFill>
              <a:latin typeface="Roboto"/>
              <a:ea typeface="Roboto"/>
              <a:cs typeface="Roboto"/>
              <a:sym typeface="Roboto"/>
            </a:endParaRPr>
          </a:p>
          <a:p>
            <a:pPr indent="0" lvl="0" marL="0" rtl="0" algn="l">
              <a:spcBef>
                <a:spcPts val="0"/>
              </a:spcBef>
              <a:spcAft>
                <a:spcPts val="0"/>
              </a:spcAft>
              <a:buNone/>
            </a:pPr>
            <a:r>
              <a:rPr lang="ro" sz="1200">
                <a:solidFill>
                  <a:srgbClr val="CCCCCC"/>
                </a:solidFill>
                <a:latin typeface="Roboto"/>
                <a:ea typeface="Roboto"/>
                <a:cs typeface="Roboto"/>
                <a:sym typeface="Roboto"/>
              </a:rPr>
              <a:t> 	</a:t>
            </a:r>
            <a:r>
              <a:rPr b="1" lang="ro" sz="1200">
                <a:solidFill>
                  <a:srgbClr val="FFFF00"/>
                </a:solidFill>
                <a:latin typeface="Roboto"/>
                <a:ea typeface="Roboto"/>
                <a:cs typeface="Roboto"/>
                <a:sym typeface="Roboto"/>
              </a:rPr>
              <a:t>C</a:t>
            </a:r>
            <a:r>
              <a:rPr b="1" lang="ro" sz="1200">
                <a:solidFill>
                  <a:srgbClr val="FFFF00"/>
                </a:solidFill>
              </a:rPr>
              <a:t>erintele de business</a:t>
            </a:r>
            <a:r>
              <a:rPr lang="ro" sz="1200">
                <a:solidFill>
                  <a:schemeClr val="dk1"/>
                </a:solidFill>
              </a:rPr>
              <a:t> sunt un set de documente care trebuie sa contina felul in care un anumit produs ar trebui sa functioneze, conform dorintelor clientului. Acestea se intocmesc de catre client (business analyst) si stau la baza procesului de testare.</a:t>
            </a:r>
            <a:endParaRPr sz="1200">
              <a:solidFill>
                <a:schemeClr val="dk1"/>
              </a:solidFill>
              <a:latin typeface="Roboto"/>
              <a:ea typeface="Roboto"/>
              <a:cs typeface="Roboto"/>
              <a:sym typeface="Roboto"/>
            </a:endParaRPr>
          </a:p>
        </p:txBody>
      </p:sp>
      <p:sp>
        <p:nvSpPr>
          <p:cNvPr id="72" name="Google Shape;72;p14"/>
          <p:cNvSpPr txBox="1"/>
          <p:nvPr/>
        </p:nvSpPr>
        <p:spPr>
          <a:xfrm>
            <a:off x="6662675" y="69400"/>
            <a:ext cx="219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800">
                <a:solidFill>
                  <a:srgbClr val="FFFF00"/>
                </a:solidFill>
                <a:latin typeface="Roboto"/>
                <a:ea typeface="Roboto"/>
                <a:cs typeface="Roboto"/>
                <a:sym typeface="Roboto"/>
              </a:rPr>
              <a:t>PARTEA 1</a:t>
            </a:r>
            <a:endParaRPr b="1" sz="1800">
              <a:solidFill>
                <a:srgbClr val="FFFF00"/>
              </a:solidFill>
              <a:latin typeface="Roboto"/>
              <a:ea typeface="Roboto"/>
              <a:cs typeface="Roboto"/>
              <a:sym typeface="Roboto"/>
            </a:endParaRPr>
          </a:p>
        </p:txBody>
      </p:sp>
      <p:sp>
        <p:nvSpPr>
          <p:cNvPr id="73" name="Google Shape;73;p14"/>
          <p:cNvSpPr txBox="1"/>
          <p:nvPr/>
        </p:nvSpPr>
        <p:spPr>
          <a:xfrm>
            <a:off x="181950" y="1367488"/>
            <a:ext cx="8780100" cy="208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80"/>
              </a:spcBef>
              <a:spcAft>
                <a:spcPts val="0"/>
              </a:spcAft>
              <a:buNone/>
            </a:pPr>
            <a:r>
              <a:rPr lang="ro" sz="1300">
                <a:solidFill>
                  <a:srgbClr val="FF0000"/>
                </a:solidFill>
                <a:latin typeface="Roboto"/>
                <a:ea typeface="Roboto"/>
                <a:cs typeface="Roboto"/>
                <a:sym typeface="Roboto"/>
              </a:rPr>
              <a:t>                                         </a:t>
            </a: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  2.</a:t>
            </a:r>
            <a:r>
              <a:rPr b="1" lang="ro" sz="1800">
                <a:solidFill>
                  <a:srgbClr val="FF9900"/>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un test condition și test case.</a:t>
            </a:r>
            <a:endParaRPr b="1" sz="1200">
              <a:solidFill>
                <a:srgbClr val="FF9900"/>
              </a:solidFill>
              <a:latin typeface="Roboto"/>
              <a:ea typeface="Roboto"/>
              <a:cs typeface="Roboto"/>
              <a:sym typeface="Roboto"/>
            </a:endParaRPr>
          </a:p>
          <a:p>
            <a:pPr indent="0" lvl="0" marL="0" rtl="0" algn="l">
              <a:lnSpc>
                <a:spcPct val="100000"/>
              </a:lnSpc>
              <a:spcBef>
                <a:spcPts val="80"/>
              </a:spcBef>
              <a:spcAft>
                <a:spcPts val="0"/>
              </a:spcAft>
              <a:buNone/>
            </a:pPr>
            <a:r>
              <a:rPr b="1" lang="ro" sz="1200">
                <a:solidFill>
                  <a:srgbClr val="CCCCCC"/>
                </a:solidFill>
                <a:latin typeface="Roboto"/>
                <a:ea typeface="Roboto"/>
                <a:cs typeface="Roboto"/>
                <a:sym typeface="Roboto"/>
              </a:rPr>
              <a:t> </a:t>
            </a:r>
            <a:r>
              <a:rPr b="1" lang="ro" sz="1800">
                <a:solidFill>
                  <a:srgbClr val="CCCCCC"/>
                </a:solidFill>
                <a:latin typeface="Roboto"/>
                <a:ea typeface="Roboto"/>
                <a:cs typeface="Roboto"/>
                <a:sym typeface="Roboto"/>
              </a:rPr>
              <a:t> </a:t>
            </a:r>
            <a:endParaRPr b="1" sz="1800">
              <a:solidFill>
                <a:srgbClr val="CCCCCC"/>
              </a:solidFill>
              <a:latin typeface="Roboto"/>
              <a:ea typeface="Roboto"/>
              <a:cs typeface="Roboto"/>
              <a:sym typeface="Roboto"/>
            </a:endParaRPr>
          </a:p>
          <a:p>
            <a:pPr indent="457200" lvl="0" marL="0" rtl="0" algn="just">
              <a:lnSpc>
                <a:spcPct val="100000"/>
              </a:lnSpc>
              <a:spcBef>
                <a:spcPts val="80"/>
              </a:spcBef>
              <a:spcAft>
                <a:spcPts val="0"/>
              </a:spcAft>
              <a:buNone/>
            </a:pPr>
            <a:r>
              <a:rPr lang="ro" sz="1200">
                <a:solidFill>
                  <a:srgbClr val="FFFF00"/>
                </a:solidFill>
              </a:rPr>
              <a:t>Test condition</a:t>
            </a:r>
            <a:r>
              <a:rPr lang="ro" sz="1200">
                <a:solidFill>
                  <a:schemeClr val="dk1"/>
                </a:solidFill>
              </a:rPr>
              <a:t> este definit ca si o functionalitate ce poate fi validata la un anumit moment;  se numeste conditie de testare pentru ca  reprezinta conditia pe care trebuie sa o indeplinesaca functionalitatea testata pentru a fi considerata corecta.  Acesta raspunde la intrebarea :</a:t>
            </a:r>
            <a:r>
              <a:rPr lang="ro" sz="1200">
                <a:solidFill>
                  <a:srgbClr val="FFFF00"/>
                </a:solidFill>
              </a:rPr>
              <a:t>” Ce testam?</a:t>
            </a:r>
            <a:r>
              <a:rPr lang="ro" sz="1200">
                <a:solidFill>
                  <a:schemeClr val="dk1"/>
                </a:solidFill>
              </a:rPr>
              <a:t> ”</a:t>
            </a:r>
            <a:endParaRPr sz="1200">
              <a:solidFill>
                <a:schemeClr val="dk1"/>
              </a:solidFill>
            </a:endParaRPr>
          </a:p>
          <a:p>
            <a:pPr indent="0" lvl="0" marL="0" rtl="0" algn="just">
              <a:lnSpc>
                <a:spcPct val="100000"/>
              </a:lnSpc>
              <a:spcBef>
                <a:spcPts val="80"/>
              </a:spcBef>
              <a:spcAft>
                <a:spcPts val="0"/>
              </a:spcAft>
              <a:buNone/>
            </a:pPr>
            <a:r>
              <a:t/>
            </a:r>
            <a:endParaRPr sz="1200">
              <a:solidFill>
                <a:schemeClr val="dk1"/>
              </a:solidFill>
            </a:endParaRPr>
          </a:p>
          <a:p>
            <a:pPr indent="457200" lvl="0" marL="0" rtl="0" algn="just">
              <a:lnSpc>
                <a:spcPct val="100000"/>
              </a:lnSpc>
              <a:spcBef>
                <a:spcPts val="80"/>
              </a:spcBef>
              <a:spcAft>
                <a:spcPts val="0"/>
              </a:spcAft>
              <a:buNone/>
            </a:pPr>
            <a:r>
              <a:rPr lang="ro" sz="1200">
                <a:solidFill>
                  <a:srgbClr val="FFFF00"/>
                </a:solidFill>
              </a:rPr>
              <a:t>Test case</a:t>
            </a:r>
            <a:r>
              <a:rPr lang="ro" sz="1200">
                <a:solidFill>
                  <a:schemeClr val="dk1"/>
                </a:solidFill>
              </a:rPr>
              <a:t> este definit ca si un grup de pasi ce trebuie implementati pentru verficarea calitatii unei anumite functionalitati. Acesta raspunde la intrebarea </a:t>
            </a:r>
            <a:r>
              <a:rPr lang="ro" sz="1200">
                <a:solidFill>
                  <a:srgbClr val="FFFF00"/>
                </a:solidFill>
              </a:rPr>
              <a:t>:” Cum testam?</a:t>
            </a:r>
            <a:r>
              <a:rPr lang="ro" sz="1200">
                <a:solidFill>
                  <a:schemeClr val="dk1"/>
                </a:solidFill>
              </a:rPr>
              <a:t> ”</a:t>
            </a:r>
            <a:endParaRPr sz="1200">
              <a:solidFill>
                <a:schemeClr val="dk1"/>
              </a:solidFill>
            </a:endParaRPr>
          </a:p>
          <a:p>
            <a:pPr indent="457200" lvl="0" marL="0" rtl="0" algn="just">
              <a:lnSpc>
                <a:spcPct val="100000"/>
              </a:lnSpc>
              <a:spcBef>
                <a:spcPts val="80"/>
              </a:spcBef>
              <a:spcAft>
                <a:spcPts val="80"/>
              </a:spcAft>
              <a:buNone/>
            </a:pPr>
            <a:r>
              <a:rPr lang="ro" sz="1200">
                <a:solidFill>
                  <a:schemeClr val="dk1"/>
                </a:solidFill>
              </a:rPr>
              <a:t>Ca si componente un </a:t>
            </a:r>
            <a:r>
              <a:rPr lang="ro" sz="1200">
                <a:solidFill>
                  <a:srgbClr val="FFFF00"/>
                </a:solidFill>
              </a:rPr>
              <a:t>test case</a:t>
            </a:r>
            <a:r>
              <a:rPr lang="ro" sz="1200">
                <a:solidFill>
                  <a:schemeClr val="dk1"/>
                </a:solidFill>
              </a:rPr>
              <a:t> are </a:t>
            </a:r>
            <a:r>
              <a:rPr i="1" lang="ro" sz="1200">
                <a:solidFill>
                  <a:schemeClr val="dk1"/>
                </a:solidFill>
              </a:rPr>
              <a:t>summary, preconditii, pasi de reproducere si rezultate asteptate.</a:t>
            </a:r>
            <a:endParaRPr i="1" sz="1800">
              <a:solidFill>
                <a:srgbClr val="CCCCCC"/>
              </a:solidFill>
              <a:latin typeface="Roboto"/>
              <a:ea typeface="Roboto"/>
              <a:cs typeface="Roboto"/>
              <a:sym typeface="Roboto"/>
            </a:endParaRPr>
          </a:p>
        </p:txBody>
      </p:sp>
      <p:sp>
        <p:nvSpPr>
          <p:cNvPr id="74" name="Google Shape;74;p14"/>
          <p:cNvSpPr txBox="1"/>
          <p:nvPr/>
        </p:nvSpPr>
        <p:spPr>
          <a:xfrm>
            <a:off x="138300" y="3450700"/>
            <a:ext cx="8867400" cy="15648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80"/>
              </a:spcBef>
              <a:spcAft>
                <a:spcPts val="0"/>
              </a:spcAft>
              <a:buNone/>
            </a:pPr>
            <a:r>
              <a:rPr lang="ro" sz="1200">
                <a:solidFill>
                  <a:schemeClr val="dk1"/>
                </a:solidFill>
              </a:rPr>
              <a:t>                                     </a:t>
            </a:r>
            <a:r>
              <a:rPr b="1" lang="ro" sz="1200">
                <a:solidFill>
                  <a:srgbClr val="FF9900"/>
                </a:solidFill>
              </a:rPr>
              <a:t> </a:t>
            </a:r>
            <a:r>
              <a:rPr b="1" lang="ro" sz="1300">
                <a:solidFill>
                  <a:srgbClr val="FF9900"/>
                </a:solidFill>
              </a:rPr>
              <a:t>3. </a:t>
            </a:r>
            <a:r>
              <a:rPr b="1" lang="ro" sz="1200">
                <a:solidFill>
                  <a:srgbClr val="FF9900"/>
                </a:solidFill>
              </a:rPr>
              <a:t>Enumerati si explicate pe scurt etapele procesului de testare.</a:t>
            </a:r>
            <a:endParaRPr b="1" sz="1200">
              <a:solidFill>
                <a:srgbClr val="FF9900"/>
              </a:solidFill>
            </a:endParaRPr>
          </a:p>
          <a:p>
            <a:pPr indent="0" lvl="0" marL="0" rtl="0" algn="just">
              <a:lnSpc>
                <a:spcPct val="100000"/>
              </a:lnSpc>
              <a:spcBef>
                <a:spcPts val="80"/>
              </a:spcBef>
              <a:spcAft>
                <a:spcPts val="0"/>
              </a:spcAft>
              <a:buNone/>
            </a:pPr>
            <a:r>
              <a:rPr lang="ro" sz="1200">
                <a:solidFill>
                  <a:schemeClr val="dk1"/>
                </a:solidFill>
              </a:rPr>
              <a:t>       </a:t>
            </a:r>
            <a:r>
              <a:rPr lang="ro" sz="1300">
                <a:solidFill>
                  <a:schemeClr val="dk1"/>
                </a:solidFill>
              </a:rPr>
              <a:t>                                                                </a:t>
            </a:r>
            <a:r>
              <a:rPr lang="ro" sz="1300">
                <a:solidFill>
                  <a:srgbClr val="FFFF00"/>
                </a:solidFill>
              </a:rPr>
              <a:t>       </a:t>
            </a:r>
            <a:endParaRPr sz="1300">
              <a:solidFill>
                <a:srgbClr val="FFFF00"/>
              </a:solidFill>
            </a:endParaRPr>
          </a:p>
          <a:p>
            <a:pPr indent="457200" lvl="0" marL="3200400" rtl="0" algn="just">
              <a:lnSpc>
                <a:spcPct val="100000"/>
              </a:lnSpc>
              <a:spcBef>
                <a:spcPts val="80"/>
              </a:spcBef>
              <a:spcAft>
                <a:spcPts val="0"/>
              </a:spcAft>
              <a:buNone/>
            </a:pPr>
            <a:r>
              <a:rPr lang="ro" sz="1300">
                <a:solidFill>
                  <a:srgbClr val="FFFF00"/>
                </a:solidFill>
              </a:rPr>
              <a:t>Acestea sunt:</a:t>
            </a:r>
            <a:endParaRPr sz="1300">
              <a:solidFill>
                <a:srgbClr val="222222"/>
              </a:solidFill>
              <a:highlight>
                <a:schemeClr val="dk1"/>
              </a:highlight>
            </a:endParaRPr>
          </a:p>
          <a:p>
            <a:pPr indent="0" lvl="0" marL="0" rtl="0" algn="just">
              <a:lnSpc>
                <a:spcPct val="100000"/>
              </a:lnSpc>
              <a:spcBef>
                <a:spcPts val="80"/>
              </a:spcBef>
              <a:spcAft>
                <a:spcPts val="0"/>
              </a:spcAft>
              <a:buNone/>
            </a:pPr>
            <a:r>
              <a:rPr lang="ro" sz="1200">
                <a:solidFill>
                  <a:schemeClr val="accent6"/>
                </a:solidFill>
              </a:rPr>
              <a:t>a)</a:t>
            </a:r>
            <a:r>
              <a:rPr lang="ro" sz="1200">
                <a:solidFill>
                  <a:schemeClr val="dk1"/>
                </a:solidFill>
              </a:rPr>
              <a:t> Etapa de planificare- aceasta etapa include activitati care definesc obiectivele cu privire la testare. Se decide care parti ale aplicatiei se doreste sa fie testate. Se aloca rolurile in cadrul noii echipe.</a:t>
            </a:r>
            <a:endParaRPr sz="1200">
              <a:solidFill>
                <a:schemeClr val="dk1"/>
              </a:solidFill>
            </a:endParaRPr>
          </a:p>
          <a:p>
            <a:pPr indent="0" lvl="0" marL="0" rtl="0" algn="just">
              <a:lnSpc>
                <a:spcPct val="100000"/>
              </a:lnSpc>
              <a:spcBef>
                <a:spcPts val="80"/>
              </a:spcBef>
              <a:spcAft>
                <a:spcPts val="80"/>
              </a:spcAft>
              <a:buNone/>
            </a:pPr>
            <a:r>
              <a:rPr lang="ro" sz="1200">
                <a:solidFill>
                  <a:schemeClr val="dk1"/>
                </a:solidFill>
              </a:rPr>
              <a:t> Se definesc criteriile de intrare si criteriile de iesire. Se identifica riscurile de proiect initiale si resursele necesare. Se creeaza un plan de testare.</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222300" y="253425"/>
            <a:ext cx="8699400" cy="41868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80"/>
              </a:spcBef>
              <a:spcAft>
                <a:spcPts val="0"/>
              </a:spcAft>
              <a:buNone/>
            </a:pPr>
            <a:r>
              <a:rPr lang="ro" sz="1200">
                <a:solidFill>
                  <a:schemeClr val="accent6"/>
                </a:solidFill>
              </a:rPr>
              <a:t>b)</a:t>
            </a:r>
            <a:r>
              <a:rPr lang="ro" sz="1200">
                <a:solidFill>
                  <a:schemeClr val="dk1"/>
                </a:solidFill>
              </a:rPr>
              <a:t> </a:t>
            </a:r>
            <a:r>
              <a:rPr lang="ro" sz="1200">
                <a:solidFill>
                  <a:srgbClr val="FFFF00"/>
                </a:solidFill>
              </a:rPr>
              <a:t>Etapa de analiza</a:t>
            </a:r>
            <a:r>
              <a:rPr lang="ro" sz="1200">
                <a:solidFill>
                  <a:schemeClr val="dk1"/>
                </a:solidFill>
              </a:rPr>
              <a:t>- raspunde la intrebarea </a:t>
            </a:r>
            <a:r>
              <a:rPr lang="ro" sz="1200">
                <a:solidFill>
                  <a:srgbClr val="FFFF00"/>
                </a:solidFill>
              </a:rPr>
              <a:t>“ce urmeaza sa testam?”</a:t>
            </a:r>
            <a:r>
              <a:rPr lang="ro" sz="1200">
                <a:solidFill>
                  <a:schemeClr val="dk1"/>
                </a:solidFill>
              </a:rPr>
              <a:t>, in aceasta etapa analizandu-se documentatia primita de la client, pentru a ne asigura ca intelegem si ca nu exista greseli. Tot in acesta etapa se genereaza si conditiile de testare ( ce vom testa).</a:t>
            </a:r>
            <a:endParaRPr sz="1200">
              <a:solidFill>
                <a:schemeClr val="dk1"/>
              </a:solidFill>
            </a:endParaRPr>
          </a:p>
          <a:p>
            <a:pPr indent="0" lvl="0" marL="0" rtl="0" algn="just">
              <a:lnSpc>
                <a:spcPct val="100000"/>
              </a:lnSpc>
              <a:spcBef>
                <a:spcPts val="80"/>
              </a:spcBef>
              <a:spcAft>
                <a:spcPts val="0"/>
              </a:spcAft>
              <a:buNone/>
            </a:pPr>
            <a:r>
              <a:t/>
            </a:r>
            <a:endParaRPr sz="1200">
              <a:solidFill>
                <a:schemeClr val="accent6"/>
              </a:solidFill>
            </a:endParaRPr>
          </a:p>
          <a:p>
            <a:pPr indent="0" lvl="0" marL="0" rtl="0" algn="just">
              <a:lnSpc>
                <a:spcPct val="100000"/>
              </a:lnSpc>
              <a:spcBef>
                <a:spcPts val="80"/>
              </a:spcBef>
              <a:spcAft>
                <a:spcPts val="0"/>
              </a:spcAft>
              <a:buNone/>
            </a:pPr>
            <a:r>
              <a:t/>
            </a:r>
            <a:endParaRPr sz="1200">
              <a:solidFill>
                <a:schemeClr val="accent6"/>
              </a:solidFill>
            </a:endParaRPr>
          </a:p>
          <a:p>
            <a:pPr indent="0" lvl="0" marL="0" rtl="0" algn="just">
              <a:lnSpc>
                <a:spcPct val="100000"/>
              </a:lnSpc>
              <a:spcBef>
                <a:spcPts val="80"/>
              </a:spcBef>
              <a:spcAft>
                <a:spcPts val="0"/>
              </a:spcAft>
              <a:buNone/>
            </a:pPr>
            <a:r>
              <a:rPr lang="ro" sz="1200">
                <a:solidFill>
                  <a:schemeClr val="accent6"/>
                </a:solidFill>
              </a:rPr>
              <a:t>c)</a:t>
            </a:r>
            <a:r>
              <a:rPr lang="ro" sz="1200">
                <a:solidFill>
                  <a:schemeClr val="dk1"/>
                </a:solidFill>
              </a:rPr>
              <a:t> </a:t>
            </a:r>
            <a:r>
              <a:rPr lang="ro" sz="1200">
                <a:solidFill>
                  <a:srgbClr val="FFFF00"/>
                </a:solidFill>
              </a:rPr>
              <a:t>Etapa de design</a:t>
            </a:r>
            <a:r>
              <a:rPr lang="ro" sz="1200">
                <a:solidFill>
                  <a:schemeClr val="dk1"/>
                </a:solidFill>
              </a:rPr>
              <a:t>- raspunde la intrebarea</a:t>
            </a:r>
            <a:r>
              <a:rPr lang="ro" sz="1200">
                <a:solidFill>
                  <a:srgbClr val="FFFF00"/>
                </a:solidFill>
              </a:rPr>
              <a:t> “cum vom testa?”.</a:t>
            </a:r>
            <a:r>
              <a:rPr lang="ro" sz="1200">
                <a:solidFill>
                  <a:schemeClr val="dk1"/>
                </a:solidFill>
              </a:rPr>
              <a:t> Aici se creeaza cazurile de testare si se indentifica datele de testare.</a:t>
            </a:r>
            <a:endParaRPr sz="1200">
              <a:solidFill>
                <a:schemeClr val="dk1"/>
              </a:solidFill>
            </a:endParaRPr>
          </a:p>
          <a:p>
            <a:pPr indent="0" lvl="0" marL="0" rtl="0" algn="just">
              <a:lnSpc>
                <a:spcPct val="100000"/>
              </a:lnSpc>
              <a:spcBef>
                <a:spcPts val="80"/>
              </a:spcBef>
              <a:spcAft>
                <a:spcPts val="0"/>
              </a:spcAft>
              <a:buNone/>
            </a:pPr>
            <a:r>
              <a:t/>
            </a:r>
            <a:endParaRPr sz="1200">
              <a:solidFill>
                <a:schemeClr val="dk1"/>
              </a:solidFill>
            </a:endParaRPr>
          </a:p>
          <a:p>
            <a:pPr indent="0" lvl="0" marL="0" rtl="0" algn="just">
              <a:lnSpc>
                <a:spcPct val="100000"/>
              </a:lnSpc>
              <a:spcBef>
                <a:spcPts val="80"/>
              </a:spcBef>
              <a:spcAft>
                <a:spcPts val="0"/>
              </a:spcAft>
              <a:buNone/>
            </a:pPr>
            <a:r>
              <a:rPr lang="ro" sz="1200">
                <a:solidFill>
                  <a:schemeClr val="accent6"/>
                </a:solidFill>
              </a:rPr>
              <a:t>d)</a:t>
            </a:r>
            <a:r>
              <a:rPr lang="ro" sz="1200">
                <a:solidFill>
                  <a:srgbClr val="FFFF00"/>
                </a:solidFill>
              </a:rPr>
              <a:t> Etapa de implementare-</a:t>
            </a:r>
            <a:r>
              <a:rPr lang="ro" sz="1200">
                <a:solidFill>
                  <a:schemeClr val="dk1"/>
                </a:solidFill>
              </a:rPr>
              <a:t> raspunde la intrebarea </a:t>
            </a:r>
            <a:r>
              <a:rPr lang="ro" sz="1200">
                <a:solidFill>
                  <a:srgbClr val="FFFF00"/>
                </a:solidFill>
              </a:rPr>
              <a:t>“avem tot ce ne trebuie pentru a incepe executarea testelor?” </a:t>
            </a:r>
            <a:r>
              <a:rPr lang="ro" sz="1200">
                <a:solidFill>
                  <a:schemeClr val="dk1"/>
                </a:solidFill>
              </a:rPr>
              <a:t>Aici se creeaza datele de testare , validandu-se mediul de testare prin intermediul smoke testing, se priorititeaza testetele si se grupeaza pe baza obiectivelor lor. </a:t>
            </a:r>
            <a:endParaRPr sz="1200">
              <a:solidFill>
                <a:schemeClr val="dk1"/>
              </a:solidFill>
            </a:endParaRPr>
          </a:p>
          <a:p>
            <a:pPr indent="0" lvl="0" marL="0" rtl="0" algn="just">
              <a:lnSpc>
                <a:spcPct val="100000"/>
              </a:lnSpc>
              <a:spcBef>
                <a:spcPts val="80"/>
              </a:spcBef>
              <a:spcAft>
                <a:spcPts val="0"/>
              </a:spcAft>
              <a:buNone/>
            </a:pPr>
            <a:r>
              <a:rPr lang="ro" sz="1200">
                <a:solidFill>
                  <a:schemeClr val="dk1"/>
                </a:solidFill>
              </a:rPr>
              <a:t>Ne asigura ca avem tot ce ne trebuie pentru a incepe testarea propriu-zisa.</a:t>
            </a:r>
            <a:endParaRPr sz="1200">
              <a:solidFill>
                <a:schemeClr val="dk1"/>
              </a:solidFill>
            </a:endParaRPr>
          </a:p>
          <a:p>
            <a:pPr indent="0" lvl="0" marL="0" rtl="0" algn="just">
              <a:lnSpc>
                <a:spcPct val="100000"/>
              </a:lnSpc>
              <a:spcBef>
                <a:spcPts val="80"/>
              </a:spcBef>
              <a:spcAft>
                <a:spcPts val="0"/>
              </a:spcAft>
              <a:buNone/>
            </a:pPr>
            <a:r>
              <a:t/>
            </a:r>
            <a:endParaRPr sz="1200">
              <a:solidFill>
                <a:schemeClr val="dk1"/>
              </a:solidFill>
            </a:endParaRPr>
          </a:p>
          <a:p>
            <a:pPr indent="0" lvl="0" marL="0" rtl="0" algn="just">
              <a:lnSpc>
                <a:spcPct val="100000"/>
              </a:lnSpc>
              <a:spcBef>
                <a:spcPts val="80"/>
              </a:spcBef>
              <a:spcAft>
                <a:spcPts val="0"/>
              </a:spcAft>
              <a:buNone/>
            </a:pPr>
            <a:r>
              <a:rPr lang="ro" sz="1200">
                <a:solidFill>
                  <a:srgbClr val="FFFF00"/>
                </a:solidFill>
              </a:rPr>
              <a:t>e)</a:t>
            </a:r>
            <a:r>
              <a:rPr lang="ro" sz="1200">
                <a:solidFill>
                  <a:schemeClr val="dk1"/>
                </a:solidFill>
              </a:rPr>
              <a:t> </a:t>
            </a:r>
            <a:r>
              <a:rPr lang="ro" sz="1200">
                <a:solidFill>
                  <a:srgbClr val="FFFF00"/>
                </a:solidFill>
              </a:rPr>
              <a:t>Etapa de executie-</a:t>
            </a:r>
            <a:r>
              <a:rPr lang="ro" sz="1200">
                <a:solidFill>
                  <a:schemeClr val="dk1"/>
                </a:solidFill>
              </a:rPr>
              <a:t> Aici sunt executate cazurile de testare, rezultatele sunt raportate in tool-ul in care au fost scrise testele. Se raporteaza bug-urile/defectele/fault-urile. Dupa fixarea bug-urilor se face retestarea lor. </a:t>
            </a:r>
            <a:endParaRPr sz="1200">
              <a:solidFill>
                <a:schemeClr val="dk1"/>
              </a:solidFill>
            </a:endParaRPr>
          </a:p>
          <a:p>
            <a:pPr indent="0" lvl="0" marL="0" rtl="0" algn="just">
              <a:lnSpc>
                <a:spcPct val="100000"/>
              </a:lnSpc>
              <a:spcBef>
                <a:spcPts val="80"/>
              </a:spcBef>
              <a:spcAft>
                <a:spcPts val="0"/>
              </a:spcAft>
              <a:buNone/>
            </a:pPr>
            <a:r>
              <a:rPr lang="ro" sz="1200">
                <a:solidFill>
                  <a:schemeClr val="dk1"/>
                </a:solidFill>
              </a:rPr>
              <a:t>Tot in aceasta etapa se face si testarea de regresie , pentru a ne asigura ca schimbarile facute, nu au avut un impact negativ asupra functionalitatilor existente.</a:t>
            </a:r>
            <a:endParaRPr sz="1200">
              <a:solidFill>
                <a:schemeClr val="dk1"/>
              </a:solidFill>
            </a:endParaRPr>
          </a:p>
          <a:p>
            <a:pPr indent="0" lvl="0" marL="0" rtl="0" algn="just">
              <a:lnSpc>
                <a:spcPct val="100000"/>
              </a:lnSpc>
              <a:spcBef>
                <a:spcPts val="80"/>
              </a:spcBef>
              <a:spcAft>
                <a:spcPts val="0"/>
              </a:spcAft>
              <a:buNone/>
            </a:pPr>
            <a:r>
              <a:t/>
            </a:r>
            <a:endParaRPr sz="1200">
              <a:solidFill>
                <a:schemeClr val="dk1"/>
              </a:solidFill>
            </a:endParaRPr>
          </a:p>
          <a:p>
            <a:pPr indent="0" lvl="0" marL="0" rtl="0" algn="just">
              <a:lnSpc>
                <a:spcPct val="100000"/>
              </a:lnSpc>
              <a:spcBef>
                <a:spcPts val="80"/>
              </a:spcBef>
              <a:spcAft>
                <a:spcPts val="0"/>
              </a:spcAft>
              <a:buNone/>
            </a:pPr>
            <a:r>
              <a:rPr lang="ro" sz="1200">
                <a:solidFill>
                  <a:schemeClr val="accent6"/>
                </a:solidFill>
              </a:rPr>
              <a:t>f)</a:t>
            </a:r>
            <a:r>
              <a:rPr lang="ro" sz="1200">
                <a:solidFill>
                  <a:srgbClr val="FFFF00"/>
                </a:solidFill>
              </a:rPr>
              <a:t> Etapa de inchidere</a:t>
            </a:r>
            <a:r>
              <a:rPr lang="ro" sz="1200">
                <a:solidFill>
                  <a:schemeClr val="dk1"/>
                </a:solidFill>
              </a:rPr>
              <a:t>- In aceasta etapa se evalueaza criteriile de iesire; se reevalueaza task-urile ramase deschise si bug-urile; iar apoi se inhid , se predau si arhiveaza materialele de testare. </a:t>
            </a:r>
            <a:endParaRPr sz="1200">
              <a:solidFill>
                <a:schemeClr val="dk1"/>
              </a:solidFill>
            </a:endParaRPr>
          </a:p>
          <a:p>
            <a:pPr indent="0" lvl="0" marL="0" rtl="0" algn="just">
              <a:lnSpc>
                <a:spcPct val="100000"/>
              </a:lnSpc>
              <a:spcBef>
                <a:spcPts val="80"/>
              </a:spcBef>
              <a:spcAft>
                <a:spcPts val="80"/>
              </a:spcAft>
              <a:buNone/>
            </a:pPr>
            <a:r>
              <a:rPr lang="ro" sz="1200">
                <a:solidFill>
                  <a:schemeClr val="dk1"/>
                </a:solidFill>
              </a:rPr>
              <a:t>Se genereaza un raport de inchidere a testarii (test summary report) si se trimite catre stakeholders.</a:t>
            </a:r>
            <a:endParaRPr sz="18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186550" y="112875"/>
            <a:ext cx="8957400" cy="1318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
              </a:spcBef>
              <a:spcAft>
                <a:spcPts val="0"/>
              </a:spcAft>
              <a:buNone/>
            </a:pPr>
            <a:r>
              <a:rPr lang="ro" sz="1200">
                <a:solidFill>
                  <a:srgbClr val="FF0000"/>
                </a:solidFill>
                <a:latin typeface="Roboto"/>
                <a:ea typeface="Roboto"/>
                <a:cs typeface="Roboto"/>
                <a:sym typeface="Roboto"/>
              </a:rPr>
              <a:t>                                                   </a:t>
            </a:r>
            <a:r>
              <a:rPr b="1" lang="ro" sz="1200">
                <a:solidFill>
                  <a:srgbClr val="FF9900"/>
                </a:solidFill>
                <a:latin typeface="Roboto"/>
                <a:ea typeface="Roboto"/>
                <a:cs typeface="Roboto"/>
                <a:sym typeface="Roboto"/>
              </a:rPr>
              <a:t>4. Explicați diferența între retesting și regression testing.</a:t>
            </a:r>
            <a:endParaRPr b="1" sz="1200">
              <a:solidFill>
                <a:srgbClr val="FF9900"/>
              </a:solidFill>
              <a:latin typeface="Roboto"/>
              <a:ea typeface="Roboto"/>
              <a:cs typeface="Roboto"/>
              <a:sym typeface="Roboto"/>
            </a:endParaRPr>
          </a:p>
          <a:p>
            <a:pPr indent="0" lvl="0" marL="0" rtl="0" algn="l">
              <a:lnSpc>
                <a:spcPct val="100000"/>
              </a:lnSpc>
              <a:spcBef>
                <a:spcPts val="100"/>
              </a:spcBef>
              <a:spcAft>
                <a:spcPts val="0"/>
              </a:spcAft>
              <a:buNone/>
            </a:pPr>
            <a:r>
              <a:t/>
            </a:r>
            <a:endParaRPr b="1" sz="1200">
              <a:solidFill>
                <a:srgbClr val="FF9900"/>
              </a:solidFill>
              <a:latin typeface="Roboto"/>
              <a:ea typeface="Roboto"/>
              <a:cs typeface="Roboto"/>
              <a:sym typeface="Roboto"/>
            </a:endParaRPr>
          </a:p>
          <a:p>
            <a:pPr indent="457200" lvl="0" marL="0" rtl="0" algn="l">
              <a:lnSpc>
                <a:spcPct val="100000"/>
              </a:lnSpc>
              <a:spcBef>
                <a:spcPts val="100"/>
              </a:spcBef>
              <a:spcAft>
                <a:spcPts val="80"/>
              </a:spcAft>
              <a:buNone/>
            </a:pPr>
            <a:r>
              <a:rPr lang="ro" sz="1200">
                <a:solidFill>
                  <a:srgbClr val="EFEFEF"/>
                </a:solidFill>
              </a:rPr>
              <a:t>Atat </a:t>
            </a:r>
            <a:r>
              <a:rPr lang="ro" sz="1200">
                <a:solidFill>
                  <a:srgbClr val="FFFF00"/>
                </a:solidFill>
              </a:rPr>
              <a:t>retesting </a:t>
            </a:r>
            <a:r>
              <a:rPr lang="ro" sz="1200">
                <a:solidFill>
                  <a:srgbClr val="EFEFEF"/>
                </a:solidFill>
              </a:rPr>
              <a:t>, cat si </a:t>
            </a:r>
            <a:r>
              <a:rPr lang="ro" sz="1200">
                <a:solidFill>
                  <a:srgbClr val="FFFF00"/>
                </a:solidFill>
              </a:rPr>
              <a:t>regression testing</a:t>
            </a:r>
            <a:r>
              <a:rPr lang="ro" sz="1200">
                <a:solidFill>
                  <a:srgbClr val="EFEFEF"/>
                </a:solidFill>
              </a:rPr>
              <a:t> sunt tipuri de testare facute in urma schimbarilor. Insa diferenta este ca retesting se concentreaza pe a revalida o functionalitate care anterior a fost evaluata ca fiind incorecta (pentru a ne asigura ca acum are comportamentul asteptat) , iar regression testing se concentreaza pe functionalitati care anterior au fost confirmate ca si corecte si pentru a ne asigura ca acestea in continuare se ridica la nivelul asteptarilor clientului.</a:t>
            </a:r>
            <a:endParaRPr sz="1200">
              <a:solidFill>
                <a:srgbClr val="EFEFEF"/>
              </a:solidFill>
              <a:latin typeface="Roboto"/>
              <a:ea typeface="Roboto"/>
              <a:cs typeface="Roboto"/>
              <a:sym typeface="Roboto"/>
            </a:endParaRPr>
          </a:p>
        </p:txBody>
      </p:sp>
      <p:sp>
        <p:nvSpPr>
          <p:cNvPr id="85" name="Google Shape;85;p16"/>
          <p:cNvSpPr txBox="1"/>
          <p:nvPr/>
        </p:nvSpPr>
        <p:spPr>
          <a:xfrm>
            <a:off x="93300" y="1766550"/>
            <a:ext cx="8887800" cy="12828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100"/>
              </a:spcBef>
              <a:spcAft>
                <a:spcPts val="0"/>
              </a:spcAft>
              <a:buNone/>
            </a:pPr>
            <a:r>
              <a:rPr lang="ro" sz="1300">
                <a:solidFill>
                  <a:srgbClr val="FF0000"/>
                </a:solidFill>
                <a:latin typeface="Roboto"/>
                <a:ea typeface="Roboto"/>
                <a:cs typeface="Roboto"/>
                <a:sym typeface="Roboto"/>
              </a:rPr>
              <a:t>                                     </a:t>
            </a:r>
            <a:r>
              <a:rPr lang="ro" sz="1300">
                <a:solidFill>
                  <a:srgbClr val="FF9900"/>
                </a:solidFill>
                <a:latin typeface="Roboto"/>
                <a:ea typeface="Roboto"/>
                <a:cs typeface="Roboto"/>
                <a:sym typeface="Roboto"/>
              </a:rPr>
              <a:t>  </a:t>
            </a:r>
            <a:r>
              <a:rPr b="1" lang="ro" sz="1300">
                <a:solidFill>
                  <a:srgbClr val="FF9900"/>
                </a:solidFill>
                <a:latin typeface="Roboto"/>
                <a:ea typeface="Roboto"/>
                <a:cs typeface="Roboto"/>
                <a:sym typeface="Roboto"/>
              </a:rPr>
              <a:t>5</a:t>
            </a:r>
            <a:r>
              <a:rPr lang="ro" sz="1300">
                <a:solidFill>
                  <a:srgbClr val="FF9900"/>
                </a:solidFill>
                <a:latin typeface="Roboto"/>
                <a:ea typeface="Roboto"/>
                <a:cs typeface="Roboto"/>
                <a:sym typeface="Roboto"/>
              </a:rPr>
              <a:t>.</a:t>
            </a:r>
            <a:r>
              <a:rPr lang="ro" sz="12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functional testing și non-functional testing.</a:t>
            </a:r>
            <a:endParaRPr b="1" sz="1200">
              <a:solidFill>
                <a:srgbClr val="FF9900"/>
              </a:solidFill>
              <a:latin typeface="Roboto"/>
              <a:ea typeface="Roboto"/>
              <a:cs typeface="Roboto"/>
              <a:sym typeface="Roboto"/>
            </a:endParaRPr>
          </a:p>
          <a:p>
            <a:pPr indent="0" lvl="0" marL="0" rtl="0" algn="l">
              <a:lnSpc>
                <a:spcPct val="80000"/>
              </a:lnSpc>
              <a:spcBef>
                <a:spcPts val="100"/>
              </a:spcBef>
              <a:spcAft>
                <a:spcPts val="0"/>
              </a:spcAft>
              <a:buNone/>
            </a:pPr>
            <a:r>
              <a:rPr b="1" lang="ro" sz="1200">
                <a:solidFill>
                  <a:srgbClr val="FF9900"/>
                </a:solidFill>
                <a:latin typeface="Roboto"/>
                <a:ea typeface="Roboto"/>
                <a:cs typeface="Roboto"/>
                <a:sym typeface="Roboto"/>
              </a:rPr>
              <a:t> </a:t>
            </a:r>
            <a:endParaRPr b="1" sz="1200">
              <a:solidFill>
                <a:srgbClr val="FF9900"/>
              </a:solidFill>
            </a:endParaRPr>
          </a:p>
          <a:p>
            <a:pPr indent="457200" lvl="0" marL="0" rtl="0" algn="just">
              <a:lnSpc>
                <a:spcPct val="80000"/>
              </a:lnSpc>
              <a:spcBef>
                <a:spcPts val="100"/>
              </a:spcBef>
              <a:spcAft>
                <a:spcPts val="0"/>
              </a:spcAft>
              <a:buNone/>
            </a:pPr>
            <a:r>
              <a:rPr lang="ro" sz="1200">
                <a:solidFill>
                  <a:srgbClr val="FFFF00"/>
                </a:solidFill>
              </a:rPr>
              <a:t>Testarea functionala</a:t>
            </a:r>
            <a:r>
              <a:rPr lang="ro" sz="1200">
                <a:solidFill>
                  <a:schemeClr val="dk1"/>
                </a:solidFill>
              </a:rPr>
              <a:t> verifica daca produsul isi indeplineste functiile, iar </a:t>
            </a:r>
            <a:r>
              <a:rPr lang="ro" sz="1200">
                <a:solidFill>
                  <a:srgbClr val="FFFF00"/>
                </a:solidFill>
              </a:rPr>
              <a:t>testarea non-functionala</a:t>
            </a:r>
            <a:r>
              <a:rPr lang="ro" sz="1200">
                <a:solidFill>
                  <a:schemeClr val="dk1"/>
                </a:solidFill>
              </a:rPr>
              <a:t> verifica atributele care descriu cat de bine isi indeplineste sistemul functiile ( eficienta, mentenanta, transferabilitate, etc.)</a:t>
            </a:r>
            <a:endParaRPr sz="1200">
              <a:solidFill>
                <a:schemeClr val="dk1"/>
              </a:solidFill>
            </a:endParaRPr>
          </a:p>
          <a:p>
            <a:pPr indent="457200" lvl="0" marL="0" rtl="0" algn="just">
              <a:lnSpc>
                <a:spcPct val="80000"/>
              </a:lnSpc>
              <a:spcBef>
                <a:spcPts val="100"/>
              </a:spcBef>
              <a:spcAft>
                <a:spcPts val="0"/>
              </a:spcAft>
              <a:buNone/>
            </a:pPr>
            <a:r>
              <a:t/>
            </a:r>
            <a:endParaRPr sz="1200">
              <a:solidFill>
                <a:schemeClr val="dk1"/>
              </a:solidFill>
            </a:endParaRPr>
          </a:p>
          <a:p>
            <a:pPr indent="457200" lvl="0" marL="0" rtl="0" algn="just">
              <a:lnSpc>
                <a:spcPct val="80000"/>
              </a:lnSpc>
              <a:spcBef>
                <a:spcPts val="100"/>
              </a:spcBef>
              <a:spcAft>
                <a:spcPts val="80"/>
              </a:spcAft>
              <a:buNone/>
            </a:pPr>
            <a:r>
              <a:rPr lang="ro" sz="1200">
                <a:solidFill>
                  <a:srgbClr val="FFFF00"/>
                </a:solidFill>
              </a:rPr>
              <a:t>Testarea functionala</a:t>
            </a:r>
            <a:r>
              <a:rPr lang="ro" sz="1200">
                <a:solidFill>
                  <a:schemeClr val="dk1"/>
                </a:solidFill>
              </a:rPr>
              <a:t> raspunde la intrebarea “ce trebuie sa faca produsul?” , iar cea </a:t>
            </a:r>
            <a:r>
              <a:rPr lang="ro" sz="1200">
                <a:solidFill>
                  <a:srgbClr val="FFFF00"/>
                </a:solidFill>
              </a:rPr>
              <a:t>non-functionala </a:t>
            </a:r>
            <a:r>
              <a:rPr lang="ro" sz="1200">
                <a:solidFill>
                  <a:schemeClr val="dk1"/>
                </a:solidFill>
              </a:rPr>
              <a:t>raspunde la intrebarea “cum trebuie sa se comporte produsul?”.</a:t>
            </a:r>
            <a:endParaRPr sz="1200">
              <a:solidFill>
                <a:schemeClr val="dk1"/>
              </a:solidFill>
              <a:latin typeface="Roboto"/>
              <a:ea typeface="Roboto"/>
              <a:cs typeface="Roboto"/>
              <a:sym typeface="Roboto"/>
            </a:endParaRPr>
          </a:p>
        </p:txBody>
      </p:sp>
      <p:sp>
        <p:nvSpPr>
          <p:cNvPr id="86" name="Google Shape;86;p16"/>
          <p:cNvSpPr txBox="1"/>
          <p:nvPr/>
        </p:nvSpPr>
        <p:spPr>
          <a:xfrm>
            <a:off x="93300" y="3121050"/>
            <a:ext cx="8887800" cy="1652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10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6.</a:t>
            </a:r>
            <a:r>
              <a:rPr lang="ro" sz="18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blackbox testing și whitebox testing </a:t>
            </a:r>
            <a:endParaRPr b="1" sz="1200">
              <a:solidFill>
                <a:srgbClr val="FF9900"/>
              </a:solidFill>
              <a:latin typeface="Roboto"/>
              <a:ea typeface="Roboto"/>
              <a:cs typeface="Roboto"/>
              <a:sym typeface="Roboto"/>
            </a:endParaRPr>
          </a:p>
          <a:p>
            <a:pPr indent="0" lvl="0" marL="0" rtl="0" algn="l">
              <a:lnSpc>
                <a:spcPct val="80000"/>
              </a:lnSpc>
              <a:spcBef>
                <a:spcPts val="100"/>
              </a:spcBef>
              <a:spcAft>
                <a:spcPts val="0"/>
              </a:spcAft>
              <a:buNone/>
            </a:pPr>
            <a:r>
              <a:t/>
            </a:r>
            <a:endParaRPr b="1" sz="1200">
              <a:solidFill>
                <a:srgbClr val="FF9900"/>
              </a:solidFill>
              <a:latin typeface="Roboto"/>
              <a:ea typeface="Roboto"/>
              <a:cs typeface="Roboto"/>
              <a:sym typeface="Roboto"/>
            </a:endParaRPr>
          </a:p>
          <a:p>
            <a:pPr indent="457200" lvl="0" marL="0" rtl="0" algn="just">
              <a:lnSpc>
                <a:spcPct val="80000"/>
              </a:lnSpc>
              <a:spcBef>
                <a:spcPts val="100"/>
              </a:spcBef>
              <a:spcAft>
                <a:spcPts val="0"/>
              </a:spcAft>
              <a:buNone/>
            </a:pPr>
            <a:r>
              <a:rPr lang="ro" sz="1200">
                <a:solidFill>
                  <a:srgbClr val="FFFF00"/>
                </a:solidFill>
              </a:rPr>
              <a:t>Blackbox testing</a:t>
            </a:r>
            <a:r>
              <a:rPr lang="ro" sz="1200">
                <a:solidFill>
                  <a:schemeClr val="dk1"/>
                </a:solidFill>
              </a:rPr>
              <a:t> reprezinta o testare fara acces la cod</a:t>
            </a:r>
            <a:r>
              <a:rPr lang="ro" sz="1200">
                <a:solidFill>
                  <a:schemeClr val="dk1"/>
                </a:solidFill>
              </a:rPr>
              <a:t>.</a:t>
            </a:r>
            <a:endParaRPr sz="1200">
              <a:solidFill>
                <a:schemeClr val="dk1"/>
              </a:solidFill>
            </a:endParaRPr>
          </a:p>
          <a:p>
            <a:pPr indent="457200" lvl="0" marL="0" rtl="0" algn="just">
              <a:lnSpc>
                <a:spcPct val="80000"/>
              </a:lnSpc>
              <a:spcBef>
                <a:spcPts val="100"/>
              </a:spcBef>
              <a:spcAft>
                <a:spcPts val="0"/>
              </a:spcAft>
              <a:buNone/>
            </a:pPr>
            <a:r>
              <a:rPr lang="ro" sz="1200">
                <a:solidFill>
                  <a:srgbClr val="FFFF00"/>
                </a:solidFill>
              </a:rPr>
              <a:t>Tehnicile de testare Blackbox</a:t>
            </a:r>
            <a:r>
              <a:rPr lang="ro" sz="1200">
                <a:solidFill>
                  <a:schemeClr val="dk1"/>
                </a:solidFill>
              </a:rPr>
              <a:t> mai sunt numite si tehnici de testare bazate pe specificatii si sunt o modalitate prin care putem sa generam conditii de testare , cazuri de testare sau date de testare pe baza unei analize a documentatiei care sta la baza testarii. Asta include atat testarea functionala cat si testarea non-functionala.</a:t>
            </a:r>
            <a:endParaRPr sz="1200">
              <a:solidFill>
                <a:schemeClr val="dk1"/>
              </a:solidFill>
            </a:endParaRPr>
          </a:p>
          <a:p>
            <a:pPr indent="457200" lvl="0" marL="0" rtl="0" algn="just">
              <a:lnSpc>
                <a:spcPct val="80000"/>
              </a:lnSpc>
              <a:spcBef>
                <a:spcPts val="100"/>
              </a:spcBef>
              <a:spcAft>
                <a:spcPts val="0"/>
              </a:spcAft>
              <a:buNone/>
            </a:pPr>
            <a:r>
              <a:t/>
            </a:r>
            <a:endParaRPr sz="1200">
              <a:solidFill>
                <a:schemeClr val="dk1"/>
              </a:solidFill>
            </a:endParaRPr>
          </a:p>
          <a:p>
            <a:pPr indent="457200" lvl="0" marL="0" rtl="0" algn="just">
              <a:lnSpc>
                <a:spcPct val="80000"/>
              </a:lnSpc>
              <a:spcBef>
                <a:spcPts val="100"/>
              </a:spcBef>
              <a:spcAft>
                <a:spcPts val="80"/>
              </a:spcAft>
              <a:buNone/>
            </a:pPr>
            <a:r>
              <a:rPr lang="ro" sz="1200">
                <a:solidFill>
                  <a:srgbClr val="FFFF00"/>
                </a:solidFill>
              </a:rPr>
              <a:t>Whitebox testing</a:t>
            </a:r>
            <a:r>
              <a:rPr lang="ro" sz="1200">
                <a:solidFill>
                  <a:schemeClr val="dk1"/>
                </a:solidFill>
              </a:rPr>
              <a:t> reprezinta o testare cu rulare de cod. Este o tehnica de testare dinamica prin intermediul careia se valideaza codul.</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165300" y="189225"/>
            <a:ext cx="8884200" cy="2940000"/>
          </a:xfrm>
          <a:prstGeom prst="rect">
            <a:avLst/>
          </a:prstGeom>
          <a:noFill/>
          <a:ln>
            <a:noFill/>
          </a:ln>
        </p:spPr>
        <p:txBody>
          <a:bodyPr anchorCtr="0" anchor="t" bIns="91425" lIns="91425" spcFirstLastPara="1" rIns="91425" wrap="square" tIns="91425">
            <a:spAutoFit/>
          </a:bodyPr>
          <a:lstStyle/>
          <a:p>
            <a:pPr indent="457200" lvl="0" marL="0" rtl="0" algn="l">
              <a:lnSpc>
                <a:spcPct val="100000"/>
              </a:lnSpc>
              <a:spcBef>
                <a:spcPts val="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7.</a:t>
            </a:r>
            <a:r>
              <a:rPr b="1" lang="ro" sz="1200">
                <a:solidFill>
                  <a:srgbClr val="FF9900"/>
                </a:solidFill>
                <a:latin typeface="Roboto"/>
                <a:ea typeface="Roboto"/>
                <a:cs typeface="Roboto"/>
                <a:sym typeface="Roboto"/>
              </a:rPr>
              <a:t> Enumerați tehnicile de testare și grupați-le în funcție de categorie (blackbox, whitebox, experience-based).</a:t>
            </a:r>
            <a:endParaRPr b="1" sz="1200">
              <a:solidFill>
                <a:srgbClr val="FF9900"/>
              </a:solidFill>
              <a:latin typeface="Roboto"/>
              <a:ea typeface="Roboto"/>
              <a:cs typeface="Roboto"/>
              <a:sym typeface="Roboto"/>
            </a:endParaRPr>
          </a:p>
          <a:p>
            <a:pPr indent="457200" lvl="0" marL="0" rtl="0" algn="l">
              <a:lnSpc>
                <a:spcPct val="100000"/>
              </a:lnSpc>
              <a:spcBef>
                <a:spcPts val="0"/>
              </a:spcBef>
              <a:spcAft>
                <a:spcPts val="0"/>
              </a:spcAft>
              <a:buNone/>
            </a:pPr>
            <a:r>
              <a:t/>
            </a:r>
            <a:endParaRPr b="1" sz="1200">
              <a:solidFill>
                <a:srgbClr val="FF9900"/>
              </a:solidFill>
              <a:latin typeface="Roboto"/>
              <a:ea typeface="Roboto"/>
              <a:cs typeface="Roboto"/>
              <a:sym typeface="Roboto"/>
            </a:endParaRPr>
          </a:p>
          <a:p>
            <a:pPr indent="457200" lvl="0" marL="0" rtl="0" algn="just">
              <a:lnSpc>
                <a:spcPct val="100000"/>
              </a:lnSpc>
              <a:spcBef>
                <a:spcPts val="100"/>
              </a:spcBef>
              <a:spcAft>
                <a:spcPts val="0"/>
              </a:spcAft>
              <a:buNone/>
            </a:pPr>
            <a:r>
              <a:rPr lang="ro" sz="1200">
                <a:solidFill>
                  <a:srgbClr val="FFFF00"/>
                </a:solidFill>
              </a:rPr>
              <a:t>Tehnicile de testare</a:t>
            </a:r>
            <a:r>
              <a:rPr lang="ro" sz="1200">
                <a:solidFill>
                  <a:schemeClr val="dk1"/>
                </a:solidFill>
              </a:rPr>
              <a:t> se impart in:  testare statica (testare fara rulare de cod) si  testare dinamica (testare cu rulare de cod).</a:t>
            </a:r>
            <a:endParaRPr sz="1200">
              <a:solidFill>
                <a:schemeClr val="dk1"/>
              </a:solidFill>
            </a:endParaRPr>
          </a:p>
          <a:p>
            <a:pPr indent="0" lvl="0" marL="0" rtl="0" algn="just">
              <a:lnSpc>
                <a:spcPct val="100000"/>
              </a:lnSpc>
              <a:spcBef>
                <a:spcPts val="100"/>
              </a:spcBef>
              <a:spcAft>
                <a:spcPts val="0"/>
              </a:spcAft>
              <a:buNone/>
            </a:pPr>
            <a:r>
              <a:rPr lang="ro" sz="1200">
                <a:solidFill>
                  <a:schemeClr val="dk1"/>
                </a:solidFill>
              </a:rPr>
              <a:t>           Tehnicile de </a:t>
            </a:r>
            <a:r>
              <a:rPr lang="ro" sz="1200">
                <a:solidFill>
                  <a:srgbClr val="FFFF00"/>
                </a:solidFill>
              </a:rPr>
              <a:t>testare dinamica</a:t>
            </a:r>
            <a:r>
              <a:rPr lang="ro" sz="1200">
                <a:solidFill>
                  <a:schemeClr val="dk1"/>
                </a:solidFill>
              </a:rPr>
              <a:t> se impart in:</a:t>
            </a:r>
            <a:endParaRPr sz="1200">
              <a:solidFill>
                <a:schemeClr val="dk1"/>
              </a:solidFill>
            </a:endParaRPr>
          </a:p>
          <a:p>
            <a:pPr indent="0" lvl="0" marL="0" rtl="0" algn="just">
              <a:lnSpc>
                <a:spcPct val="100000"/>
              </a:lnSpc>
              <a:spcBef>
                <a:spcPts val="100"/>
              </a:spcBef>
              <a:spcAft>
                <a:spcPts val="0"/>
              </a:spcAft>
              <a:buNone/>
            </a:pPr>
            <a:r>
              <a:rPr lang="ro" sz="1200">
                <a:solidFill>
                  <a:schemeClr val="dk1"/>
                </a:solidFill>
              </a:rPr>
              <a:t>·</a:t>
            </a:r>
            <a:r>
              <a:rPr lang="ro" sz="1200">
                <a:solidFill>
                  <a:schemeClr val="dk1"/>
                </a:solidFill>
                <a:latin typeface="Times New Roman"/>
                <a:ea typeface="Times New Roman"/>
                <a:cs typeface="Times New Roman"/>
                <a:sym typeface="Times New Roman"/>
              </a:rPr>
              <a:t>   </a:t>
            </a:r>
            <a:r>
              <a:rPr lang="ro" sz="1200">
                <a:solidFill>
                  <a:srgbClr val="FFFF00"/>
                </a:solidFill>
              </a:rPr>
              <a:t>Black-box testing-Equivalence Partitioning</a:t>
            </a:r>
            <a:r>
              <a:rPr lang="ro" sz="1200">
                <a:solidFill>
                  <a:schemeClr val="dk1"/>
                </a:solidFill>
              </a:rPr>
              <a:t>     </a:t>
            </a:r>
            <a:r>
              <a:rPr i="1" lang="ro" sz="1200">
                <a:solidFill>
                  <a:schemeClr val="dk1"/>
                </a:solidFill>
              </a:rPr>
              <a:t>- Boundary Value Analysis ( 2 point and 3 point BVA)</a:t>
            </a:r>
            <a:endParaRPr i="1" sz="1200">
              <a:solidFill>
                <a:schemeClr val="dk1"/>
              </a:solidFill>
            </a:endParaRPr>
          </a:p>
          <a:p>
            <a:pPr indent="0" lvl="0" marL="0" rtl="0" algn="just">
              <a:lnSpc>
                <a:spcPct val="100000"/>
              </a:lnSpc>
              <a:spcBef>
                <a:spcPts val="100"/>
              </a:spcBef>
              <a:spcAft>
                <a:spcPts val="0"/>
              </a:spcAft>
              <a:buNone/>
            </a:pPr>
            <a:r>
              <a:rPr i="1" lang="ro" sz="1200">
                <a:solidFill>
                  <a:schemeClr val="dk1"/>
                </a:solidFill>
              </a:rPr>
              <a:t>                                        	                                 - State Transition Testing</a:t>
            </a:r>
            <a:endParaRPr i="1" sz="1200">
              <a:solidFill>
                <a:schemeClr val="dk1"/>
              </a:solidFill>
            </a:endParaRPr>
          </a:p>
          <a:p>
            <a:pPr indent="0" lvl="0" marL="0" rtl="0" algn="just">
              <a:lnSpc>
                <a:spcPct val="100000"/>
              </a:lnSpc>
              <a:spcBef>
                <a:spcPts val="100"/>
              </a:spcBef>
              <a:spcAft>
                <a:spcPts val="0"/>
              </a:spcAft>
              <a:buNone/>
            </a:pPr>
            <a:r>
              <a:rPr i="1" lang="ro" sz="1200">
                <a:solidFill>
                  <a:schemeClr val="dk1"/>
                </a:solidFill>
              </a:rPr>
              <a:t>                                        	                                 - Decision Table Testing</a:t>
            </a:r>
            <a:endParaRPr i="1" sz="1200">
              <a:solidFill>
                <a:schemeClr val="dk1"/>
              </a:solidFill>
            </a:endParaRPr>
          </a:p>
          <a:p>
            <a:pPr indent="0" lvl="0" marL="0" rtl="0" algn="just">
              <a:lnSpc>
                <a:spcPct val="100000"/>
              </a:lnSpc>
              <a:spcBef>
                <a:spcPts val="100"/>
              </a:spcBef>
              <a:spcAft>
                <a:spcPts val="0"/>
              </a:spcAft>
              <a:buNone/>
            </a:pPr>
            <a:r>
              <a:t/>
            </a:r>
            <a:endParaRPr i="1" sz="1200">
              <a:solidFill>
                <a:schemeClr val="dk1"/>
              </a:solidFill>
            </a:endParaRPr>
          </a:p>
          <a:p>
            <a:pPr indent="0" lvl="0" marL="0" rtl="0" algn="just">
              <a:lnSpc>
                <a:spcPct val="100000"/>
              </a:lnSpc>
              <a:spcBef>
                <a:spcPts val="100"/>
              </a:spcBef>
              <a:spcAft>
                <a:spcPts val="0"/>
              </a:spcAft>
              <a:buNone/>
            </a:pPr>
            <a:r>
              <a:rPr lang="ro" sz="1200">
                <a:solidFill>
                  <a:schemeClr val="dk1"/>
                </a:solidFill>
              </a:rPr>
              <a:t>·</a:t>
            </a:r>
            <a:r>
              <a:rPr lang="ro" sz="1200">
                <a:solidFill>
                  <a:schemeClr val="dk1"/>
                </a:solidFill>
                <a:latin typeface="Times New Roman"/>
                <a:ea typeface="Times New Roman"/>
                <a:cs typeface="Times New Roman"/>
                <a:sym typeface="Times New Roman"/>
              </a:rPr>
              <a:t>   </a:t>
            </a:r>
            <a:r>
              <a:rPr lang="ro" sz="1200">
                <a:solidFill>
                  <a:srgbClr val="FFFF00"/>
                </a:solidFill>
              </a:rPr>
              <a:t>White-box testing</a:t>
            </a:r>
            <a:r>
              <a:rPr lang="ro" sz="1200">
                <a:solidFill>
                  <a:schemeClr val="dk1"/>
                </a:solidFill>
              </a:rPr>
              <a:t>    </a:t>
            </a:r>
            <a:r>
              <a:rPr i="1" lang="ro" sz="1200">
                <a:solidFill>
                  <a:schemeClr val="dk1"/>
                </a:solidFill>
              </a:rPr>
              <a:t>- Statement Coverage</a:t>
            </a:r>
            <a:endParaRPr i="1" sz="1200">
              <a:solidFill>
                <a:schemeClr val="dk1"/>
              </a:solidFill>
            </a:endParaRPr>
          </a:p>
          <a:p>
            <a:pPr indent="0" lvl="0" marL="228600" rtl="0" algn="just">
              <a:lnSpc>
                <a:spcPct val="100000"/>
              </a:lnSpc>
              <a:spcBef>
                <a:spcPts val="100"/>
              </a:spcBef>
              <a:spcAft>
                <a:spcPts val="0"/>
              </a:spcAft>
              <a:buNone/>
            </a:pPr>
            <a:r>
              <a:rPr i="1" lang="ro" sz="1200">
                <a:solidFill>
                  <a:schemeClr val="dk1"/>
                </a:solidFill>
              </a:rPr>
              <a:t>                               -Decision Coverage</a:t>
            </a:r>
            <a:endParaRPr i="1" sz="1200">
              <a:solidFill>
                <a:schemeClr val="dk1"/>
              </a:solidFill>
            </a:endParaRPr>
          </a:p>
          <a:p>
            <a:pPr indent="0" lvl="0" marL="228600" rtl="0" algn="just">
              <a:lnSpc>
                <a:spcPct val="100000"/>
              </a:lnSpc>
              <a:spcBef>
                <a:spcPts val="100"/>
              </a:spcBef>
              <a:spcAft>
                <a:spcPts val="0"/>
              </a:spcAft>
              <a:buNone/>
            </a:pPr>
            <a:r>
              <a:t/>
            </a:r>
            <a:endParaRPr i="1" sz="1200">
              <a:solidFill>
                <a:schemeClr val="dk1"/>
              </a:solidFill>
            </a:endParaRPr>
          </a:p>
          <a:p>
            <a:pPr indent="0" lvl="0" marL="0" rtl="0" algn="just">
              <a:lnSpc>
                <a:spcPct val="100000"/>
              </a:lnSpc>
              <a:spcBef>
                <a:spcPts val="100"/>
              </a:spcBef>
              <a:spcAft>
                <a:spcPts val="0"/>
              </a:spcAft>
              <a:buNone/>
            </a:pPr>
            <a:r>
              <a:rPr lang="ro" sz="1200">
                <a:solidFill>
                  <a:schemeClr val="dk1"/>
                </a:solidFill>
              </a:rPr>
              <a:t>·</a:t>
            </a:r>
            <a:r>
              <a:rPr lang="ro" sz="1200">
                <a:solidFill>
                  <a:schemeClr val="dk1"/>
                </a:solidFill>
                <a:latin typeface="Times New Roman"/>
                <a:ea typeface="Times New Roman"/>
                <a:cs typeface="Times New Roman"/>
                <a:sym typeface="Times New Roman"/>
              </a:rPr>
              <a:t> </a:t>
            </a:r>
            <a:r>
              <a:rPr lang="ro" sz="1200">
                <a:solidFill>
                  <a:srgbClr val="FFFF00"/>
                </a:solidFill>
                <a:latin typeface="Times New Roman"/>
                <a:ea typeface="Times New Roman"/>
                <a:cs typeface="Times New Roman"/>
                <a:sym typeface="Times New Roman"/>
              </a:rPr>
              <a:t>  </a:t>
            </a:r>
            <a:r>
              <a:rPr lang="ro" sz="1200">
                <a:solidFill>
                  <a:srgbClr val="FFFF00"/>
                </a:solidFill>
              </a:rPr>
              <a:t>Experience-based testing</a:t>
            </a:r>
            <a:r>
              <a:rPr lang="ro" sz="1200">
                <a:solidFill>
                  <a:schemeClr val="dk1"/>
                </a:solidFill>
              </a:rPr>
              <a:t>  </a:t>
            </a:r>
            <a:r>
              <a:rPr i="1" lang="ro" sz="1200">
                <a:solidFill>
                  <a:schemeClr val="dk1"/>
                </a:solidFill>
              </a:rPr>
              <a:t>-Testare ad hoc</a:t>
            </a:r>
            <a:endParaRPr i="1" sz="1200">
              <a:solidFill>
                <a:schemeClr val="dk1"/>
              </a:solidFill>
            </a:endParaRPr>
          </a:p>
          <a:p>
            <a:pPr indent="0" lvl="0" marL="228600" rtl="0" algn="just">
              <a:lnSpc>
                <a:spcPct val="100000"/>
              </a:lnSpc>
              <a:spcBef>
                <a:spcPts val="100"/>
              </a:spcBef>
              <a:spcAft>
                <a:spcPts val="0"/>
              </a:spcAft>
              <a:buNone/>
            </a:pPr>
            <a:r>
              <a:rPr i="1" lang="ro" sz="1200">
                <a:solidFill>
                  <a:schemeClr val="dk1"/>
                </a:solidFill>
              </a:rPr>
              <a:t>                                          - Ghicirea erorilor</a:t>
            </a:r>
            <a:endParaRPr i="1" sz="1200">
              <a:solidFill>
                <a:schemeClr val="dk1"/>
              </a:solidFill>
            </a:endParaRPr>
          </a:p>
          <a:p>
            <a:pPr indent="0" lvl="0" marL="228600" rtl="0" algn="just">
              <a:lnSpc>
                <a:spcPct val="100000"/>
              </a:lnSpc>
              <a:spcBef>
                <a:spcPts val="100"/>
              </a:spcBef>
              <a:spcAft>
                <a:spcPts val="80"/>
              </a:spcAft>
              <a:buNone/>
            </a:pPr>
            <a:r>
              <a:rPr i="1" lang="ro" sz="1200">
                <a:solidFill>
                  <a:schemeClr val="dk1"/>
                </a:solidFill>
              </a:rPr>
              <a:t>                                          - Testare exploratorie</a:t>
            </a:r>
            <a:endParaRPr i="1" sz="1800">
              <a:solidFill>
                <a:schemeClr val="dk1"/>
              </a:solidFill>
              <a:latin typeface="Roboto"/>
              <a:ea typeface="Roboto"/>
              <a:cs typeface="Roboto"/>
              <a:sym typeface="Roboto"/>
            </a:endParaRPr>
          </a:p>
        </p:txBody>
      </p:sp>
      <p:sp>
        <p:nvSpPr>
          <p:cNvPr id="92" name="Google Shape;92;p17"/>
          <p:cNvSpPr txBox="1"/>
          <p:nvPr/>
        </p:nvSpPr>
        <p:spPr>
          <a:xfrm>
            <a:off x="157050" y="3042225"/>
            <a:ext cx="8829900" cy="1990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8.</a:t>
            </a:r>
            <a:r>
              <a:rPr lang="ro" sz="1800">
                <a:solidFill>
                  <a:srgbClr val="FF9900"/>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verification și validation.</a:t>
            </a:r>
            <a:endParaRPr b="1" sz="1200">
              <a:solidFill>
                <a:srgbClr val="FF9900"/>
              </a:solidFill>
              <a:latin typeface="Roboto"/>
              <a:ea typeface="Roboto"/>
              <a:cs typeface="Roboto"/>
              <a:sym typeface="Roboto"/>
            </a:endParaRPr>
          </a:p>
          <a:p>
            <a:pPr indent="0" lvl="0" marL="0" rtl="0" algn="l">
              <a:lnSpc>
                <a:spcPct val="100000"/>
              </a:lnSpc>
              <a:spcBef>
                <a:spcPts val="100"/>
              </a:spcBef>
              <a:spcAft>
                <a:spcPts val="0"/>
              </a:spcAft>
              <a:buNone/>
            </a:pPr>
            <a:r>
              <a:t/>
            </a:r>
            <a:endParaRPr b="1" sz="1200">
              <a:solidFill>
                <a:srgbClr val="FF9900"/>
              </a:solidFill>
              <a:latin typeface="Roboto"/>
              <a:ea typeface="Roboto"/>
              <a:cs typeface="Roboto"/>
              <a:sym typeface="Roboto"/>
            </a:endParaRPr>
          </a:p>
          <a:p>
            <a:pPr indent="228600" lvl="0" marL="228600" rtl="0" algn="just">
              <a:lnSpc>
                <a:spcPct val="100000"/>
              </a:lnSpc>
              <a:spcBef>
                <a:spcPts val="100"/>
              </a:spcBef>
              <a:spcAft>
                <a:spcPts val="0"/>
              </a:spcAft>
              <a:buNone/>
            </a:pPr>
            <a:r>
              <a:rPr lang="ro" sz="1200">
                <a:solidFill>
                  <a:srgbClr val="FFFF00"/>
                </a:solidFill>
              </a:rPr>
              <a:t>Verificarea</a:t>
            </a:r>
            <a:r>
              <a:rPr lang="ro" sz="1200">
                <a:solidFill>
                  <a:schemeClr val="dk1"/>
                </a:solidFill>
              </a:rPr>
              <a:t> se concentreaza pe felul in care produsul este construit. Este un tip de </a:t>
            </a:r>
            <a:r>
              <a:rPr lang="ro" sz="1200">
                <a:solidFill>
                  <a:srgbClr val="FFFF00"/>
                </a:solidFill>
              </a:rPr>
              <a:t>testare proactiva</a:t>
            </a:r>
            <a:r>
              <a:rPr lang="ro" sz="1200">
                <a:solidFill>
                  <a:schemeClr val="dk1"/>
                </a:solidFill>
              </a:rPr>
              <a:t> care se face cu scopul de a evalua materialele care stau la baza testarii ( cerinte, cod, teste,planuri de testare) pentru a ne asigura ca produsul este construit in mod corect. Raspunde la intrebarea “</a:t>
            </a:r>
            <a:r>
              <a:rPr lang="ro" sz="1200">
                <a:solidFill>
                  <a:srgbClr val="FFFF00"/>
                </a:solidFill>
              </a:rPr>
              <a:t>Construiesc produsul asa cum trebuie?</a:t>
            </a:r>
            <a:r>
              <a:rPr lang="ro" sz="1200">
                <a:solidFill>
                  <a:schemeClr val="dk1"/>
                </a:solidFill>
              </a:rPr>
              <a:t>”.</a:t>
            </a:r>
            <a:endParaRPr sz="1200">
              <a:solidFill>
                <a:schemeClr val="dk1"/>
              </a:solidFill>
            </a:endParaRPr>
          </a:p>
          <a:p>
            <a:pPr indent="228600" lvl="0" marL="228600" rtl="0" algn="just">
              <a:lnSpc>
                <a:spcPct val="100000"/>
              </a:lnSpc>
              <a:spcBef>
                <a:spcPts val="100"/>
              </a:spcBef>
              <a:spcAft>
                <a:spcPts val="0"/>
              </a:spcAft>
              <a:buNone/>
            </a:pPr>
            <a:r>
              <a:t/>
            </a:r>
            <a:endParaRPr sz="1200">
              <a:solidFill>
                <a:schemeClr val="dk1"/>
              </a:solidFill>
            </a:endParaRPr>
          </a:p>
          <a:p>
            <a:pPr indent="228600" lvl="0" marL="228600" rtl="0" algn="just">
              <a:lnSpc>
                <a:spcPct val="100000"/>
              </a:lnSpc>
              <a:spcBef>
                <a:spcPts val="100"/>
              </a:spcBef>
              <a:spcAft>
                <a:spcPts val="80"/>
              </a:spcAft>
              <a:buNone/>
            </a:pPr>
            <a:r>
              <a:rPr lang="ro" sz="1200">
                <a:solidFill>
                  <a:srgbClr val="FFFF00"/>
                </a:solidFill>
              </a:rPr>
              <a:t>Validarea</a:t>
            </a:r>
            <a:r>
              <a:rPr lang="ro" sz="1200">
                <a:solidFill>
                  <a:schemeClr val="dk1"/>
                </a:solidFill>
              </a:rPr>
              <a:t> se concentreaza pe felul in care produsul functioneaza. Este un tip de testare reactiva care se face cu scopul de a evalua produsul finit si a ne asigura ca acesta indeplineste cerintele de business si nevoile utilizatorului. Raspunde la intrebarea “</a:t>
            </a:r>
            <a:r>
              <a:rPr lang="ro" sz="1200">
                <a:solidFill>
                  <a:srgbClr val="FFFF00"/>
                </a:solidFill>
              </a:rPr>
              <a:t>Este produsul corect?</a:t>
            </a:r>
            <a:r>
              <a:rPr lang="ro" sz="1200">
                <a:solidFill>
                  <a:schemeClr val="dk1"/>
                </a:solidFill>
              </a:rPr>
              <a:t> ”.</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108000" y="184338"/>
            <a:ext cx="8928000" cy="220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9.</a:t>
            </a:r>
            <a:r>
              <a:rPr lang="ro" sz="18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positive testing și negative testing și dați câte un exemplu din fiecare </a:t>
            </a:r>
            <a:endParaRPr b="1" sz="1200">
              <a:solidFill>
                <a:srgbClr val="FF9900"/>
              </a:solidFill>
              <a:latin typeface="Roboto"/>
              <a:ea typeface="Roboto"/>
              <a:cs typeface="Roboto"/>
              <a:sym typeface="Roboto"/>
            </a:endParaRPr>
          </a:p>
          <a:p>
            <a:pPr indent="0" lvl="0" marL="0" rtl="0" algn="l">
              <a:lnSpc>
                <a:spcPct val="100000"/>
              </a:lnSpc>
              <a:spcBef>
                <a:spcPts val="100"/>
              </a:spcBef>
              <a:spcAft>
                <a:spcPts val="0"/>
              </a:spcAft>
              <a:buNone/>
            </a:pPr>
            <a:r>
              <a:t/>
            </a:r>
            <a:endParaRPr b="1" sz="1200">
              <a:solidFill>
                <a:srgbClr val="FF9900"/>
              </a:solidFill>
              <a:latin typeface="Roboto"/>
              <a:ea typeface="Roboto"/>
              <a:cs typeface="Roboto"/>
              <a:sym typeface="Roboto"/>
            </a:endParaRPr>
          </a:p>
          <a:p>
            <a:pPr indent="228600" lvl="0" marL="228600" rtl="0" algn="just">
              <a:lnSpc>
                <a:spcPct val="100000"/>
              </a:lnSpc>
              <a:spcBef>
                <a:spcPts val="100"/>
              </a:spcBef>
              <a:spcAft>
                <a:spcPts val="0"/>
              </a:spcAft>
              <a:buNone/>
            </a:pPr>
            <a:r>
              <a:rPr lang="ro" sz="1200">
                <a:solidFill>
                  <a:srgbClr val="FFFF00"/>
                </a:solidFill>
              </a:rPr>
              <a:t>Testarea pozitiva</a:t>
            </a:r>
            <a:r>
              <a:rPr lang="ro" sz="1200">
                <a:solidFill>
                  <a:schemeClr val="dk1"/>
                </a:solidFill>
              </a:rPr>
              <a:t> inseamna testarea sistemului cu valori pe care ar trebuie sa le poata procesa, iar t</a:t>
            </a:r>
            <a:r>
              <a:rPr lang="ro" sz="1200">
                <a:solidFill>
                  <a:srgbClr val="FFFF00"/>
                </a:solidFill>
              </a:rPr>
              <a:t>estarea negativa </a:t>
            </a:r>
            <a:r>
              <a:rPr lang="ro" sz="1200">
                <a:solidFill>
                  <a:schemeClr val="dk1"/>
                </a:solidFill>
              </a:rPr>
              <a:t>insemana testarea cu valori pe care sistemul nu ar trebui sa le poata procesa in mod normal pentru a ne asigura ca aceste valori sunt intr-adevar respinse si nu cauzeaza un crash al sistemului.</a:t>
            </a:r>
            <a:endParaRPr sz="1200">
              <a:solidFill>
                <a:schemeClr val="dk1"/>
              </a:solidFill>
            </a:endParaRPr>
          </a:p>
          <a:p>
            <a:pPr indent="228600" lvl="0" marL="228600" rtl="0" algn="just">
              <a:lnSpc>
                <a:spcPct val="100000"/>
              </a:lnSpc>
              <a:spcBef>
                <a:spcPts val="100"/>
              </a:spcBef>
              <a:spcAft>
                <a:spcPts val="0"/>
              </a:spcAft>
              <a:buNone/>
            </a:pPr>
            <a:r>
              <a:t/>
            </a:r>
            <a:endParaRPr sz="1200">
              <a:solidFill>
                <a:schemeClr val="dk1"/>
              </a:solidFill>
            </a:endParaRPr>
          </a:p>
          <a:p>
            <a:pPr indent="228600" lvl="0" marL="228600" rtl="0" algn="just">
              <a:lnSpc>
                <a:spcPct val="100000"/>
              </a:lnSpc>
              <a:spcBef>
                <a:spcPts val="100"/>
              </a:spcBef>
              <a:spcAft>
                <a:spcPts val="0"/>
              </a:spcAft>
              <a:buNone/>
            </a:pPr>
            <a:r>
              <a:rPr i="1" lang="ro" sz="1200">
                <a:solidFill>
                  <a:srgbClr val="00FF00"/>
                </a:solidFill>
              </a:rPr>
              <a:t>Exemplu testare pozitiva</a:t>
            </a:r>
            <a:r>
              <a:rPr lang="ro" sz="1200">
                <a:solidFill>
                  <a:schemeClr val="dk1"/>
                </a:solidFill>
              </a:rPr>
              <a:t>: cand se introduc date de autentificare corecte, in cadrul unei aplicatii</a:t>
            </a:r>
            <a:endParaRPr sz="1200">
              <a:solidFill>
                <a:schemeClr val="dk1"/>
              </a:solidFill>
            </a:endParaRPr>
          </a:p>
          <a:p>
            <a:pPr indent="228600" lvl="0" marL="228600" rtl="0" algn="just">
              <a:lnSpc>
                <a:spcPct val="100000"/>
              </a:lnSpc>
              <a:spcBef>
                <a:spcPts val="100"/>
              </a:spcBef>
              <a:spcAft>
                <a:spcPts val="0"/>
              </a:spcAft>
              <a:buNone/>
            </a:pPr>
            <a:r>
              <a:rPr lang="ro" sz="1200">
                <a:solidFill>
                  <a:schemeClr val="dk1"/>
                </a:solidFill>
              </a:rPr>
              <a:t>.</a:t>
            </a:r>
            <a:endParaRPr sz="1200">
              <a:solidFill>
                <a:schemeClr val="dk1"/>
              </a:solidFill>
            </a:endParaRPr>
          </a:p>
          <a:p>
            <a:pPr indent="228600" lvl="0" marL="228600" rtl="0" algn="just">
              <a:lnSpc>
                <a:spcPct val="100000"/>
              </a:lnSpc>
              <a:spcBef>
                <a:spcPts val="100"/>
              </a:spcBef>
              <a:spcAft>
                <a:spcPts val="80"/>
              </a:spcAft>
              <a:buNone/>
            </a:pPr>
            <a:r>
              <a:rPr i="1" lang="ro" sz="1200">
                <a:solidFill>
                  <a:srgbClr val="00FF00"/>
                </a:solidFill>
              </a:rPr>
              <a:t>Exemplu testare negative</a:t>
            </a:r>
            <a:r>
              <a:rPr lang="ro" sz="1200">
                <a:solidFill>
                  <a:schemeClr val="dk1"/>
                </a:solidFill>
              </a:rPr>
              <a:t>: cand se introduc in mod voit date de autentificare incorecte pentru a verifica functionalitatea sistemului ( daca acesta raspunde asa cum dorim in cazul de fata ).</a:t>
            </a:r>
            <a:endParaRPr sz="1800">
              <a:solidFill>
                <a:schemeClr val="dk1"/>
              </a:solidFill>
              <a:latin typeface="Roboto"/>
              <a:ea typeface="Roboto"/>
              <a:cs typeface="Roboto"/>
              <a:sym typeface="Roboto"/>
            </a:endParaRPr>
          </a:p>
        </p:txBody>
      </p:sp>
      <p:sp>
        <p:nvSpPr>
          <p:cNvPr id="98" name="Google Shape;98;p18"/>
          <p:cNvSpPr txBox="1"/>
          <p:nvPr/>
        </p:nvSpPr>
        <p:spPr>
          <a:xfrm>
            <a:off x="108000" y="2528250"/>
            <a:ext cx="8928000" cy="2385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10.</a:t>
            </a:r>
            <a:r>
              <a:rPr lang="ro" sz="18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Enumerați și explicați pe scurt nivelurile de testare</a:t>
            </a:r>
            <a:endParaRPr b="1" sz="1200">
              <a:solidFill>
                <a:srgbClr val="FF9900"/>
              </a:solidFill>
              <a:latin typeface="Roboto"/>
              <a:ea typeface="Roboto"/>
              <a:cs typeface="Roboto"/>
              <a:sym typeface="Roboto"/>
            </a:endParaRPr>
          </a:p>
          <a:p>
            <a:pPr indent="0" lvl="0" marL="0" rtl="0" algn="l">
              <a:lnSpc>
                <a:spcPct val="100000"/>
              </a:lnSpc>
              <a:spcBef>
                <a:spcPts val="100"/>
              </a:spcBef>
              <a:spcAft>
                <a:spcPts val="0"/>
              </a:spcAft>
              <a:buNone/>
            </a:pPr>
            <a:r>
              <a:t/>
            </a:r>
            <a:endParaRPr b="1" sz="1200">
              <a:solidFill>
                <a:srgbClr val="FF9900"/>
              </a:solidFill>
              <a:latin typeface="Roboto"/>
              <a:ea typeface="Roboto"/>
              <a:cs typeface="Roboto"/>
              <a:sym typeface="Roboto"/>
            </a:endParaRPr>
          </a:p>
          <a:p>
            <a:pPr indent="228600" lvl="0" marL="2971800" rtl="0" algn="just">
              <a:lnSpc>
                <a:spcPct val="100000"/>
              </a:lnSpc>
              <a:spcBef>
                <a:spcPts val="100"/>
              </a:spcBef>
              <a:spcAft>
                <a:spcPts val="0"/>
              </a:spcAft>
              <a:buNone/>
            </a:pPr>
            <a:r>
              <a:rPr lang="ro" sz="1200">
                <a:solidFill>
                  <a:srgbClr val="FFFF00"/>
                </a:solidFill>
              </a:rPr>
              <a:t>Cele 4 niveluri de testare sunt:</a:t>
            </a:r>
            <a:endParaRPr sz="1200">
              <a:solidFill>
                <a:srgbClr val="FFFF00"/>
              </a:solidFill>
            </a:endParaRPr>
          </a:p>
          <a:p>
            <a:pPr indent="457200" lvl="0" marL="0" rtl="0" algn="just">
              <a:lnSpc>
                <a:spcPct val="100000"/>
              </a:lnSpc>
              <a:spcBef>
                <a:spcPts val="100"/>
              </a:spcBef>
              <a:spcAft>
                <a:spcPts val="0"/>
              </a:spcAft>
              <a:buNone/>
            </a:pPr>
            <a:r>
              <a:rPr lang="ro" sz="1200">
                <a:solidFill>
                  <a:srgbClr val="FFFF00"/>
                </a:solidFill>
              </a:rPr>
              <a:t>Acceptance Testing</a:t>
            </a:r>
            <a:r>
              <a:rPr lang="ro" sz="1200">
                <a:solidFill>
                  <a:schemeClr val="dk1"/>
                </a:solidFill>
              </a:rPr>
              <a:t> – evalueaza comportamentul produsului si verifica felul in care acesta indeplineste nevoile               clientului/utilizatorului.</a:t>
            </a:r>
            <a:endParaRPr sz="1200">
              <a:solidFill>
                <a:schemeClr val="dk1"/>
              </a:solidFill>
            </a:endParaRPr>
          </a:p>
          <a:p>
            <a:pPr indent="457200" lvl="0" marL="0" rtl="0" algn="just">
              <a:lnSpc>
                <a:spcPct val="100000"/>
              </a:lnSpc>
              <a:spcBef>
                <a:spcPts val="100"/>
              </a:spcBef>
              <a:spcAft>
                <a:spcPts val="0"/>
              </a:spcAft>
              <a:buNone/>
            </a:pPr>
            <a:r>
              <a:rPr lang="ro" sz="1200">
                <a:solidFill>
                  <a:srgbClr val="FFFF00"/>
                </a:solidFill>
              </a:rPr>
              <a:t>System Testing</a:t>
            </a:r>
            <a:r>
              <a:rPr lang="ro" sz="1200">
                <a:solidFill>
                  <a:schemeClr val="dk1"/>
                </a:solidFill>
              </a:rPr>
              <a:t> – evalueaza comportamentul si capabilitatea sistemului ca un tot untar, tinand cont de comportamentul end-to-end al functionalitatilor pe care sistemul trebuie sa le execute si de comportamentul non-functional asteptat al acelor taskuri.</a:t>
            </a:r>
            <a:endParaRPr sz="1200">
              <a:solidFill>
                <a:schemeClr val="dk1"/>
              </a:solidFill>
            </a:endParaRPr>
          </a:p>
          <a:p>
            <a:pPr indent="0" lvl="0" marL="0" rtl="0" algn="just">
              <a:lnSpc>
                <a:spcPct val="100000"/>
              </a:lnSpc>
              <a:spcBef>
                <a:spcPts val="100"/>
              </a:spcBef>
              <a:spcAft>
                <a:spcPts val="0"/>
              </a:spcAft>
              <a:buNone/>
            </a:pPr>
            <a:r>
              <a:rPr lang="ro" sz="1200">
                <a:solidFill>
                  <a:schemeClr val="dk1"/>
                </a:solidFill>
                <a:latin typeface="Times New Roman"/>
                <a:ea typeface="Times New Roman"/>
                <a:cs typeface="Times New Roman"/>
                <a:sym typeface="Times New Roman"/>
              </a:rPr>
              <a:t>         </a:t>
            </a:r>
            <a:r>
              <a:rPr lang="ro" sz="1200">
                <a:solidFill>
                  <a:srgbClr val="FFFF00"/>
                </a:solidFill>
              </a:rPr>
              <a:t>Integration Testing</a:t>
            </a:r>
            <a:r>
              <a:rPr lang="ro" sz="1200">
                <a:solidFill>
                  <a:schemeClr val="dk1"/>
                </a:solidFill>
              </a:rPr>
              <a:t> – testeaza interactiunile dintre componente (component integration testing) si sistem (system integration testing). </a:t>
            </a:r>
            <a:endParaRPr sz="1200">
              <a:solidFill>
                <a:schemeClr val="dk1"/>
              </a:solidFill>
            </a:endParaRPr>
          </a:p>
          <a:p>
            <a:pPr indent="0" lvl="0" marL="0" rtl="0" algn="just">
              <a:lnSpc>
                <a:spcPct val="100000"/>
              </a:lnSpc>
              <a:spcBef>
                <a:spcPts val="100"/>
              </a:spcBef>
              <a:spcAft>
                <a:spcPts val="80"/>
              </a:spcAft>
              <a:buNone/>
            </a:pPr>
            <a:r>
              <a:rPr lang="ro" sz="1200">
                <a:solidFill>
                  <a:schemeClr val="dk1"/>
                </a:solidFill>
                <a:latin typeface="Times New Roman"/>
                <a:ea typeface="Times New Roman"/>
                <a:cs typeface="Times New Roman"/>
                <a:sym typeface="Times New Roman"/>
              </a:rPr>
              <a:t>           </a:t>
            </a:r>
            <a:r>
              <a:rPr lang="ro" sz="1200">
                <a:solidFill>
                  <a:srgbClr val="FFFF00"/>
                </a:solidFill>
              </a:rPr>
              <a:t>Unit Testing</a:t>
            </a:r>
            <a:r>
              <a:rPr lang="ro" sz="1200">
                <a:solidFill>
                  <a:schemeClr val="dk1"/>
                </a:solidFill>
              </a:rPr>
              <a:t> – testarea celor mai mici bucati funtionale dintr-o aplicatie. </a:t>
            </a:r>
            <a:endParaRPr b="1" sz="12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7298750" y="0"/>
            <a:ext cx="1902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800">
                <a:solidFill>
                  <a:srgbClr val="FFFF00"/>
                </a:solidFill>
                <a:latin typeface="Roboto"/>
                <a:ea typeface="Roboto"/>
                <a:cs typeface="Roboto"/>
                <a:sym typeface="Roboto"/>
              </a:rPr>
              <a:t>PARTEA II</a:t>
            </a:r>
            <a:endParaRPr b="1" sz="1800">
              <a:solidFill>
                <a:srgbClr val="FFFF00"/>
              </a:solidFill>
              <a:latin typeface="Roboto"/>
              <a:ea typeface="Roboto"/>
              <a:cs typeface="Roboto"/>
              <a:sym typeface="Roboto"/>
            </a:endParaRPr>
          </a:p>
          <a:p>
            <a:pPr indent="0" lvl="0" marL="0" rtl="0" algn="l">
              <a:spcBef>
                <a:spcPts val="0"/>
              </a:spcBef>
              <a:spcAft>
                <a:spcPts val="0"/>
              </a:spcAft>
              <a:buNone/>
            </a:pPr>
            <a:r>
              <a:rPr b="1" lang="ro" sz="1800">
                <a:solidFill>
                  <a:srgbClr val="FFFF00"/>
                </a:solidFill>
                <a:latin typeface="Roboto"/>
                <a:ea typeface="Roboto"/>
                <a:cs typeface="Roboto"/>
                <a:sym typeface="Roboto"/>
              </a:rPr>
              <a:t>VARIANTA 3</a:t>
            </a:r>
            <a:endParaRPr b="1" sz="1800">
              <a:solidFill>
                <a:srgbClr val="FFFF00"/>
              </a:solidFill>
              <a:latin typeface="Roboto"/>
              <a:ea typeface="Roboto"/>
              <a:cs typeface="Roboto"/>
              <a:sym typeface="Roboto"/>
            </a:endParaRPr>
          </a:p>
        </p:txBody>
      </p:sp>
      <p:sp>
        <p:nvSpPr>
          <p:cNvPr id="104" name="Google Shape;104;p19"/>
          <p:cNvSpPr txBox="1"/>
          <p:nvPr/>
        </p:nvSpPr>
        <p:spPr>
          <a:xfrm>
            <a:off x="115200" y="493700"/>
            <a:ext cx="8913600" cy="2516700"/>
          </a:xfrm>
          <a:prstGeom prst="rect">
            <a:avLst/>
          </a:prstGeom>
          <a:noFill/>
          <a:ln>
            <a:noFill/>
          </a:ln>
        </p:spPr>
        <p:txBody>
          <a:bodyPr anchorCtr="0" anchor="t" bIns="91425" lIns="91425" spcFirstLastPara="1" rIns="91425" wrap="square" tIns="91425">
            <a:spAutoFit/>
          </a:bodyPr>
          <a:lstStyle/>
          <a:p>
            <a:pPr indent="0" lvl="0" marL="0" rtl="0" algn="l">
              <a:spcBef>
                <a:spcPts val="100"/>
              </a:spcBef>
              <a:spcAft>
                <a:spcPts val="0"/>
              </a:spcAft>
              <a:buNone/>
            </a:pPr>
            <a:r>
              <a:rPr lang="ro" sz="1200">
                <a:solidFill>
                  <a:schemeClr val="dk1"/>
                </a:solidFill>
                <a:latin typeface="Roboto"/>
                <a:ea typeface="Roboto"/>
                <a:cs typeface="Roboto"/>
                <a:sym typeface="Roboto"/>
              </a:rPr>
              <a:t>                                          </a:t>
            </a:r>
            <a:r>
              <a:rPr lang="ro" sz="1200">
                <a:solidFill>
                  <a:srgbClr val="FF9900"/>
                </a:solidFill>
                <a:latin typeface="Roboto"/>
                <a:ea typeface="Roboto"/>
                <a:cs typeface="Roboto"/>
                <a:sym typeface="Roboto"/>
              </a:rPr>
              <a:t> Această variantă trebuie să conțină următoarele componente:</a:t>
            </a:r>
            <a:endParaRPr sz="1200">
              <a:solidFill>
                <a:srgbClr val="FF9900"/>
              </a:solidFill>
              <a:latin typeface="Roboto"/>
              <a:ea typeface="Roboto"/>
              <a:cs typeface="Roboto"/>
              <a:sym typeface="Roboto"/>
            </a:endParaRPr>
          </a:p>
          <a:p>
            <a:pPr indent="0" lvl="0" marL="0" rtl="0" algn="l">
              <a:spcBef>
                <a:spcPts val="100"/>
              </a:spcBef>
              <a:spcAft>
                <a:spcPts val="0"/>
              </a:spcAft>
              <a:buNone/>
            </a:pPr>
            <a:r>
              <a:t/>
            </a:r>
            <a:endParaRPr sz="1200">
              <a:solidFill>
                <a:srgbClr val="FF9900"/>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    - Instrucțiuni DDL (cel puțin una dintre CREATE, ALTER, DROP, TRUNCATE)</a:t>
            </a:r>
            <a:endParaRPr sz="1200">
              <a:solidFill>
                <a:schemeClr val="dk1"/>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    - Instrucțiuni de DML (INSERT, DELETE, UPDATE)</a:t>
            </a:r>
            <a:endParaRPr sz="1200">
              <a:solidFill>
                <a:schemeClr val="dk1"/>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    - Instruțiuni DQL (select all, select câteva coloane, filtrare cu where, filtrări cu like, filtrări cu AND și OR, funcții agregate, filtrări pe funcții agregate, joinuri - inner join, left join, right join, cross join, limite, order by, chei primare, chei secundare)</a:t>
            </a:r>
            <a:endParaRPr sz="1200">
              <a:solidFill>
                <a:schemeClr val="dk1"/>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    - OPTIONAL (ofera bonus la examen) - folosirea subquery-urilor</a:t>
            </a:r>
            <a:endParaRPr sz="1200">
              <a:solidFill>
                <a:schemeClr val="dk1"/>
              </a:solidFill>
              <a:latin typeface="Roboto"/>
              <a:ea typeface="Roboto"/>
              <a:cs typeface="Roboto"/>
              <a:sym typeface="Roboto"/>
            </a:endParaRPr>
          </a:p>
          <a:p>
            <a:pPr indent="0" lvl="0" marL="0" rtl="0" algn="l">
              <a:spcBef>
                <a:spcPts val="100"/>
              </a:spcBef>
              <a:spcAft>
                <a:spcPts val="0"/>
              </a:spcAft>
              <a:buNone/>
            </a:pPr>
            <a:r>
              <a:t/>
            </a:r>
            <a:endParaRPr sz="1200">
              <a:solidFill>
                <a:schemeClr val="dk1"/>
              </a:solidFill>
              <a:latin typeface="Roboto"/>
              <a:ea typeface="Roboto"/>
              <a:cs typeface="Roboto"/>
              <a:sym typeface="Roboto"/>
            </a:endParaRPr>
          </a:p>
          <a:p>
            <a:pPr indent="457200" lvl="0" marL="0" rtl="0" algn="l">
              <a:spcBef>
                <a:spcPts val="100"/>
              </a:spcBef>
              <a:spcAft>
                <a:spcPts val="0"/>
              </a:spcAft>
              <a:buNone/>
            </a:pPr>
            <a:r>
              <a:rPr lang="ro" sz="1200">
                <a:solidFill>
                  <a:srgbClr val="FF9900"/>
                </a:solidFill>
                <a:latin typeface="Roboto"/>
                <a:ea typeface="Roboto"/>
                <a:cs typeface="Roboto"/>
                <a:sym typeface="Roboto"/>
              </a:rPr>
              <a:t>Fiecare instrucțiune va trebui să aibă asociată o explicație a scenariului pe care l-ați acoperit.</a:t>
            </a:r>
            <a:endParaRPr sz="1200">
              <a:solidFill>
                <a:srgbClr val="FF9900"/>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De asemenea, fiecare două tabele legate prin </a:t>
            </a:r>
            <a:r>
              <a:rPr lang="ro" sz="1200">
                <a:solidFill>
                  <a:srgbClr val="FF9900"/>
                </a:solidFill>
                <a:latin typeface="Roboto"/>
                <a:ea typeface="Roboto"/>
                <a:cs typeface="Roboto"/>
                <a:sym typeface="Roboto"/>
              </a:rPr>
              <a:t>chei primare</a:t>
            </a:r>
            <a:r>
              <a:rPr lang="ro" sz="1200">
                <a:solidFill>
                  <a:schemeClr val="dk1"/>
                </a:solidFill>
                <a:latin typeface="Roboto"/>
                <a:ea typeface="Roboto"/>
                <a:cs typeface="Roboto"/>
                <a:sym typeface="Roboto"/>
              </a:rPr>
              <a:t> și </a:t>
            </a:r>
            <a:r>
              <a:rPr lang="ro" sz="1200">
                <a:solidFill>
                  <a:srgbClr val="FF9900"/>
                </a:solidFill>
                <a:latin typeface="Roboto"/>
                <a:ea typeface="Roboto"/>
                <a:cs typeface="Roboto"/>
                <a:sym typeface="Roboto"/>
              </a:rPr>
              <a:t>chei secundare</a:t>
            </a:r>
            <a:r>
              <a:rPr lang="ro" sz="1200">
                <a:solidFill>
                  <a:schemeClr val="dk1"/>
                </a:solidFill>
                <a:latin typeface="Roboto"/>
                <a:ea typeface="Roboto"/>
                <a:cs typeface="Roboto"/>
                <a:sym typeface="Roboto"/>
              </a:rPr>
              <a:t> vor trebui să aibă atașată o explicație legată de felu</a:t>
            </a:r>
            <a:endParaRPr sz="1200">
              <a:solidFill>
                <a:schemeClr val="dk1"/>
              </a:solidFill>
              <a:latin typeface="Roboto"/>
              <a:ea typeface="Roboto"/>
              <a:cs typeface="Roboto"/>
              <a:sym typeface="Roboto"/>
            </a:endParaRPr>
          </a:p>
          <a:p>
            <a:pPr indent="0" lvl="0" marL="0" rtl="0" algn="l">
              <a:spcBef>
                <a:spcPts val="100"/>
              </a:spcBef>
              <a:spcAft>
                <a:spcPts val="100"/>
              </a:spcAft>
              <a:buNone/>
            </a:pPr>
            <a:r>
              <a:rPr lang="ro" sz="1200">
                <a:solidFill>
                  <a:schemeClr val="dk1"/>
                </a:solidFill>
                <a:latin typeface="Roboto"/>
                <a:ea typeface="Roboto"/>
                <a:cs typeface="Roboto"/>
                <a:sym typeface="Roboto"/>
              </a:rPr>
              <a:t>l în care acestea sunt legate (care e cheia primară, care e cheia secundară) și respectiv care e relația între cele două tabele </a:t>
            </a:r>
            <a:r>
              <a:rPr lang="ro" sz="1200">
                <a:solidFill>
                  <a:srgbClr val="FF9900"/>
                </a:solidFill>
                <a:latin typeface="Roboto"/>
                <a:ea typeface="Roboto"/>
                <a:cs typeface="Roboto"/>
                <a:sym typeface="Roboto"/>
              </a:rPr>
              <a:t>(1:1, 1,n, n,n).</a:t>
            </a:r>
            <a:endParaRPr sz="1200">
              <a:solidFill>
                <a:schemeClr val="dk1"/>
              </a:solidFill>
              <a:latin typeface="Roboto"/>
              <a:ea typeface="Roboto"/>
              <a:cs typeface="Roboto"/>
              <a:sym typeface="Roboto"/>
            </a:endParaRPr>
          </a:p>
        </p:txBody>
      </p:sp>
      <p:sp>
        <p:nvSpPr>
          <p:cNvPr id="105" name="Google Shape;105;p19"/>
          <p:cNvSpPr txBox="1"/>
          <p:nvPr/>
        </p:nvSpPr>
        <p:spPr>
          <a:xfrm>
            <a:off x="538750" y="3026200"/>
            <a:ext cx="206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a:t>
            </a:r>
            <a:r>
              <a:rPr b="1" lang="ro" sz="1200">
                <a:solidFill>
                  <a:srgbClr val="FFFF00"/>
                </a:solidFill>
                <a:latin typeface="Roboto"/>
                <a:ea typeface="Roboto"/>
                <a:cs typeface="Roboto"/>
                <a:sym typeface="Roboto"/>
              </a:rPr>
              <a:t>baza de date</a:t>
            </a:r>
            <a:endParaRPr b="1" sz="1200">
              <a:solidFill>
                <a:srgbClr val="FFFF00"/>
              </a:solidFill>
              <a:latin typeface="Roboto"/>
              <a:ea typeface="Roboto"/>
              <a:cs typeface="Roboto"/>
              <a:sym typeface="Roboto"/>
            </a:endParaRPr>
          </a:p>
        </p:txBody>
      </p:sp>
      <p:sp>
        <p:nvSpPr>
          <p:cNvPr id="106" name="Google Shape;106;p19"/>
          <p:cNvSpPr txBox="1"/>
          <p:nvPr/>
        </p:nvSpPr>
        <p:spPr>
          <a:xfrm>
            <a:off x="538750" y="3926175"/>
            <a:ext cx="246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a:t>
            </a:r>
            <a:r>
              <a:rPr b="1" lang="ro" sz="1200">
                <a:solidFill>
                  <a:srgbClr val="FFFF00"/>
                </a:solidFill>
                <a:latin typeface="Roboto"/>
                <a:ea typeface="Roboto"/>
                <a:cs typeface="Roboto"/>
                <a:sym typeface="Roboto"/>
              </a:rPr>
              <a:t>tabela produse</a:t>
            </a:r>
            <a:endParaRPr b="1" sz="1200">
              <a:solidFill>
                <a:srgbClr val="FFFF00"/>
              </a:solidFill>
              <a:latin typeface="Roboto"/>
              <a:ea typeface="Roboto"/>
              <a:cs typeface="Roboto"/>
              <a:sym typeface="Roboto"/>
            </a:endParaRPr>
          </a:p>
        </p:txBody>
      </p:sp>
      <p:pic>
        <p:nvPicPr>
          <p:cNvPr id="107" name="Google Shape;107;p19"/>
          <p:cNvPicPr preferRelativeResize="0"/>
          <p:nvPr/>
        </p:nvPicPr>
        <p:blipFill>
          <a:blip r:embed="rId3">
            <a:alphaModFix/>
          </a:blip>
          <a:stretch>
            <a:fillRect/>
          </a:stretch>
        </p:blipFill>
        <p:spPr>
          <a:xfrm>
            <a:off x="3366525" y="3108275"/>
            <a:ext cx="1876425" cy="205175"/>
          </a:xfrm>
          <a:prstGeom prst="rect">
            <a:avLst/>
          </a:prstGeom>
          <a:noFill/>
          <a:ln>
            <a:noFill/>
          </a:ln>
        </p:spPr>
      </p:pic>
      <p:pic>
        <p:nvPicPr>
          <p:cNvPr id="108" name="Google Shape;108;p19"/>
          <p:cNvPicPr preferRelativeResize="0"/>
          <p:nvPr/>
        </p:nvPicPr>
        <p:blipFill>
          <a:blip r:embed="rId4">
            <a:alphaModFix/>
          </a:blip>
          <a:stretch>
            <a:fillRect/>
          </a:stretch>
        </p:blipFill>
        <p:spPr>
          <a:xfrm>
            <a:off x="3366525" y="3567313"/>
            <a:ext cx="2513394" cy="129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99950" y="201675"/>
            <a:ext cx="227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a:t>
            </a:r>
            <a:r>
              <a:rPr b="1" lang="ro" sz="1200">
                <a:solidFill>
                  <a:srgbClr val="FFFF00"/>
                </a:solidFill>
                <a:latin typeface="Roboto"/>
                <a:ea typeface="Roboto"/>
                <a:cs typeface="Roboto"/>
                <a:sym typeface="Roboto"/>
              </a:rPr>
              <a:t>tabela utilizatori</a:t>
            </a:r>
            <a:endParaRPr b="1" sz="1200">
              <a:solidFill>
                <a:srgbClr val="FFFF00"/>
              </a:solidFill>
              <a:latin typeface="Roboto"/>
              <a:ea typeface="Roboto"/>
              <a:cs typeface="Roboto"/>
              <a:sym typeface="Roboto"/>
            </a:endParaRPr>
          </a:p>
        </p:txBody>
      </p:sp>
      <p:sp>
        <p:nvSpPr>
          <p:cNvPr id="114" name="Google Shape;114;p20"/>
          <p:cNvSpPr txBox="1"/>
          <p:nvPr/>
        </p:nvSpPr>
        <p:spPr>
          <a:xfrm>
            <a:off x="4572000" y="147450"/>
            <a:ext cx="198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a:t>
            </a:r>
            <a:r>
              <a:rPr b="1" lang="ro" sz="1200">
                <a:solidFill>
                  <a:srgbClr val="FFFF00"/>
                </a:solidFill>
                <a:latin typeface="Roboto"/>
                <a:ea typeface="Roboto"/>
                <a:cs typeface="Roboto"/>
                <a:sym typeface="Roboto"/>
              </a:rPr>
              <a:t>tabela comenzi</a:t>
            </a:r>
            <a:endParaRPr b="1" sz="1200">
              <a:solidFill>
                <a:srgbClr val="FFFF00"/>
              </a:solidFill>
              <a:latin typeface="Roboto"/>
              <a:ea typeface="Roboto"/>
              <a:cs typeface="Roboto"/>
              <a:sym typeface="Roboto"/>
            </a:endParaRPr>
          </a:p>
        </p:txBody>
      </p:sp>
      <p:sp>
        <p:nvSpPr>
          <p:cNvPr id="115" name="Google Shape;115;p20"/>
          <p:cNvSpPr txBox="1"/>
          <p:nvPr/>
        </p:nvSpPr>
        <p:spPr>
          <a:xfrm>
            <a:off x="99950" y="1153600"/>
            <a:ext cx="198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tabela </a:t>
            </a:r>
            <a:r>
              <a:rPr b="1" lang="ro" sz="1200">
                <a:solidFill>
                  <a:srgbClr val="FFFF00"/>
                </a:solidFill>
                <a:latin typeface="Roboto"/>
                <a:ea typeface="Roboto"/>
                <a:cs typeface="Roboto"/>
                <a:sym typeface="Roboto"/>
              </a:rPr>
              <a:t>detalii </a:t>
            </a:r>
            <a:endParaRPr b="1" sz="1200">
              <a:solidFill>
                <a:srgbClr val="FFFF00"/>
              </a:solidFill>
              <a:latin typeface="Roboto"/>
              <a:ea typeface="Roboto"/>
              <a:cs typeface="Roboto"/>
              <a:sym typeface="Roboto"/>
            </a:endParaRPr>
          </a:p>
          <a:p>
            <a:pPr indent="0" lvl="0" marL="0" rtl="0" algn="l">
              <a:spcBef>
                <a:spcPts val="0"/>
              </a:spcBef>
              <a:spcAft>
                <a:spcPts val="0"/>
              </a:spcAft>
              <a:buNone/>
            </a:pPr>
            <a:r>
              <a:rPr b="1" lang="ro" sz="1200">
                <a:solidFill>
                  <a:srgbClr val="FFFF00"/>
                </a:solidFill>
                <a:latin typeface="Roboto"/>
                <a:ea typeface="Roboto"/>
                <a:cs typeface="Roboto"/>
                <a:sym typeface="Roboto"/>
              </a:rPr>
              <a:t>          comenzi</a:t>
            </a:r>
            <a:endParaRPr b="1" sz="1200">
              <a:solidFill>
                <a:srgbClr val="FFFF00"/>
              </a:solidFill>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1973000" y="40600"/>
            <a:ext cx="2198575" cy="828262"/>
          </a:xfrm>
          <a:prstGeom prst="rect">
            <a:avLst/>
          </a:prstGeom>
          <a:noFill/>
          <a:ln>
            <a:noFill/>
          </a:ln>
        </p:spPr>
      </p:pic>
      <p:sp>
        <p:nvSpPr>
          <p:cNvPr id="117" name="Google Shape;117;p20"/>
          <p:cNvSpPr txBox="1"/>
          <p:nvPr/>
        </p:nvSpPr>
        <p:spPr>
          <a:xfrm>
            <a:off x="40850" y="2861263"/>
            <a:ext cx="534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Coloana i</a:t>
            </a:r>
            <a:r>
              <a:rPr lang="ro" sz="1200">
                <a:solidFill>
                  <a:srgbClr val="FFFF00"/>
                </a:solidFill>
                <a:latin typeface="Roboto"/>
                <a:ea typeface="Roboto"/>
                <a:cs typeface="Roboto"/>
                <a:sym typeface="Roboto"/>
              </a:rPr>
              <a:t>d_comanda</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detalii_comenzi</a:t>
            </a:r>
            <a:r>
              <a:rPr lang="ro" sz="1200">
                <a:solidFill>
                  <a:schemeClr val="dk1"/>
                </a:solidFill>
                <a:latin typeface="Roboto"/>
                <a:ea typeface="Roboto"/>
                <a:cs typeface="Roboto"/>
                <a:sym typeface="Roboto"/>
              </a:rPr>
              <a:t> face referinta catre coloana </a:t>
            </a:r>
            <a:r>
              <a:rPr lang="ro" sz="1200">
                <a:solidFill>
                  <a:srgbClr val="FFFF00"/>
                </a:solidFill>
                <a:latin typeface="Roboto"/>
                <a:ea typeface="Roboto"/>
                <a:cs typeface="Roboto"/>
                <a:sym typeface="Roboto"/>
              </a:rPr>
              <a:t>id</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comenzi</a:t>
            </a:r>
            <a:endParaRPr sz="1200">
              <a:solidFill>
                <a:srgbClr val="00FF00"/>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Relatia intre cele doua tabele este 1:1</a:t>
            </a:r>
            <a:endParaRPr sz="1200">
              <a:solidFill>
                <a:schemeClr val="dk1"/>
              </a:solidFill>
              <a:latin typeface="Roboto"/>
              <a:ea typeface="Roboto"/>
              <a:cs typeface="Roboto"/>
              <a:sym typeface="Roboto"/>
            </a:endParaRPr>
          </a:p>
        </p:txBody>
      </p:sp>
      <p:pic>
        <p:nvPicPr>
          <p:cNvPr id="118" name="Google Shape;118;p20"/>
          <p:cNvPicPr preferRelativeResize="0"/>
          <p:nvPr/>
        </p:nvPicPr>
        <p:blipFill>
          <a:blip r:embed="rId4">
            <a:alphaModFix/>
          </a:blip>
          <a:stretch>
            <a:fillRect/>
          </a:stretch>
        </p:blipFill>
        <p:spPr>
          <a:xfrm>
            <a:off x="1973000" y="1035963"/>
            <a:ext cx="2198575" cy="922191"/>
          </a:xfrm>
          <a:prstGeom prst="rect">
            <a:avLst/>
          </a:prstGeom>
          <a:noFill/>
          <a:ln>
            <a:noFill/>
          </a:ln>
        </p:spPr>
      </p:pic>
      <p:sp>
        <p:nvSpPr>
          <p:cNvPr id="119" name="Google Shape;119;p20"/>
          <p:cNvSpPr txBox="1"/>
          <p:nvPr/>
        </p:nvSpPr>
        <p:spPr>
          <a:xfrm>
            <a:off x="7592375" y="384950"/>
            <a:ext cx="157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20" name="Google Shape;120;p20"/>
          <p:cNvPicPr preferRelativeResize="0"/>
          <p:nvPr/>
        </p:nvPicPr>
        <p:blipFill>
          <a:blip r:embed="rId5">
            <a:alphaModFix/>
          </a:blip>
          <a:stretch>
            <a:fillRect/>
          </a:stretch>
        </p:blipFill>
        <p:spPr>
          <a:xfrm>
            <a:off x="6406875" y="40600"/>
            <a:ext cx="2403300" cy="691455"/>
          </a:xfrm>
          <a:prstGeom prst="rect">
            <a:avLst/>
          </a:prstGeom>
          <a:noFill/>
          <a:ln>
            <a:noFill/>
          </a:ln>
        </p:spPr>
      </p:pic>
      <p:sp>
        <p:nvSpPr>
          <p:cNvPr id="121" name="Google Shape;121;p20"/>
          <p:cNvSpPr txBox="1"/>
          <p:nvPr/>
        </p:nvSpPr>
        <p:spPr>
          <a:xfrm>
            <a:off x="4396638" y="1084950"/>
            <a:ext cx="198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tabela </a:t>
            </a:r>
            <a:r>
              <a:rPr b="1" lang="ro" sz="1200">
                <a:solidFill>
                  <a:srgbClr val="FFFF00"/>
                </a:solidFill>
                <a:latin typeface="Roboto"/>
                <a:ea typeface="Roboto"/>
                <a:cs typeface="Roboto"/>
                <a:sym typeface="Roboto"/>
              </a:rPr>
              <a:t>gestiune </a:t>
            </a:r>
            <a:endParaRPr b="1" sz="1200">
              <a:solidFill>
                <a:srgbClr val="FFFF00"/>
              </a:solidFill>
              <a:latin typeface="Roboto"/>
              <a:ea typeface="Roboto"/>
              <a:cs typeface="Roboto"/>
              <a:sym typeface="Roboto"/>
            </a:endParaRPr>
          </a:p>
          <a:p>
            <a:pPr indent="0" lvl="0" marL="0" rtl="0" algn="l">
              <a:spcBef>
                <a:spcPts val="0"/>
              </a:spcBef>
              <a:spcAft>
                <a:spcPts val="0"/>
              </a:spcAft>
              <a:buNone/>
            </a:pPr>
            <a:r>
              <a:rPr b="1" lang="ro" sz="1200">
                <a:solidFill>
                  <a:srgbClr val="FFFF00"/>
                </a:solidFill>
                <a:latin typeface="Roboto"/>
                <a:ea typeface="Roboto"/>
                <a:cs typeface="Roboto"/>
                <a:sym typeface="Roboto"/>
              </a:rPr>
              <a:t>            produse</a:t>
            </a:r>
            <a:endParaRPr sz="1800">
              <a:solidFill>
                <a:srgbClr val="FFFF00"/>
              </a:solidFill>
              <a:latin typeface="Roboto"/>
              <a:ea typeface="Roboto"/>
              <a:cs typeface="Roboto"/>
              <a:sym typeface="Roboto"/>
            </a:endParaRPr>
          </a:p>
        </p:txBody>
      </p:sp>
      <p:pic>
        <p:nvPicPr>
          <p:cNvPr id="122" name="Google Shape;122;p20"/>
          <p:cNvPicPr preferRelativeResize="0"/>
          <p:nvPr/>
        </p:nvPicPr>
        <p:blipFill>
          <a:blip r:embed="rId6">
            <a:alphaModFix/>
          </a:blip>
          <a:stretch>
            <a:fillRect/>
          </a:stretch>
        </p:blipFill>
        <p:spPr>
          <a:xfrm>
            <a:off x="6611637" y="989412"/>
            <a:ext cx="2198575" cy="928286"/>
          </a:xfrm>
          <a:prstGeom prst="rect">
            <a:avLst/>
          </a:prstGeom>
          <a:noFill/>
          <a:ln>
            <a:noFill/>
          </a:ln>
        </p:spPr>
      </p:pic>
      <p:sp>
        <p:nvSpPr>
          <p:cNvPr id="123" name="Google Shape;123;p20"/>
          <p:cNvSpPr txBox="1"/>
          <p:nvPr/>
        </p:nvSpPr>
        <p:spPr>
          <a:xfrm>
            <a:off x="40850" y="1987663"/>
            <a:ext cx="5227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                                            </a:t>
            </a:r>
            <a:r>
              <a:rPr b="1" lang="ro" sz="12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Foreign keys </a:t>
            </a:r>
            <a:endParaRPr b="1" sz="1200">
              <a:solidFill>
                <a:srgbClr val="FF9900"/>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Coloana </a:t>
            </a:r>
            <a:r>
              <a:rPr lang="ro" sz="1200">
                <a:solidFill>
                  <a:srgbClr val="FFFF00"/>
                </a:solidFill>
                <a:latin typeface="Roboto"/>
                <a:ea typeface="Roboto"/>
                <a:cs typeface="Roboto"/>
                <a:sym typeface="Roboto"/>
              </a:rPr>
              <a:t>id_produs</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comenzi</a:t>
            </a:r>
            <a:r>
              <a:rPr lang="ro" sz="1200">
                <a:solidFill>
                  <a:schemeClr val="dk1"/>
                </a:solidFill>
                <a:latin typeface="Roboto"/>
                <a:ea typeface="Roboto"/>
                <a:cs typeface="Roboto"/>
                <a:sym typeface="Roboto"/>
              </a:rPr>
              <a:t> face referinta catre coloana </a:t>
            </a:r>
            <a:r>
              <a:rPr lang="ro" sz="1200">
                <a:solidFill>
                  <a:srgbClr val="FFFF00"/>
                </a:solidFill>
                <a:latin typeface="Roboto"/>
                <a:ea typeface="Roboto"/>
                <a:cs typeface="Roboto"/>
                <a:sym typeface="Roboto"/>
              </a:rPr>
              <a:t>id</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produse </a:t>
            </a:r>
            <a:r>
              <a:rPr lang="ro"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Relatia intre cele doua tabele este 1:1</a:t>
            </a:r>
            <a:endParaRPr sz="1800">
              <a:solidFill>
                <a:schemeClr val="dk1"/>
              </a:solidFill>
              <a:latin typeface="Roboto"/>
              <a:ea typeface="Roboto"/>
              <a:cs typeface="Roboto"/>
              <a:sym typeface="Roboto"/>
            </a:endParaRPr>
          </a:p>
        </p:txBody>
      </p:sp>
      <p:pic>
        <p:nvPicPr>
          <p:cNvPr id="124" name="Google Shape;124;p20"/>
          <p:cNvPicPr preferRelativeResize="0"/>
          <p:nvPr/>
        </p:nvPicPr>
        <p:blipFill>
          <a:blip r:embed="rId7">
            <a:alphaModFix/>
          </a:blip>
          <a:stretch>
            <a:fillRect/>
          </a:stretch>
        </p:blipFill>
        <p:spPr>
          <a:xfrm>
            <a:off x="5445650" y="2249200"/>
            <a:ext cx="3660925" cy="369300"/>
          </a:xfrm>
          <a:prstGeom prst="rect">
            <a:avLst/>
          </a:prstGeom>
          <a:noFill/>
          <a:ln>
            <a:noFill/>
          </a:ln>
        </p:spPr>
      </p:pic>
      <p:sp>
        <p:nvSpPr>
          <p:cNvPr id="125" name="Google Shape;125;p20"/>
          <p:cNvSpPr txBox="1"/>
          <p:nvPr/>
        </p:nvSpPr>
        <p:spPr>
          <a:xfrm>
            <a:off x="6254850" y="3842950"/>
            <a:ext cx="291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26" name="Google Shape;126;p20"/>
          <p:cNvPicPr preferRelativeResize="0"/>
          <p:nvPr/>
        </p:nvPicPr>
        <p:blipFill>
          <a:blip r:embed="rId8">
            <a:alphaModFix/>
          </a:blip>
          <a:stretch>
            <a:fillRect/>
          </a:stretch>
        </p:blipFill>
        <p:spPr>
          <a:xfrm>
            <a:off x="5419025" y="3040525"/>
            <a:ext cx="3714175" cy="380375"/>
          </a:xfrm>
          <a:prstGeom prst="rect">
            <a:avLst/>
          </a:prstGeom>
          <a:noFill/>
          <a:ln>
            <a:noFill/>
          </a:ln>
        </p:spPr>
      </p:pic>
      <p:sp>
        <p:nvSpPr>
          <p:cNvPr id="127" name="Google Shape;127;p20"/>
          <p:cNvSpPr txBox="1"/>
          <p:nvPr/>
        </p:nvSpPr>
        <p:spPr>
          <a:xfrm>
            <a:off x="40850" y="3600175"/>
            <a:ext cx="534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Coloana </a:t>
            </a:r>
            <a:r>
              <a:rPr lang="ro" sz="1200">
                <a:solidFill>
                  <a:srgbClr val="FFFF00"/>
                </a:solidFill>
                <a:latin typeface="Roboto"/>
                <a:ea typeface="Roboto"/>
                <a:cs typeface="Roboto"/>
                <a:sym typeface="Roboto"/>
              </a:rPr>
              <a:t>id_produs</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gestiune_produse</a:t>
            </a:r>
            <a:r>
              <a:rPr lang="ro" sz="1200">
                <a:solidFill>
                  <a:schemeClr val="dk1"/>
                </a:solidFill>
                <a:latin typeface="Roboto"/>
                <a:ea typeface="Roboto"/>
                <a:cs typeface="Roboto"/>
                <a:sym typeface="Roboto"/>
              </a:rPr>
              <a:t> face referinta catre coloana</a:t>
            </a:r>
            <a:r>
              <a:rPr lang="ro" sz="1200">
                <a:solidFill>
                  <a:srgbClr val="FFFF00"/>
                </a:solidFill>
                <a:latin typeface="Roboto"/>
                <a:ea typeface="Roboto"/>
                <a:cs typeface="Roboto"/>
                <a:sym typeface="Roboto"/>
              </a:rPr>
              <a:t> id</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produse</a:t>
            </a:r>
            <a:endParaRPr sz="1200">
              <a:solidFill>
                <a:srgbClr val="00FF00"/>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Relatia intre cele doua tabele este 1:1</a:t>
            </a:r>
            <a:endParaRPr sz="1200">
              <a:solidFill>
                <a:schemeClr val="dk1"/>
              </a:solidFill>
              <a:latin typeface="Roboto"/>
              <a:ea typeface="Roboto"/>
              <a:cs typeface="Roboto"/>
              <a:sym typeface="Roboto"/>
            </a:endParaRPr>
          </a:p>
        </p:txBody>
      </p:sp>
      <p:pic>
        <p:nvPicPr>
          <p:cNvPr id="128" name="Google Shape;128;p20"/>
          <p:cNvPicPr preferRelativeResize="0"/>
          <p:nvPr/>
        </p:nvPicPr>
        <p:blipFill>
          <a:blip r:embed="rId9">
            <a:alphaModFix/>
          </a:blip>
          <a:stretch>
            <a:fillRect/>
          </a:stretch>
        </p:blipFill>
        <p:spPr>
          <a:xfrm>
            <a:off x="5392400" y="3717075"/>
            <a:ext cx="3714175" cy="380375"/>
          </a:xfrm>
          <a:prstGeom prst="rect">
            <a:avLst/>
          </a:prstGeom>
          <a:noFill/>
          <a:ln>
            <a:noFill/>
          </a:ln>
        </p:spPr>
      </p:pic>
      <p:sp>
        <p:nvSpPr>
          <p:cNvPr id="129" name="Google Shape;129;p20"/>
          <p:cNvSpPr txBox="1"/>
          <p:nvPr/>
        </p:nvSpPr>
        <p:spPr>
          <a:xfrm>
            <a:off x="40850" y="4327775"/>
            <a:ext cx="534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Coloana </a:t>
            </a:r>
            <a:r>
              <a:rPr lang="ro" sz="1200">
                <a:solidFill>
                  <a:srgbClr val="FFFF00"/>
                </a:solidFill>
                <a:latin typeface="Roboto"/>
                <a:ea typeface="Roboto"/>
                <a:cs typeface="Roboto"/>
                <a:sym typeface="Roboto"/>
              </a:rPr>
              <a:t>id_client</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comenzi</a:t>
            </a:r>
            <a:r>
              <a:rPr lang="ro" sz="1200">
                <a:solidFill>
                  <a:schemeClr val="dk1"/>
                </a:solidFill>
                <a:latin typeface="Roboto"/>
                <a:ea typeface="Roboto"/>
                <a:cs typeface="Roboto"/>
                <a:sym typeface="Roboto"/>
              </a:rPr>
              <a:t> face referinta catre coloana</a:t>
            </a:r>
            <a:r>
              <a:rPr lang="ro" sz="1200">
                <a:solidFill>
                  <a:srgbClr val="FFFF00"/>
                </a:solidFill>
                <a:latin typeface="Roboto"/>
                <a:ea typeface="Roboto"/>
                <a:cs typeface="Roboto"/>
                <a:sym typeface="Roboto"/>
              </a:rPr>
              <a:t> id</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utilizatori</a:t>
            </a:r>
            <a:endParaRPr sz="1200">
              <a:solidFill>
                <a:srgbClr val="00FF00"/>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Relatia intre cele doua tabele este 1:1</a:t>
            </a:r>
            <a:endParaRPr sz="1200">
              <a:solidFill>
                <a:schemeClr val="dk1"/>
              </a:solidFill>
              <a:latin typeface="Roboto"/>
              <a:ea typeface="Roboto"/>
              <a:cs typeface="Roboto"/>
              <a:sym typeface="Roboto"/>
            </a:endParaRPr>
          </a:p>
        </p:txBody>
      </p:sp>
      <p:pic>
        <p:nvPicPr>
          <p:cNvPr id="130" name="Google Shape;130;p20"/>
          <p:cNvPicPr preferRelativeResize="0"/>
          <p:nvPr/>
        </p:nvPicPr>
        <p:blipFill>
          <a:blip r:embed="rId10">
            <a:alphaModFix/>
          </a:blip>
          <a:stretch>
            <a:fillRect/>
          </a:stretch>
        </p:blipFill>
        <p:spPr>
          <a:xfrm>
            <a:off x="5392400" y="4377250"/>
            <a:ext cx="3714175" cy="38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nvSpPr>
        <p:spPr>
          <a:xfrm>
            <a:off x="304450" y="1146150"/>
            <a:ext cx="262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Inserate </a:t>
            </a:r>
            <a:r>
              <a:rPr lang="ro" sz="1200">
                <a:solidFill>
                  <a:srgbClr val="FFFF00"/>
                </a:solidFill>
                <a:latin typeface="Roboto"/>
                <a:ea typeface="Roboto"/>
                <a:cs typeface="Roboto"/>
                <a:sym typeface="Roboto"/>
              </a:rPr>
              <a:t>date tabela produse</a:t>
            </a:r>
            <a:endParaRPr sz="1200">
              <a:solidFill>
                <a:srgbClr val="FFFF00"/>
              </a:solidFill>
              <a:latin typeface="Roboto"/>
              <a:ea typeface="Roboto"/>
              <a:cs typeface="Roboto"/>
              <a:sym typeface="Roboto"/>
            </a:endParaRPr>
          </a:p>
        </p:txBody>
      </p:sp>
      <p:sp>
        <p:nvSpPr>
          <p:cNvPr id="136" name="Google Shape;136;p21"/>
          <p:cNvSpPr txBox="1"/>
          <p:nvPr/>
        </p:nvSpPr>
        <p:spPr>
          <a:xfrm>
            <a:off x="5689375" y="3840775"/>
            <a:ext cx="347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37" name="Google Shape;137;p21"/>
          <p:cNvPicPr preferRelativeResize="0"/>
          <p:nvPr/>
        </p:nvPicPr>
        <p:blipFill>
          <a:blip r:embed="rId3">
            <a:alphaModFix/>
          </a:blip>
          <a:stretch>
            <a:fillRect/>
          </a:stretch>
        </p:blipFill>
        <p:spPr>
          <a:xfrm>
            <a:off x="3255900" y="130500"/>
            <a:ext cx="5188667" cy="2915900"/>
          </a:xfrm>
          <a:prstGeom prst="rect">
            <a:avLst/>
          </a:prstGeom>
          <a:noFill/>
          <a:ln>
            <a:noFill/>
          </a:ln>
        </p:spPr>
      </p:pic>
      <p:sp>
        <p:nvSpPr>
          <p:cNvPr id="138" name="Google Shape;138;p21"/>
          <p:cNvSpPr txBox="1"/>
          <p:nvPr/>
        </p:nvSpPr>
        <p:spPr>
          <a:xfrm>
            <a:off x="304450" y="3760925"/>
            <a:ext cx="22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t>
            </a:r>
            <a:r>
              <a:rPr lang="ro" sz="1200">
                <a:solidFill>
                  <a:schemeClr val="dk1"/>
                </a:solidFill>
                <a:latin typeface="Roboto"/>
                <a:ea typeface="Roboto"/>
                <a:cs typeface="Roboto"/>
                <a:sym typeface="Roboto"/>
              </a:rPr>
              <a:t>are </a:t>
            </a:r>
            <a:r>
              <a:rPr lang="ro" sz="1200">
                <a:solidFill>
                  <a:srgbClr val="FFFF00"/>
                </a:solidFill>
                <a:latin typeface="Roboto"/>
                <a:ea typeface="Roboto"/>
                <a:cs typeface="Roboto"/>
                <a:sym typeface="Roboto"/>
              </a:rPr>
              <a:t>date tabela utilizatori</a:t>
            </a:r>
            <a:endParaRPr sz="1200">
              <a:solidFill>
                <a:srgbClr val="FFFF00"/>
              </a:solidFill>
              <a:latin typeface="Roboto"/>
              <a:ea typeface="Roboto"/>
              <a:cs typeface="Roboto"/>
              <a:sym typeface="Roboto"/>
            </a:endParaRPr>
          </a:p>
        </p:txBody>
      </p:sp>
      <p:sp>
        <p:nvSpPr>
          <p:cNvPr id="139" name="Google Shape;139;p21"/>
          <p:cNvSpPr txBox="1"/>
          <p:nvPr/>
        </p:nvSpPr>
        <p:spPr>
          <a:xfrm>
            <a:off x="6885550" y="3299225"/>
            <a:ext cx="228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40" name="Google Shape;140;p21"/>
          <p:cNvPicPr preferRelativeResize="0"/>
          <p:nvPr/>
        </p:nvPicPr>
        <p:blipFill>
          <a:blip r:embed="rId4">
            <a:alphaModFix/>
          </a:blip>
          <a:stretch>
            <a:fillRect/>
          </a:stretch>
        </p:blipFill>
        <p:spPr>
          <a:xfrm>
            <a:off x="2773063" y="3118763"/>
            <a:ext cx="5897426" cy="190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