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6" r:id="rId2"/>
    <p:sldId id="258" r:id="rId3"/>
    <p:sldId id="306" r:id="rId4"/>
    <p:sldId id="293" r:id="rId5"/>
    <p:sldId id="259" r:id="rId6"/>
    <p:sldId id="383" r:id="rId7"/>
    <p:sldId id="384" r:id="rId8"/>
    <p:sldId id="385" r:id="rId9"/>
    <p:sldId id="389" r:id="rId10"/>
    <p:sldId id="292" r:id="rId11"/>
    <p:sldId id="294" r:id="rId12"/>
    <p:sldId id="295" r:id="rId13"/>
    <p:sldId id="297" r:id="rId14"/>
    <p:sldId id="307" r:id="rId15"/>
    <p:sldId id="298" r:id="rId16"/>
    <p:sldId id="379" r:id="rId17"/>
    <p:sldId id="380" r:id="rId18"/>
    <p:sldId id="381" r:id="rId19"/>
    <p:sldId id="382" r:id="rId20"/>
    <p:sldId id="299" r:id="rId21"/>
    <p:sldId id="300" r:id="rId22"/>
    <p:sldId id="308" r:id="rId23"/>
    <p:sldId id="301" r:id="rId24"/>
    <p:sldId id="302" r:id="rId25"/>
    <p:sldId id="303" r:id="rId26"/>
    <p:sldId id="339" r:id="rId27"/>
    <p:sldId id="340" r:id="rId28"/>
    <p:sldId id="305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8" r:id="rId38"/>
    <p:sldId id="317" r:id="rId39"/>
    <p:sldId id="330" r:id="rId40"/>
    <p:sldId id="331" r:id="rId41"/>
    <p:sldId id="332" r:id="rId42"/>
    <p:sldId id="333" r:id="rId43"/>
    <p:sldId id="334" r:id="rId44"/>
    <p:sldId id="386" r:id="rId45"/>
    <p:sldId id="335" r:id="rId46"/>
    <p:sldId id="387" r:id="rId47"/>
    <p:sldId id="319" r:id="rId48"/>
    <p:sldId id="320" r:id="rId49"/>
    <p:sldId id="336" r:id="rId50"/>
    <p:sldId id="337" r:id="rId51"/>
    <p:sldId id="321" r:id="rId52"/>
    <p:sldId id="341" r:id="rId53"/>
    <p:sldId id="361" r:id="rId54"/>
    <p:sldId id="322" r:id="rId55"/>
    <p:sldId id="323" r:id="rId56"/>
    <p:sldId id="359" r:id="rId57"/>
    <p:sldId id="343" r:id="rId58"/>
    <p:sldId id="344" r:id="rId59"/>
    <p:sldId id="350" r:id="rId60"/>
    <p:sldId id="325" r:id="rId61"/>
    <p:sldId id="346" r:id="rId62"/>
    <p:sldId id="351" r:id="rId63"/>
    <p:sldId id="363" r:id="rId64"/>
    <p:sldId id="358" r:id="rId65"/>
    <p:sldId id="352" r:id="rId66"/>
    <p:sldId id="374" r:id="rId67"/>
    <p:sldId id="353" r:id="rId68"/>
    <p:sldId id="347" r:id="rId69"/>
    <p:sldId id="355" r:id="rId70"/>
    <p:sldId id="356" r:id="rId71"/>
    <p:sldId id="348" r:id="rId72"/>
    <p:sldId id="326" r:id="rId73"/>
    <p:sldId id="327" r:id="rId74"/>
    <p:sldId id="370" r:id="rId75"/>
    <p:sldId id="373" r:id="rId76"/>
    <p:sldId id="357" r:id="rId77"/>
    <p:sldId id="364" r:id="rId78"/>
    <p:sldId id="365" r:id="rId79"/>
    <p:sldId id="366" r:id="rId80"/>
    <p:sldId id="367" r:id="rId81"/>
    <p:sldId id="368" r:id="rId82"/>
    <p:sldId id="371" r:id="rId83"/>
    <p:sldId id="372" r:id="rId84"/>
    <p:sldId id="360" r:id="rId85"/>
    <p:sldId id="369" r:id="rId8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5" autoAdjust="0"/>
    <p:restoredTop sz="68298" autoAdjust="0"/>
  </p:normalViewPr>
  <p:slideViewPr>
    <p:cSldViewPr>
      <p:cViewPr>
        <p:scale>
          <a:sx n="60" d="100"/>
          <a:sy n="60" d="100"/>
        </p:scale>
        <p:origin x="-984" y="-1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4E5307E-E16C-4CAA-BC3D-FDB61C051FE3}" type="datetimeFigureOut">
              <a:rPr lang="es-ES"/>
              <a:pPr>
                <a:defRPr/>
              </a:pPr>
              <a:t>16/03/2018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AA2CF83-CDE2-4C6F-9222-EE81C8DAF4A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EC25A0-49D1-4EFB-81D3-09D4BACCD5E4}" type="slidenum">
              <a:rPr lang="es-ES" altLang="es-ES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s-ES" altLang="es-ES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2CA0EF7-4A3E-43C0-AF00-A09425F6DF29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>
              <a:latin typeface="Calibri" pitchFamily="34" charset="0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&lt;?php</a:t>
            </a:r>
            <a:br>
              <a:rPr lang="en-US" smtClean="0"/>
            </a:br>
            <a:r>
              <a:rPr lang="en-US" smtClean="0"/>
              <a:t>class Car {</a:t>
            </a:r>
            <a:br>
              <a:rPr lang="en-US" smtClean="0"/>
            </a:br>
            <a:r>
              <a:rPr lang="en-US" smtClean="0"/>
              <a:t>    function Car() {</a:t>
            </a:r>
            <a:br>
              <a:rPr lang="en-US" smtClean="0"/>
            </a:br>
            <a:r>
              <a:rPr lang="en-US" smtClean="0"/>
              <a:t>        $this-&gt;model = "VW";</a:t>
            </a:r>
            <a:br>
              <a:rPr lang="en-US" smtClean="0"/>
            </a:br>
            <a:r>
              <a:rPr lang="en-US" smtClean="0"/>
              <a:t>    }</a:t>
            </a:r>
            <a:br>
              <a:rPr lang="en-US" smtClean="0"/>
            </a:br>
            <a:r>
              <a:rPr lang="en-US" smtClean="0"/>
              <a:t>}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// create an object</a:t>
            </a:r>
            <a:br>
              <a:rPr lang="en-US" smtClean="0"/>
            </a:br>
            <a:r>
              <a:rPr lang="en-US" smtClean="0"/>
              <a:t>$herbie = new Car();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// show object properties</a:t>
            </a:r>
            <a:br>
              <a:rPr lang="en-US" smtClean="0"/>
            </a:br>
            <a:r>
              <a:rPr lang="en-US" smtClean="0"/>
              <a:t>echo $herbie-&gt;model;</a:t>
            </a:r>
            <a:br>
              <a:rPr lang="en-US" smtClean="0"/>
            </a:br>
            <a:r>
              <a:rPr lang="en-US" smtClean="0"/>
              <a:t>?&gt;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PHP Resource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The special resource type is not an actual data type. It is the storing of a reference to functions and resources external to PHP.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A common example of using the resource data type is a database call.</a:t>
            </a:r>
          </a:p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277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3FDBE7-D60F-4CA0-8DCC-A4D57D9DBFA6}" type="slidenum">
              <a:rPr lang="es-E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s-ES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8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41987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D9EB8C-6FBD-43F5-B04B-A1D008CE3384}" type="slidenum">
              <a:rPr lang="es-E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s-ES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4403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AE074A-B945-493B-A1B1-E5AD0D091FAB}" type="slidenum">
              <a:rPr lang="es-E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s-ES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52227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DC8AA4-17AC-4AAB-B575-6A3AEAB3E77B}" type="slidenum">
              <a:rPr lang="es-E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s-ES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A1911F6-042D-4A0B-BB0F-E75975D38169}" type="slidenum">
              <a:rPr lang="es-ES" altLang="es-ES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s-ES" altLang="es-ES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8637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C044748-7621-4FC6-B624-52B3529BC12D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8637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>
              <a:latin typeface="Calibri" pitchFamily="34" charset="0"/>
            </a:endParaRPr>
          </a:p>
        </p:txBody>
      </p:sp>
      <p:sp>
        <p:nvSpPr>
          <p:cNvPr id="186373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48F8FE5-B790-4D95-9099-6BED223EF1F5}" type="slidenum">
              <a:rPr lang="es-ES" altLang="es-ES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s-ES" altLang="es-ES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884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9A915C-FD76-4243-8B04-70FE6AF1C7B8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8842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>
              <a:latin typeface="Calibri" pitchFamily="34" charset="0"/>
            </a:endParaRPr>
          </a:p>
        </p:txBody>
      </p:sp>
      <p:sp>
        <p:nvSpPr>
          <p:cNvPr id="18842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D5E7641-B07D-4F9C-96F3-7D40F2860FF5}" type="slidenum">
              <a:rPr lang="es-ES" altLang="es-ES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s-ES" altLang="es-ES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9046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C25AACB-D8F1-4BF3-97B3-3220F513438A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9046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>
              <a:latin typeface="Calibri" pitchFamily="34" charset="0"/>
            </a:endParaRPr>
          </a:p>
        </p:txBody>
      </p:sp>
      <p:sp>
        <p:nvSpPr>
          <p:cNvPr id="190469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F784AEE-0D05-44F2-9F97-B918978FEEDB}" type="slidenum">
              <a:rPr lang="es-ES" altLang="es-ES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s-ES" altLang="es-ES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9251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8789986-253E-4188-A321-DA30D9316937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9251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>
              <a:latin typeface="Calibri" pitchFamily="34" charset="0"/>
            </a:endParaRPr>
          </a:p>
        </p:txBody>
      </p:sp>
      <p:sp>
        <p:nvSpPr>
          <p:cNvPr id="192517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B4D2306-B89B-4E1A-B42B-97CDC045F73A}" type="slidenum">
              <a:rPr lang="es-ES" altLang="es-ES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s-ES" altLang="es-ES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945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92CDF2F-9786-4F64-9443-5FDC7D7DD60B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945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>
              <a:latin typeface="Calibri" pitchFamily="34" charset="0"/>
            </a:endParaRPr>
          </a:p>
        </p:txBody>
      </p:sp>
      <p:sp>
        <p:nvSpPr>
          <p:cNvPr id="19456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ED74131-962B-4CEB-A28C-EB7F8EEB8D7A}" type="slidenum">
              <a:rPr lang="es-ES" altLang="es-ES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s-ES" altLang="es-ES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9763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1207EAD-32DB-4D53-96D7-63638CEC30B3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9763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>
              <a:latin typeface="Calibri" pitchFamily="34" charset="0"/>
            </a:endParaRPr>
          </a:p>
        </p:txBody>
      </p:sp>
      <p:sp>
        <p:nvSpPr>
          <p:cNvPr id="197637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F173AA6-8EB9-4599-B9DC-B311E1C03417}" type="slidenum">
              <a:rPr lang="es-ES" altLang="es-ES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s-ES" altLang="es-ES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7408DE3-28BA-41BB-916A-AB61686F5918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>
              <a:latin typeface="Calibri" pitchFamily="34" charset="0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67587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419AE2-9C7D-4887-B430-B7C314551AB3}" type="slidenum">
              <a:rPr lang="es-E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s-ES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6D26224-70DB-4625-B77F-2BFB5F0C8AB8}" type="slidenum">
              <a:rPr lang="es-ES" altLang="es-ES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49</a:t>
            </a:fld>
            <a:endParaRPr lang="es-ES" altLang="es-ES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0377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321DEEE-3720-4147-B549-8D1374659A5E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49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0378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>
              <a:latin typeface="Calibri" pitchFamily="34" charset="0"/>
            </a:endParaRPr>
          </a:p>
        </p:txBody>
      </p:sp>
      <p:sp>
        <p:nvSpPr>
          <p:cNvPr id="20378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smtClean="0"/>
              <a:t>La idea del funcionamiento de un bucle for es la siguiente: </a:t>
            </a:r>
            <a:r>
              <a:rPr lang="es-ES" i="1" smtClean="0"/>
              <a:t>"mientras la condición</a:t>
            </a:r>
          </a:p>
          <a:p>
            <a:pPr eaLnBrk="1" hangingPunct="1">
              <a:spcBef>
                <a:spcPct val="0"/>
              </a:spcBef>
            </a:pPr>
            <a:r>
              <a:rPr lang="es-ES" i="1" smtClean="0"/>
              <a:t>indicada se siga cumpliendo, repite la ejecución de las instrucciones definidas dentro del</a:t>
            </a:r>
          </a:p>
          <a:p>
            <a:pPr eaLnBrk="1" hangingPunct="1">
              <a:spcBef>
                <a:spcPct val="0"/>
              </a:spcBef>
            </a:pPr>
            <a:r>
              <a:rPr lang="es-ES" i="1" smtClean="0"/>
              <a:t>for. Además, después de cada repetición, actualiza el valor de las variables que se utilizan</a:t>
            </a:r>
          </a:p>
          <a:p>
            <a:pPr eaLnBrk="1" hangingPunct="1">
              <a:spcBef>
                <a:spcPct val="0"/>
              </a:spcBef>
            </a:pPr>
            <a:r>
              <a:rPr lang="es-ES" i="1" smtClean="0"/>
              <a:t>en la condición"</a:t>
            </a:r>
            <a:r>
              <a:rPr lang="es-ES" smtClean="0"/>
              <a:t>.</a:t>
            </a:r>
            <a:endParaRPr lang="es-ES" altLang="es-E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05D3160-6C6D-47D8-8FBB-B3119909ECDE}" type="slidenum">
              <a:rPr lang="es-ES" altLang="es-ES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50</a:t>
            </a:fld>
            <a:endParaRPr lang="es-ES" altLang="es-ES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0582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21676A8-0AFF-46B7-AF2C-EFAB7BEED6C4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50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0582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>
              <a:latin typeface="Calibri" pitchFamily="34" charset="0"/>
            </a:endParaRPr>
          </a:p>
        </p:txBody>
      </p:sp>
      <p:sp>
        <p:nvSpPr>
          <p:cNvPr id="205829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smtClean="0"/>
              <a:t>La idea del funcionamiento de un bucle for es la siguiente: </a:t>
            </a:r>
            <a:r>
              <a:rPr lang="es-ES" i="1" smtClean="0"/>
              <a:t>"mientras la condición</a:t>
            </a:r>
          </a:p>
          <a:p>
            <a:pPr eaLnBrk="1" hangingPunct="1">
              <a:spcBef>
                <a:spcPct val="0"/>
              </a:spcBef>
            </a:pPr>
            <a:r>
              <a:rPr lang="es-ES" i="1" smtClean="0"/>
              <a:t>indicada se siga cumpliendo, repite la ejecución de las instrucciones definidas dentro del</a:t>
            </a:r>
          </a:p>
          <a:p>
            <a:pPr eaLnBrk="1" hangingPunct="1">
              <a:spcBef>
                <a:spcPct val="0"/>
              </a:spcBef>
            </a:pPr>
            <a:r>
              <a:rPr lang="es-ES" i="1" smtClean="0"/>
              <a:t>for. Además, después de cada repetición, actualiza el valor de las variables que se utilizan</a:t>
            </a:r>
          </a:p>
          <a:p>
            <a:pPr eaLnBrk="1" hangingPunct="1">
              <a:spcBef>
                <a:spcPct val="0"/>
              </a:spcBef>
            </a:pPr>
            <a:r>
              <a:rPr lang="es-ES" i="1" smtClean="0"/>
              <a:t>en la condición"</a:t>
            </a:r>
            <a:r>
              <a:rPr lang="es-ES" smtClean="0"/>
              <a:t>.</a:t>
            </a:r>
            <a:endParaRPr lang="es-ES" altLang="es-E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7475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9742D2-1701-4066-809B-3AAF1EF5114A}" type="slidenum">
              <a:rPr lang="es-E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s-ES"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3A811E5-C83D-4478-B7CE-EAD7DD09D8F5}" type="slidenum">
              <a:rPr lang="es-ES" altLang="es-ES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57</a:t>
            </a:fld>
            <a:endParaRPr lang="es-ES" altLang="es-ES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1504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E6750C5-00C8-497F-B8CC-219274BF5156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57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1504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>
              <a:latin typeface="Calibri" pitchFamily="34" charset="0"/>
            </a:endParaRPr>
          </a:p>
        </p:txBody>
      </p:sp>
      <p:sp>
        <p:nvSpPr>
          <p:cNvPr id="21504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CA4BB49-3169-48E9-8198-FC4F43C1066F}" type="slidenum">
              <a:rPr lang="es-ES" altLang="es-ES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58</a:t>
            </a:fld>
            <a:endParaRPr lang="es-ES" altLang="es-ES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1709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AE6BC01-52E4-46C9-B8B8-DF6FDD65AE47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58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1709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>
              <a:latin typeface="Calibri" pitchFamily="34" charset="0"/>
            </a:endParaRPr>
          </a:p>
        </p:txBody>
      </p:sp>
      <p:sp>
        <p:nvSpPr>
          <p:cNvPr id="217093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C70E20C-49E0-4125-A6BC-ACCD822590D3}" type="slidenum">
              <a:rPr lang="es-ES" altLang="es-ES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59</a:t>
            </a:fld>
            <a:endParaRPr lang="es-ES" altLang="es-ES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191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38412F6-AF94-49F3-BE6F-DB4A95F16578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59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191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>
              <a:latin typeface="Calibri" pitchFamily="34" charset="0"/>
            </a:endParaRPr>
          </a:p>
        </p:txBody>
      </p:sp>
      <p:sp>
        <p:nvSpPr>
          <p:cNvPr id="21914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B6328A5-FC1E-462B-BDB0-6B8EB377ABC8}" type="slidenum">
              <a:rPr lang="es-ES" altLang="es-ES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62</a:t>
            </a:fld>
            <a:endParaRPr lang="es-ES" altLang="es-ES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323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DE2157A-F5F8-4E18-B44F-15BEDCF4A9E7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62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2323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>
              <a:latin typeface="Calibri" pitchFamily="34" charset="0"/>
            </a:endParaRPr>
          </a:p>
        </p:txBody>
      </p:sp>
      <p:sp>
        <p:nvSpPr>
          <p:cNvPr id="223237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39FC753-1994-4C23-8F7D-0BF70A673A21}" type="slidenum">
              <a:rPr lang="es-ES" altLang="es-ES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63</a:t>
            </a:fld>
            <a:endParaRPr lang="es-ES" altLang="es-ES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528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66F44E5-41FC-48A6-9596-ED0219B0F79B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63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2528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>
              <a:latin typeface="Calibri" pitchFamily="34" charset="0"/>
            </a:endParaRPr>
          </a:p>
        </p:txBody>
      </p:sp>
      <p:sp>
        <p:nvSpPr>
          <p:cNvPr id="22528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63AB95A-C9F3-42F7-B463-77C51A2E5F36}" type="slidenum">
              <a:rPr lang="es-ES" altLang="es-ES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64</a:t>
            </a:fld>
            <a:endParaRPr lang="es-ES" altLang="es-ES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733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AA2D686-B09B-42E1-A888-C2A84242C852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64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2733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>
              <a:latin typeface="Calibri" pitchFamily="34" charset="0"/>
            </a:endParaRPr>
          </a:p>
        </p:txBody>
      </p:sp>
      <p:sp>
        <p:nvSpPr>
          <p:cNvPr id="227333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1BFC9C3-93B4-44DA-A517-993B776196A5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0764F5A-B74A-4224-8CE7-D1882EBB81FE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>
              <a:latin typeface="Calibri" pitchFamily="34" charset="0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DDB264E-D67B-467D-A9FF-2B47E00CD892}" type="slidenum">
              <a:rPr lang="es-ES" altLang="es-ES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65</a:t>
            </a:fld>
            <a:endParaRPr lang="es-ES" altLang="es-ES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FB796A3-8D77-4506-8ACE-C9C1D2FC0835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65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2938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>
              <a:latin typeface="Calibri" pitchFamily="34" charset="0"/>
            </a:endParaRPr>
          </a:p>
        </p:txBody>
      </p:sp>
      <p:sp>
        <p:nvSpPr>
          <p:cNvPr id="22938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57D32D6-2F27-4F3C-A9B1-07DF00D89399}" type="slidenum">
              <a:rPr lang="es-ES" altLang="es-ES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66</a:t>
            </a:fld>
            <a:endParaRPr lang="es-ES" altLang="es-ES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3142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167E59-CB37-441E-AEE8-B00D39E85189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66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3142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>
              <a:latin typeface="Calibri" pitchFamily="34" charset="0"/>
            </a:endParaRPr>
          </a:p>
        </p:txBody>
      </p:sp>
      <p:sp>
        <p:nvSpPr>
          <p:cNvPr id="231429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E22CA0E-1E17-4BBF-A3F5-2624E66B0210}" type="slidenum">
              <a:rPr lang="es-ES" altLang="es-ES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67</a:t>
            </a:fld>
            <a:endParaRPr lang="es-ES" altLang="es-ES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3347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31F3560-AE9F-41C1-A855-61B5A38720C3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67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3347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>
              <a:latin typeface="Calibri" pitchFamily="34" charset="0"/>
            </a:endParaRPr>
          </a:p>
        </p:txBody>
      </p:sp>
      <p:sp>
        <p:nvSpPr>
          <p:cNvPr id="233477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F168A18-4DC7-4B26-B248-367CF5ABBDDB}" type="slidenum">
              <a:rPr lang="es-ES" altLang="es-ES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69</a:t>
            </a:fld>
            <a:endParaRPr lang="es-ES" altLang="es-ES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365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58829FC-E440-4663-9370-FE3905B024DF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69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3654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>
              <a:latin typeface="Calibri" pitchFamily="34" charset="0"/>
            </a:endParaRPr>
          </a:p>
        </p:txBody>
      </p:sp>
      <p:sp>
        <p:nvSpPr>
          <p:cNvPr id="236549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smtClean="0"/>
              <a:t>Se trata de una función muy útil por ejemplo para mostrar precios.</a:t>
            </a:r>
          </a:p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9ECFB8-DC31-4908-810C-B1CD036F515C}" type="slidenum">
              <a:rPr lang="es-ES" altLang="es-ES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70</a:t>
            </a:fld>
            <a:endParaRPr lang="es-ES" altLang="es-ES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3859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E398D31-AFB8-4F37-BCED-BBF7D9267AE4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70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3859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>
              <a:latin typeface="Calibri" pitchFamily="34" charset="0"/>
            </a:endParaRPr>
          </a:p>
        </p:txBody>
      </p:sp>
      <p:sp>
        <p:nvSpPr>
          <p:cNvPr id="238597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1666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08547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105C65-EC0C-42A0-9443-B4433FA8CE90}" type="slidenum">
              <a:rPr lang="es-E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72</a:t>
            </a:fld>
            <a:endParaRPr lang="es-ES"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smtClean="0"/>
              <a:t>Si </a:t>
            </a:r>
            <a:r>
              <a:rPr lang="es-ES" i="1" smtClean="0"/>
              <a:t>start</a:t>
            </a:r>
            <a:r>
              <a:rPr lang="es-ES" smtClean="0"/>
              <a:t> no es negativo, la cadena devuelta comenzará en el </a:t>
            </a:r>
            <a:r>
              <a:rPr lang="es-ES" i="1" smtClean="0"/>
              <a:t>start</a:t>
            </a:r>
            <a:r>
              <a:rPr lang="es-ES" smtClean="0"/>
              <a:t> de la posición del </a:t>
            </a:r>
            <a:r>
              <a:rPr lang="es-ES" i="1" smtClean="0"/>
              <a:t>string</a:t>
            </a:r>
            <a:r>
              <a:rPr lang="es-ES" smtClean="0"/>
              <a:t>empezando desde cero. Por ejemplo, en la cadena '</a:t>
            </a:r>
            <a:r>
              <a:rPr lang="es-ES" i="1" smtClean="0"/>
              <a:t>abcdef</a:t>
            </a:r>
            <a:r>
              <a:rPr lang="es-ES" smtClean="0"/>
              <a:t>', el caracter en la posición </a:t>
            </a:r>
            <a:r>
              <a:rPr lang="es-ES" i="1" smtClean="0"/>
              <a:t>0</a:t>
            </a:r>
            <a:r>
              <a:rPr lang="es-ES" smtClean="0"/>
              <a:t> es '</a:t>
            </a:r>
            <a:r>
              <a:rPr lang="es-ES" i="1" smtClean="0"/>
              <a:t>a</a:t>
            </a:r>
            <a:r>
              <a:rPr lang="es-ES" smtClean="0"/>
              <a:t>', el caracter en la posición </a:t>
            </a:r>
            <a:r>
              <a:rPr lang="es-ES" i="1" smtClean="0"/>
              <a:t>2</a:t>
            </a:r>
            <a:r>
              <a:rPr lang="es-ES" smtClean="0"/>
              <a:t> es '</a:t>
            </a:r>
            <a:r>
              <a:rPr lang="es-ES" i="1" smtClean="0"/>
              <a:t>c</a:t>
            </a:r>
            <a:r>
              <a:rPr lang="es-ES" smtClean="0"/>
              <a:t>', y así sucesivamente.</a:t>
            </a:r>
          </a:p>
          <a:p>
            <a:pPr eaLnBrk="1" hangingPunct="1">
              <a:spcBef>
                <a:spcPct val="0"/>
              </a:spcBef>
            </a:pPr>
            <a:r>
              <a:rPr lang="es-ES" smtClean="0"/>
              <a:t>Si </a:t>
            </a:r>
            <a:r>
              <a:rPr lang="es-ES" i="1" smtClean="0"/>
              <a:t>start</a:t>
            </a:r>
            <a:r>
              <a:rPr lang="es-ES" smtClean="0"/>
              <a:t> es negativo, la cadena devuelta empezará en </a:t>
            </a:r>
            <a:r>
              <a:rPr lang="es-ES" i="1" smtClean="0"/>
              <a:t>start</a:t>
            </a:r>
            <a:r>
              <a:rPr lang="es-ES" smtClean="0"/>
              <a:t> contando desde el final de </a:t>
            </a:r>
            <a:r>
              <a:rPr lang="es-ES" i="1" smtClean="0"/>
              <a:t>string</a:t>
            </a:r>
            <a:r>
              <a:rPr lang="es-ES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s-ES" smtClean="0"/>
              <a:t>Si la longitud del </a:t>
            </a:r>
            <a:r>
              <a:rPr lang="es-ES" i="1" smtClean="0"/>
              <a:t>string</a:t>
            </a:r>
            <a:r>
              <a:rPr lang="es-ES" smtClean="0"/>
              <a:t> es menor o igual a </a:t>
            </a:r>
            <a:r>
              <a:rPr lang="es-ES" i="1" smtClean="0"/>
              <a:t>start</a:t>
            </a:r>
            <a:r>
              <a:rPr lang="es-ES" smtClean="0"/>
              <a:t>, la función devolverá </a:t>
            </a:r>
            <a:r>
              <a:rPr lang="es-ES" b="1" smtClean="0"/>
              <a:t>FALSE</a:t>
            </a:r>
            <a:r>
              <a:rPr lang="es-ES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s-ES" smtClean="0"/>
          </a:p>
          <a:p>
            <a:pPr eaLnBrk="1" hangingPunct="1">
              <a:spcBef>
                <a:spcPct val="0"/>
              </a:spcBef>
            </a:pPr>
            <a:r>
              <a:rPr lang="es-ES" smtClean="0"/>
              <a:t>Si se especifica el </a:t>
            </a:r>
            <a:r>
              <a:rPr lang="es-ES" i="1" smtClean="0"/>
              <a:t>length</a:t>
            </a:r>
            <a:r>
              <a:rPr lang="es-ES" smtClean="0"/>
              <a:t> y es positivo, la cadena devuelta contendrá como máximo de caracteres de la cantidad dada por </a:t>
            </a:r>
            <a:r>
              <a:rPr lang="es-ES" i="1" smtClean="0"/>
              <a:t>length</a:t>
            </a:r>
            <a:r>
              <a:rPr lang="es-ES" smtClean="0"/>
              <a:t> que comienza en </a:t>
            </a:r>
            <a:r>
              <a:rPr lang="es-ES" i="1" smtClean="0"/>
              <a:t>start</a:t>
            </a:r>
            <a:r>
              <a:rPr lang="es-ES" smtClean="0"/>
              <a:t> (dependiedo de la longitud del </a:t>
            </a:r>
            <a:r>
              <a:rPr lang="es-ES" i="1" smtClean="0"/>
              <a:t>string</a:t>
            </a:r>
            <a:r>
              <a:rPr lang="es-ES" smtClean="0"/>
              <a:t>).</a:t>
            </a:r>
          </a:p>
          <a:p>
            <a:pPr eaLnBrk="1" hangingPunct="1">
              <a:spcBef>
                <a:spcPct val="0"/>
              </a:spcBef>
            </a:pPr>
            <a:r>
              <a:rPr lang="es-ES" smtClean="0"/>
              <a:t>Si se especifica </a:t>
            </a:r>
            <a:r>
              <a:rPr lang="es-ES" i="1" smtClean="0"/>
              <a:t>length</a:t>
            </a:r>
            <a:r>
              <a:rPr lang="es-ES" smtClean="0"/>
              <a:t> es negativo, entonces ese número de caracteres se omiten al final del </a:t>
            </a:r>
            <a:r>
              <a:rPr lang="es-ES" i="1" smtClean="0"/>
              <a:t>string</a:t>
            </a:r>
            <a:r>
              <a:rPr lang="es-ES" smtClean="0"/>
              <a:t>(después de la posición inicial se ha calculado a </a:t>
            </a:r>
            <a:r>
              <a:rPr lang="es-ES" i="1" smtClean="0"/>
              <a:t>start</a:t>
            </a:r>
            <a:r>
              <a:rPr lang="es-ES" smtClean="0"/>
              <a:t> es negativo). Si </a:t>
            </a:r>
            <a:r>
              <a:rPr lang="es-ES" i="1" smtClean="0"/>
              <a:t>start</a:t>
            </a:r>
            <a:r>
              <a:rPr lang="es-ES" smtClean="0"/>
              <a:t> indica la posición de su truncamiento o más allá, se devolverá false.</a:t>
            </a:r>
          </a:p>
          <a:p>
            <a:pPr eaLnBrk="1" hangingPunct="1">
              <a:spcBef>
                <a:spcPct val="0"/>
              </a:spcBef>
            </a:pPr>
            <a:r>
              <a:rPr lang="es-ES" smtClean="0"/>
              <a:t>Si se omite el </a:t>
            </a:r>
            <a:r>
              <a:rPr lang="es-ES" i="1" smtClean="0"/>
              <a:t>length</a:t>
            </a:r>
            <a:r>
              <a:rPr lang="es-ES" smtClean="0"/>
              <a:t>, la subcadena empezará por </a:t>
            </a:r>
            <a:r>
              <a:rPr lang="es-ES" i="1" smtClean="0"/>
              <a:t>start</a:t>
            </a:r>
            <a:r>
              <a:rPr lang="es-ES" smtClean="0"/>
              <a:t> hasta el final de la cadena donde será devuelta.</a:t>
            </a:r>
          </a:p>
          <a:p>
            <a:pPr eaLnBrk="1" hangingPunct="1">
              <a:spcBef>
                <a:spcPct val="0"/>
              </a:spcBef>
            </a:pPr>
            <a:r>
              <a:rPr lang="es-ES" smtClean="0"/>
              <a:t>Si se especifica </a:t>
            </a:r>
            <a:r>
              <a:rPr lang="es-ES" i="1" smtClean="0"/>
              <a:t>length</a:t>
            </a:r>
            <a:r>
              <a:rPr lang="es-ES" smtClean="0"/>
              <a:t> y es </a:t>
            </a:r>
            <a:r>
              <a:rPr lang="es-ES" i="1" smtClean="0"/>
              <a:t>0</a:t>
            </a:r>
            <a:r>
              <a:rPr lang="es-ES" smtClean="0"/>
              <a:t>, </a:t>
            </a:r>
            <a:r>
              <a:rPr lang="es-ES" b="1" smtClean="0"/>
              <a:t>FALSE</a:t>
            </a:r>
            <a:r>
              <a:rPr lang="es-ES" smtClean="0"/>
              <a:t> o </a:t>
            </a:r>
            <a:r>
              <a:rPr lang="es-ES" b="1" smtClean="0"/>
              <a:t>NULL</a:t>
            </a:r>
            <a:r>
              <a:rPr lang="es-ES" smtClean="0"/>
              <a:t> devolverá una cadena vacía.</a:t>
            </a:r>
          </a:p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1059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9F878F-FBC7-4AB0-81F4-C25C1969EE72}" type="slidenum">
              <a:rPr lang="es-E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73</a:t>
            </a:fld>
            <a:endParaRPr lang="es-ES">
              <a:cs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1264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3D8DF7-BE14-409F-8A37-297055E7652E}" type="slidenum">
              <a:rPr lang="es-E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74</a:t>
            </a:fld>
            <a:endParaRPr lang="es-ES">
              <a:cs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78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1469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AD9757-1148-482E-B1D4-CA9976279C1D}" type="slidenum">
              <a:rPr lang="es-E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75</a:t>
            </a:fld>
            <a:endParaRPr lang="es-ES">
              <a:cs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DC29036-F993-4265-829C-A3E31F5CA192}" type="slidenum">
              <a:rPr lang="es-ES" altLang="es-ES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78</a:t>
            </a:fld>
            <a:endParaRPr lang="es-ES" altLang="es-ES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5190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83A9FFE-9F62-497D-A3E3-A6A9F90B4244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78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5190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>
              <a:latin typeface="Calibri" pitchFamily="34" charset="0"/>
            </a:endParaRPr>
          </a:p>
        </p:txBody>
      </p:sp>
      <p:sp>
        <p:nvSpPr>
          <p:cNvPr id="251909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8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96A5F85-B6AF-4503-8498-DB06F68A28CC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4541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BB28D3F-0DD6-499B-8208-DCC423BDEA39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4541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>
              <a:latin typeface="Calibri" pitchFamily="34" charset="0"/>
            </a:endParaRPr>
          </a:p>
        </p:txBody>
      </p:sp>
      <p:sp>
        <p:nvSpPr>
          <p:cNvPr id="145413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497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21859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4536FB-2F1D-4FCB-9530-FECE71F347B0}" type="slidenum">
              <a:rPr lang="es-E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80</a:t>
            </a:fld>
            <a:endParaRPr lang="es-ES">
              <a:cs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7D8AD10-166D-45E0-A87A-918A5C6FE6E4}" type="slidenum">
              <a:rPr lang="es-ES" altLang="es-ES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81</a:t>
            </a:fld>
            <a:endParaRPr lang="es-ES" altLang="es-ES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5702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24A27D5-0A18-4C3B-A594-054890FDBE77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81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5702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>
              <a:latin typeface="Calibri" pitchFamily="34" charset="0"/>
            </a:endParaRPr>
          </a:p>
        </p:txBody>
      </p:sp>
      <p:sp>
        <p:nvSpPr>
          <p:cNvPr id="257029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25D368D-4D9F-44B1-A0ED-9C66B6D72D36}" type="slidenum">
              <a:rPr lang="es-ES" altLang="es-ES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82</a:t>
            </a:fld>
            <a:endParaRPr lang="es-ES" altLang="es-ES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5907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8682305-1030-49EB-A9B6-CA607FB7DC8E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82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5907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>
              <a:latin typeface="Calibri" pitchFamily="34" charset="0"/>
            </a:endParaRPr>
          </a:p>
        </p:txBody>
      </p:sp>
      <p:sp>
        <p:nvSpPr>
          <p:cNvPr id="259077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B49793-E800-44B7-B303-A50FDC171C70}" type="slidenum">
              <a:rPr lang="es-ES" altLang="es-ES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83</a:t>
            </a:fld>
            <a:endParaRPr lang="es-ES" altLang="es-ES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6112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1392ED2-3765-4366-ADCD-21BD813F5E1E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83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6112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>
              <a:latin typeface="Calibri" pitchFamily="34" charset="0"/>
            </a:endParaRPr>
          </a:p>
        </p:txBody>
      </p:sp>
      <p:sp>
        <p:nvSpPr>
          <p:cNvPr id="26112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33DAA58-C08F-4D4F-8D77-40286AECAB00}" type="slidenum">
              <a:rPr lang="es-ES" altLang="es-ES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85</a:t>
            </a:fld>
            <a:endParaRPr lang="es-ES" altLang="es-ES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6419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AD13124-C3F2-48C7-966A-63708F9DBD2B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85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6419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>
              <a:latin typeface="Calibri" pitchFamily="34" charset="0"/>
            </a:endParaRPr>
          </a:p>
        </p:txBody>
      </p:sp>
      <p:sp>
        <p:nvSpPr>
          <p:cNvPr id="264197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8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EC554E3-7EC2-491A-B9BE-D514496D2436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4745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0D856DA-C1E3-4347-8031-FBC139A8F251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4746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>
              <a:latin typeface="Calibri" pitchFamily="34" charset="0"/>
            </a:endParaRPr>
          </a:p>
        </p:txBody>
      </p:sp>
      <p:sp>
        <p:nvSpPr>
          <p:cNvPr id="14746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8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4E39456-7912-4387-BCCA-B6B3A4C75B2F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6726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B72BD6-46B1-4B42-AB97-C306F9F9A62C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6726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>
              <a:latin typeface="Calibri" pitchFamily="34" charset="0"/>
            </a:endParaRPr>
          </a:p>
        </p:txBody>
      </p:sp>
      <p:sp>
        <p:nvSpPr>
          <p:cNvPr id="267269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62C4317-60E1-47D9-AFC1-65909AD7532E}" type="slidenum">
              <a:rPr lang="es-ES" altLang="es-ES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s-ES" altLang="es-ES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4950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FA1882A-B9D5-46EF-9501-F897BF9A6757}" type="slidenum">
              <a:rPr lang="es-ES" altLang="es-ES" sz="1200">
                <a:solidFill>
                  <a:srgbClr val="000000"/>
                </a:solidFill>
                <a:ea typeface="ＭＳ Ｐゴシック" pitchFamily="34" charset="-128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s-ES" altLang="es-E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4950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>
              <a:latin typeface="Calibri" pitchFamily="34" charset="0"/>
            </a:endParaRPr>
          </a:p>
        </p:txBody>
      </p:sp>
      <p:sp>
        <p:nvSpPr>
          <p:cNvPr id="149509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2084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8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5603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8C2F76-EE94-47C0-BA95-C7526C4BC796}" type="slidenum">
              <a:rPr lang="es-E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ES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0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867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913FE9-A9BF-469F-ABC7-24452B4AE709}" type="slidenum">
              <a:rPr lang="es-E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s-E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C7492-93C9-44CE-BCAF-D0FAFF6676AA}" type="datetimeFigureOut">
              <a:rPr lang="es-ES"/>
              <a:pPr>
                <a:defRPr/>
              </a:pPr>
              <a:t>16/03/2018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515B1-941F-406B-AB9B-20BA8B45CB7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5E5A1-7710-41C5-AD13-733B11140599}" type="datetimeFigureOut">
              <a:rPr lang="es-ES"/>
              <a:pPr>
                <a:defRPr/>
              </a:pPr>
              <a:t>16/03/2018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6E4F7-3678-4E07-82A2-5398408F98A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5AB8B-DC4C-4CE0-905F-6890B85A4D02}" type="datetimeFigureOut">
              <a:rPr lang="es-ES"/>
              <a:pPr>
                <a:defRPr/>
              </a:pPr>
              <a:t>16/03/2018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BFBA1-C184-4AAA-87EF-4467CF970BE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1127B-5ECD-4BE3-BA41-9242CD09C39B}" type="datetimeFigureOut">
              <a:rPr lang="es-ES"/>
              <a:pPr>
                <a:defRPr/>
              </a:pPr>
              <a:t>16/03/2018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10546-05DB-4578-8F56-4495D3BEFD6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F8CA1-E134-4078-AF8A-3C0CDC6A122B}" type="datetimeFigureOut">
              <a:rPr lang="es-ES"/>
              <a:pPr>
                <a:defRPr/>
              </a:pPr>
              <a:t>16/03/2018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94332-D1D4-4712-8AEA-F0CE4A1B54B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7ADCB-AB74-48B2-A471-4C3F27D9B804}" type="datetimeFigureOut">
              <a:rPr lang="es-ES"/>
              <a:pPr>
                <a:defRPr/>
              </a:pPr>
              <a:t>16/03/2018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8B7F0-1CFE-43FE-BBC4-1639C7DC3B5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4968D-1623-4FA0-9230-8BC4392FA664}" type="datetimeFigureOut">
              <a:rPr lang="es-ES"/>
              <a:pPr>
                <a:defRPr/>
              </a:pPr>
              <a:t>16/03/2018</a:t>
            </a:fld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CAC87-7028-4B09-880B-7D551D9D166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BDD07-FC8E-4B53-95E4-EACD81D64194}" type="datetimeFigureOut">
              <a:rPr lang="es-ES"/>
              <a:pPr>
                <a:defRPr/>
              </a:pPr>
              <a:t>16/03/2018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DC73E-76D0-4310-A2CE-7346A70D297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FD644-5FFE-4BD5-9719-5B9614E0C37C}" type="datetimeFigureOut">
              <a:rPr lang="es-ES"/>
              <a:pPr>
                <a:defRPr/>
              </a:pPr>
              <a:t>16/03/2018</a:t>
            </a:fld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F8A07-8663-4FEA-A397-ECF6EFE8281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61A9F-DFF5-4BC9-B85E-C645942FCC50}" type="datetimeFigureOut">
              <a:rPr lang="es-ES"/>
              <a:pPr>
                <a:defRPr/>
              </a:pPr>
              <a:t>16/03/2018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A127-2F08-4CA3-99EE-3B4F72B31EF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4B727-481B-4370-9D84-943E6A926C09}" type="datetimeFigureOut">
              <a:rPr lang="es-ES"/>
              <a:pPr>
                <a:defRPr/>
              </a:pPr>
              <a:t>16/03/2018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F2E99-7801-44EC-BF09-C29A73A71E6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s-E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5F0FE28-7D64-40E2-87FB-7BE14AD138D6}" type="datetimeFigureOut">
              <a:rPr lang="es-ES"/>
              <a:pPr>
                <a:defRPr/>
              </a:pPr>
              <a:t>16/03/2018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9D3D08A-DE6B-4BFB-95C9-C3C675B731D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hp.net/manual/es/index.php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easyphp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ca-ES" smtClean="0"/>
              <a:t>Introducción PHP</a:t>
            </a: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2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400" b="1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Primera prueba de php7</a:t>
            </a:r>
            <a:r>
              <a:rPr lang="es-ES" altLang="es-ES" sz="240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 crear archivo con extensión .php y contenido:</a:t>
            </a: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1482725" lvl="2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400">
                <a:ea typeface="ＭＳ Ｐゴシック" pitchFamily="34" charset="-128"/>
              </a:rPr>
              <a:t>&lt;?PHP</a:t>
            </a:r>
          </a:p>
          <a:p>
            <a:pPr marL="1482725" lvl="2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400">
                <a:ea typeface="ＭＳ Ｐゴシック" pitchFamily="34" charset="-128"/>
              </a:rPr>
              <a:t>					phpinfo(); </a:t>
            </a:r>
            <a:r>
              <a:rPr lang="es-ES" altLang="es-ES" b="1"/>
              <a:t>//Función que nos devuelve información sobre PHP</a:t>
            </a:r>
          </a:p>
          <a:p>
            <a:pPr marL="1482725" lvl="2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400">
              <a:ea typeface="ＭＳ Ｐゴシック" pitchFamily="34" charset="-128"/>
            </a:endParaRPr>
          </a:p>
          <a:p>
            <a:pPr marL="1482725" lvl="2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400">
                <a:ea typeface="ＭＳ Ｐゴシック" pitchFamily="34" charset="-128"/>
              </a:rPr>
              <a:t>?&gt;</a:t>
            </a:r>
          </a:p>
          <a:p>
            <a:pPr marL="1482725" lvl="2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b="1">
              <a:latin typeface="Tahoma" pitchFamily="34" charset="0"/>
              <a:ea typeface="ＭＳ Ｐゴシック" pitchFamily="34" charset="-128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1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Instalación Infraestructura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2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0530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 b="1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PHP</a:t>
            </a:r>
            <a:r>
              <a:rPr lang="es-ES" altLang="es-ES" sz="200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 es un lenguaje sensible a las mayúsculas.</a:t>
            </a: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El código ha de ir siempre entre los siguientes tags:</a:t>
            </a:r>
          </a:p>
          <a:p>
            <a:pPr lvl="1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 b="1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&lt;?PHP</a:t>
            </a:r>
            <a:r>
              <a:rPr lang="es-ES" altLang="es-ES" sz="200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 …codigo…. </a:t>
            </a:r>
            <a:r>
              <a:rPr lang="es-ES" altLang="es-ES" sz="2000" b="1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?&gt;</a:t>
            </a:r>
            <a:r>
              <a:rPr lang="es-ES" altLang="es-ES" sz="200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     	//Recomendado</a:t>
            </a:r>
          </a:p>
          <a:p>
            <a:pPr lvl="1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 b="1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&lt;?</a:t>
            </a:r>
            <a:r>
              <a:rPr lang="es-ES" altLang="es-ES" sz="200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 ….codigo… </a:t>
            </a:r>
            <a:r>
              <a:rPr lang="es-ES" altLang="es-ES" sz="2000" b="1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?&gt;</a:t>
            </a:r>
            <a:r>
              <a:rPr lang="es-ES" altLang="es-ES" sz="200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 			//Posibles problemas</a:t>
            </a:r>
          </a:p>
          <a:p>
            <a:pPr lvl="1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 b="1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&lt;?=</a:t>
            </a:r>
            <a:r>
              <a:rPr lang="es-ES" altLang="es-ES" sz="200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 …codigo…</a:t>
            </a:r>
            <a:r>
              <a:rPr lang="es-ES" altLang="es-ES" sz="2000" b="1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?&gt;  </a:t>
            </a:r>
            <a:r>
              <a:rPr lang="es-ES" altLang="es-ES" sz="200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      	//Equivale a &lt;?PHP  echo codigo; ?&gt;</a:t>
            </a:r>
          </a:p>
          <a:p>
            <a:pPr lvl="1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lvl="1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 b="1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/*</a:t>
            </a:r>
            <a:r>
              <a:rPr lang="es-ES" altLang="es-ES" sz="200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  comentario de varias</a:t>
            </a:r>
          </a:p>
          <a:p>
            <a:pPr lvl="1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Lineas </a:t>
            </a:r>
            <a:r>
              <a:rPr lang="es-ES" altLang="es-ES" sz="2000" b="1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*/</a:t>
            </a:r>
          </a:p>
          <a:p>
            <a:pPr lvl="1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 b="1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//</a:t>
            </a:r>
            <a:r>
              <a:rPr lang="es-ES" altLang="es-ES" sz="200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Comentario de una linea</a:t>
            </a:r>
          </a:p>
          <a:p>
            <a:pPr lvl="1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lvl="1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Las instrucciones se separan con un</a:t>
            </a:r>
            <a:r>
              <a:rPr lang="es-ES" altLang="es-ES" sz="2000" b="1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 ; </a:t>
            </a: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Sintaxis básica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solidFill>
                <a:schemeClr val="bg1"/>
              </a:solidFill>
              <a:ea typeface="ＭＳ Ｐゴシック" pitchFamily="34" charset="-128"/>
            </a:endParaRPr>
          </a:p>
          <a:p>
            <a:pPr marL="339725" indent="-339725" eaLnBrk="0" hangingPunct="0"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latin typeface="Tahoma" pitchFamily="34" charset="0"/>
                <a:cs typeface="Tahoma" pitchFamily="34" charset="0"/>
              </a:rPr>
              <a:t>Para imprimir: </a:t>
            </a:r>
            <a:r>
              <a:rPr lang="es-ES" sz="2000" b="1">
                <a:latin typeface="Tahoma" pitchFamily="34" charset="0"/>
                <a:cs typeface="Tahoma" pitchFamily="34" charset="0"/>
              </a:rPr>
              <a:t>echo  y print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latin typeface="Tahoma" pitchFamily="34" charset="0"/>
              <a:cs typeface="Tahoma" pitchFamily="34" charset="0"/>
            </a:endParaRP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latin typeface="Tahoma" pitchFamily="34" charset="0"/>
                <a:cs typeface="Tahoma" pitchFamily="34" charset="0"/>
              </a:rPr>
              <a:t>echo: muestra una o más cadenas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latin typeface="Tahoma" pitchFamily="34" charset="0"/>
                <a:cs typeface="Tahoma" pitchFamily="34" charset="0"/>
              </a:rPr>
              <a:t>echo cadena1 [, cadena2…];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latin typeface="Tahoma" pitchFamily="34" charset="0"/>
              <a:cs typeface="Tahoma" pitchFamily="34" charset="0"/>
            </a:endParaRP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i="1">
                <a:latin typeface="Tahoma" pitchFamily="34" charset="0"/>
                <a:cs typeface="Tahoma" pitchFamily="34" charset="0"/>
              </a:rPr>
              <a:t>echo “Hola mundo”;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i="1">
                <a:latin typeface="Tahoma" pitchFamily="34" charset="0"/>
                <a:cs typeface="Tahoma" pitchFamily="34" charset="0"/>
              </a:rPr>
              <a:t>echo “Hola “, “mundo”;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latin typeface="Tahoma" pitchFamily="34" charset="0"/>
              <a:cs typeface="Tahoma" pitchFamily="34" charset="0"/>
            </a:endParaRP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latin typeface="Tahoma" pitchFamily="34" charset="0"/>
                <a:cs typeface="Tahoma" pitchFamily="34" charset="0"/>
              </a:rPr>
              <a:t>print: muestra una cadena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latin typeface="Tahoma" pitchFamily="34" charset="0"/>
                <a:cs typeface="Tahoma" pitchFamily="34" charset="0"/>
              </a:rPr>
              <a:t>print cadena;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latin typeface="Tahoma" pitchFamily="34" charset="0"/>
              <a:cs typeface="Tahoma" pitchFamily="34" charset="0"/>
            </a:endParaRP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i="1">
                <a:latin typeface="Tahoma" pitchFamily="34" charset="0"/>
                <a:cs typeface="Tahoma" pitchFamily="34" charset="0"/>
              </a:rPr>
              <a:t>print “Hola mundo”;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i="1">
                <a:latin typeface="Tahoma" pitchFamily="34" charset="0"/>
                <a:cs typeface="Tahoma" pitchFamily="34" charset="0"/>
              </a:rPr>
              <a:t>print   “ Hola “ . “mundo”;</a:t>
            </a:r>
            <a:endParaRPr lang="es-ES" altLang="es-ES" i="1">
              <a:latin typeface="Tahoma" pitchFamily="34" charset="0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latin typeface="Tahoma" pitchFamily="34" charset="0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latin typeface="Tahoma" pitchFamily="34" charset="0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1201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Sintaxis básica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02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Con PHP se puede generar código HTML:</a:t>
            </a:r>
          </a:p>
          <a:p>
            <a:pPr lvl="1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Código PHP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400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pt-BR" sz="2400">
                <a:latin typeface="Tahoma" pitchFamily="34" charset="0"/>
                <a:ea typeface="ＭＳ Ｐゴシック" pitchFamily="34" charset="-128"/>
                <a:cs typeface="Tahoma" pitchFamily="34" charset="0"/>
              </a:rPr>
              <a:t>		</a:t>
            </a:r>
            <a:r>
              <a:rPr lang="pt-BR" i="1">
                <a:latin typeface="Tahoma" pitchFamily="34" charset="0"/>
                <a:ea typeface="ＭＳ Ｐゴシック" pitchFamily="34" charset="-128"/>
                <a:cs typeface="Tahoma" pitchFamily="34" charset="0"/>
              </a:rPr>
              <a:t>	print(“&lt;P&gt;Párrafo 1&lt;/P&gt;\n”);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pt-BR" i="1">
                <a:latin typeface="Tahoma" pitchFamily="34" charset="0"/>
                <a:ea typeface="ＭＳ Ｐゴシック" pitchFamily="34" charset="-128"/>
                <a:cs typeface="Tahoma" pitchFamily="34" charset="0"/>
              </a:rPr>
              <a:t>			print(“&lt;P&gt;Párrafo 2&lt;/P&gt;\n”);</a:t>
            </a:r>
            <a:endParaRPr lang="es-ES" altLang="es-ES" i="1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lvl="1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Código HTML resultante: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400">
              <a:latin typeface="Tahoma" pitchFamily="34" charset="0"/>
              <a:cs typeface="Tahoma" pitchFamily="34" charset="0"/>
            </a:endParaRP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pt-BR" sz="2400">
                <a:latin typeface="Tahoma" pitchFamily="34" charset="0"/>
                <a:cs typeface="Tahoma" pitchFamily="34" charset="0"/>
              </a:rPr>
              <a:t>		</a:t>
            </a:r>
            <a:r>
              <a:rPr lang="pt-BR" i="1">
                <a:latin typeface="Tahoma" pitchFamily="34" charset="0"/>
                <a:cs typeface="Tahoma" pitchFamily="34" charset="0"/>
              </a:rPr>
              <a:t>	&lt;P&gt;Párrafo 1&lt;/P&gt;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pt-BR" i="1">
                <a:latin typeface="Tahoma" pitchFamily="34" charset="0"/>
                <a:cs typeface="Tahoma" pitchFamily="34" charset="0"/>
              </a:rPr>
              <a:t>			&lt;P&gt;Párrafo 2&lt;/P&gt;</a:t>
            </a:r>
            <a:endParaRPr lang="es-ES" altLang="es-ES" i="1">
              <a:latin typeface="Tahoma" pitchFamily="34" charset="0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</a:rPr>
              <a:t>Importante el uso de  \n para generar código HTML legible</a:t>
            </a: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Sintaxis básica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5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626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 b="1">
                <a:ea typeface="ＭＳ Ｐゴシック" pitchFamily="34" charset="-128"/>
              </a:rPr>
              <a:t>Ejemplo, probar el siguiente código</a:t>
            </a:r>
            <a:r>
              <a:rPr lang="es-ES" sz="2000">
                <a:ea typeface="ＭＳ Ｐゴシック" pitchFamily="34" charset="-128"/>
              </a:rPr>
              <a:t>: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lvl="1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&lt;HTML&gt;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&lt;HEAD&gt;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	&lt;TITLE&gt;Mi primer programa en PHP&lt;/TITLE&gt;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&lt;/HEAD&gt;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&lt;BODY&gt;</a:t>
            </a:r>
          </a:p>
          <a:p>
            <a:pPr lvl="3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&lt;?PHP</a:t>
            </a:r>
          </a:p>
          <a:p>
            <a:pPr lvl="3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	print(“&lt;P&gt;Hola mundo&lt;/P&gt;”);</a:t>
            </a:r>
          </a:p>
          <a:p>
            <a:pPr lvl="3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?&gt;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&lt;/BODY&gt;</a:t>
            </a:r>
          </a:p>
          <a:p>
            <a:pPr lvl="1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&lt;/HTML&gt;</a:t>
            </a:r>
            <a:endParaRPr lang="es-ES" altLang="es-ES" sz="2000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EJERCICIO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6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eaLnBrk="0" hangingPunct="0"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marL="339725" indent="-339725" eaLnBrk="0" hangingPunct="0"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marL="339725" indent="-339725" eaLnBrk="0" hangingPunct="0"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Inclusión de ficheros externos: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	   </a:t>
            </a:r>
            <a:r>
              <a:rPr lang="es-ES" sz="2000" b="1">
                <a:ea typeface="ＭＳ Ｐゴシック" pitchFamily="34" charset="-128"/>
              </a:rPr>
              <a:t>include()       o        require()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 b="1">
              <a:ea typeface="ＭＳ Ｐゴシック" pitchFamily="34" charset="-128"/>
            </a:endParaRPr>
          </a:p>
          <a:p>
            <a:pPr marL="339725" indent="-339725" eaLnBrk="0" hangingPunct="0"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Ambos incluyen y evalúan el fichero especificado.</a:t>
            </a:r>
          </a:p>
          <a:p>
            <a:pPr marL="339725" indent="-339725" eaLnBrk="0" hangingPunct="0"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marL="339725" indent="-339725" eaLnBrk="0" hangingPunct="0"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Diferencia: en caso de error </a:t>
            </a:r>
            <a:r>
              <a:rPr lang="es-ES" sz="2000" b="1">
                <a:ea typeface="ＭＳ Ｐゴシック" pitchFamily="34" charset="-128"/>
              </a:rPr>
              <a:t>include()</a:t>
            </a:r>
            <a:r>
              <a:rPr lang="es-ES" sz="2000">
                <a:ea typeface="ＭＳ Ｐゴシック" pitchFamily="34" charset="-128"/>
              </a:rPr>
              <a:t> produce un warning y </a:t>
            </a:r>
            <a:r>
              <a:rPr lang="es-ES" sz="2000" b="1">
                <a:ea typeface="ＭＳ Ｐゴシック" pitchFamily="34" charset="-128"/>
              </a:rPr>
              <a:t>require()</a:t>
            </a:r>
            <a:r>
              <a:rPr lang="es-ES" sz="2000">
                <a:ea typeface="ＭＳ Ｐゴシック" pitchFamily="34" charset="-128"/>
              </a:rPr>
              <a:t> un error fatal.</a:t>
            </a:r>
          </a:p>
          <a:p>
            <a:pPr marL="339725" indent="-339725" eaLnBrk="0" hangingPunct="0"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marL="339725" indent="-339725" eaLnBrk="0" hangingPunct="0"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Se usará </a:t>
            </a:r>
            <a:r>
              <a:rPr lang="es-ES" sz="2000" b="1">
                <a:ea typeface="ＭＳ Ｐゴシック" pitchFamily="34" charset="-128"/>
              </a:rPr>
              <a:t>require()</a:t>
            </a:r>
            <a:r>
              <a:rPr lang="es-ES" sz="2000">
                <a:ea typeface="ＭＳ Ｐゴシック" pitchFamily="34" charset="-128"/>
              </a:rPr>
              <a:t> si al producirse un error debe interrumpirse la carga de la página</a:t>
            </a: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1201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Sintaxis básica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221" name="Rectangle 5"/>
          <p:cNvSpPr>
            <a:spLocks/>
          </p:cNvSpPr>
          <p:nvPr/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Ejemplo include()</a:t>
            </a:r>
          </a:p>
        </p:txBody>
      </p:sp>
      <p:pic>
        <p:nvPicPr>
          <p:cNvPr id="15769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350" y="2708275"/>
            <a:ext cx="6399213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7700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7813" y="2565400"/>
            <a:ext cx="8382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7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350" y="2565400"/>
            <a:ext cx="63246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247" name="Rectangle 7"/>
          <p:cNvSpPr>
            <a:spLocks/>
          </p:cNvSpPr>
          <p:nvPr/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Ejemplo include()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4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74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350" y="2636838"/>
            <a:ext cx="63055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70" name="Rectangle 6"/>
          <p:cNvSpPr>
            <a:spLocks/>
          </p:cNvSpPr>
          <p:nvPr/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Ejemplo include()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6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1" name="Rectangle 3"/>
          <p:cNvSpPr>
            <a:spLocks/>
          </p:cNvSpPr>
          <p:nvPr/>
        </p:nvSpPr>
        <p:spPr bwMode="auto">
          <a:xfrm>
            <a:off x="468313" y="404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Ventajas include(), exclude()</a:t>
            </a:r>
            <a:endParaRPr lang="es-ES" sz="3600">
              <a:latin typeface="Calibri" pitchFamily="34" charset="0"/>
            </a:endParaRPr>
          </a:p>
        </p:txBody>
      </p:sp>
      <p:sp>
        <p:nvSpPr>
          <p:cNvPr id="160771" name="Rectangle 5"/>
          <p:cNvSpPr>
            <a:spLocks noChangeArrowheads="1"/>
          </p:cNvSpPr>
          <p:nvPr/>
        </p:nvSpPr>
        <p:spPr bwMode="auto">
          <a:xfrm>
            <a:off x="1458913" y="1849438"/>
            <a:ext cx="5899150" cy="350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>
              <a:lnSpc>
                <a:spcPct val="160000"/>
              </a:lnSpc>
              <a:buFontTx/>
              <a:buChar char="•"/>
            </a:pPr>
            <a:r>
              <a:rPr lang="es-ES" sz="2000" i="1"/>
              <a:t>Comprensión.</a:t>
            </a:r>
          </a:p>
          <a:p>
            <a:pPr indent="449263">
              <a:lnSpc>
                <a:spcPct val="160000"/>
              </a:lnSpc>
              <a:buFontTx/>
              <a:buChar char="•"/>
            </a:pPr>
            <a:r>
              <a:rPr lang="es-ES" sz="2000" i="1"/>
              <a:t>Organización.</a:t>
            </a:r>
          </a:p>
          <a:p>
            <a:pPr indent="449263">
              <a:lnSpc>
                <a:spcPct val="160000"/>
              </a:lnSpc>
              <a:buFontTx/>
              <a:buChar char="•"/>
            </a:pPr>
            <a:r>
              <a:rPr lang="es-ES" sz="2000" i="1"/>
              <a:t>Edición.</a:t>
            </a:r>
          </a:p>
          <a:p>
            <a:pPr indent="449263">
              <a:lnSpc>
                <a:spcPct val="160000"/>
              </a:lnSpc>
              <a:buFontTx/>
              <a:buChar char="•"/>
            </a:pPr>
            <a:r>
              <a:rPr lang="es-ES" sz="2000" i="1"/>
              <a:t>Re-utilización.</a:t>
            </a:r>
          </a:p>
          <a:p>
            <a:pPr indent="449263">
              <a:lnSpc>
                <a:spcPct val="160000"/>
              </a:lnSpc>
              <a:buFontTx/>
              <a:buChar char="•"/>
            </a:pPr>
            <a:r>
              <a:rPr lang="es-ES" sz="2000" i="1"/>
              <a:t>Trabajo en equipo/Modular.</a:t>
            </a:r>
          </a:p>
          <a:p>
            <a:pPr indent="449263">
              <a:lnSpc>
                <a:spcPct val="160000"/>
              </a:lnSpc>
              <a:buFontTx/>
              <a:buChar char="•"/>
            </a:pPr>
            <a:r>
              <a:rPr lang="es-ES" sz="2000" i="1"/>
              <a:t>Permite usar Código de terceros.</a:t>
            </a:r>
          </a:p>
          <a:p>
            <a:pPr indent="449263">
              <a:lnSpc>
                <a:spcPct val="160000"/>
              </a:lnSpc>
              <a:buFontTx/>
              <a:buChar char="•"/>
            </a:pPr>
            <a:r>
              <a:rPr lang="en-GB" sz="2000" i="1"/>
              <a:t>Eficiencia -</a:t>
            </a:r>
            <a:r>
              <a:rPr lang="en-GB" sz="2000" b="1" i="1"/>
              <a:t>include_once(), require_onde() </a:t>
            </a:r>
            <a:r>
              <a:rPr lang="en-GB" sz="2000" i="1"/>
              <a:t>-.</a:t>
            </a:r>
          </a:p>
        </p:txBody>
      </p:sp>
      <p:sp>
        <p:nvSpPr>
          <p:cNvPr id="140294" name="Rectangle 6"/>
          <p:cNvSpPr>
            <a:spLocks/>
          </p:cNvSpPr>
          <p:nvPr/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s-ES" sz="4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PHP es un </a:t>
            </a:r>
            <a:r>
              <a:rPr lang="es-ES" altLang="es-ES" sz="2000" b="1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lenguaje de programación</a:t>
            </a:r>
            <a:r>
              <a:rPr lang="es-ES" altLang="es-ES" sz="200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 que se utiliza para añadir programas dentro del código de una página </a:t>
            </a:r>
            <a:r>
              <a:rPr lang="es-ES" altLang="es-ES" sz="2000" b="1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web</a:t>
            </a:r>
            <a:r>
              <a:rPr lang="es-ES" altLang="es-ES" sz="200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.</a:t>
            </a: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>
                <a:latin typeface="Tahoma" pitchFamily="34" charset="0"/>
                <a:ea typeface="ＭＳ Ｐゴシック" pitchFamily="34" charset="-128"/>
                <a:cs typeface="Tahoma" pitchFamily="34" charset="0"/>
              </a:rPr>
              <a:t>Sus siglas significan </a:t>
            </a:r>
            <a:r>
              <a:rPr lang="es-ES" sz="2000" i="1">
                <a:ea typeface="ＭＳ Ｐゴシック" pitchFamily="34" charset="-128"/>
                <a:cs typeface="Tahoma" pitchFamily="34" charset="0"/>
              </a:rPr>
              <a:t>Hypertext Preprocessor.</a:t>
            </a:r>
            <a:endParaRPr lang="es-ES" altLang="es-ES" sz="2000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Se trata de un lenguaje ejecutado </a:t>
            </a:r>
            <a:r>
              <a:rPr lang="es-ES" altLang="es-ES" sz="2000" b="1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desde el servidor</a:t>
            </a:r>
            <a:r>
              <a:rPr lang="es-ES" altLang="es-ES" sz="200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(ASP, JSP,…) al contrario que, por ejemplo, Javascript, que se ejecuta en el navegador. </a:t>
            </a: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La sintaxis de PHP es </a:t>
            </a:r>
            <a:r>
              <a:rPr lang="es-ES" altLang="es-ES" sz="2000" b="1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muy similar</a:t>
            </a:r>
            <a:r>
              <a:rPr lang="es-ES" altLang="es-ES" sz="200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 a la de Javascript , y por tanto únicamente se trataran en profundidad las peculiaridades que lo diferencian de él. </a:t>
            </a: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Introducción 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79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1400">
                <a:latin typeface="Tahoma" pitchFamily="34" charset="0"/>
                <a:cs typeface="Tahoma" pitchFamily="34" charset="0"/>
              </a:rPr>
              <a:t>&lt;HTML&gt;</a:t>
            </a:r>
          </a:p>
          <a:p>
            <a:pPr lvl="1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1400">
                <a:latin typeface="Tahoma" pitchFamily="34" charset="0"/>
                <a:cs typeface="Tahoma" pitchFamily="34" charset="0"/>
              </a:rPr>
              <a:t>&lt;HEAD&gt;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1400">
                <a:latin typeface="Tahoma" pitchFamily="34" charset="0"/>
                <a:cs typeface="Tahoma" pitchFamily="34" charset="0"/>
              </a:rPr>
              <a:t>&lt;TITLE&gt;Título&lt;/TITLE&gt;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1400">
                <a:latin typeface="Tahoma" pitchFamily="34" charset="0"/>
                <a:cs typeface="Tahoma" pitchFamily="34" charset="0"/>
              </a:rPr>
              <a:t>&lt;?PHP</a:t>
            </a:r>
          </a:p>
          <a:p>
            <a:pPr lvl="3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1400">
                <a:latin typeface="Tahoma" pitchFamily="34" charset="0"/>
                <a:cs typeface="Tahoma" pitchFamily="34" charset="0"/>
              </a:rPr>
              <a:t>require(“functions.php");  // incluimos un fichero php con funciones</a:t>
            </a:r>
          </a:p>
          <a:p>
            <a:pPr lvl="3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1400">
              <a:latin typeface="Tahoma" pitchFamily="34" charset="0"/>
              <a:cs typeface="Tahoma" pitchFamily="34" charset="0"/>
            </a:endParaRPr>
          </a:p>
          <a:p>
            <a:pPr lvl="3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1400">
                <a:latin typeface="Tahoma" pitchFamily="34" charset="0"/>
                <a:cs typeface="Tahoma" pitchFamily="34" charset="0"/>
              </a:rPr>
              <a:t>?&gt;</a:t>
            </a:r>
          </a:p>
          <a:p>
            <a:pPr lvl="1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1400">
                <a:latin typeface="Tahoma" pitchFamily="34" charset="0"/>
                <a:cs typeface="Tahoma" pitchFamily="34" charset="0"/>
              </a:rPr>
              <a:t>&lt;/HEAD&gt;</a:t>
            </a:r>
          </a:p>
          <a:p>
            <a:pPr lvl="1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1400">
                <a:latin typeface="Tahoma" pitchFamily="34" charset="0"/>
                <a:cs typeface="Tahoma" pitchFamily="34" charset="0"/>
              </a:rPr>
              <a:t>&lt;BODY&gt;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1400">
                <a:latin typeface="Tahoma" pitchFamily="34" charset="0"/>
                <a:cs typeface="Tahoma" pitchFamily="34" charset="0"/>
              </a:rPr>
              <a:t>&lt;?PHP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1400">
                <a:latin typeface="Tahoma" pitchFamily="34" charset="0"/>
                <a:cs typeface="Tahoma" pitchFamily="34" charset="0"/>
              </a:rPr>
              <a:t>	include("cabecera.html"); // incluimos un fichero HTML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1400">
                <a:latin typeface="Tahoma" pitchFamily="34" charset="0"/>
                <a:cs typeface="Tahoma" pitchFamily="34" charset="0"/>
              </a:rPr>
              <a:t>?&gt;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1400">
                <a:latin typeface="Tahoma" pitchFamily="34" charset="0"/>
                <a:cs typeface="Tahoma" pitchFamily="34" charset="0"/>
              </a:rPr>
              <a:t>// Código HTML + PHP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1400">
                <a:latin typeface="Tahoma" pitchFamily="34" charset="0"/>
                <a:cs typeface="Tahoma" pitchFamily="34" charset="0"/>
              </a:rPr>
              <a:t>. . .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1400">
                <a:latin typeface="Tahoma" pitchFamily="34" charset="0"/>
                <a:cs typeface="Tahoma" pitchFamily="34" charset="0"/>
              </a:rPr>
              <a:t>&lt;?PHP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1400">
                <a:latin typeface="Tahoma" pitchFamily="34" charset="0"/>
                <a:cs typeface="Tahoma" pitchFamily="34" charset="0"/>
              </a:rPr>
              <a:t>	include("pie.html");  // incluimos un fichero HTML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1400">
                <a:latin typeface="Tahoma" pitchFamily="34" charset="0"/>
                <a:cs typeface="Tahoma" pitchFamily="34" charset="0"/>
              </a:rPr>
              <a:t>?&gt;</a:t>
            </a:r>
          </a:p>
          <a:p>
            <a:pPr lvl="1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1400">
                <a:latin typeface="Tahoma" pitchFamily="34" charset="0"/>
                <a:cs typeface="Tahoma" pitchFamily="34" charset="0"/>
              </a:rPr>
              <a:t>&lt;/BODY&gt;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1400">
                <a:latin typeface="Tahoma" pitchFamily="34" charset="0"/>
                <a:cs typeface="Tahoma" pitchFamily="34" charset="0"/>
              </a:rPr>
              <a:t>&lt;/HTML&gt;</a:t>
            </a:r>
            <a:endParaRPr lang="es-ES" altLang="es-ES" sz="1400">
              <a:latin typeface="Tahoma" pitchFamily="34" charset="0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1400">
              <a:latin typeface="Tahoma" pitchFamily="34" charset="0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1201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Sintaxis básica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7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281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eaLnBrk="0" hangingPunct="0"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PHP soporta diferentes </a:t>
            </a:r>
            <a:r>
              <a:rPr lang="es-ES" sz="2000" b="1">
                <a:ea typeface="ＭＳ Ｐゴシック" pitchFamily="34" charset="-128"/>
              </a:rPr>
              <a:t>tipos de datos primitivos: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</a:rPr>
              <a:t>–Tipos escalares: boolean, integer, double, string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</a:rPr>
              <a:t>–Tipos compuestos: array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</a:rPr>
              <a:t>–Tipos especiales: NULL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>
              <a:ea typeface="ＭＳ Ｐゴシック" pitchFamily="34" charset="-128"/>
            </a:endParaRPr>
          </a:p>
          <a:p>
            <a:pPr marL="339725" indent="-339725" eaLnBrk="0" hangingPunct="0"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Funciones de interés: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</a:rPr>
              <a:t>–La función gettype() devuelve el tipo de una variable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</a:rPr>
              <a:t>–Las funciones is_</a:t>
            </a:r>
            <a:r>
              <a:rPr lang="es-ES" i="1">
                <a:ea typeface="ＭＳ Ｐゴシック" pitchFamily="34" charset="-128"/>
              </a:rPr>
              <a:t>type </a:t>
            </a:r>
            <a:r>
              <a:rPr lang="es-ES">
                <a:ea typeface="ＭＳ Ｐゴシック" pitchFamily="34" charset="-128"/>
              </a:rPr>
              <a:t>comprueban si una variable es de un tipo dado:</a:t>
            </a:r>
            <a:endParaRPr lang="es-ES" sz="2000">
              <a:ea typeface="ＭＳ Ｐゴシック" pitchFamily="34" charset="-128"/>
            </a:endParaRPr>
          </a:p>
          <a:p>
            <a:pPr lvl="4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000">
                <a:ea typeface="ＭＳ Ｐゴシック" pitchFamily="34" charset="-128"/>
              </a:rPr>
              <a:t>is_array(), is_bool(), is_float(), is_integer(), is_null(), is_numeric(), </a:t>
            </a:r>
            <a:r>
              <a:rPr lang="es-ES" sz="2000">
                <a:ea typeface="ＭＳ Ｐゴシック" pitchFamily="34" charset="-128"/>
              </a:rPr>
              <a:t>is_string()</a:t>
            </a:r>
          </a:p>
          <a:p>
            <a:pPr lvl="4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marL="339725" indent="-339725" eaLnBrk="0" hangingPunct="0"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La función var_dump() muestra el tipo y el valor de una variable. </a:t>
            </a: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1201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Variables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66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El tipo de una variable no se suele especificar. Se decide en tiempo de ejecución en función del contexto y puede variar.</a:t>
            </a: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Las variables se definen </a:t>
            </a:r>
            <a:r>
              <a:rPr lang="es-ES" sz="2000" b="1">
                <a:ea typeface="ＭＳ Ｐゴシック" pitchFamily="34" charset="-128"/>
              </a:rPr>
              <a:t>siempre </a:t>
            </a:r>
            <a:r>
              <a:rPr lang="es-ES" sz="2000">
                <a:ea typeface="ＭＳ Ｐゴシック" pitchFamily="34" charset="-128"/>
              </a:rPr>
              <a:t>con el símbolo $ delante:</a:t>
            </a:r>
          </a:p>
          <a:p>
            <a:pPr lvl="3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</a:rPr>
              <a:t>$a = 1;</a:t>
            </a:r>
          </a:p>
          <a:p>
            <a:pPr lvl="3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</a:rPr>
              <a:t>$b= “cadena”;</a:t>
            </a: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Empiezan por letra o _, nunca por número.</a:t>
            </a: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Ámbito de las variables: son globales al fichero salvo en las funciones.</a:t>
            </a: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En las funciones tienen solo un ámbito local.</a:t>
            </a:r>
            <a:endParaRPr lang="es-ES">
              <a:ea typeface="ＭＳ Ｐゴシック" pitchFamily="34" charset="-128"/>
            </a:endParaRPr>
          </a:p>
          <a:p>
            <a:pPr lvl="3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>
              <a:ea typeface="ＭＳ Ｐゴシック" pitchFamily="34" charset="-128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1201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Variables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8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5890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solidFill>
                <a:schemeClr val="bg1"/>
              </a:solidFill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solidFill>
                <a:schemeClr val="bg1"/>
              </a:solidFill>
              <a:ea typeface="ＭＳ Ｐゴシック" pitchFamily="34" charset="-128"/>
            </a:endParaRPr>
          </a:p>
          <a:p>
            <a:pPr marL="339725" indent="-339725" eaLnBrk="0" hangingPunct="0"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Tipo </a:t>
            </a:r>
            <a:r>
              <a:rPr lang="es-ES" sz="2000" b="1">
                <a:ea typeface="ＭＳ Ｐゴシック" pitchFamily="34" charset="-128"/>
              </a:rPr>
              <a:t>integer: números enteros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			Ej: 27, -5, 0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marL="339725" indent="-339725" eaLnBrk="0" hangingPunct="0"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 Tipo </a:t>
            </a:r>
            <a:r>
              <a:rPr lang="es-ES" sz="2000" b="1">
                <a:ea typeface="ＭＳ Ｐゴシック" pitchFamily="34" charset="-128"/>
              </a:rPr>
              <a:t>double: números reales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			Ej:1.234, -5.33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marL="339725" indent="-339725" eaLnBrk="0" hangingPunct="0"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Tipo </a:t>
            </a:r>
            <a:r>
              <a:rPr lang="es-ES" sz="2000" b="1">
                <a:ea typeface="ＭＳ Ｐゴシック" pitchFamily="34" charset="-128"/>
              </a:rPr>
              <a:t>boolean: lógico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			–Valores: </a:t>
            </a:r>
            <a:r>
              <a:rPr lang="es-ES" sz="2000" i="1">
                <a:ea typeface="ＭＳ Ｐゴシック" pitchFamily="34" charset="-128"/>
              </a:rPr>
              <a:t>true, false(insensibles a las mayúsculas)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			–El 0 y la cadena vacía tienen valor </a:t>
            </a:r>
            <a:r>
              <a:rPr lang="es-ES" sz="2000" i="1">
                <a:ea typeface="ＭＳ Ｐゴシック" pitchFamily="34" charset="-128"/>
              </a:rPr>
              <a:t>false</a:t>
            </a: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1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Tipo </a:t>
            </a:r>
            <a:r>
              <a:rPr lang="es-ES" sz="2000" b="1">
                <a:ea typeface="ＭＳ Ｐゴシック" pitchFamily="34" charset="-128"/>
              </a:rPr>
              <a:t>string</a:t>
            </a:r>
            <a:r>
              <a:rPr lang="es-ES" sz="2000">
                <a:ea typeface="ＭＳ Ｐゴシック" pitchFamily="34" charset="-128"/>
              </a:rPr>
              <a:t>: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Las cadenas se encierran entre comillas simples o dobles: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•    ‘simples’: admite los caracteres de escape \’ (comilla simple) y \\(barra). Las variables </a:t>
            </a:r>
            <a:r>
              <a:rPr lang="es-ES" sz="2000" b="1">
                <a:ea typeface="ＭＳ Ｐゴシック" pitchFamily="34" charset="-128"/>
              </a:rPr>
              <a:t>NO se interpretan.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 b="1"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•     “dobles”: admite más caracteres de escape, como \n, \r, \t, \\, \$, \”. Los nombres de variables </a:t>
            </a:r>
            <a:r>
              <a:rPr lang="es-ES" sz="2000" b="1">
                <a:ea typeface="ＭＳ Ｐゴシック" pitchFamily="34" charset="-128"/>
              </a:rPr>
              <a:t>SÍ se interpretan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 b="1">
              <a:ea typeface="ＭＳ Ｐゴシック" pitchFamily="34" charset="-128"/>
            </a:endParaRPr>
          </a:p>
          <a:p>
            <a:pPr marL="339725" indent="-339725" eaLnBrk="0" hangingPunct="0"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 Acceso a un carácter de la cadena, parecido a un array: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</a:rPr>
              <a:t>$inicial= $nombre{0};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 b="1"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 b="1">
              <a:ea typeface="ＭＳ Ｐゴシック" pitchFamily="34" charset="-128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793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•Ejemplos: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</a:rPr>
              <a:t>$a= 9;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</a:rPr>
              <a:t>print ‘a vale $a\n’; // muestra </a:t>
            </a:r>
            <a:r>
              <a:rPr lang="es-ES" b="1">
                <a:ea typeface="ＭＳ Ｐゴシック" pitchFamily="34" charset="-128"/>
              </a:rPr>
              <a:t>a vale $a\n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</a:rPr>
              <a:t>print “a vale $a\n”;// muestra </a:t>
            </a:r>
            <a:r>
              <a:rPr lang="es-ES" b="1">
                <a:ea typeface="ＭＳ Ｐゴシック" pitchFamily="34" charset="-128"/>
              </a:rPr>
              <a:t>a vale 9 y avanza una línea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b="1"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</a:rPr>
              <a:t>print “&lt;IMG SRC=‘logo.gif’&gt;”; // muestra </a:t>
            </a:r>
            <a:r>
              <a:rPr lang="es-ES" b="1">
                <a:ea typeface="ＭＳ Ｐゴシック" pitchFamily="34" charset="-128"/>
              </a:rPr>
              <a:t>&lt;IMG SRC=‘logo.gif’&gt;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</a:rPr>
              <a:t>print “&lt;IMG SRC=\”logo.gif\”&gt;”; // muestra </a:t>
            </a:r>
            <a:r>
              <a:rPr lang="es-ES" b="1">
                <a:ea typeface="ＭＳ Ｐゴシック" pitchFamily="34" charset="-128"/>
              </a:rPr>
              <a:t>&lt;IMG SRC=“logo.gif”&gt;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b="1"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b="1">
              <a:ea typeface="ＭＳ Ｐゴシック" pitchFamily="34" charset="-128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Variables</a:t>
            </a:r>
          </a:p>
        </p:txBody>
      </p:sp>
      <p:sp>
        <p:nvSpPr>
          <p:cNvPr id="168963" name="5 Marcador de contenido"/>
          <p:cNvSpPr txBox="1">
            <a:spLocks/>
          </p:cNvSpPr>
          <p:nvPr/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Font typeface="Arial" charset="0"/>
              <a:buNone/>
            </a:pPr>
            <a:r>
              <a:rPr lang="es-ES" sz="3000" b="1">
                <a:latin typeface="Calibri" pitchFamily="34" charset="0"/>
              </a:rPr>
              <a:t>Arrays.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Arial" charset="0"/>
              <a:buNone/>
            </a:pPr>
            <a:r>
              <a:rPr lang="es-ES" b="1">
                <a:latin typeface="Calibri" pitchFamily="34" charset="0"/>
              </a:rPr>
              <a:t>Para definir un array, se utiliza…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s-ES" b="1">
              <a:latin typeface="Calibri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ES">
                <a:latin typeface="Calibri" pitchFamily="34" charset="0"/>
              </a:rPr>
              <a:t> 	-El carácter ‘(‘ para delimitar su comienzo 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ES">
                <a:latin typeface="Calibri" pitchFamily="34" charset="0"/>
              </a:rPr>
              <a:t>	-El carácter ‘)’ para delimitar su final. 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ES">
                <a:latin typeface="Calibri" pitchFamily="34" charset="0"/>
              </a:rPr>
              <a:t>	-El carácter ‘, ‘  para separar sus elementos.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es-ES">
              <a:latin typeface="Calibri" pitchFamily="34" charset="0"/>
            </a:endParaRPr>
          </a:p>
          <a:p>
            <a:pPr marL="400050" lvl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ES" i="1">
                <a:latin typeface="Calibri" pitchFamily="34" charset="0"/>
              </a:rPr>
              <a:t>$nombre_array = array </a:t>
            </a:r>
            <a:r>
              <a:rPr lang="es-ES" b="1" i="1">
                <a:latin typeface="Calibri" pitchFamily="34" charset="0"/>
              </a:rPr>
              <a:t>(</a:t>
            </a:r>
            <a:r>
              <a:rPr lang="es-ES" i="1">
                <a:latin typeface="Calibri" pitchFamily="34" charset="0"/>
              </a:rPr>
              <a:t>valor1</a:t>
            </a:r>
            <a:r>
              <a:rPr lang="es-ES" b="1" i="1">
                <a:latin typeface="Calibri" pitchFamily="34" charset="0"/>
              </a:rPr>
              <a:t>,</a:t>
            </a:r>
            <a:r>
              <a:rPr lang="es-ES" i="1">
                <a:latin typeface="Calibri" pitchFamily="34" charset="0"/>
              </a:rPr>
              <a:t> valor2</a:t>
            </a:r>
            <a:r>
              <a:rPr lang="es-ES" b="1" i="1">
                <a:latin typeface="Calibri" pitchFamily="34" charset="0"/>
              </a:rPr>
              <a:t>,</a:t>
            </a:r>
            <a:r>
              <a:rPr lang="es-ES" i="1">
                <a:latin typeface="Calibri" pitchFamily="34" charset="0"/>
              </a:rPr>
              <a:t> ...</a:t>
            </a:r>
            <a:r>
              <a:rPr lang="es-ES" b="1" i="1">
                <a:latin typeface="Calibri" pitchFamily="34" charset="0"/>
              </a:rPr>
              <a:t>,</a:t>
            </a:r>
            <a:r>
              <a:rPr lang="es-ES" i="1">
                <a:latin typeface="Calibri" pitchFamily="34" charset="0"/>
              </a:rPr>
              <a:t> valorN</a:t>
            </a:r>
            <a:r>
              <a:rPr lang="es-ES" b="1" i="1">
                <a:latin typeface="Calibri" pitchFamily="34" charset="0"/>
              </a:rPr>
              <a:t>)</a:t>
            </a:r>
            <a:r>
              <a:rPr lang="es-ES" i="1">
                <a:latin typeface="Calibri" pitchFamily="34" charset="0"/>
              </a:rPr>
              <a:t>;</a:t>
            </a:r>
          </a:p>
          <a:p>
            <a:pPr marL="400050" lvl="1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s-ES" i="1">
                <a:latin typeface="Calibri" pitchFamily="34" charset="0"/>
              </a:rPr>
              <a:t>$dias = array("Lunes", "Martes", "Miércoles", "Jueves", "Viernes", "Sábado", "Domingo“);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s-ES" b="1">
                <a:latin typeface="Calibri" pitchFamily="34" charset="0"/>
              </a:rPr>
              <a:t>Cada elemento se accede indicando su posición dentro del array…</a:t>
            </a:r>
          </a:p>
          <a:p>
            <a:pPr marL="400050" lvl="1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pt-BR" i="1">
                <a:latin typeface="Calibri" pitchFamily="34" charset="0"/>
              </a:rPr>
              <a:t>$diaSeleccionado = $dias[0]; // diaSeleccionado = "Lunes"</a:t>
            </a:r>
          </a:p>
          <a:p>
            <a:pPr marL="400050" lvl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pt-BR" i="1">
                <a:latin typeface="Calibri" pitchFamily="34" charset="0"/>
              </a:rPr>
              <a:t>$otroDia = dias[5]; // otroDia = "Sábado“</a:t>
            </a:r>
          </a:p>
          <a:p>
            <a:pPr marL="400050" lvl="1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pt-BR" i="1">
              <a:latin typeface="Calibri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ES" sz="1600">
                <a:latin typeface="Calibri" pitchFamily="34" charset="0"/>
              </a:rPr>
              <a:t>		* las posiciones de los elementos empiezan a contarse en el 0 y no en el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Arrays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sp>
        <p:nvSpPr>
          <p:cNvPr id="5" name="5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200" dirty="0">
                <a:latin typeface="+mj-lt"/>
                <a:cs typeface="+mn-cs"/>
              </a:rPr>
              <a:t>La clave puede ser un entero no negativo o una cadena, el valor contenido puede ser cualquier otro tipo válido en PHP, incluyendo otro </a:t>
            </a:r>
            <a:r>
              <a:rPr lang="es-ES" sz="2200" dirty="0" err="1">
                <a:latin typeface="+mj-lt"/>
                <a:cs typeface="+mn-cs"/>
              </a:rPr>
              <a:t>array</a:t>
            </a:r>
            <a:r>
              <a:rPr lang="es-ES" sz="2200" dirty="0">
                <a:latin typeface="+mj-lt"/>
                <a:cs typeface="+mn-cs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200" dirty="0"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dirty="0">
                <a:latin typeface="+mj-lt"/>
                <a:cs typeface="+mn-cs"/>
              </a:rPr>
              <a:t>	$color = </a:t>
            </a:r>
            <a:r>
              <a:rPr lang="es-ES" sz="2200" dirty="0" err="1">
                <a:latin typeface="+mj-lt"/>
                <a:cs typeface="+mn-cs"/>
              </a:rPr>
              <a:t>array</a:t>
            </a:r>
            <a:r>
              <a:rPr lang="es-ES" sz="2200" dirty="0">
                <a:latin typeface="+mj-lt"/>
                <a:cs typeface="+mn-cs"/>
              </a:rPr>
              <a:t>( ‘rojo’=&gt;101, ‘verde’=&gt;51, ‘azul’=&gt;255);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200" dirty="0">
              <a:latin typeface="+mj-lt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200" dirty="0">
                <a:latin typeface="+mj-lt"/>
                <a:cs typeface="+mn-cs"/>
              </a:rPr>
              <a:t>Cada elemento se accede indicando su posición dentro del </a:t>
            </a:r>
            <a:r>
              <a:rPr lang="es-ES" sz="2200" dirty="0" err="1">
                <a:latin typeface="+mj-lt"/>
                <a:cs typeface="+mn-cs"/>
              </a:rPr>
              <a:t>array</a:t>
            </a:r>
            <a:r>
              <a:rPr lang="es-ES" sz="2200" dirty="0">
                <a:latin typeface="+mj-lt"/>
                <a:cs typeface="+mn-cs"/>
              </a:rPr>
              <a:t>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s-ES" sz="2200" dirty="0">
              <a:latin typeface="+mj-lt"/>
              <a:cs typeface="+mn-cs"/>
            </a:endParaRP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200" dirty="0">
                <a:latin typeface="+mj-lt"/>
                <a:cs typeface="+mn-cs"/>
              </a:rPr>
              <a:t>$</a:t>
            </a:r>
            <a:r>
              <a:rPr lang="pt-BR" sz="2200" dirty="0" err="1">
                <a:latin typeface="+mj-lt"/>
                <a:cs typeface="+mn-cs"/>
              </a:rPr>
              <a:t>colorSeleccionado</a:t>
            </a:r>
            <a:r>
              <a:rPr lang="pt-BR" sz="2200" dirty="0">
                <a:latin typeface="+mj-lt"/>
                <a:cs typeface="+mn-cs"/>
              </a:rPr>
              <a:t>= $</a:t>
            </a:r>
            <a:r>
              <a:rPr lang="es-ES" sz="2200" dirty="0">
                <a:latin typeface="+mj-lt"/>
                <a:cs typeface="+mn-cs"/>
              </a:rPr>
              <a:t> color [‘rojo’</a:t>
            </a:r>
            <a:r>
              <a:rPr lang="pt-BR" sz="2200" dirty="0">
                <a:latin typeface="+mj-lt"/>
                <a:cs typeface="+mn-cs"/>
              </a:rPr>
              <a:t>]; </a:t>
            </a:r>
            <a:r>
              <a:rPr lang="pt-BR" sz="2200" i="1" dirty="0">
                <a:latin typeface="+mj-lt"/>
                <a:cs typeface="+mn-cs"/>
              </a:rPr>
              <a:t>// </a:t>
            </a:r>
            <a:r>
              <a:rPr lang="pt-BR" sz="2200" dirty="0" err="1">
                <a:latin typeface="+mj-lt"/>
                <a:cs typeface="+mn-cs"/>
              </a:rPr>
              <a:t>colorSeleccionado</a:t>
            </a:r>
            <a:r>
              <a:rPr lang="pt-BR" sz="2200" dirty="0">
                <a:latin typeface="+mj-lt"/>
                <a:cs typeface="+mn-cs"/>
              </a:rPr>
              <a:t> </a:t>
            </a:r>
            <a:r>
              <a:rPr lang="pt-BR" sz="2200" i="1">
                <a:latin typeface="+mj-lt"/>
                <a:cs typeface="+mn-cs"/>
              </a:rPr>
              <a:t>= 101</a:t>
            </a:r>
            <a:endParaRPr lang="pt-BR" sz="2200" i="1" dirty="0">
              <a:latin typeface="+mj-lt"/>
              <a:cs typeface="+mn-cs"/>
            </a:endParaRP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pt-BR" sz="2100" i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0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1010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Ejemplo de variables variables: página web multilenguaje</a:t>
            </a:r>
            <a:endParaRPr lang="es-ES" sz="2000">
              <a:solidFill>
                <a:schemeClr val="bg1"/>
              </a:solidFill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</a:rPr>
              <a:t>&lt;?PHP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</a:rPr>
              <a:t>		$mensaje_es="Hola";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</a:rPr>
              <a:t>		$mensaje_en="Hello";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</a:rPr>
              <a:t>		$idioma= "es";   //variable que decide el idioma de la pagina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</a:rPr>
              <a:t>		$mensaje= "mensaje_" . $idioma;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</a:rPr>
              <a:t>		print $$mensaje; //lo equivalente a print $mensaje_es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</a:rPr>
              <a:t>?&gt;</a:t>
            </a: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>
                <a:latin typeface="Tahoma" pitchFamily="34" charset="0"/>
                <a:ea typeface="ＭＳ Ｐゴシック" pitchFamily="34" charset="-128"/>
                <a:cs typeface="Tahoma" pitchFamily="34" charset="0"/>
              </a:rPr>
              <a:t>El resultado del código anterior será “Hola”</a:t>
            </a: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Ejercicio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203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latin typeface="Tahoma" pitchFamily="34" charset="0"/>
              <a:cs typeface="Tahoma" pitchFamily="34" charset="0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latin typeface="Tahoma" pitchFamily="34" charset="0"/>
              <a:cs typeface="Tahoma" pitchFamily="34" charset="0"/>
            </a:endParaRPr>
          </a:p>
          <a:p>
            <a:pPr marL="339725" indent="-339725" eaLnBrk="0" hangingPunct="0"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latin typeface="Tahoma" pitchFamily="34" charset="0"/>
                <a:cs typeface="Tahoma" pitchFamily="34" charset="0"/>
              </a:rPr>
              <a:t>Definición de constantes: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latin typeface="Tahoma" pitchFamily="34" charset="0"/>
              <a:cs typeface="Tahoma" pitchFamily="34" charset="0"/>
            </a:endParaRPr>
          </a:p>
          <a:p>
            <a:pPr lvl="3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latin typeface="Tahoma" pitchFamily="34" charset="0"/>
                <a:cs typeface="Tahoma" pitchFamily="34" charset="0"/>
              </a:rPr>
              <a:t>define (“CONSTANTE”, “hola”);</a:t>
            </a:r>
          </a:p>
          <a:p>
            <a:pPr lvl="3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latin typeface="Tahoma" pitchFamily="34" charset="0"/>
                <a:cs typeface="Tahoma" pitchFamily="34" charset="0"/>
              </a:rPr>
              <a:t>print CONSTANTE;</a:t>
            </a:r>
          </a:p>
          <a:p>
            <a:pPr lvl="3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>
              <a:latin typeface="Tahoma" pitchFamily="34" charset="0"/>
              <a:cs typeface="Tahoma" pitchFamily="34" charset="0"/>
            </a:endParaRPr>
          </a:p>
          <a:p>
            <a:pPr marL="339725" indent="-339725" eaLnBrk="0" hangingPunct="0"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latin typeface="Tahoma" pitchFamily="34" charset="0"/>
                <a:cs typeface="Tahoma" pitchFamily="34" charset="0"/>
              </a:rPr>
              <a:t>No llevan $ delante</a:t>
            </a:r>
          </a:p>
          <a:p>
            <a:pPr marL="339725" indent="-339725" eaLnBrk="0" hangingPunct="0"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latin typeface="Tahoma" pitchFamily="34" charset="0"/>
              <a:cs typeface="Tahoma" pitchFamily="34" charset="0"/>
            </a:endParaRPr>
          </a:p>
          <a:p>
            <a:pPr marL="339725" indent="-339725" eaLnBrk="0" hangingPunct="0"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latin typeface="Tahoma" pitchFamily="34" charset="0"/>
                <a:cs typeface="Tahoma" pitchFamily="34" charset="0"/>
              </a:rPr>
              <a:t>Sólo se pueden definir constantes de los tipos boolean, integer, double y string</a:t>
            </a: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Constantes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algn="just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latin typeface="Tahoma" pitchFamily="34" charset="0"/>
              <a:cs typeface="Tahoma" pitchFamily="34" charset="0"/>
            </a:endParaRPr>
          </a:p>
          <a:p>
            <a:pPr marL="339725" indent="-339725" algn="just" eaLnBrk="0" hangingPunct="0"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latin typeface="Tahoma" pitchFamily="34" charset="0"/>
                <a:cs typeface="Tahoma" pitchFamily="34" charset="0"/>
              </a:rPr>
              <a:t>Los scripts PHP están incrustados en los documentos HTML y el servidor los interpreta y ejecuta antes de servir las páginas al cliente.</a:t>
            </a: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latin typeface="Tahoma" pitchFamily="34" charset="0"/>
              <a:cs typeface="Tahoma" pitchFamily="34" charset="0"/>
            </a:endParaRPr>
          </a:p>
          <a:p>
            <a:pPr marL="339725" indent="-339725" eaLnBrk="0" hangingPunct="0"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latin typeface="Tahoma" pitchFamily="34" charset="0"/>
                <a:cs typeface="Tahoma" pitchFamily="34" charset="0"/>
              </a:rPr>
              <a:t>El cliente no ve el código PHP sino los resultados que produce</a:t>
            </a:r>
          </a:p>
          <a:p>
            <a:pPr marL="339725" indent="-339725" eaLnBrk="0" hangingPunct="0"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latin typeface="Tahoma" pitchFamily="34" charset="0"/>
              <a:cs typeface="Tahoma" pitchFamily="34" charset="0"/>
            </a:endParaRPr>
          </a:p>
          <a:p>
            <a:pPr marL="339725" indent="-339725" eaLnBrk="0" hangingPunct="0"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latin typeface="Tahoma" pitchFamily="34" charset="0"/>
                <a:cs typeface="Tahoma" pitchFamily="34" charset="0"/>
              </a:rPr>
              <a:t>Versión actual: PHP 7 </a:t>
            </a:r>
          </a:p>
          <a:p>
            <a:pPr marL="339725" indent="-339725" eaLnBrk="0" hangingPunct="0"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latin typeface="Tahoma" pitchFamily="34" charset="0"/>
              <a:cs typeface="Tahoma" pitchFamily="34" charset="0"/>
            </a:endParaRPr>
          </a:p>
          <a:p>
            <a:pPr marL="339725" indent="-339725" eaLnBrk="0" hangingPunct="0"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latin typeface="Tahoma" pitchFamily="34" charset="0"/>
                <a:cs typeface="Tahoma" pitchFamily="34" charset="0"/>
              </a:rPr>
              <a:t>Potente, fácil de aprender, de libre distribución y permite el acceso a bases de datos.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latin typeface="Tahoma" pitchFamily="34" charset="0"/>
              <a:cs typeface="Tahoma" pitchFamily="34" charset="0"/>
            </a:endParaRPr>
          </a:p>
          <a:p>
            <a:pPr marL="339725" indent="-339725" eaLnBrk="0" hangingPunct="0"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latin typeface="Tahoma" pitchFamily="34" charset="0"/>
                <a:cs typeface="Tahoma" pitchFamily="34" charset="0"/>
                <a:hlinkClick r:id="rId3"/>
              </a:rPr>
              <a:t>http://es.wikipedia.org/wiki/PHP</a:t>
            </a:r>
            <a:endParaRPr lang="es-ES" sz="2000">
              <a:latin typeface="Tahoma" pitchFamily="34" charset="0"/>
              <a:cs typeface="Tahoma" pitchFamily="34" charset="0"/>
            </a:endParaRPr>
          </a:p>
          <a:p>
            <a:pPr marL="339725" indent="-339725" eaLnBrk="0" hangingPunct="0"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hlinkClick r:id="rId4"/>
              </a:rPr>
              <a:t>http://php.net/manual/es/index.php</a:t>
            </a:r>
            <a:endParaRPr lang="es-ES" sz="2000"/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latin typeface="Tahoma" pitchFamily="34" charset="0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Introducción II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1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082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Operadores</a:t>
            </a:r>
          </a:p>
        </p:txBody>
      </p:sp>
      <p:sp>
        <p:nvSpPr>
          <p:cNvPr id="174084" name="5 Rectángulo"/>
          <p:cNvSpPr>
            <a:spLocks noChangeArrowheads="1"/>
          </p:cNvSpPr>
          <p:nvPr/>
        </p:nvSpPr>
        <p:spPr bwMode="auto">
          <a:xfrm>
            <a:off x="611188" y="1341438"/>
            <a:ext cx="8064500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3500" b="1">
                <a:latin typeface="Calibri" pitchFamily="34" charset="0"/>
              </a:rPr>
              <a:t>Asignación</a:t>
            </a:r>
          </a:p>
          <a:p>
            <a:pPr marL="400050" lvl="1"/>
            <a:r>
              <a:rPr lang="es-ES" sz="2400">
                <a:latin typeface="Calibri" pitchFamily="34" charset="0"/>
              </a:rPr>
              <a:t>$numero1 </a:t>
            </a:r>
            <a:r>
              <a:rPr lang="es-ES" sz="2400" b="1">
                <a:latin typeface="Calibri" pitchFamily="34" charset="0"/>
              </a:rPr>
              <a:t>=</a:t>
            </a:r>
            <a:r>
              <a:rPr lang="es-ES" sz="2400">
                <a:latin typeface="Calibri" pitchFamily="34" charset="0"/>
              </a:rPr>
              <a:t> 3;</a:t>
            </a:r>
          </a:p>
          <a:p>
            <a:pPr marL="400050" lvl="1"/>
            <a:r>
              <a:rPr lang="es-ES" sz="2400">
                <a:latin typeface="Calibri" pitchFamily="34" charset="0"/>
              </a:rPr>
              <a:t>$numero2 </a:t>
            </a:r>
            <a:r>
              <a:rPr lang="es-ES" sz="2400" b="1">
                <a:latin typeface="Calibri" pitchFamily="34" charset="0"/>
              </a:rPr>
              <a:t>=</a:t>
            </a:r>
            <a:r>
              <a:rPr lang="es-ES" sz="2400">
                <a:latin typeface="Calibri" pitchFamily="34" charset="0"/>
              </a:rPr>
              <a:t> 4;</a:t>
            </a:r>
          </a:p>
          <a:p>
            <a:pPr marL="400050" lvl="1"/>
            <a:endParaRPr lang="es-ES" sz="2400">
              <a:solidFill>
                <a:schemeClr val="accent2"/>
              </a:solidFill>
            </a:endParaRPr>
          </a:p>
          <a:p>
            <a:pPr marL="400050" lvl="1"/>
            <a:r>
              <a:rPr lang="es-ES" sz="2400">
                <a:solidFill>
                  <a:schemeClr val="accent2"/>
                </a:solidFill>
              </a:rPr>
              <a:t>5 = $numero1;  </a:t>
            </a:r>
            <a:r>
              <a:rPr lang="es-ES" sz="2400" i="1">
                <a:solidFill>
                  <a:schemeClr val="accent2"/>
                </a:solidFill>
                <a:latin typeface="Calibri" pitchFamily="34" charset="0"/>
              </a:rPr>
              <a:t>/* Error, la asignación siempre se realiza a una variable,por lo que en la izquierda no se puede indicar un número */</a:t>
            </a:r>
          </a:p>
          <a:p>
            <a:pPr marL="400050" lvl="1"/>
            <a:endParaRPr lang="es-ES" sz="2400" i="1">
              <a:solidFill>
                <a:schemeClr val="accent2"/>
              </a:solidFill>
              <a:latin typeface="Calibri" pitchFamily="34" charset="0"/>
            </a:endParaRPr>
          </a:p>
          <a:p>
            <a:pPr marL="400050" lvl="1"/>
            <a:r>
              <a:rPr lang="es-ES" sz="2400">
                <a:latin typeface="Calibri" pitchFamily="34" charset="0"/>
              </a:rPr>
              <a:t>$numero1 = 5; </a:t>
            </a:r>
            <a:r>
              <a:rPr lang="es-ES" sz="2400" i="1"/>
              <a:t>// Ahora, la variable numero1 vale 5</a:t>
            </a:r>
          </a:p>
          <a:p>
            <a:pPr marL="400050" lvl="1"/>
            <a:r>
              <a:rPr lang="es-ES" sz="2400">
                <a:latin typeface="Calibri" pitchFamily="34" charset="0"/>
              </a:rPr>
              <a:t>$numero1 = $numero2; </a:t>
            </a:r>
            <a:r>
              <a:rPr lang="es-ES" sz="2400" i="1"/>
              <a:t>// Ahora, la variable numero1 vale 4</a:t>
            </a:r>
          </a:p>
          <a:p>
            <a:pPr marL="800100" lvl="2"/>
            <a:endParaRPr lang="es-ES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2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Operadores</a:t>
            </a:r>
          </a:p>
        </p:txBody>
      </p:sp>
      <p:sp>
        <p:nvSpPr>
          <p:cNvPr id="176131" name="5 Marcador de contenido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s-ES" sz="3500" b="1">
                <a:latin typeface="Calibri" pitchFamily="34" charset="0"/>
              </a:rPr>
              <a:t>Incremento y decremento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s-ES" sz="3600">
                <a:latin typeface="Calibri" pitchFamily="34" charset="0"/>
              </a:rPr>
              <a:t>Estos dos operadores solamente son válidos para las variables numéricas</a:t>
            </a:r>
          </a:p>
          <a:p>
            <a:pPr marL="800100" lvl="2">
              <a:spcBef>
                <a:spcPct val="20000"/>
              </a:spcBef>
            </a:pPr>
            <a:r>
              <a:rPr lang="en-US" sz="2400" b="1">
                <a:latin typeface="Calibri" pitchFamily="34" charset="0"/>
              </a:rPr>
              <a:t>Pre-incremento: ++$a</a:t>
            </a:r>
          </a:p>
          <a:p>
            <a:pPr marL="800100" lvl="2">
              <a:spcBef>
                <a:spcPct val="20000"/>
              </a:spcBef>
            </a:pPr>
            <a:r>
              <a:rPr lang="es-ES" sz="2400">
                <a:latin typeface="Calibri" pitchFamily="34" charset="0"/>
              </a:rPr>
              <a:t>           Incrementa $a en uno, devuelve el valor de $a incrementado</a:t>
            </a:r>
          </a:p>
          <a:p>
            <a:pPr marL="800100" lvl="2">
              <a:spcBef>
                <a:spcPct val="20000"/>
              </a:spcBef>
            </a:pPr>
            <a:r>
              <a:rPr lang="en-US" sz="2400" b="1">
                <a:latin typeface="Calibri" pitchFamily="34" charset="0"/>
              </a:rPr>
              <a:t>Post-incremento: $a++</a:t>
            </a:r>
          </a:p>
          <a:p>
            <a:pPr marL="800100" lvl="2">
              <a:spcBef>
                <a:spcPct val="20000"/>
              </a:spcBef>
            </a:pPr>
            <a:r>
              <a:rPr lang="es-ES" sz="2400">
                <a:latin typeface="Calibri" pitchFamily="34" charset="0"/>
              </a:rPr>
              <a:t>           Incrementa $a en uno, devuelve el valor de $a.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715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000" b="1">
                <a:ea typeface="ＭＳ Ｐゴシック" pitchFamily="34" charset="-128"/>
              </a:rPr>
              <a:t>&lt;?php</a:t>
            </a:r>
          </a:p>
          <a:p>
            <a:pPr marL="339725" indent="-339725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000">
                <a:ea typeface="ＭＳ Ｐゴシック" pitchFamily="34" charset="-128"/>
              </a:rPr>
              <a:t>echo "&lt;h3&gt;Postincrement&lt;/h3&gt;";</a:t>
            </a:r>
            <a:br>
              <a:rPr lang="en-US" sz="2000">
                <a:ea typeface="ＭＳ Ｐゴシック" pitchFamily="34" charset="-128"/>
              </a:rPr>
            </a:br>
            <a:r>
              <a:rPr lang="en-US" sz="2000">
                <a:ea typeface="ＭＳ Ｐゴシック" pitchFamily="34" charset="-128"/>
              </a:rPr>
              <a:t>$a = 5;</a:t>
            </a:r>
            <a:br>
              <a:rPr lang="en-US" sz="2000">
                <a:ea typeface="ＭＳ Ｐゴシック" pitchFamily="34" charset="-128"/>
              </a:rPr>
            </a:br>
            <a:r>
              <a:rPr lang="en-US" sz="2000">
                <a:ea typeface="ＭＳ Ｐゴシック" pitchFamily="34" charset="-128"/>
              </a:rPr>
              <a:t>echo “Deberia ser 5: " . $a++ . "&lt;br /&gt;\n";</a:t>
            </a:r>
            <a:br>
              <a:rPr lang="en-US" sz="2000">
                <a:ea typeface="ＭＳ Ｐゴシック" pitchFamily="34" charset="-128"/>
              </a:rPr>
            </a:br>
            <a:r>
              <a:rPr lang="en-US" sz="2000">
                <a:ea typeface="ＭＳ Ｐゴシック" pitchFamily="34" charset="-128"/>
              </a:rPr>
              <a:t>echo " Deberia  ser 6: " . $a . "&lt;br /&gt;\n";</a:t>
            </a:r>
            <a:br>
              <a:rPr lang="en-US" sz="2000">
                <a:ea typeface="ＭＳ Ｐゴシック" pitchFamily="34" charset="-128"/>
              </a:rPr>
            </a:br>
            <a:r>
              <a:rPr lang="en-US" sz="2000">
                <a:ea typeface="ＭＳ Ｐゴシック" pitchFamily="34" charset="-128"/>
              </a:rPr>
              <a:t/>
            </a:r>
            <a:br>
              <a:rPr lang="en-US" sz="2000">
                <a:ea typeface="ＭＳ Ｐゴシック" pitchFamily="34" charset="-128"/>
              </a:rPr>
            </a:br>
            <a:r>
              <a:rPr lang="en-US" sz="2000">
                <a:ea typeface="ＭＳ Ｐゴシック" pitchFamily="34" charset="-128"/>
              </a:rPr>
              <a:t>echo "&lt;h3&gt;Preincrement&lt;/h3&gt;";</a:t>
            </a:r>
            <a:br>
              <a:rPr lang="en-US" sz="2000">
                <a:ea typeface="ＭＳ Ｐゴシック" pitchFamily="34" charset="-128"/>
              </a:rPr>
            </a:br>
            <a:r>
              <a:rPr lang="en-US" sz="2000">
                <a:ea typeface="ＭＳ Ｐゴシック" pitchFamily="34" charset="-128"/>
              </a:rPr>
              <a:t>$a = 5;</a:t>
            </a:r>
            <a:br>
              <a:rPr lang="en-US" sz="2000">
                <a:ea typeface="ＭＳ Ｐゴシック" pitchFamily="34" charset="-128"/>
              </a:rPr>
            </a:br>
            <a:r>
              <a:rPr lang="en-US" sz="2000">
                <a:ea typeface="ＭＳ Ｐゴシック" pitchFamily="34" charset="-128"/>
              </a:rPr>
              <a:t>echo “Deberia ser 6: " . ++$a . "&lt;br /&gt;\n";</a:t>
            </a:r>
            <a:br>
              <a:rPr lang="en-US" sz="2000">
                <a:ea typeface="ＭＳ Ｐゴシック" pitchFamily="34" charset="-128"/>
              </a:rPr>
            </a:br>
            <a:r>
              <a:rPr lang="en-US" sz="2000">
                <a:ea typeface="ＭＳ Ｐゴシック" pitchFamily="34" charset="-128"/>
              </a:rPr>
              <a:t>echo “Deberia ser 6: " . $a . "&lt;br /&gt;\n";</a:t>
            </a:r>
          </a:p>
          <a:p>
            <a:pPr marL="339725" indent="-339725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altLang="es-ES" sz="2000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es-ES" sz="2000" b="1">
                <a:latin typeface="Tahoma" pitchFamily="34" charset="0"/>
                <a:ea typeface="ＭＳ Ｐゴシック" pitchFamily="34" charset="-128"/>
                <a:cs typeface="Tahoma" pitchFamily="34" charset="0"/>
              </a:rPr>
              <a:t>?&gt;</a:t>
            </a:r>
            <a:endParaRPr lang="es-ES" altLang="es-ES" sz="2000" b="1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Operadores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817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800100" lvl="2" eaLnBrk="0" hangingPunct="0">
              <a:spcBef>
                <a:spcPct val="200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b="1">
                <a:ea typeface="ＭＳ Ｐゴシック" pitchFamily="34" charset="-128"/>
              </a:rPr>
              <a:t>Pre-decremento: --$a</a:t>
            </a:r>
          </a:p>
          <a:p>
            <a:pPr marL="800100" lvl="2" eaLnBrk="0" hangingPunct="0">
              <a:spcBef>
                <a:spcPct val="200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400">
                <a:ea typeface="ＭＳ Ｐゴシック" pitchFamily="34" charset="-128"/>
              </a:rPr>
              <a:t>    Decrementa $a en uno, devuelve el valor de $a decrementado</a:t>
            </a:r>
          </a:p>
          <a:p>
            <a:pPr marL="800100" lvl="2" eaLnBrk="0" hangingPunct="0">
              <a:spcBef>
                <a:spcPct val="200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sz="2400">
              <a:ea typeface="ＭＳ Ｐゴシック" pitchFamily="34" charset="-128"/>
            </a:endParaRPr>
          </a:p>
          <a:p>
            <a:pPr marL="800100" lvl="2" eaLnBrk="0" hangingPunct="0">
              <a:spcBef>
                <a:spcPct val="200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b="1">
                <a:ea typeface="ＭＳ Ｐゴシック" pitchFamily="34" charset="-128"/>
              </a:rPr>
              <a:t>Post-decremento: $a--</a:t>
            </a:r>
          </a:p>
          <a:p>
            <a:pPr marL="800100" lvl="2" eaLnBrk="0" hangingPunct="0">
              <a:spcBef>
                <a:spcPct val="200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400">
                <a:ea typeface="ＭＳ Ｐゴシック" pitchFamily="34" charset="-128"/>
              </a:rPr>
              <a:t>      Decrementa $a en uno, devuelve el valor de $a.</a:t>
            </a:r>
          </a:p>
          <a:p>
            <a:pPr marL="800100" lvl="2" eaLnBrk="0" hangingPunct="0">
              <a:spcBef>
                <a:spcPct val="200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400">
              <a:ea typeface="ＭＳ Ｐゴシック" pitchFamily="34" charset="-128"/>
            </a:endParaRPr>
          </a:p>
          <a:p>
            <a:pPr marL="800100" lvl="2" eaLnBrk="0" hangingPunct="0">
              <a:spcBef>
                <a:spcPct val="200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400">
              <a:ea typeface="ＭＳ Ｐゴシック" pitchFamily="34" charset="-128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Operadores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2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000">
                <a:ea typeface="ＭＳ Ｐゴシック" pitchFamily="34" charset="-128"/>
              </a:rPr>
              <a:t>&lt;?php</a:t>
            </a:r>
          </a:p>
          <a:p>
            <a:pPr marL="339725" indent="-339725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000">
                <a:ea typeface="ＭＳ Ｐゴシック" pitchFamily="34" charset="-128"/>
              </a:rPr>
              <a:t>     echo "&lt;h3&gt;Postdecrement&lt;/h3&gt;";</a:t>
            </a:r>
            <a:br>
              <a:rPr lang="en-US" sz="2000">
                <a:ea typeface="ＭＳ Ｐゴシック" pitchFamily="34" charset="-128"/>
              </a:rPr>
            </a:br>
            <a:r>
              <a:rPr lang="en-US" sz="2000">
                <a:ea typeface="ＭＳ Ｐゴシック" pitchFamily="34" charset="-128"/>
              </a:rPr>
              <a:t>$a = 5;</a:t>
            </a:r>
            <a:br>
              <a:rPr lang="en-US" sz="2000">
                <a:ea typeface="ＭＳ Ｐゴシック" pitchFamily="34" charset="-128"/>
              </a:rPr>
            </a:br>
            <a:r>
              <a:rPr lang="en-US" sz="2000">
                <a:ea typeface="ＭＳ Ｐゴシック" pitchFamily="34" charset="-128"/>
              </a:rPr>
              <a:t>echo “Deberia ser 5: " . $a-- . "&lt;br /&gt;\n";</a:t>
            </a:r>
            <a:br>
              <a:rPr lang="en-US" sz="2000">
                <a:ea typeface="ＭＳ Ｐゴシック" pitchFamily="34" charset="-128"/>
              </a:rPr>
            </a:br>
            <a:r>
              <a:rPr lang="en-US" sz="2000">
                <a:ea typeface="ＭＳ Ｐゴシック" pitchFamily="34" charset="-128"/>
              </a:rPr>
              <a:t>echo “Deberia ser 4: " . $a . "&lt;br /&gt;\n";</a:t>
            </a:r>
            <a:br>
              <a:rPr lang="en-US" sz="2000">
                <a:ea typeface="ＭＳ Ｐゴシック" pitchFamily="34" charset="-128"/>
              </a:rPr>
            </a:br>
            <a:r>
              <a:rPr lang="en-US" sz="2000">
                <a:ea typeface="ＭＳ Ｐゴシック" pitchFamily="34" charset="-128"/>
              </a:rPr>
              <a:t/>
            </a:r>
            <a:br>
              <a:rPr lang="en-US" sz="2000">
                <a:ea typeface="ＭＳ Ｐゴシック" pitchFamily="34" charset="-128"/>
              </a:rPr>
            </a:br>
            <a:r>
              <a:rPr lang="en-US" sz="2000">
                <a:ea typeface="ＭＳ Ｐゴシック" pitchFamily="34" charset="-128"/>
              </a:rPr>
              <a:t>echo "&lt;h3&gt;Predecrement&lt;/h3&gt;";</a:t>
            </a:r>
            <a:br>
              <a:rPr lang="en-US" sz="2000">
                <a:ea typeface="ＭＳ Ｐゴシック" pitchFamily="34" charset="-128"/>
              </a:rPr>
            </a:br>
            <a:r>
              <a:rPr lang="en-US" sz="2000">
                <a:ea typeface="ＭＳ Ｐゴシック" pitchFamily="34" charset="-128"/>
              </a:rPr>
              <a:t>$a = 5;</a:t>
            </a:r>
            <a:br>
              <a:rPr lang="en-US" sz="2000">
                <a:ea typeface="ＭＳ Ｐゴシック" pitchFamily="34" charset="-128"/>
              </a:rPr>
            </a:br>
            <a:r>
              <a:rPr lang="en-US" sz="2000">
                <a:ea typeface="ＭＳ Ｐゴシック" pitchFamily="34" charset="-128"/>
              </a:rPr>
              <a:t>echo “Deberia ser 4: " . --$a . "&lt;br /&gt;\n";</a:t>
            </a:r>
            <a:br>
              <a:rPr lang="en-US" sz="2000">
                <a:ea typeface="ＭＳ Ｐゴシック" pitchFamily="34" charset="-128"/>
              </a:rPr>
            </a:br>
            <a:r>
              <a:rPr lang="en-US" sz="2000">
                <a:ea typeface="ＭＳ Ｐゴシック" pitchFamily="34" charset="-128"/>
              </a:rPr>
              <a:t>echo “Deberia ser 4: " . $a . "&lt;br /&gt;\n";</a:t>
            </a:r>
          </a:p>
          <a:p>
            <a:pPr marL="339725" indent="-339725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000">
                <a:ea typeface="ＭＳ Ｐゴシック" pitchFamily="34" charset="-128"/>
              </a:rPr>
              <a:t>?&gt;</a:t>
            </a:r>
            <a:endParaRPr lang="es-ES" altLang="es-ES" sz="2000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Operadores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1201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Operadores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sp>
        <p:nvSpPr>
          <p:cNvPr id="5" name="5 Marcador de contenido"/>
          <p:cNvSpPr txBox="1">
            <a:spLocks/>
          </p:cNvSpPr>
          <p:nvPr/>
        </p:nvSpPr>
        <p:spPr>
          <a:xfrm>
            <a:off x="457200" y="1341438"/>
            <a:ext cx="8229600" cy="4967287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800" b="1" dirty="0">
                <a:latin typeface="+mn-lt"/>
                <a:cs typeface="+mn-cs"/>
              </a:rPr>
              <a:t>Matemáticos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200" dirty="0" err="1">
                <a:latin typeface="+mn-lt"/>
                <a:cs typeface="+mn-cs"/>
              </a:rPr>
              <a:t>Php</a:t>
            </a:r>
            <a:r>
              <a:rPr lang="es-ES" sz="3200" dirty="0">
                <a:latin typeface="+mn-lt"/>
                <a:cs typeface="+mn-cs"/>
              </a:rPr>
              <a:t> permite realizar manipulaciones matemáticas sobre el valor de las variables numéricas. Los operadores definidos son: suma (+), resta (-), multiplicación (*), división (/) y modulo (%).</a:t>
            </a: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s-ES" sz="2400" dirty="0">
              <a:latin typeface="+mn-lt"/>
              <a:cs typeface="+mn-cs"/>
            </a:endParaRP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>
                <a:latin typeface="+mn-lt"/>
                <a:cs typeface="+mn-cs"/>
              </a:rPr>
              <a:t>$numero1 = 10;</a:t>
            </a: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>
                <a:latin typeface="+mn-lt"/>
                <a:cs typeface="+mn-cs"/>
              </a:rPr>
              <a:t>$numero2 = 5;</a:t>
            </a: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s-ES" sz="2400" dirty="0">
              <a:latin typeface="+mn-lt"/>
              <a:cs typeface="+mn-cs"/>
            </a:endParaRP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>
                <a:latin typeface="+mn-lt"/>
                <a:cs typeface="+mn-cs"/>
              </a:rPr>
              <a:t>$resultado = $numero1 / $numero2; </a:t>
            </a:r>
            <a:r>
              <a:rPr lang="es-ES" sz="2600" i="1" dirty="0">
                <a:latin typeface="+mn-lt"/>
                <a:cs typeface="+mn-cs"/>
              </a:rPr>
              <a:t>// $resultado = 2</a:t>
            </a: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>
                <a:latin typeface="+mn-lt"/>
                <a:cs typeface="+mn-cs"/>
              </a:rPr>
              <a:t>$resultado = 3 + $numero1; </a:t>
            </a:r>
            <a:r>
              <a:rPr lang="es-ES" sz="2600" i="1" dirty="0">
                <a:latin typeface="+mn-lt"/>
                <a:cs typeface="+mn-cs"/>
              </a:rPr>
              <a:t>// $resultado = 13</a:t>
            </a: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>
                <a:latin typeface="+mn-lt"/>
                <a:cs typeface="+mn-cs"/>
              </a:rPr>
              <a:t>$resultado = $numero2 – 4; </a:t>
            </a:r>
            <a:r>
              <a:rPr lang="es-ES" sz="2600" i="1" dirty="0">
                <a:latin typeface="+mn-lt"/>
                <a:cs typeface="+mn-cs"/>
              </a:rPr>
              <a:t>// $resultado = 1</a:t>
            </a: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>
                <a:latin typeface="+mn-lt"/>
                <a:cs typeface="+mn-cs"/>
              </a:rPr>
              <a:t>$resultado = $numero1 * $numero 2; </a:t>
            </a:r>
            <a:r>
              <a:rPr lang="es-ES" sz="2600" i="1" dirty="0">
                <a:latin typeface="+mn-lt"/>
                <a:cs typeface="+mn-cs"/>
              </a:rPr>
              <a:t>// $resultado = 50</a:t>
            </a: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>
                <a:latin typeface="+mn-lt"/>
                <a:cs typeface="+mn-cs"/>
              </a:rPr>
              <a:t>$resultado = $numero1 % $numero2; </a:t>
            </a:r>
            <a:r>
              <a:rPr lang="es-ES" sz="2600" i="1" dirty="0">
                <a:latin typeface="+mn-lt"/>
                <a:cs typeface="+mn-cs"/>
              </a:rPr>
              <a:t>// $resultado = 0</a:t>
            </a: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s-ES" sz="2400" i="1" dirty="0">
              <a:latin typeface="+mn-lt"/>
              <a:cs typeface="+mn-cs"/>
            </a:endParaRP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>
                <a:latin typeface="+mn-lt"/>
                <a:cs typeface="+mn-cs"/>
              </a:rPr>
              <a:t>$numero1 = 9;</a:t>
            </a: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>
                <a:latin typeface="+mn-lt"/>
                <a:cs typeface="+mn-cs"/>
              </a:rPr>
              <a:t>$numero2 = 5;</a:t>
            </a: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>
                <a:latin typeface="+mn-lt"/>
                <a:cs typeface="+mn-cs"/>
              </a:rPr>
              <a:t>$resultado = $numero1 % $numero2; // $resultado = 4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s-ES" sz="32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4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1201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Operadores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sp>
        <p:nvSpPr>
          <p:cNvPr id="5" name="5 Marcador de contenido"/>
          <p:cNvSpPr txBox="1">
            <a:spLocks/>
          </p:cNvSpPr>
          <p:nvPr/>
        </p:nvSpPr>
        <p:spPr>
          <a:xfrm>
            <a:off x="457200" y="1341438"/>
            <a:ext cx="8229600" cy="496728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800" b="1" dirty="0">
                <a:latin typeface="+mn-lt"/>
                <a:cs typeface="+mn-cs"/>
              </a:rPr>
              <a:t>Matemáticos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200" dirty="0">
                <a:latin typeface="+mn-lt"/>
                <a:cs typeface="+mn-cs"/>
              </a:rPr>
              <a:t>Los operadores matemáticos también se pueden combinar con el operador de asignación para abreviar su notación.</a:t>
            </a: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s-ES" sz="2400" dirty="0">
              <a:latin typeface="+mn-lt"/>
              <a:cs typeface="+mn-cs"/>
            </a:endParaRP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400" dirty="0">
                <a:latin typeface="+mn-lt"/>
                <a:cs typeface="+mn-cs"/>
              </a:rPr>
              <a:t>$numero1 = 5;</a:t>
            </a: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s-ES" sz="2400" dirty="0">
              <a:latin typeface="+mn-lt"/>
              <a:cs typeface="+mn-cs"/>
            </a:endParaRP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2400" dirty="0">
                <a:latin typeface="+mn-lt"/>
                <a:cs typeface="+mn-cs"/>
              </a:rPr>
              <a:t>$numero1 += 3; </a:t>
            </a:r>
            <a:r>
              <a:rPr lang="it-IT" sz="2400" i="1" dirty="0">
                <a:latin typeface="+mn-lt"/>
                <a:cs typeface="+mn-cs"/>
              </a:rPr>
              <a:t>// numero1 = numero1 + 3 = 8</a:t>
            </a: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2400" dirty="0">
                <a:latin typeface="+mn-lt"/>
                <a:cs typeface="+mn-cs"/>
              </a:rPr>
              <a:t>$numero1 -= 1; </a:t>
            </a:r>
            <a:r>
              <a:rPr lang="it-IT" sz="2400" i="1" dirty="0">
                <a:latin typeface="+mn-lt"/>
                <a:cs typeface="+mn-cs"/>
              </a:rPr>
              <a:t>// numero1 = numero1 - 1 = 4</a:t>
            </a: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2400" dirty="0">
                <a:latin typeface="+mn-lt"/>
                <a:cs typeface="+mn-cs"/>
              </a:rPr>
              <a:t>$numero1 *= 2; </a:t>
            </a:r>
            <a:r>
              <a:rPr lang="it-IT" sz="2400" i="1" dirty="0">
                <a:latin typeface="+mn-lt"/>
                <a:cs typeface="+mn-cs"/>
              </a:rPr>
              <a:t>// numero1 = numero1 * 2 = 10</a:t>
            </a: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2400" dirty="0">
                <a:latin typeface="+mn-lt"/>
                <a:cs typeface="+mn-cs"/>
              </a:rPr>
              <a:t>$numero1 /= 5; </a:t>
            </a:r>
            <a:r>
              <a:rPr lang="it-IT" sz="2400" i="1" dirty="0">
                <a:latin typeface="+mn-lt"/>
                <a:cs typeface="+mn-cs"/>
              </a:rPr>
              <a:t>// numero1 = numero1 / 5 = 1</a:t>
            </a: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2400" dirty="0">
                <a:latin typeface="+mn-lt"/>
                <a:cs typeface="+mn-cs"/>
              </a:rPr>
              <a:t>$numero1 %= 4; </a:t>
            </a:r>
            <a:r>
              <a:rPr lang="it-IT" sz="2400" i="1" dirty="0">
                <a:latin typeface="+mn-lt"/>
                <a:cs typeface="+mn-cs"/>
              </a:rPr>
              <a:t>// numero1 = numero1 % 4 = 1</a:t>
            </a:r>
            <a:endParaRPr lang="es-ES" sz="24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OPERADORES</a:t>
            </a:r>
          </a:p>
        </p:txBody>
      </p:sp>
      <p:sp>
        <p:nvSpPr>
          <p:cNvPr id="182275" name="5 Marcador de contenido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ES" sz="3300">
                <a:latin typeface="Calibri" pitchFamily="34" charset="0"/>
              </a:rPr>
              <a:t>Lógicos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s-ES" sz="2400">
                <a:latin typeface="Calibri" pitchFamily="34" charset="0"/>
              </a:rPr>
              <a:t>	El resultado de cualquier operación que utilice operadores lógicos siempre es un valor lógico o </a:t>
            </a:r>
            <a:r>
              <a:rPr lang="es-ES" sz="2400" i="1">
                <a:latin typeface="Calibri" pitchFamily="34" charset="0"/>
              </a:rPr>
              <a:t>booleano</a:t>
            </a:r>
            <a:r>
              <a:rPr lang="es-ES" sz="2400">
                <a:latin typeface="Calibri" pitchFamily="34" charset="0"/>
              </a:rPr>
              <a:t>.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s-ES" sz="2400">
                <a:latin typeface="Calibri" pitchFamily="34" charset="0"/>
              </a:rPr>
              <a:t>		Posibles valores: </a:t>
            </a:r>
            <a:r>
              <a:rPr lang="es-ES" sz="2400" i="1">
                <a:latin typeface="Calibri" pitchFamily="34" charset="0"/>
              </a:rPr>
              <a:t>1</a:t>
            </a:r>
            <a:r>
              <a:rPr lang="es-ES" sz="2400">
                <a:latin typeface="Calibri" pitchFamily="34" charset="0"/>
              </a:rPr>
              <a:t>==T</a:t>
            </a:r>
            <a:r>
              <a:rPr lang="es-ES" sz="2400" i="1">
                <a:latin typeface="Calibri" pitchFamily="34" charset="0"/>
              </a:rPr>
              <a:t>rue , 0==False.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s-ES" sz="2400">
              <a:latin typeface="Calibri" pitchFamily="34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s-ES" sz="3000" b="1">
                <a:latin typeface="Calibri" pitchFamily="34" charset="0"/>
              </a:rPr>
              <a:t>Negación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s-ES" sz="2400" b="1">
                <a:latin typeface="Calibri" pitchFamily="34" charset="0"/>
              </a:rPr>
              <a:t>	!</a:t>
            </a:r>
            <a:r>
              <a:rPr lang="es-ES" sz="2400">
                <a:latin typeface="Calibri" pitchFamily="34" charset="0"/>
              </a:rPr>
              <a:t> Se utiliza para obtener el valor contrario al valor de la variable.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s-ES" sz="2400">
                <a:latin typeface="Calibri" pitchFamily="34" charset="0"/>
              </a:rPr>
              <a:t>		$visible = true;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s-ES" sz="2400">
                <a:latin typeface="Calibri" pitchFamily="34" charset="0"/>
              </a:rPr>
              <a:t>		echo </a:t>
            </a:r>
            <a:r>
              <a:rPr lang="es-ES" sz="2400" b="1">
                <a:latin typeface="Calibri" pitchFamily="34" charset="0"/>
              </a:rPr>
              <a:t>!$</a:t>
            </a:r>
            <a:r>
              <a:rPr lang="es-ES" sz="2400">
                <a:latin typeface="Calibri" pitchFamily="34" charset="0"/>
              </a:rPr>
              <a:t>visible;  </a:t>
            </a:r>
            <a:r>
              <a:rPr lang="es-ES" sz="2400" i="1">
                <a:latin typeface="Calibri" pitchFamily="34" charset="0"/>
              </a:rPr>
              <a:t>// Muestra “False" y no “True"</a:t>
            </a:r>
            <a:endParaRPr lang="es-ES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97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Operadores</a:t>
            </a:r>
          </a:p>
        </p:txBody>
      </p:sp>
      <p:sp>
        <p:nvSpPr>
          <p:cNvPr id="5" name="5 Marcador de contenido"/>
          <p:cNvSpPr txBox="1">
            <a:spLocks/>
          </p:cNvSpPr>
          <p:nvPr/>
        </p:nvSpPr>
        <p:spPr>
          <a:xfrm>
            <a:off x="457200" y="1341438"/>
            <a:ext cx="8229600" cy="4967287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4000" b="1" dirty="0">
                <a:latin typeface="+mn-lt"/>
                <a:cs typeface="+mn-cs"/>
              </a:rPr>
              <a:t>Relacionales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200" dirty="0">
                <a:latin typeface="+mn-lt"/>
                <a:cs typeface="+mn-cs"/>
              </a:rPr>
              <a:t>Los operadores relacionales son idénticos a los que definen las matemáticas: mayor que (&gt;), menor que (&lt;), mayor o igual (&gt;=), menor o igual (&lt;=), igual que (==) y distinto de (!=). El resultado de todos estos operadores siempre es un valor booleano.</a:t>
            </a: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s-ES" sz="2400" dirty="0">
              <a:latin typeface="+mn-lt"/>
              <a:cs typeface="+mn-cs"/>
            </a:endParaRP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>
                <a:latin typeface="+mn-lt"/>
                <a:cs typeface="+mn-cs"/>
              </a:rPr>
              <a:t>$numero1 = 3;</a:t>
            </a: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>
                <a:latin typeface="+mn-lt"/>
                <a:cs typeface="+mn-cs"/>
              </a:rPr>
              <a:t>$numero2 = 5;</a:t>
            </a: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>
                <a:latin typeface="+mn-lt"/>
                <a:cs typeface="+mn-cs"/>
              </a:rPr>
              <a:t>$resultado = $numero1 &gt; $numero2; </a:t>
            </a:r>
            <a:r>
              <a:rPr lang="es-ES" sz="2600" i="1" dirty="0">
                <a:latin typeface="+mn-lt"/>
                <a:cs typeface="+mn-cs"/>
              </a:rPr>
              <a:t>// $resultado = false</a:t>
            </a: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>
                <a:latin typeface="+mn-lt"/>
                <a:cs typeface="+mn-cs"/>
              </a:rPr>
              <a:t>$resultado = $numero1 &lt; $numero2; </a:t>
            </a:r>
            <a:r>
              <a:rPr lang="es-ES" sz="2600" i="1" dirty="0">
                <a:latin typeface="+mn-lt"/>
                <a:cs typeface="+mn-cs"/>
              </a:rPr>
              <a:t>// $resultado = true</a:t>
            </a: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s-ES" sz="2400" i="1" dirty="0">
              <a:latin typeface="+mn-lt"/>
              <a:cs typeface="+mn-cs"/>
            </a:endParaRP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>
                <a:latin typeface="+mn-lt"/>
                <a:cs typeface="+mn-cs"/>
              </a:rPr>
              <a:t>$numero1 = 5;</a:t>
            </a: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>
                <a:latin typeface="+mn-lt"/>
                <a:cs typeface="+mn-cs"/>
              </a:rPr>
              <a:t>$numero2 = 5;</a:t>
            </a: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>
                <a:latin typeface="+mn-lt"/>
                <a:cs typeface="+mn-cs"/>
              </a:rPr>
              <a:t>$resultado = $numero1 &gt;= $numero2; </a:t>
            </a:r>
            <a:r>
              <a:rPr lang="es-ES" sz="2600" i="1" dirty="0">
                <a:latin typeface="+mn-lt"/>
                <a:cs typeface="+mn-cs"/>
              </a:rPr>
              <a:t>// $resultado = true</a:t>
            </a: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>
                <a:latin typeface="+mn-lt"/>
                <a:cs typeface="+mn-cs"/>
              </a:rPr>
              <a:t>$resultado = $numero1 &lt;= $numero2; </a:t>
            </a:r>
            <a:r>
              <a:rPr lang="es-ES" sz="2600" i="1" dirty="0">
                <a:latin typeface="+mn-lt"/>
                <a:cs typeface="+mn-cs"/>
              </a:rPr>
              <a:t>// $resultado = true</a:t>
            </a: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>
                <a:latin typeface="+mn-lt"/>
                <a:cs typeface="+mn-cs"/>
              </a:rPr>
              <a:t>$resultado = $numero1 == $numero2; </a:t>
            </a:r>
            <a:r>
              <a:rPr lang="es-ES" sz="2600" i="1" dirty="0">
                <a:latin typeface="+mn-lt"/>
                <a:cs typeface="+mn-cs"/>
              </a:rPr>
              <a:t>// $resultado = true</a:t>
            </a: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>
                <a:latin typeface="+mn-lt"/>
                <a:cs typeface="+mn-cs"/>
              </a:rPr>
              <a:t>$resultado = $numero1 != $numero2; </a:t>
            </a:r>
            <a:r>
              <a:rPr lang="es-ES" sz="2600" i="1" dirty="0">
                <a:latin typeface="+mn-lt"/>
                <a:cs typeface="+mn-cs"/>
              </a:rPr>
              <a:t>// $resultado = false</a:t>
            </a:r>
            <a:endParaRPr lang="es-ES" sz="26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5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OPERADORES</a:t>
            </a:r>
            <a:endParaRPr lang="es-ES" sz="36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895850"/>
          </a:xfrm>
        </p:spPr>
        <p:txBody>
          <a:bodyPr rtlCol="0">
            <a:normAutofit fontScale="62500" lnSpcReduction="20000"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800" b="1" dirty="0"/>
              <a:t>Negación</a:t>
            </a:r>
          </a:p>
          <a:p>
            <a:pPr marL="285750" indent="-285750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dirty="0"/>
          </a:p>
          <a:p>
            <a:pPr marL="285750" indent="-285750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dirty="0"/>
          </a:p>
          <a:p>
            <a:pPr marL="285750" indent="-285750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dirty="0"/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dirty="0"/>
          </a:p>
          <a:p>
            <a:pPr marL="285750" indent="-285750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dirty="0"/>
              <a:t>Si la variable contiene un número, se transforma en false si vale 0 y en true para cualquier otro número (positivo o negativo, decimal o entero).</a:t>
            </a:r>
          </a:p>
          <a:p>
            <a:pPr marL="285750" indent="-285750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dirty="0"/>
              <a:t>Si la variable contiene una cadena de texto, se transforma en false si la cadena es vacía ("") y en true en cualquier otro caso.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200" dirty="0" smtClean="0"/>
              <a:t>$cantidad </a:t>
            </a:r>
            <a:r>
              <a:rPr lang="es-ES" sz="2200" dirty="0"/>
              <a:t>= 0;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200" dirty="0" smtClean="0"/>
              <a:t>$vacio </a:t>
            </a:r>
            <a:r>
              <a:rPr lang="es-ES" sz="2200" dirty="0"/>
              <a:t>= </a:t>
            </a:r>
            <a:r>
              <a:rPr lang="es-ES" sz="2200" dirty="0" smtClean="0"/>
              <a:t>!$cantidad</a:t>
            </a:r>
            <a:r>
              <a:rPr lang="es-ES" sz="2200" dirty="0"/>
              <a:t>; </a:t>
            </a:r>
            <a:r>
              <a:rPr lang="es-ES" sz="2200" i="1" dirty="0"/>
              <a:t>// vacio = true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1500" i="1" dirty="0"/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200" dirty="0" smtClean="0"/>
              <a:t>$cantidad </a:t>
            </a:r>
            <a:r>
              <a:rPr lang="es-ES" sz="2200" dirty="0"/>
              <a:t>= 2;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200" dirty="0" smtClean="0"/>
              <a:t>$vacio </a:t>
            </a:r>
            <a:r>
              <a:rPr lang="es-ES" sz="2200" dirty="0"/>
              <a:t>= </a:t>
            </a:r>
            <a:r>
              <a:rPr lang="es-ES" sz="2200" dirty="0" smtClean="0"/>
              <a:t>!$cantidad</a:t>
            </a:r>
            <a:r>
              <a:rPr lang="es-ES" sz="2200" dirty="0"/>
              <a:t>; </a:t>
            </a:r>
            <a:r>
              <a:rPr lang="es-ES" sz="2200" i="1" dirty="0"/>
              <a:t>// vacio = false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1500" i="1" dirty="0"/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200" dirty="0" smtClean="0"/>
              <a:t>$mensaje </a:t>
            </a:r>
            <a:r>
              <a:rPr lang="es-ES" sz="2200" dirty="0"/>
              <a:t>= "";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200" dirty="0" smtClean="0"/>
              <a:t>$</a:t>
            </a:r>
            <a:r>
              <a:rPr lang="es-ES" sz="2200" dirty="0" err="1" smtClean="0"/>
              <a:t>mensajeVacio</a:t>
            </a:r>
            <a:r>
              <a:rPr lang="es-ES" sz="2200" dirty="0" smtClean="0"/>
              <a:t> </a:t>
            </a:r>
            <a:r>
              <a:rPr lang="es-ES" sz="2200" dirty="0"/>
              <a:t>= </a:t>
            </a:r>
            <a:r>
              <a:rPr lang="es-ES" sz="2200" dirty="0" smtClean="0"/>
              <a:t>!$mensaje</a:t>
            </a:r>
            <a:r>
              <a:rPr lang="es-ES" sz="2200" dirty="0"/>
              <a:t>; </a:t>
            </a:r>
            <a:r>
              <a:rPr lang="es-ES" sz="2200" i="1" dirty="0"/>
              <a:t>// </a:t>
            </a:r>
            <a:r>
              <a:rPr lang="es-ES" sz="2200" i="1" dirty="0" err="1"/>
              <a:t>mensajeVacio</a:t>
            </a:r>
            <a:r>
              <a:rPr lang="es-ES" sz="2200" i="1" dirty="0"/>
              <a:t> = true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1500" i="1" dirty="0"/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200" dirty="0" smtClean="0"/>
              <a:t>$mensaje </a:t>
            </a:r>
            <a:r>
              <a:rPr lang="es-ES" sz="2200" dirty="0"/>
              <a:t>= "Bienvenido";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200" dirty="0" smtClean="0"/>
              <a:t>$</a:t>
            </a:r>
            <a:r>
              <a:rPr lang="es-ES" sz="2200" dirty="0" err="1" smtClean="0"/>
              <a:t>mensajeVacio</a:t>
            </a:r>
            <a:r>
              <a:rPr lang="es-ES" sz="2200" dirty="0" smtClean="0"/>
              <a:t> </a:t>
            </a:r>
            <a:r>
              <a:rPr lang="es-ES" sz="2200" dirty="0"/>
              <a:t>= </a:t>
            </a:r>
            <a:r>
              <a:rPr lang="es-ES" sz="2200" dirty="0" smtClean="0"/>
              <a:t>!$mensaje</a:t>
            </a:r>
            <a:r>
              <a:rPr lang="es-ES" sz="2200" dirty="0"/>
              <a:t>; </a:t>
            </a:r>
            <a:r>
              <a:rPr lang="es-ES" sz="2200" i="1" dirty="0"/>
              <a:t>// </a:t>
            </a:r>
            <a:r>
              <a:rPr lang="es-ES" sz="2200" i="1" dirty="0" err="1"/>
              <a:t>mensajeVacio</a:t>
            </a:r>
            <a:r>
              <a:rPr lang="es-ES" sz="2200" i="1" dirty="0"/>
              <a:t> = </a:t>
            </a:r>
            <a:r>
              <a:rPr lang="es-ES" sz="2200" i="1" dirty="0" smtClean="0"/>
              <a:t>false</a:t>
            </a:r>
            <a:endParaRPr lang="es-ES" sz="2200" dirty="0"/>
          </a:p>
        </p:txBody>
      </p:sp>
      <p:pic>
        <p:nvPicPr>
          <p:cNvPr id="18534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5963" y="1773238"/>
            <a:ext cx="7964487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algn="just" eaLnBrk="0" hangingPunct="0"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latin typeface="Tahoma" pitchFamily="34" charset="0"/>
              <a:cs typeface="Tahoma" pitchFamily="34" charset="0"/>
            </a:endParaRPr>
          </a:p>
          <a:p>
            <a:pPr marL="339725" indent="-339725" algn="just" eaLnBrk="0" hangingPunct="0"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latin typeface="Tahoma" pitchFamily="34" charset="0"/>
              <a:cs typeface="Tahoma" pitchFamily="34" charset="0"/>
            </a:endParaRPr>
          </a:p>
          <a:p>
            <a:pPr marL="339725" indent="-339725" algn="just" eaLnBrk="0" hangingPunct="0"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latin typeface="Tahoma" pitchFamily="34" charset="0"/>
                <a:cs typeface="Tahoma" pitchFamily="34" charset="0"/>
              </a:rPr>
              <a:t>Los scripts PHP están incrustados en los documentos HTML y el servidor los interpreta y ejecuta antes de servir las páginas al cliente.</a:t>
            </a: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latin typeface="Tahoma" pitchFamily="34" charset="0"/>
              <a:cs typeface="Tahoma" pitchFamily="34" charset="0"/>
            </a:endParaRPr>
          </a:p>
          <a:p>
            <a:pPr marL="339725" indent="-339725" eaLnBrk="0" hangingPunct="0"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latin typeface="Tahoma" pitchFamily="34" charset="0"/>
                <a:cs typeface="Tahoma" pitchFamily="34" charset="0"/>
              </a:rPr>
              <a:t>El cliente no ve el código PHP sino los resultados que produce</a:t>
            </a: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Funcionamiento 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OPERADORES</a:t>
            </a:r>
            <a:endParaRPr lang="es-ES" sz="36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67287"/>
          </a:xfrm>
        </p:spPr>
        <p:txBody>
          <a:bodyPr rtlCol="0">
            <a:normAutofit fontScale="62500" lnSpcReduction="20000"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800" b="1" dirty="0" smtClean="0"/>
              <a:t>AND</a:t>
            </a:r>
          </a:p>
          <a:p>
            <a:pPr marL="285750" indent="-285750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dirty="0" smtClean="0"/>
          </a:p>
          <a:p>
            <a:pPr marL="285750" indent="-285750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dirty="0"/>
          </a:p>
          <a:p>
            <a:pPr marL="285750" indent="-285750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dirty="0" smtClean="0"/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dirty="0" smtClean="0"/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dirty="0" smtClean="0"/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dirty="0" smtClean="0"/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500" dirty="0" smtClean="0"/>
              <a:t>La </a:t>
            </a:r>
            <a:r>
              <a:rPr lang="es-ES" sz="3500" dirty="0"/>
              <a:t>operación lógica </a:t>
            </a:r>
            <a:r>
              <a:rPr lang="es-ES" sz="3500" dirty="0" smtClean="0"/>
              <a:t>AND (</a:t>
            </a:r>
            <a:r>
              <a:rPr lang="es-ES" sz="3500" b="1" dirty="0"/>
              <a:t>&amp;&amp;</a:t>
            </a:r>
            <a:r>
              <a:rPr lang="es-ES" sz="3500" dirty="0" smtClean="0"/>
              <a:t>) </a:t>
            </a:r>
            <a:r>
              <a:rPr lang="es-ES" sz="3500" dirty="0"/>
              <a:t>obtiene su resultado combinando dos valores booleanos</a:t>
            </a:r>
            <a:endParaRPr lang="es-ES" sz="3500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 smtClean="0"/>
              <a:t>$valor1 </a:t>
            </a:r>
            <a:r>
              <a:rPr lang="es-ES" sz="2600" dirty="0"/>
              <a:t>= true;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 smtClean="0"/>
              <a:t>$valor2 </a:t>
            </a:r>
            <a:r>
              <a:rPr lang="es-ES" sz="2600" dirty="0"/>
              <a:t>= false;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 smtClean="0"/>
              <a:t>$resultado </a:t>
            </a:r>
            <a:r>
              <a:rPr lang="es-ES" sz="2600" dirty="0"/>
              <a:t>= </a:t>
            </a:r>
            <a:r>
              <a:rPr lang="es-ES" sz="2600" dirty="0" smtClean="0"/>
              <a:t>$valor1 </a:t>
            </a:r>
            <a:r>
              <a:rPr lang="es-ES" sz="2600" b="1" dirty="0"/>
              <a:t>&amp;&amp;</a:t>
            </a:r>
            <a:r>
              <a:rPr lang="es-ES" sz="2600" dirty="0"/>
              <a:t> </a:t>
            </a:r>
            <a:r>
              <a:rPr lang="es-ES" sz="2600" dirty="0" smtClean="0"/>
              <a:t>$valor2</a:t>
            </a:r>
            <a:r>
              <a:rPr lang="es-ES" sz="2600" dirty="0"/>
              <a:t>; </a:t>
            </a:r>
            <a:r>
              <a:rPr lang="es-ES" sz="2600" i="1" dirty="0"/>
              <a:t>// resultado = </a:t>
            </a:r>
            <a:r>
              <a:rPr lang="es-ES" sz="2600" i="1" dirty="0" smtClean="0"/>
              <a:t>false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2600" i="1" dirty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 smtClean="0"/>
              <a:t>$valor1 </a:t>
            </a:r>
            <a:r>
              <a:rPr lang="es-ES" sz="2600" dirty="0"/>
              <a:t>= true;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 smtClean="0"/>
              <a:t>$valor2 </a:t>
            </a:r>
            <a:r>
              <a:rPr lang="es-ES" sz="2600" dirty="0"/>
              <a:t>= true;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 smtClean="0"/>
              <a:t>$resultado </a:t>
            </a:r>
            <a:r>
              <a:rPr lang="es-ES" sz="2600" dirty="0"/>
              <a:t>= </a:t>
            </a:r>
            <a:r>
              <a:rPr lang="es-ES" sz="2600" dirty="0" smtClean="0"/>
              <a:t>$valor1 </a:t>
            </a:r>
            <a:r>
              <a:rPr lang="es-ES" sz="2600" b="1" dirty="0"/>
              <a:t>&amp;&amp;</a:t>
            </a:r>
            <a:r>
              <a:rPr lang="es-ES" sz="2600" dirty="0"/>
              <a:t> </a:t>
            </a:r>
            <a:r>
              <a:rPr lang="es-ES" sz="2600" dirty="0" smtClean="0"/>
              <a:t>$valor2</a:t>
            </a:r>
            <a:r>
              <a:rPr lang="es-ES" sz="2600" dirty="0"/>
              <a:t>; </a:t>
            </a:r>
            <a:r>
              <a:rPr lang="es-ES" sz="2600" i="1" dirty="0"/>
              <a:t>// resultado = true</a:t>
            </a:r>
            <a:endParaRPr lang="es-ES" sz="2600" dirty="0"/>
          </a:p>
        </p:txBody>
      </p:sp>
      <p:pic>
        <p:nvPicPr>
          <p:cNvPr id="18739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7813" y="1695450"/>
            <a:ext cx="5199062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1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OPERADORES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67287"/>
          </a:xfrm>
        </p:spPr>
        <p:txBody>
          <a:bodyPr rtlCol="0">
            <a:normAutofit fontScale="62500" lnSpcReduction="20000"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800" b="1" dirty="0" smtClean="0"/>
              <a:t>OR</a:t>
            </a:r>
          </a:p>
          <a:p>
            <a:pPr marL="285750" indent="-285750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dirty="0" smtClean="0"/>
          </a:p>
          <a:p>
            <a:pPr marL="285750" indent="-285750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dirty="0"/>
          </a:p>
          <a:p>
            <a:pPr marL="285750" indent="-285750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dirty="0" smtClean="0"/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dirty="0" smtClean="0"/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dirty="0" smtClean="0"/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dirty="0" smtClean="0"/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500" dirty="0" smtClean="0"/>
              <a:t>La </a:t>
            </a:r>
            <a:r>
              <a:rPr lang="es-ES" sz="3500" dirty="0"/>
              <a:t>operación lógica </a:t>
            </a:r>
            <a:r>
              <a:rPr lang="es-ES" sz="3500" dirty="0" smtClean="0"/>
              <a:t>OR (</a:t>
            </a:r>
            <a:r>
              <a:rPr lang="es-ES" sz="3500" b="1" dirty="0" smtClean="0"/>
              <a:t>||</a:t>
            </a:r>
            <a:r>
              <a:rPr lang="es-ES" sz="3500" dirty="0" smtClean="0"/>
              <a:t>) </a:t>
            </a:r>
            <a:r>
              <a:rPr lang="es-ES" sz="3500" dirty="0"/>
              <a:t>obtiene su resultado combinando dos valores </a:t>
            </a:r>
            <a:r>
              <a:rPr lang="es-ES" sz="3500" dirty="0" smtClean="0"/>
              <a:t>booleanos.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 smtClean="0"/>
              <a:t>$valor1 </a:t>
            </a:r>
            <a:r>
              <a:rPr lang="es-ES" sz="2600" dirty="0"/>
              <a:t>= true;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 smtClean="0"/>
              <a:t>$valor2 </a:t>
            </a:r>
            <a:r>
              <a:rPr lang="es-ES" sz="2600" dirty="0"/>
              <a:t>= false;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 smtClean="0"/>
              <a:t>$resultado </a:t>
            </a:r>
            <a:r>
              <a:rPr lang="es-ES" sz="2600" dirty="0"/>
              <a:t>= </a:t>
            </a:r>
            <a:r>
              <a:rPr lang="es-ES" sz="2600" dirty="0" smtClean="0"/>
              <a:t>$valor1 </a:t>
            </a:r>
            <a:r>
              <a:rPr lang="es-ES" sz="2600" b="1" dirty="0" smtClean="0"/>
              <a:t>||</a:t>
            </a:r>
            <a:r>
              <a:rPr lang="es-ES" sz="2600" dirty="0" smtClean="0"/>
              <a:t> $valor2</a:t>
            </a:r>
            <a:r>
              <a:rPr lang="es-ES" sz="2600" dirty="0"/>
              <a:t>; </a:t>
            </a:r>
            <a:r>
              <a:rPr lang="es-ES" sz="2600" i="1" dirty="0"/>
              <a:t>// resultado = </a:t>
            </a:r>
            <a:r>
              <a:rPr lang="es-ES" sz="2600" i="1" dirty="0" smtClean="0"/>
              <a:t>true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2600" i="1" dirty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 smtClean="0"/>
              <a:t>$valor1 </a:t>
            </a:r>
            <a:r>
              <a:rPr lang="es-ES" sz="2600" dirty="0"/>
              <a:t>= </a:t>
            </a:r>
            <a:r>
              <a:rPr lang="es-ES" sz="2600" dirty="0" smtClean="0"/>
              <a:t>false;</a:t>
            </a:r>
            <a:endParaRPr lang="es-ES" sz="2600" dirty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 smtClean="0"/>
              <a:t>$valor2 </a:t>
            </a:r>
            <a:r>
              <a:rPr lang="es-ES" sz="2600" dirty="0"/>
              <a:t>= </a:t>
            </a:r>
            <a:r>
              <a:rPr lang="es-ES" sz="2600" dirty="0" smtClean="0"/>
              <a:t>false;</a:t>
            </a:r>
            <a:endParaRPr lang="es-ES" sz="2600" dirty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 smtClean="0"/>
              <a:t>$resultado </a:t>
            </a:r>
            <a:r>
              <a:rPr lang="es-ES" sz="2600" dirty="0"/>
              <a:t>= </a:t>
            </a:r>
            <a:r>
              <a:rPr lang="es-ES" sz="2600" dirty="0" smtClean="0"/>
              <a:t>$valor1 </a:t>
            </a:r>
            <a:r>
              <a:rPr lang="es-ES" sz="2600" b="1" dirty="0" smtClean="0"/>
              <a:t>||</a:t>
            </a:r>
            <a:r>
              <a:rPr lang="es-ES" sz="2600" dirty="0" smtClean="0"/>
              <a:t> $valor2</a:t>
            </a:r>
            <a:r>
              <a:rPr lang="es-ES" sz="2600" dirty="0"/>
              <a:t>; </a:t>
            </a:r>
            <a:r>
              <a:rPr lang="es-ES" sz="2600" i="1" dirty="0"/>
              <a:t>// resultado = </a:t>
            </a:r>
            <a:r>
              <a:rPr lang="es-ES" sz="2600" i="1" dirty="0" smtClean="0"/>
              <a:t>false</a:t>
            </a:r>
            <a:endParaRPr lang="es-ES" sz="2600" dirty="0"/>
          </a:p>
        </p:txBody>
      </p:sp>
      <p:pic>
        <p:nvPicPr>
          <p:cNvPr id="18944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1913" y="1628775"/>
            <a:ext cx="53657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89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CONTROL DE FLUJO</a:t>
            </a:r>
            <a:endParaRPr lang="es-ES" sz="36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67287"/>
          </a:xfrm>
        </p:spPr>
        <p:txBody>
          <a:bodyPr rtlCol="0">
            <a:normAutofit fontScale="775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3600" dirty="0" smtClean="0"/>
              <a:t>Estructuras </a:t>
            </a:r>
            <a:r>
              <a:rPr lang="es-ES" sz="3600" dirty="0"/>
              <a:t>de control de </a:t>
            </a:r>
            <a:r>
              <a:rPr lang="es-ES" sz="3600" dirty="0" smtClean="0"/>
              <a:t>flujo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800" dirty="0"/>
              <a:t>S</a:t>
            </a:r>
            <a:r>
              <a:rPr lang="es-ES" sz="2800" dirty="0" smtClean="0"/>
              <a:t>on </a:t>
            </a:r>
            <a:r>
              <a:rPr lang="es-ES" sz="2800" dirty="0"/>
              <a:t>instrucciones del tipo </a:t>
            </a:r>
            <a:r>
              <a:rPr lang="es-ES" sz="2800" i="1" dirty="0"/>
              <a:t>"si se cumple esta condición, hazlo; si no se cumple, haz </a:t>
            </a:r>
            <a:r>
              <a:rPr lang="es-ES" sz="2800" i="1" dirty="0" smtClean="0"/>
              <a:t>esto otro</a:t>
            </a:r>
            <a:r>
              <a:rPr lang="es-ES" sz="2800" i="1" dirty="0"/>
              <a:t>"</a:t>
            </a:r>
            <a:r>
              <a:rPr lang="es-ES" sz="2800" dirty="0"/>
              <a:t>. También existen instrucciones del tipo </a:t>
            </a:r>
            <a:r>
              <a:rPr lang="es-ES" sz="2800" i="1" dirty="0"/>
              <a:t>"repite esto mientras se cumpla </a:t>
            </a:r>
            <a:r>
              <a:rPr lang="es-ES" sz="2800" i="1" dirty="0" smtClean="0"/>
              <a:t>esta condición"</a:t>
            </a:r>
            <a:r>
              <a:rPr lang="es-ES" sz="2800" dirty="0" smtClean="0"/>
              <a:t>.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3600" b="1" dirty="0" smtClean="0"/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600" b="1" dirty="0" smtClean="0"/>
              <a:t>Estructura </a:t>
            </a:r>
            <a:r>
              <a:rPr lang="es-ES" sz="3600" b="1" dirty="0" err="1" smtClean="0"/>
              <a:t>if</a:t>
            </a:r>
            <a:endParaRPr lang="es-ES" sz="3600" b="1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 err="1"/>
              <a:t>if</a:t>
            </a:r>
            <a:r>
              <a:rPr lang="es-ES" sz="2600" dirty="0"/>
              <a:t>(</a:t>
            </a:r>
            <a:r>
              <a:rPr lang="es-ES" sz="2600" dirty="0" err="1"/>
              <a:t>condicion</a:t>
            </a:r>
            <a:r>
              <a:rPr lang="es-ES" sz="2600" dirty="0"/>
              <a:t>) {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/>
              <a:t>...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 smtClean="0"/>
              <a:t>}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b="1" dirty="0" smtClean="0"/>
              <a:t>Ejemplo: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 smtClean="0"/>
              <a:t>$</a:t>
            </a:r>
            <a:r>
              <a:rPr lang="es-ES" sz="2600" dirty="0" err="1" smtClean="0"/>
              <a:t>mostrarMensaje</a:t>
            </a:r>
            <a:r>
              <a:rPr lang="es-ES" sz="2600" dirty="0" smtClean="0"/>
              <a:t> </a:t>
            </a:r>
            <a:r>
              <a:rPr lang="es-ES" sz="2600" dirty="0"/>
              <a:t>= true</a:t>
            </a:r>
            <a:r>
              <a:rPr lang="es-ES" sz="2600" dirty="0" smtClean="0"/>
              <a:t>;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2600" dirty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 err="1"/>
              <a:t>if</a:t>
            </a:r>
            <a:r>
              <a:rPr lang="es-ES" sz="2600" dirty="0" smtClean="0"/>
              <a:t>($</a:t>
            </a:r>
            <a:r>
              <a:rPr lang="es-ES" sz="2600" dirty="0" err="1" smtClean="0"/>
              <a:t>mostrarMensaje</a:t>
            </a:r>
            <a:r>
              <a:rPr lang="es-ES" sz="2600" dirty="0" smtClean="0"/>
              <a:t> </a:t>
            </a:r>
            <a:r>
              <a:rPr lang="es-ES" sz="2600" dirty="0"/>
              <a:t>== true) {</a:t>
            </a:r>
          </a:p>
          <a:p>
            <a:pPr marL="800100" lvl="2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 smtClean="0"/>
              <a:t>echo "</a:t>
            </a:r>
            <a:r>
              <a:rPr lang="es-ES" sz="2600" dirty="0"/>
              <a:t>Hola Mundo</a:t>
            </a:r>
            <a:r>
              <a:rPr lang="es-ES" sz="2600" dirty="0" smtClean="0"/>
              <a:t>";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 smtClean="0"/>
              <a:t>}</a:t>
            </a:r>
          </a:p>
        </p:txBody>
      </p:sp>
      <p:sp>
        <p:nvSpPr>
          <p:cNvPr id="191492" name="1 Rectángulo"/>
          <p:cNvSpPr>
            <a:spLocks noChangeArrowheads="1"/>
          </p:cNvSpPr>
          <p:nvPr/>
        </p:nvSpPr>
        <p:spPr bwMode="auto">
          <a:xfrm>
            <a:off x="5219700" y="5129213"/>
            <a:ext cx="3529013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200">
                <a:latin typeface="Calibri" pitchFamily="34" charset="0"/>
              </a:rPr>
              <a:t>if($mostrarMensaje) {</a:t>
            </a:r>
          </a:p>
          <a:p>
            <a:r>
              <a:rPr lang="es-ES" sz="2200">
                <a:latin typeface="Calibri" pitchFamily="34" charset="0"/>
              </a:rPr>
              <a:t>     echo “Hola Mundo";</a:t>
            </a:r>
          </a:p>
          <a:p>
            <a:r>
              <a:rPr lang="es-ES" sz="2200">
                <a:latin typeface="Calibri" pitchFamily="34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537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CONTROL DE FLUJO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67287"/>
          </a:xfrm>
        </p:spPr>
        <p:txBody>
          <a:bodyPr rtlCol="0">
            <a:normAutofit fontScale="92500" lnSpcReduction="10000"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500" b="1" dirty="0"/>
              <a:t>Estructura </a:t>
            </a:r>
            <a:r>
              <a:rPr lang="es-ES" sz="3500" b="1" dirty="0" err="1"/>
              <a:t>if</a:t>
            </a:r>
            <a:r>
              <a:rPr lang="es-ES" sz="3500" b="1" dirty="0"/>
              <a:t>...</a:t>
            </a:r>
            <a:r>
              <a:rPr lang="es-ES" sz="3500" b="1" dirty="0" err="1" smtClean="0"/>
              <a:t>else</a:t>
            </a:r>
            <a:endParaRPr lang="es-ES" sz="3500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300" dirty="0" err="1"/>
              <a:t>if</a:t>
            </a:r>
            <a:r>
              <a:rPr lang="es-ES" sz="2300" dirty="0"/>
              <a:t>(</a:t>
            </a:r>
            <a:r>
              <a:rPr lang="es-ES" sz="2300" dirty="0" err="1"/>
              <a:t>condicion</a:t>
            </a:r>
            <a:r>
              <a:rPr lang="es-ES" sz="2300" dirty="0"/>
              <a:t>) {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300" dirty="0"/>
              <a:t>...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300" dirty="0" smtClean="0"/>
              <a:t>}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2300" dirty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300" dirty="0" err="1"/>
              <a:t>else</a:t>
            </a:r>
            <a:r>
              <a:rPr lang="es-ES" sz="2300" dirty="0"/>
              <a:t> </a:t>
            </a:r>
            <a:r>
              <a:rPr lang="es-ES" sz="2300" dirty="0" smtClean="0"/>
              <a:t>{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300" dirty="0"/>
              <a:t>...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300" dirty="0" smtClean="0"/>
              <a:t>}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2300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 smtClean="0"/>
              <a:t>La </a:t>
            </a:r>
            <a:r>
              <a:rPr lang="es-ES" sz="2600" dirty="0"/>
              <a:t>estructura </a:t>
            </a:r>
            <a:r>
              <a:rPr lang="es-ES" sz="2600" dirty="0" err="1"/>
              <a:t>if</a:t>
            </a:r>
            <a:r>
              <a:rPr lang="es-ES" sz="2600" dirty="0"/>
              <a:t>...</a:t>
            </a:r>
            <a:r>
              <a:rPr lang="es-ES" sz="2600" dirty="0" err="1"/>
              <a:t>else</a:t>
            </a:r>
            <a:r>
              <a:rPr lang="es-ES" sz="2600" dirty="0"/>
              <a:t> se puede encadenar para realizar varias </a:t>
            </a:r>
            <a:r>
              <a:rPr lang="es-ES" sz="2600" dirty="0" smtClean="0"/>
              <a:t>comprobaciones seguidas.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2600" dirty="0" smtClean="0"/>
          </a:p>
          <a:p>
            <a:pPr marL="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300" dirty="0" smtClean="0"/>
              <a:t>Si solo hay una sentencia ; en cada </a:t>
            </a:r>
            <a:r>
              <a:rPr lang="es-ES" sz="2300" dirty="0" err="1" smtClean="0"/>
              <a:t>if</a:t>
            </a:r>
            <a:r>
              <a:rPr lang="es-ES" sz="2300" dirty="0" smtClean="0"/>
              <a:t>…</a:t>
            </a:r>
            <a:r>
              <a:rPr lang="es-ES" sz="2300" dirty="0" err="1" smtClean="0"/>
              <a:t>else</a:t>
            </a:r>
            <a:r>
              <a:rPr lang="es-ES" sz="2300" dirty="0" smtClean="0"/>
              <a:t>, puede escribirse sin usar { }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2600" dirty="0" smtClean="0"/>
          </a:p>
        </p:txBody>
      </p:sp>
      <p:sp>
        <p:nvSpPr>
          <p:cNvPr id="193540" name="6 Rectángulo"/>
          <p:cNvSpPr>
            <a:spLocks noChangeArrowheads="1"/>
          </p:cNvSpPr>
          <p:nvPr/>
        </p:nvSpPr>
        <p:spPr bwMode="auto">
          <a:xfrm>
            <a:off x="4140200" y="1773238"/>
            <a:ext cx="4535488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>
                <a:latin typeface="Calibri" pitchFamily="34" charset="0"/>
              </a:rPr>
              <a:t>&lt;?PHP</a:t>
            </a:r>
          </a:p>
          <a:p>
            <a:pPr lvl="1"/>
            <a:r>
              <a:rPr lang="es-ES">
                <a:latin typeface="Calibri" pitchFamily="34" charset="0"/>
              </a:rPr>
              <a:t>if($sexo== ‘M’)</a:t>
            </a:r>
          </a:p>
          <a:p>
            <a:pPr lvl="1"/>
            <a:r>
              <a:rPr lang="es-ES">
                <a:latin typeface="Calibri" pitchFamily="34" charset="0"/>
              </a:rPr>
              <a:t>	$saludo= "Bienvenido, ";</a:t>
            </a:r>
          </a:p>
          <a:p>
            <a:pPr lvl="1"/>
            <a:r>
              <a:rPr lang="es-ES">
                <a:latin typeface="Calibri" pitchFamily="34" charset="0"/>
              </a:rPr>
              <a:t>else</a:t>
            </a:r>
          </a:p>
          <a:p>
            <a:pPr lvl="1"/>
            <a:r>
              <a:rPr lang="es-ES">
                <a:latin typeface="Calibri" pitchFamily="34" charset="0"/>
              </a:rPr>
              <a:t>	$saludo= "Bienvenida, ";</a:t>
            </a:r>
          </a:p>
          <a:p>
            <a:pPr lvl="1"/>
            <a:endParaRPr lang="es-ES">
              <a:latin typeface="Calibri" pitchFamily="34" charset="0"/>
            </a:endParaRPr>
          </a:p>
          <a:p>
            <a:pPr lvl="1"/>
            <a:r>
              <a:rPr lang="es-ES">
                <a:latin typeface="Calibri" pitchFamily="34" charset="0"/>
              </a:rPr>
              <a:t>$saludo= $saludo. $nombre;</a:t>
            </a:r>
          </a:p>
          <a:p>
            <a:pPr lvl="1"/>
            <a:r>
              <a:rPr lang="es-ES">
                <a:latin typeface="Calibri" pitchFamily="34" charset="0"/>
              </a:rPr>
              <a:t>print($saludo);</a:t>
            </a:r>
          </a:p>
          <a:p>
            <a:r>
              <a:rPr lang="es-ES">
                <a:latin typeface="Calibri" pitchFamily="34" charset="0"/>
              </a:rPr>
              <a:t>?&gt;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68313" y="620713"/>
            <a:ext cx="8229600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OPERADORES/ IF-ELSE-ELSEIF</a:t>
            </a:r>
          </a:p>
        </p:txBody>
      </p:sp>
      <p:sp>
        <p:nvSpPr>
          <p:cNvPr id="195587" name="5 Marcador de contenido"/>
          <p:cNvSpPr txBox="1">
            <a:spLocks/>
          </p:cNvSpPr>
          <p:nvPr/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s-ES" sz="2400">
                <a:latin typeface="Calibri" pitchFamily="34" charset="0"/>
              </a:rPr>
              <a:t>*ejemplo:</a:t>
            </a:r>
          </a:p>
          <a:p>
            <a:pPr marL="342900" indent="-342900"/>
            <a:r>
              <a:rPr lang="es-ES" sz="2400"/>
              <a:t>&lt;?php</a:t>
            </a:r>
          </a:p>
          <a:p>
            <a:pPr marL="342900" indent="-342900"/>
            <a:r>
              <a:rPr lang="es-ES" sz="2400"/>
              <a:t>	$x = True; // asigna el valor TRUE a $i</a:t>
            </a:r>
          </a:p>
          <a:p>
            <a:pPr marL="342900" indent="-342900"/>
            <a:r>
              <a:rPr lang="es-ES" sz="2400"/>
              <a:t>	$y = False; // asigna el valor False a $j</a:t>
            </a:r>
          </a:p>
          <a:p>
            <a:pPr marL="342900" indent="-342900"/>
            <a:r>
              <a:rPr lang="es-ES" sz="2400"/>
              <a:t>	$i = 0; // asigna el valor 0 a $i</a:t>
            </a:r>
          </a:p>
          <a:p>
            <a:pPr marL="342900" indent="-342900"/>
            <a:endParaRPr lang="es-ES" sz="2400"/>
          </a:p>
          <a:p>
            <a:pPr marL="342900" indent="-342900"/>
            <a:r>
              <a:rPr lang="es-ES" sz="2400"/>
              <a:t>	if($x==$i){</a:t>
            </a:r>
          </a:p>
          <a:p>
            <a:pPr marL="342900" indent="-342900"/>
            <a:r>
              <a:rPr lang="es-ES" sz="2400"/>
              <a:t>		echo '$i = $x = '.$i.".&lt;br&gt;";</a:t>
            </a:r>
          </a:p>
          <a:p>
            <a:pPr marL="342900" indent="-342900"/>
            <a:r>
              <a:rPr lang="es-ES" sz="2400"/>
              <a:t>	}</a:t>
            </a:r>
          </a:p>
          <a:p>
            <a:pPr marL="342900" indent="-342900"/>
            <a:r>
              <a:rPr lang="es-ES" sz="2400"/>
              <a:t>	elseif ($y==$i) {</a:t>
            </a:r>
          </a:p>
          <a:p>
            <a:pPr marL="342900" indent="-342900"/>
            <a:r>
              <a:rPr lang="es-ES" sz="2400"/>
              <a:t>		echo '$i = $y = '.$i.".&lt;br&gt;";</a:t>
            </a:r>
          </a:p>
          <a:p>
            <a:pPr marL="342900" indent="-342900"/>
            <a:r>
              <a:rPr lang="es-ES" sz="2400"/>
              <a:t>	}</a:t>
            </a:r>
          </a:p>
          <a:p>
            <a:pPr marL="342900" indent="-342900"/>
            <a:r>
              <a:rPr lang="es-ES" sz="2400"/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09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CONTROL DE FLUJO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sp>
        <p:nvSpPr>
          <p:cNvPr id="196611" name="5 Marcador de contenido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pPr marL="0" indent="0" algn="just" eaLnBrk="1" hangingPunct="1">
              <a:buFont typeface="Arial" charset="0"/>
              <a:buNone/>
            </a:pPr>
            <a:r>
              <a:rPr lang="es-ES" sz="2700" b="1" smtClean="0"/>
              <a:t>Estructura switch</a:t>
            </a:r>
            <a:endParaRPr lang="es-ES" sz="2700" smtClean="0"/>
          </a:p>
          <a:p>
            <a:pPr marL="800100" lvl="2" indent="0" eaLnBrk="1" hangingPunct="1">
              <a:buFont typeface="Arial" charset="0"/>
              <a:buNone/>
            </a:pPr>
            <a:r>
              <a:rPr lang="es-ES" b="1" smtClean="0"/>
              <a:t>switch </a:t>
            </a:r>
            <a:r>
              <a:rPr lang="es-ES" smtClean="0"/>
              <a:t>(expression) {</a:t>
            </a:r>
          </a:p>
          <a:p>
            <a:pPr marL="1257300" lvl="3" indent="0" eaLnBrk="1" hangingPunct="1">
              <a:buFont typeface="Arial" charset="0"/>
              <a:buNone/>
            </a:pPr>
            <a:r>
              <a:rPr lang="es-ES" b="1" smtClean="0"/>
              <a:t>case </a:t>
            </a:r>
            <a:r>
              <a:rPr lang="es-ES" smtClean="0"/>
              <a:t>(value1) :</a:t>
            </a:r>
          </a:p>
          <a:p>
            <a:pPr marL="1257300" lvl="3" indent="0" eaLnBrk="1" hangingPunct="1">
              <a:buFont typeface="Arial" charset="0"/>
              <a:buNone/>
            </a:pPr>
            <a:r>
              <a:rPr lang="es-ES" smtClean="0"/>
              <a:t>// Code for value1</a:t>
            </a:r>
          </a:p>
          <a:p>
            <a:pPr marL="1257300" lvl="3" indent="0" eaLnBrk="1" hangingPunct="1">
              <a:buFont typeface="Arial" charset="0"/>
              <a:buNone/>
            </a:pPr>
            <a:r>
              <a:rPr lang="es-ES" b="1" smtClean="0"/>
              <a:t>break</a:t>
            </a:r>
            <a:r>
              <a:rPr lang="es-ES" smtClean="0"/>
              <a:t>;</a:t>
            </a:r>
          </a:p>
          <a:p>
            <a:pPr marL="1257300" lvl="3" indent="0" eaLnBrk="1" hangingPunct="1">
              <a:buFont typeface="Arial" charset="0"/>
              <a:buNone/>
            </a:pPr>
            <a:r>
              <a:rPr lang="es-ES" b="1" smtClean="0"/>
              <a:t>case </a:t>
            </a:r>
            <a:r>
              <a:rPr lang="es-ES" smtClean="0"/>
              <a:t>(value2) :</a:t>
            </a:r>
          </a:p>
          <a:p>
            <a:pPr marL="1257300" lvl="3" indent="0" eaLnBrk="1" hangingPunct="1">
              <a:buFont typeface="Arial" charset="0"/>
              <a:buNone/>
            </a:pPr>
            <a:r>
              <a:rPr lang="es-ES" smtClean="0"/>
              <a:t>// Code for value2</a:t>
            </a:r>
          </a:p>
          <a:p>
            <a:pPr marL="1257300" lvl="3" indent="0" eaLnBrk="1" hangingPunct="1">
              <a:buFont typeface="Arial" charset="0"/>
              <a:buNone/>
            </a:pPr>
            <a:r>
              <a:rPr lang="es-ES" b="1" smtClean="0"/>
              <a:t>break</a:t>
            </a:r>
            <a:r>
              <a:rPr lang="es-ES" smtClean="0"/>
              <a:t>;</a:t>
            </a:r>
          </a:p>
          <a:p>
            <a:pPr marL="1257300" lvl="3" indent="0" eaLnBrk="1" hangingPunct="1">
              <a:buFont typeface="Arial" charset="0"/>
              <a:buNone/>
            </a:pPr>
            <a:r>
              <a:rPr lang="es-ES" smtClean="0"/>
              <a:t>...</a:t>
            </a:r>
          </a:p>
          <a:p>
            <a:pPr marL="1257300" lvl="3" indent="0" eaLnBrk="1" hangingPunct="1">
              <a:buFont typeface="Arial" charset="0"/>
              <a:buNone/>
            </a:pPr>
            <a:r>
              <a:rPr lang="es-ES" b="1" smtClean="0"/>
              <a:t>default </a:t>
            </a:r>
            <a:r>
              <a:rPr lang="es-ES" smtClean="0"/>
              <a:t>:</a:t>
            </a:r>
          </a:p>
          <a:p>
            <a:pPr marL="1257300" lvl="3" indent="0" eaLnBrk="1" hangingPunct="1">
              <a:buFont typeface="Arial" charset="0"/>
              <a:buNone/>
            </a:pPr>
            <a:r>
              <a:rPr lang="es-ES" smtClean="0"/>
              <a:t>// Code for other values</a:t>
            </a:r>
          </a:p>
          <a:p>
            <a:pPr marL="800100" lvl="2" indent="0" eaLnBrk="1" hangingPunct="1">
              <a:buFont typeface="Arial" charset="0"/>
              <a:buNone/>
            </a:pPr>
            <a:r>
              <a:rPr lang="es-ES" smtClean="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5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68313" y="620713"/>
            <a:ext cx="8229600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OPERADORES/ SWITCH CASE</a:t>
            </a:r>
          </a:p>
        </p:txBody>
      </p:sp>
      <p:sp>
        <p:nvSpPr>
          <p:cNvPr id="198659" name="5 Marcador de contenido"/>
          <p:cNvSpPr txBox="1">
            <a:spLocks/>
          </p:cNvSpPr>
          <p:nvPr/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s-ES" sz="2400">
                <a:latin typeface="Calibri" pitchFamily="34" charset="0"/>
              </a:rPr>
              <a:t>*ejemplo:</a:t>
            </a:r>
          </a:p>
          <a:p>
            <a:pPr marL="342900" indent="-342900"/>
            <a:r>
              <a:rPr lang="es-ES"/>
              <a:t>&lt;?php</a:t>
            </a:r>
          </a:p>
          <a:p>
            <a:pPr marL="342900" indent="-342900"/>
            <a:r>
              <a:rPr lang="es-ES"/>
              <a:t>	$x = True; // asigna el valor TRUE a $i</a:t>
            </a:r>
          </a:p>
          <a:p>
            <a:pPr marL="342900" indent="-342900"/>
            <a:r>
              <a:rPr lang="es-ES"/>
              <a:t>	$y = False; // asigna el valor False a $j</a:t>
            </a:r>
          </a:p>
          <a:p>
            <a:pPr marL="342900" indent="-342900"/>
            <a:r>
              <a:rPr lang="es-ES"/>
              <a:t>	$i = 0; // asigna el valor 0 a $i</a:t>
            </a:r>
          </a:p>
          <a:p>
            <a:pPr marL="342900" indent="-342900"/>
            <a:endParaRPr lang="es-ES"/>
          </a:p>
          <a:p>
            <a:pPr marL="342900" indent="-342900"/>
            <a:r>
              <a:rPr lang="es-ES"/>
              <a:t>	switch ($i) {</a:t>
            </a:r>
          </a:p>
          <a:p>
            <a:pPr marL="342900" indent="-342900"/>
            <a:r>
              <a:rPr lang="es-ES"/>
              <a:t>		case ($x) :</a:t>
            </a:r>
          </a:p>
          <a:p>
            <a:pPr marL="342900" indent="-342900"/>
            <a:r>
              <a:rPr lang="es-ES"/>
              <a:t>			echo '$i = $x = '.$i.".&lt;br&gt;";</a:t>
            </a:r>
          </a:p>
          <a:p>
            <a:pPr marL="342900" indent="-342900"/>
            <a:endParaRPr lang="es-ES"/>
          </a:p>
          <a:p>
            <a:pPr marL="342900" indent="-342900"/>
            <a:r>
              <a:rPr lang="es-ES"/>
              <a:t>		break;</a:t>
            </a:r>
          </a:p>
          <a:p>
            <a:pPr marL="342900" indent="-342900"/>
            <a:r>
              <a:rPr lang="es-ES"/>
              <a:t>		case ($y) :</a:t>
            </a:r>
          </a:p>
          <a:p>
            <a:pPr marL="342900" indent="-342900"/>
            <a:r>
              <a:rPr lang="es-ES"/>
              <a:t>			echo '$i = $y = '.$i.".&lt;br&gt;";</a:t>
            </a:r>
          </a:p>
          <a:p>
            <a:pPr marL="342900" indent="-342900"/>
            <a:r>
              <a:rPr lang="es-ES"/>
              <a:t>		break;</a:t>
            </a:r>
          </a:p>
          <a:p>
            <a:pPr marL="342900" indent="-342900"/>
            <a:r>
              <a:rPr lang="es-ES"/>
              <a:t>	}</a:t>
            </a:r>
          </a:p>
          <a:p>
            <a:pPr marL="342900" indent="-342900"/>
            <a:endParaRPr lang="es-ES"/>
          </a:p>
          <a:p>
            <a:pPr marL="342900" indent="-342900"/>
            <a:r>
              <a:rPr lang="es-ES"/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681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9682" name="Text Box 1"/>
          <p:cNvSpPr txBox="1">
            <a:spLocks noChangeArrowheads="1"/>
          </p:cNvSpPr>
          <p:nvPr/>
        </p:nvSpPr>
        <p:spPr bwMode="auto">
          <a:xfrm>
            <a:off x="395288" y="1268413"/>
            <a:ext cx="8229600" cy="579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Ejemplo: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>
              <a:ea typeface="ＭＳ Ｐゴシック" pitchFamily="34" charset="-128"/>
              <a:cs typeface="Tahoma" pitchFamily="34" charset="0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switch($extension)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{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case ("PDF"):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	$tipo= "Documento Adobe PDF";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break;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case ("TXT"):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	$tipo= "Documento de texto";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break;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case ("HTML"):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case ("HTM"):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	$tipo= "Documento HTML";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break;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default: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	$tipo= "Archivo " . $extension;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}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print  ($tipo);</a:t>
            </a:r>
            <a:endParaRPr lang="es-ES" altLang="es-ES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CONTROL DE FLUJO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2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1201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CONTROL DE FLUJO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pic>
        <p:nvPicPr>
          <p:cNvPr id="20173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7763" y="2708275"/>
            <a:ext cx="271462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contenido"/>
          <p:cNvSpPr txBox="1">
            <a:spLocks/>
          </p:cNvSpPr>
          <p:nvPr/>
        </p:nvSpPr>
        <p:spPr>
          <a:xfrm>
            <a:off x="539750" y="1341438"/>
            <a:ext cx="8229600" cy="4967287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700" b="1" dirty="0">
                <a:latin typeface="+mn-lt"/>
                <a:cs typeface="+mn-cs"/>
              </a:rPr>
              <a:t>Estructura </a:t>
            </a:r>
            <a:r>
              <a:rPr lang="es-ES" sz="3700" b="1" dirty="0" err="1">
                <a:latin typeface="+mn-lt"/>
                <a:cs typeface="+mn-cs"/>
              </a:rPr>
              <a:t>while</a:t>
            </a:r>
            <a:endParaRPr lang="es-ES" sz="3700" b="1" dirty="0">
              <a:latin typeface="+mn-lt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400" dirty="0">
                <a:latin typeface="+mn-lt"/>
                <a:cs typeface="+mn-cs"/>
              </a:rPr>
              <a:t>La estructura </a:t>
            </a:r>
            <a:r>
              <a:rPr lang="es-ES" sz="3400" dirty="0" err="1">
                <a:latin typeface="+mn-lt"/>
                <a:cs typeface="+mn-cs"/>
              </a:rPr>
              <a:t>while</a:t>
            </a:r>
            <a:r>
              <a:rPr lang="es-ES" sz="3400" dirty="0">
                <a:latin typeface="+mn-lt"/>
                <a:cs typeface="+mn-cs"/>
              </a:rPr>
              <a:t> permite crear bucles que se ejecutan ninguna o más veces, dependiendo de la condición indicada. Su definición formal es: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800" dirty="0" err="1">
                <a:latin typeface="+mn-lt"/>
                <a:cs typeface="+mn-cs"/>
              </a:rPr>
              <a:t>while</a:t>
            </a:r>
            <a:r>
              <a:rPr lang="es-ES" sz="2800" dirty="0">
                <a:latin typeface="+mn-lt"/>
                <a:cs typeface="+mn-cs"/>
              </a:rPr>
              <a:t>(</a:t>
            </a:r>
            <a:r>
              <a:rPr lang="es-ES" sz="2800" dirty="0" err="1">
                <a:latin typeface="+mn-lt"/>
                <a:cs typeface="+mn-cs"/>
              </a:rPr>
              <a:t>condicion</a:t>
            </a:r>
            <a:r>
              <a:rPr lang="es-ES" sz="2800" dirty="0">
                <a:latin typeface="+mn-lt"/>
                <a:cs typeface="+mn-cs"/>
              </a:rPr>
              <a:t>) {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800" dirty="0">
                <a:latin typeface="+mn-lt"/>
                <a:cs typeface="+mn-cs"/>
              </a:rPr>
              <a:t>...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800" dirty="0">
                <a:latin typeface="+mn-lt"/>
                <a:cs typeface="+mn-cs"/>
              </a:rPr>
              <a:t>}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000" b="1" dirty="0">
                <a:latin typeface="+mn-lt"/>
                <a:cs typeface="+mn-cs"/>
              </a:rPr>
              <a:t>Ejemplo</a:t>
            </a:r>
            <a:r>
              <a:rPr lang="es-ES" sz="3000" dirty="0">
                <a:latin typeface="+mn-lt"/>
                <a:cs typeface="+mn-cs"/>
              </a:rPr>
              <a:t>: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800" dirty="0">
                <a:latin typeface="+mn-lt"/>
                <a:cs typeface="+mn-cs"/>
              </a:rPr>
              <a:t>$resultado = 0;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800" dirty="0">
                <a:latin typeface="+mn-lt"/>
                <a:cs typeface="+mn-cs"/>
              </a:rPr>
              <a:t>$numero = 100;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800" dirty="0">
                <a:latin typeface="+mn-lt"/>
                <a:cs typeface="+mn-cs"/>
              </a:rPr>
              <a:t>$i = 0;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s-ES" sz="2800" dirty="0">
              <a:latin typeface="+mn-lt"/>
              <a:cs typeface="+mn-cs"/>
            </a:endParaRP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800" dirty="0" err="1">
                <a:latin typeface="+mn-lt"/>
                <a:cs typeface="+mn-cs"/>
              </a:rPr>
              <a:t>while</a:t>
            </a:r>
            <a:r>
              <a:rPr lang="es-ES" sz="2800" dirty="0">
                <a:latin typeface="+mn-lt"/>
                <a:cs typeface="+mn-cs"/>
              </a:rPr>
              <a:t>($i &lt;= $numero) {</a:t>
            </a: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400" dirty="0">
                <a:latin typeface="+mn-lt"/>
                <a:cs typeface="+mn-cs"/>
              </a:rPr>
              <a:t>$resultado += i;</a:t>
            </a:r>
          </a:p>
          <a:p>
            <a:pPr marL="800100" lvl="2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400" dirty="0">
                <a:latin typeface="+mn-lt"/>
                <a:cs typeface="+mn-cs"/>
              </a:rPr>
              <a:t>$i++;</a:t>
            </a:r>
          </a:p>
          <a:p>
            <a:pPr marL="400050" lvl="1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800" dirty="0">
                <a:latin typeface="+mn-lt"/>
                <a:cs typeface="+mn-cs"/>
              </a:rPr>
              <a:t>}</a:t>
            </a:r>
            <a:endParaRPr lang="es-ES" sz="92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75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CONTROL DE FLUJO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67287"/>
          </a:xfrm>
        </p:spPr>
        <p:txBody>
          <a:bodyPr rtlCol="0">
            <a:normAutofit fontScale="77500" lnSpcReduction="20000"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400" b="1" dirty="0" smtClean="0"/>
              <a:t>Estructura do…</a:t>
            </a:r>
            <a:r>
              <a:rPr lang="es-ES" sz="3400" b="1" dirty="0" err="1" smtClean="0"/>
              <a:t>while</a:t>
            </a:r>
            <a:endParaRPr lang="es-ES" sz="3400" b="1" dirty="0" smtClean="0"/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100" dirty="0"/>
              <a:t>El bucle de tipo do...</a:t>
            </a:r>
            <a:r>
              <a:rPr lang="es-ES" sz="3100" dirty="0" err="1"/>
              <a:t>while</a:t>
            </a:r>
            <a:r>
              <a:rPr lang="es-ES" sz="3100" dirty="0"/>
              <a:t> es muy similar al bucle </a:t>
            </a:r>
            <a:r>
              <a:rPr lang="es-ES" sz="3100" dirty="0" err="1"/>
              <a:t>while</a:t>
            </a:r>
            <a:r>
              <a:rPr lang="es-ES" sz="3100" dirty="0"/>
              <a:t>, salvo que en este </a:t>
            </a:r>
            <a:r>
              <a:rPr lang="es-ES" sz="3100" dirty="0" smtClean="0"/>
              <a:t>caso </a:t>
            </a:r>
            <a:r>
              <a:rPr lang="es-ES" sz="3100" b="1" dirty="0" smtClean="0"/>
              <a:t>siempre </a:t>
            </a:r>
            <a:r>
              <a:rPr lang="es-ES" sz="3100" dirty="0"/>
              <a:t>se ejecutan las instrucciones del bucle al menos la primera </a:t>
            </a:r>
            <a:r>
              <a:rPr lang="es-ES" sz="3100" dirty="0" smtClean="0"/>
              <a:t>vez</a:t>
            </a:r>
            <a:r>
              <a:rPr lang="es-ES" sz="2800" dirty="0" smtClean="0"/>
              <a:t>.</a:t>
            </a:r>
            <a:endParaRPr lang="es-ES" sz="3400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 smtClean="0"/>
              <a:t>do{</a:t>
            </a:r>
            <a:endParaRPr lang="es-ES" sz="2600" dirty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/>
              <a:t>...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 smtClean="0"/>
              <a:t>}</a:t>
            </a:r>
            <a:r>
              <a:rPr lang="es-ES" sz="2600" dirty="0"/>
              <a:t> </a:t>
            </a:r>
            <a:r>
              <a:rPr lang="es-ES" sz="2600" dirty="0" err="1"/>
              <a:t>while</a:t>
            </a:r>
            <a:r>
              <a:rPr lang="es-ES" sz="2600" dirty="0"/>
              <a:t>(</a:t>
            </a:r>
            <a:r>
              <a:rPr lang="es-ES" sz="2600" dirty="0" err="1"/>
              <a:t>condicion</a:t>
            </a:r>
            <a:r>
              <a:rPr lang="es-ES" sz="2600" dirty="0"/>
              <a:t>)</a:t>
            </a:r>
            <a:r>
              <a:rPr lang="es-ES" dirty="0"/>
              <a:t> </a:t>
            </a:r>
            <a:endParaRPr lang="es-ES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000" b="1" dirty="0" smtClean="0"/>
              <a:t>Ejemplo</a:t>
            </a:r>
            <a:r>
              <a:rPr lang="es-ES" sz="3000" dirty="0" smtClean="0"/>
              <a:t>: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 smtClean="0"/>
              <a:t>$resultado </a:t>
            </a:r>
            <a:r>
              <a:rPr lang="es-ES" sz="2600" dirty="0"/>
              <a:t>= 1;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 smtClean="0"/>
              <a:t>$numero </a:t>
            </a:r>
            <a:r>
              <a:rPr lang="es-ES" sz="2600" dirty="0"/>
              <a:t>= 5</a:t>
            </a:r>
            <a:r>
              <a:rPr lang="es-ES" sz="2600" dirty="0" smtClean="0"/>
              <a:t>;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2600" dirty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/>
              <a:t>do {</a:t>
            </a:r>
          </a:p>
          <a:p>
            <a:pPr marL="800100" lvl="2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 smtClean="0"/>
              <a:t>$resultado </a:t>
            </a:r>
            <a:r>
              <a:rPr lang="es-ES" sz="2600" dirty="0"/>
              <a:t>*= </a:t>
            </a:r>
            <a:r>
              <a:rPr lang="es-ES" sz="2600" dirty="0" smtClean="0"/>
              <a:t>$numero</a:t>
            </a:r>
            <a:r>
              <a:rPr lang="es-ES" sz="2600" dirty="0"/>
              <a:t>; </a:t>
            </a:r>
            <a:r>
              <a:rPr lang="es-ES" sz="2600" i="1" dirty="0"/>
              <a:t>// resultado = resultado * numero</a:t>
            </a:r>
          </a:p>
          <a:p>
            <a:pPr marL="800100" lvl="2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 smtClean="0"/>
              <a:t>$numero-</a:t>
            </a:r>
            <a:r>
              <a:rPr lang="es-ES" sz="2600" dirty="0"/>
              <a:t>-;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/>
              <a:t>} </a:t>
            </a:r>
            <a:r>
              <a:rPr lang="es-ES" sz="2600" dirty="0" err="1"/>
              <a:t>while</a:t>
            </a:r>
            <a:r>
              <a:rPr lang="es-ES" sz="2600" dirty="0" smtClean="0"/>
              <a:t>($numero </a:t>
            </a:r>
            <a:r>
              <a:rPr lang="es-ES" sz="2600" dirty="0"/>
              <a:t>&gt; 0);</a:t>
            </a:r>
            <a:endParaRPr lang="es-ES" sz="26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Funcionamiento II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038" y="1557338"/>
            <a:ext cx="9097962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01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CONTROL DE FLUJO</a:t>
            </a:r>
            <a:endParaRPr lang="es-ES" sz="36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67287"/>
          </a:xfrm>
        </p:spPr>
        <p:txBody>
          <a:bodyPr rtlCol="0">
            <a:normAutofit fontScale="92500"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b="1" dirty="0"/>
              <a:t>Estructura </a:t>
            </a:r>
            <a:r>
              <a:rPr lang="es-ES" b="1" dirty="0" err="1" smtClean="0"/>
              <a:t>for</a:t>
            </a:r>
            <a:endParaRPr lang="es-ES" b="1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/>
              <a:t>La estructura </a:t>
            </a:r>
            <a:r>
              <a:rPr lang="es-ES" sz="2600" dirty="0" err="1"/>
              <a:t>for</a:t>
            </a:r>
            <a:r>
              <a:rPr lang="es-ES" sz="2600" dirty="0"/>
              <a:t> permite realizar </a:t>
            </a:r>
            <a:r>
              <a:rPr lang="es-ES" sz="2600" dirty="0" smtClean="0"/>
              <a:t>repeticiones </a:t>
            </a:r>
            <a:r>
              <a:rPr lang="es-ES" sz="2600" dirty="0"/>
              <a:t>(también llamadas </a:t>
            </a:r>
            <a:r>
              <a:rPr lang="es-ES" sz="2600" dirty="0" smtClean="0"/>
              <a:t>bucles) de </a:t>
            </a:r>
            <a:r>
              <a:rPr lang="es-ES" sz="2600" dirty="0"/>
              <a:t>una forma muy sencilla</a:t>
            </a:r>
            <a:r>
              <a:rPr lang="es-ES" sz="2600" dirty="0" smtClean="0"/>
              <a:t>.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200" dirty="0" err="1"/>
              <a:t>for</a:t>
            </a:r>
            <a:r>
              <a:rPr lang="es-ES" sz="2200" dirty="0"/>
              <a:t>(</a:t>
            </a:r>
            <a:r>
              <a:rPr lang="es-ES" sz="2200" dirty="0" err="1"/>
              <a:t>inicializacion</a:t>
            </a:r>
            <a:r>
              <a:rPr lang="es-ES" sz="2200" dirty="0"/>
              <a:t>; </a:t>
            </a:r>
            <a:r>
              <a:rPr lang="es-ES" sz="2200" dirty="0" err="1"/>
              <a:t>condicion</a:t>
            </a:r>
            <a:r>
              <a:rPr lang="es-ES" sz="2200" dirty="0"/>
              <a:t>; </a:t>
            </a:r>
            <a:r>
              <a:rPr lang="es-ES" sz="2200" dirty="0" err="1"/>
              <a:t>actualizacion</a:t>
            </a:r>
            <a:r>
              <a:rPr lang="es-ES" sz="2200" dirty="0"/>
              <a:t>) {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200" dirty="0"/>
              <a:t>...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200" dirty="0" smtClean="0"/>
              <a:t>}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2600" dirty="0"/>
              <a:t>La "inicialización" es la zona en la que se establece los valores iniciales de </a:t>
            </a:r>
            <a:r>
              <a:rPr lang="es-ES" sz="2600" dirty="0" smtClean="0"/>
              <a:t>las variables </a:t>
            </a:r>
            <a:r>
              <a:rPr lang="es-ES" sz="2600" dirty="0"/>
              <a:t>que controlan la repetición.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2600" dirty="0" smtClean="0"/>
              <a:t>La </a:t>
            </a:r>
            <a:r>
              <a:rPr lang="es-ES" sz="2600" dirty="0"/>
              <a:t>"condición" es el único elemento que decide si continua o se detiene </a:t>
            </a:r>
            <a:r>
              <a:rPr lang="es-ES" sz="2600" dirty="0" smtClean="0"/>
              <a:t>la repetición.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2600" dirty="0" smtClean="0"/>
              <a:t>La </a:t>
            </a:r>
            <a:r>
              <a:rPr lang="es-ES" sz="2600" dirty="0"/>
              <a:t>"actualización" es el nuevo valor que se asigna después de cada repetición a </a:t>
            </a:r>
            <a:r>
              <a:rPr lang="es-ES" sz="2600" dirty="0" smtClean="0"/>
              <a:t>las variables </a:t>
            </a:r>
            <a:r>
              <a:rPr lang="es-ES" sz="2600" dirty="0"/>
              <a:t>que controlan la repetición</a:t>
            </a:r>
            <a:r>
              <a:rPr lang="es-ES" sz="2600" dirty="0" smtClean="0"/>
              <a:t>.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26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49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850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CONTROL DE FLUJO</a:t>
            </a:r>
          </a:p>
        </p:txBody>
      </p:sp>
      <p:pic>
        <p:nvPicPr>
          <p:cNvPr id="20685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349500"/>
            <a:ext cx="3313113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853" name="5 Marcador de contenido"/>
          <p:cNvSpPr txBox="1">
            <a:spLocks/>
          </p:cNvSpPr>
          <p:nvPr/>
        </p:nvSpPr>
        <p:spPr bwMode="auto">
          <a:xfrm>
            <a:off x="395288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Font typeface="Arial" charset="0"/>
              <a:buNone/>
            </a:pPr>
            <a:r>
              <a:rPr lang="es-ES" sz="3400" b="1">
                <a:latin typeface="Calibri" pitchFamily="34" charset="0"/>
              </a:rPr>
              <a:t>Estructura for</a:t>
            </a:r>
          </a:p>
          <a:p>
            <a:pPr marL="400050" lvl="1">
              <a:spcBef>
                <a:spcPct val="20000"/>
              </a:spcBef>
              <a:buFont typeface="Arial" charset="0"/>
              <a:buNone/>
            </a:pPr>
            <a:r>
              <a:rPr lang="es-ES" sz="2600">
                <a:latin typeface="Calibri" pitchFamily="34" charset="0"/>
              </a:rPr>
              <a:t>$mensaje = "Hola, estoy dentro de un bucle";</a:t>
            </a:r>
          </a:p>
          <a:p>
            <a:pPr marL="400050" lvl="1">
              <a:spcBef>
                <a:spcPct val="20000"/>
              </a:spcBef>
              <a:buFont typeface="Arial" charset="0"/>
              <a:buNone/>
            </a:pPr>
            <a:r>
              <a:rPr lang="nn-NO" sz="2600">
                <a:latin typeface="Calibri" pitchFamily="34" charset="0"/>
              </a:rPr>
              <a:t>for($i = 0; $i &lt; 5; $i++) {</a:t>
            </a:r>
          </a:p>
          <a:p>
            <a:pPr marL="800100" lvl="2">
              <a:spcBef>
                <a:spcPct val="20000"/>
              </a:spcBef>
              <a:buFont typeface="Arial" charset="0"/>
              <a:buNone/>
            </a:pPr>
            <a:r>
              <a:rPr lang="es-ES" sz="2600">
                <a:latin typeface="Calibri" pitchFamily="34" charset="0"/>
              </a:rPr>
              <a:t>echo $mensaje;</a:t>
            </a:r>
          </a:p>
          <a:p>
            <a:pPr marL="400050" lvl="1">
              <a:spcBef>
                <a:spcPct val="20000"/>
              </a:spcBef>
              <a:buFont typeface="Arial" charset="0"/>
              <a:buNone/>
            </a:pPr>
            <a:r>
              <a:rPr lang="es-ES" sz="2600">
                <a:latin typeface="Calibri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89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&lt;?PHP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	</a:t>
            </a:r>
            <a:r>
              <a:rPr lang="es-ES" sz="2000" dirty="0" err="1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print</a:t>
            </a:r>
            <a:r>
              <a:rPr lang="es-ES" sz="2000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("&lt;UL&gt;\n");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000" dirty="0" smtClean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sz="2000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for($i=1; $i&lt;=5; $i++)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	print("&lt;LI&gt;Elemento $i&lt;/LI&gt;\n");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2000" dirty="0" smtClean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	</a:t>
            </a:r>
            <a:r>
              <a:rPr lang="es-ES" sz="2000" dirty="0" err="1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print</a:t>
            </a:r>
            <a:r>
              <a:rPr lang="es-ES" sz="2000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("&lt;/UL&gt;\n");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?&gt;</a:t>
            </a:r>
            <a:endParaRPr lang="es-ES" altLang="es-ES" sz="2000" dirty="0">
              <a:solidFill>
                <a:schemeClr val="tx2">
                  <a:lumMod val="75000"/>
                </a:schemeClr>
              </a:solidFill>
              <a:latin typeface="Tahoma" pitchFamily="32" charset="0"/>
              <a:cs typeface="Tahoma" pitchFamily="32" charset="0"/>
            </a:endParaRPr>
          </a:p>
          <a:p>
            <a:pPr algn="just" eaLnBrk="1" fontAlgn="auto" hangingPunct="1">
              <a:spcBef>
                <a:spcPts val="500"/>
              </a:spcBef>
              <a:spcAft>
                <a:spcPts val="0"/>
              </a:spcAft>
              <a:buFont typeface="Arial" charset="0"/>
              <a:buNone/>
              <a:defRPr/>
            </a:pPr>
            <a:endParaRPr lang="es-ES" altLang="es-ES" sz="1800" dirty="0">
              <a:solidFill>
                <a:schemeClr val="tx2">
                  <a:lumMod val="75000"/>
                </a:schemeClr>
              </a:solidFill>
              <a:latin typeface="Tahoma" pitchFamily="32" charset="0"/>
              <a:cs typeface="Tahoma" pitchFamily="32" charset="0"/>
            </a:endParaRPr>
          </a:p>
          <a:p>
            <a:pPr algn="just" eaLnBrk="1" fontAlgn="auto" hangingPunct="1">
              <a:spcBef>
                <a:spcPts val="500"/>
              </a:spcBef>
              <a:spcAft>
                <a:spcPts val="0"/>
              </a:spcAft>
              <a:buFont typeface="Arial" charset="0"/>
              <a:buNone/>
              <a:defRPr/>
            </a:pPr>
            <a:endParaRPr lang="es-ES" altLang="es-ES" sz="1800" dirty="0">
              <a:solidFill>
                <a:schemeClr val="tx2">
                  <a:lumMod val="75000"/>
                </a:schemeClr>
              </a:solidFill>
              <a:latin typeface="Tahoma" pitchFamily="32" charset="0"/>
              <a:cs typeface="Tahoma" pitchFamily="32" charset="0"/>
            </a:endParaRPr>
          </a:p>
          <a:p>
            <a:pPr algn="just"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endParaRPr lang="es-ES" altLang="es-ES" dirty="0">
              <a:solidFill>
                <a:schemeClr val="tx2">
                  <a:lumMod val="75000"/>
                </a:schemeClr>
              </a:solidFill>
              <a:latin typeface="Tahoma" pitchFamily="32" charset="0"/>
              <a:cs typeface="Tahoma" pitchFamily="32" charset="0"/>
            </a:endParaRPr>
          </a:p>
          <a:p>
            <a:pPr algn="just" eaLnBrk="1" fontAlgn="auto" hangingPunct="1">
              <a:spcBef>
                <a:spcPts val="500"/>
              </a:spcBef>
              <a:spcAft>
                <a:spcPts val="0"/>
              </a:spcAft>
              <a:defRPr/>
            </a:pPr>
            <a:endParaRPr lang="es-ES" altLang="es-ES" sz="2000" dirty="0">
              <a:solidFill>
                <a:schemeClr val="tx2">
                  <a:lumMod val="75000"/>
                </a:schemeClr>
              </a:solidFill>
              <a:latin typeface="Tahoma" pitchFamily="32" charset="0"/>
              <a:cs typeface="Tahoma" pitchFamily="32" charset="0"/>
            </a:endParaRPr>
          </a:p>
          <a:p>
            <a:pPr algn="just" eaLnBrk="1" fontAlgn="auto" hangingPunct="1">
              <a:spcBef>
                <a:spcPts val="500"/>
              </a:spcBef>
              <a:spcAft>
                <a:spcPts val="0"/>
              </a:spcAft>
              <a:defRPr/>
            </a:pPr>
            <a:endParaRPr lang="es-ES" altLang="es-ES" sz="2000" dirty="0">
              <a:solidFill>
                <a:schemeClr val="tx2">
                  <a:lumMod val="75000"/>
                </a:schemeClr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CONTROL DE FLUJO</a:t>
            </a:r>
          </a:p>
        </p:txBody>
      </p:sp>
      <p:pic>
        <p:nvPicPr>
          <p:cNvPr id="20890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7538" y="4005263"/>
            <a:ext cx="432435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92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9922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 b="1">
                <a:ea typeface="ＭＳ Ｐゴシック" pitchFamily="34" charset="-128"/>
              </a:rPr>
              <a:t>Ejercicio</a:t>
            </a:r>
            <a:r>
              <a:rPr lang="es-ES" sz="2000">
                <a:ea typeface="ＭＳ Ｐゴシック" pitchFamily="34" charset="-128"/>
              </a:rPr>
              <a:t>: 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	programa que calcula una tabla de multiplicar.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ea typeface="ＭＳ Ｐゴシック" pitchFamily="34" charset="-128"/>
              <a:cs typeface="Tahoma" pitchFamily="34" charset="0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>
                <a:ea typeface="ＭＳ Ｐゴシック" pitchFamily="34" charset="-128"/>
                <a:cs typeface="Tahoma" pitchFamily="34" charset="0"/>
              </a:rPr>
              <a:t>	- Usar “print” o “echo” para que PHP devuelva código HTML.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>
                <a:ea typeface="ＭＳ Ｐゴシック" pitchFamily="34" charset="-128"/>
                <a:cs typeface="Tahoma" pitchFamily="34" charset="0"/>
              </a:rPr>
              <a:t>	- Usar Tablas o Listas.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>
                <a:ea typeface="ＭＳ Ｐゴシック" pitchFamily="34" charset="-128"/>
                <a:cs typeface="Tahoma" pitchFamily="34" charset="0"/>
              </a:rPr>
              <a:t>	- Usar Bucles for o while para facilitar la tarea.</a:t>
            </a: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1600">
              <a:solidFill>
                <a:srgbClr val="000000"/>
              </a:solidFill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1600">
              <a:solidFill>
                <a:srgbClr val="000000"/>
              </a:solidFill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1600">
              <a:solidFill>
                <a:srgbClr val="000000"/>
              </a:solidFill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1600">
              <a:solidFill>
                <a:srgbClr val="000000"/>
              </a:solidFill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1201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EJERCICIO 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94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44211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marL="0" indent="0" eaLnBrk="1" fontAlgn="auto" hangingPunct="1"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lang="es-ES" sz="2800" b="1" dirty="0" smtClean="0">
                <a:solidFill>
                  <a:schemeClr val="tx1"/>
                </a:solidFill>
                <a:latin typeface="+mn-lt"/>
                <a:cs typeface="+mn-cs"/>
              </a:rPr>
              <a:t>Estructura </a:t>
            </a:r>
            <a:r>
              <a:rPr lang="es-ES" sz="2800" b="1" dirty="0" err="1" smtClean="0">
                <a:solidFill>
                  <a:schemeClr val="tx1"/>
                </a:solidFill>
                <a:latin typeface="+mn-lt"/>
                <a:cs typeface="+mn-cs"/>
              </a:rPr>
              <a:t>foreach</a:t>
            </a:r>
            <a:r>
              <a:rPr lang="es-ES" sz="2800" b="1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</a:p>
          <a:p>
            <a:pPr marL="0" indent="0" eaLnBrk="1" fontAlgn="auto" hangingPunct="1"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lang="es-ES" sz="2000" b="1" dirty="0" smtClean="0">
                <a:solidFill>
                  <a:schemeClr val="tx1"/>
                </a:solidFill>
                <a:latin typeface="+mn-lt"/>
                <a:cs typeface="+mn-cs"/>
              </a:rPr>
              <a:t>Parecido al </a:t>
            </a:r>
            <a:r>
              <a:rPr lang="es-ES" sz="2000" b="1" dirty="0" err="1" smtClean="0">
                <a:solidFill>
                  <a:schemeClr val="tx1"/>
                </a:solidFill>
                <a:latin typeface="+mn-lt"/>
                <a:cs typeface="+mn-cs"/>
              </a:rPr>
              <a:t>for</a:t>
            </a:r>
            <a:r>
              <a:rPr lang="es-ES" sz="2000" b="1" dirty="0" smtClean="0">
                <a:solidFill>
                  <a:schemeClr val="tx1"/>
                </a:solidFill>
                <a:latin typeface="+mn-lt"/>
                <a:cs typeface="+mn-cs"/>
              </a:rPr>
              <a:t>…in de </a:t>
            </a:r>
            <a:r>
              <a:rPr lang="es-ES" sz="2000" b="1" dirty="0" err="1" smtClean="0">
                <a:solidFill>
                  <a:schemeClr val="tx1"/>
                </a:solidFill>
                <a:latin typeface="+mn-lt"/>
                <a:cs typeface="+mn-cs"/>
              </a:rPr>
              <a:t>javascript</a:t>
            </a:r>
            <a:r>
              <a:rPr lang="es-ES" sz="2000" b="1" dirty="0" smtClean="0">
                <a:solidFill>
                  <a:schemeClr val="tx1"/>
                </a:solidFill>
                <a:latin typeface="+mn-lt"/>
                <a:cs typeface="+mn-cs"/>
              </a:rPr>
              <a:t>, permite iterar sobre </a:t>
            </a:r>
            <a:r>
              <a:rPr lang="es-ES" sz="2000" b="1" dirty="0" err="1" smtClean="0">
                <a:solidFill>
                  <a:schemeClr val="tx1"/>
                </a:solidFill>
                <a:latin typeface="+mn-lt"/>
                <a:cs typeface="+mn-cs"/>
              </a:rPr>
              <a:t>arrays</a:t>
            </a:r>
            <a:r>
              <a:rPr lang="es-ES" sz="2000" b="1" dirty="0" smtClean="0">
                <a:solidFill>
                  <a:schemeClr val="tx1"/>
                </a:solidFill>
                <a:latin typeface="+mn-lt"/>
                <a:cs typeface="+mn-cs"/>
              </a:rPr>
              <a:t>.</a:t>
            </a:r>
            <a:endParaRPr lang="es-ES" sz="200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400050" lvl="1" eaLnBrk="1" fontAlgn="auto" hangingPunct="1"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lang="es-ES" sz="1800" dirty="0" err="1" smtClean="0">
                <a:solidFill>
                  <a:schemeClr val="tx1"/>
                </a:solidFill>
                <a:latin typeface="+mn-lt"/>
                <a:cs typeface="+mn-cs"/>
              </a:rPr>
              <a:t>foreach</a:t>
            </a:r>
            <a:r>
              <a:rPr lang="es-ES" sz="1800" dirty="0" smtClean="0">
                <a:solidFill>
                  <a:schemeClr val="tx1"/>
                </a:solidFill>
                <a:latin typeface="+mn-lt"/>
                <a:cs typeface="+mn-cs"/>
              </a:rPr>
              <a:t>($</a:t>
            </a:r>
            <a:r>
              <a:rPr lang="es-ES" sz="1800" dirty="0" err="1" smtClean="0">
                <a:solidFill>
                  <a:schemeClr val="tx1"/>
                </a:solidFill>
                <a:latin typeface="+mn-lt"/>
                <a:cs typeface="+mn-cs"/>
              </a:rPr>
              <a:t>array</a:t>
            </a:r>
            <a:r>
              <a:rPr lang="es-ES" sz="1800" dirty="0" smtClean="0">
                <a:solidFill>
                  <a:schemeClr val="tx1"/>
                </a:solidFill>
                <a:latin typeface="+mn-lt"/>
                <a:cs typeface="+mn-cs"/>
              </a:rPr>
              <a:t> as $</a:t>
            </a:r>
            <a:r>
              <a:rPr lang="es-ES" sz="1800" dirty="0" err="1" smtClean="0">
                <a:solidFill>
                  <a:schemeClr val="tx1"/>
                </a:solidFill>
                <a:latin typeface="+mn-lt"/>
                <a:cs typeface="+mn-cs"/>
              </a:rPr>
              <a:t>value</a:t>
            </a:r>
            <a:r>
              <a:rPr lang="es-ES" sz="1800" dirty="0" smtClean="0">
                <a:solidFill>
                  <a:schemeClr val="tx1"/>
                </a:solidFill>
                <a:latin typeface="+mn-lt"/>
                <a:cs typeface="+mn-cs"/>
              </a:rPr>
              <a:t>) {   ...     }</a:t>
            </a:r>
          </a:p>
          <a:p>
            <a:pPr marL="400050" lvl="1" eaLnBrk="1" fontAlgn="auto" hangingPunct="1"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lang="es-ES" sz="1800" dirty="0" err="1" smtClean="0">
                <a:solidFill>
                  <a:schemeClr val="tx1"/>
                </a:solidFill>
                <a:latin typeface="+mn-lt"/>
                <a:cs typeface="+mn-cs"/>
              </a:rPr>
              <a:t>foreach</a:t>
            </a:r>
            <a:r>
              <a:rPr lang="es-ES" sz="1800" dirty="0" smtClean="0">
                <a:solidFill>
                  <a:schemeClr val="tx1"/>
                </a:solidFill>
                <a:latin typeface="+mn-lt"/>
                <a:cs typeface="+mn-cs"/>
              </a:rPr>
              <a:t>($</a:t>
            </a:r>
            <a:r>
              <a:rPr lang="es-ES" sz="1800" dirty="0" err="1" smtClean="0">
                <a:solidFill>
                  <a:schemeClr val="tx1"/>
                </a:solidFill>
                <a:latin typeface="+mn-lt"/>
                <a:cs typeface="+mn-cs"/>
              </a:rPr>
              <a:t>array</a:t>
            </a:r>
            <a:r>
              <a:rPr lang="es-ES" sz="1800" dirty="0" smtClean="0">
                <a:solidFill>
                  <a:schemeClr val="tx1"/>
                </a:solidFill>
                <a:latin typeface="+mn-lt"/>
                <a:cs typeface="+mn-cs"/>
              </a:rPr>
              <a:t> as $clave=&gt;$valor) {   ... 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 smtClean="0">
              <a:solidFill>
                <a:schemeClr val="tx1"/>
              </a:solidFill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b="1" dirty="0" smtClean="0">
                <a:solidFill>
                  <a:schemeClr val="tx1"/>
                </a:solidFill>
                <a:cs typeface="+mn-cs"/>
              </a:rPr>
              <a:t>Ejemplos</a:t>
            </a:r>
            <a:r>
              <a:rPr lang="es-ES" sz="2000" dirty="0" smtClean="0">
                <a:solidFill>
                  <a:schemeClr val="tx1"/>
                </a:solidFill>
                <a:cs typeface="+mn-cs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dirty="0" smtClean="0">
                <a:solidFill>
                  <a:schemeClr val="tx1"/>
                </a:solidFill>
                <a:cs typeface="+mn-cs"/>
              </a:rPr>
              <a:t>$color = </a:t>
            </a:r>
            <a:r>
              <a:rPr lang="es-ES" sz="2000" dirty="0" err="1" smtClean="0">
                <a:solidFill>
                  <a:schemeClr val="tx1"/>
                </a:solidFill>
                <a:cs typeface="+mn-cs"/>
              </a:rPr>
              <a:t>array</a:t>
            </a:r>
            <a:r>
              <a:rPr lang="es-ES" sz="2000" dirty="0" smtClean="0">
                <a:solidFill>
                  <a:schemeClr val="tx1"/>
                </a:solidFill>
                <a:cs typeface="+mn-cs"/>
              </a:rPr>
              <a:t>( ‘rojo’=&gt;101, ‘verde’=&gt;51, ‘azul’=&gt;255);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000" dirty="0" smtClean="0">
              <a:solidFill>
                <a:schemeClr val="tx1"/>
              </a:solidFill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dirty="0" err="1" smtClean="0">
                <a:solidFill>
                  <a:schemeClr val="tx1"/>
                </a:solidFill>
                <a:cs typeface="+mn-cs"/>
              </a:rPr>
              <a:t>foreach</a:t>
            </a:r>
            <a:r>
              <a:rPr lang="es-ES" sz="2000" dirty="0" smtClean="0">
                <a:solidFill>
                  <a:schemeClr val="tx1"/>
                </a:solidFill>
                <a:cs typeface="+mn-cs"/>
              </a:rPr>
              <a:t>($color  as $valor)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dirty="0" smtClean="0">
                <a:solidFill>
                  <a:schemeClr val="tx1"/>
                </a:solidFill>
                <a:cs typeface="+mn-cs"/>
              </a:rPr>
              <a:t>		</a:t>
            </a:r>
            <a:r>
              <a:rPr lang="es-ES" sz="2000" dirty="0" err="1" smtClean="0">
                <a:solidFill>
                  <a:schemeClr val="tx1"/>
                </a:solidFill>
                <a:cs typeface="+mn-cs"/>
              </a:rPr>
              <a:t>print</a:t>
            </a:r>
            <a:r>
              <a:rPr lang="es-ES" sz="2000" dirty="0" smtClean="0">
                <a:solidFill>
                  <a:schemeClr val="tx1"/>
                </a:solidFill>
                <a:cs typeface="+mn-cs"/>
              </a:rPr>
              <a:t> “Valor: $valor&lt;BR&gt;\n”;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b="1" dirty="0" smtClean="0">
                <a:solidFill>
                  <a:schemeClr val="tx1"/>
                </a:solidFill>
                <a:cs typeface="+mn-cs"/>
              </a:rPr>
              <a:t>Muestra por pantalla</a:t>
            </a:r>
            <a:r>
              <a:rPr lang="es-ES" sz="2000" dirty="0" smtClean="0">
                <a:solidFill>
                  <a:schemeClr val="tx1"/>
                </a:solidFill>
                <a:cs typeface="+mn-cs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dirty="0" smtClean="0">
                <a:solidFill>
                  <a:schemeClr val="tx1"/>
                </a:solidFill>
                <a:cs typeface="+mn-cs"/>
              </a:rPr>
              <a:t>	??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 smtClean="0">
              <a:solidFill>
                <a:schemeClr val="tx1"/>
              </a:solidFill>
              <a:cs typeface="+mn-cs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CONTROL DE FLUJO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6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1970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$color = array( ‘rojo’=&gt;101, ‘verde’=&gt;51, ‘azul’=&gt;255);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foreach($coloras $clave=&gt; $valor)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	print“Clave: $clave; Valor: $valor&lt;BR&gt;\n”;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 b="1">
                <a:ea typeface="ＭＳ Ｐゴシック" pitchFamily="34" charset="-128"/>
              </a:rPr>
              <a:t>Muestra por pantalla</a:t>
            </a:r>
            <a:r>
              <a:rPr lang="es-ES" sz="2000">
                <a:ea typeface="ＭＳ Ｐゴシック" pitchFamily="34" charset="-128"/>
              </a:rPr>
              <a:t>:</a:t>
            </a:r>
          </a:p>
          <a:p>
            <a:pPr lvl="1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??</a:t>
            </a:r>
            <a:endParaRPr lang="es-ES" altLang="es-ES" sz="1600">
              <a:solidFill>
                <a:srgbClr val="000000"/>
              </a:solidFill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1600">
              <a:solidFill>
                <a:srgbClr val="000000"/>
              </a:solidFill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1600">
              <a:solidFill>
                <a:srgbClr val="000000"/>
              </a:solidFill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1600">
              <a:solidFill>
                <a:srgbClr val="000000"/>
              </a:solidFill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1201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CONTROL DE FLUJO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299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 b="1">
                <a:ea typeface="ＭＳ Ｐゴシック" pitchFamily="34" charset="-128"/>
              </a:rPr>
              <a:t>Ejercicio</a:t>
            </a:r>
            <a:r>
              <a:rPr lang="es-ES" sz="2000">
                <a:ea typeface="ＭＳ Ｐゴシック" pitchFamily="34" charset="-128"/>
              </a:rPr>
              <a:t>: 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	programa que, de 10 elementos enteros, los almacena en un array y encuentra: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	</a:t>
            </a:r>
            <a:endParaRPr lang="es-ES" altLang="es-ES" sz="2000">
              <a:ea typeface="ＭＳ Ｐゴシック" pitchFamily="34" charset="-128"/>
              <a:cs typeface="Tahoma" pitchFamily="34" charset="0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>
                <a:ea typeface="ＭＳ Ｐゴシック" pitchFamily="34" charset="-128"/>
                <a:cs typeface="Tahoma" pitchFamily="34" charset="0"/>
              </a:rPr>
              <a:t>	- El sumatorio de estos elementos.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>
                <a:ea typeface="ＭＳ Ｐゴシック" pitchFamily="34" charset="-128"/>
                <a:cs typeface="Tahoma" pitchFamily="34" charset="0"/>
              </a:rPr>
              <a:t>	- El máximo.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>
                <a:ea typeface="ＭＳ Ｐゴシック" pitchFamily="34" charset="-128"/>
                <a:cs typeface="Tahoma" pitchFamily="34" charset="0"/>
              </a:rPr>
              <a:t>	- El mínimo.</a:t>
            </a: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1600">
              <a:solidFill>
                <a:srgbClr val="000000"/>
              </a:solidFill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1600">
              <a:solidFill>
                <a:srgbClr val="000000"/>
              </a:solidFill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1600">
              <a:solidFill>
                <a:srgbClr val="000000"/>
              </a:solidFill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1600">
              <a:solidFill>
                <a:srgbClr val="000000"/>
              </a:solidFill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1201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EJERCICIO 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17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Funciones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67287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Funciones</a:t>
            </a:r>
            <a:endParaRPr lang="en-US" dirty="0" smtClean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2600" dirty="0"/>
              <a:t>Una </a:t>
            </a:r>
            <a:r>
              <a:rPr lang="es-ES" sz="2600" b="1" dirty="0"/>
              <a:t>función </a:t>
            </a:r>
            <a:r>
              <a:rPr lang="es-ES" sz="2600" b="1" dirty="0" smtClean="0"/>
              <a:t>e</a:t>
            </a:r>
            <a:r>
              <a:rPr lang="es-ES" sz="2600" dirty="0" smtClean="0"/>
              <a:t>s </a:t>
            </a:r>
            <a:r>
              <a:rPr lang="es-ES" sz="2600" dirty="0"/>
              <a:t>un trozo de código que ejecuta una tarea determinada. Esta tarea está constituida por una serie de instrucciones.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26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2600" dirty="0"/>
              <a:t>Las funciones evitan al programador tener que repetir el mismo código varias veces y hacen más inteligible el funcionamiento de un programa.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42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65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Funciones</a:t>
            </a:r>
            <a:endParaRPr lang="es-ES" dirty="0"/>
          </a:p>
        </p:txBody>
      </p:sp>
      <p:sp>
        <p:nvSpPr>
          <p:cNvPr id="216067" name="5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67287"/>
          </a:xfrm>
        </p:spPr>
        <p:txBody>
          <a:bodyPr/>
          <a:lstStyle/>
          <a:p>
            <a:pPr marL="0" indent="0" algn="just" eaLnBrk="1" hangingPunct="1">
              <a:buFont typeface="Arial" charset="0"/>
              <a:buNone/>
            </a:pPr>
            <a:r>
              <a:rPr lang="es-ES" sz="2600" smtClean="0"/>
              <a:t>Las funciones se definen mediante la palabra reservada function, seguida del nombre de la función. </a:t>
            </a:r>
          </a:p>
          <a:p>
            <a:pPr marL="400050" lvl="1" indent="0" eaLnBrk="1" hangingPunct="1">
              <a:buFont typeface="Arial" charset="0"/>
              <a:buNone/>
            </a:pPr>
            <a:endParaRPr lang="es-ES" sz="2400" b="1" smtClean="0"/>
          </a:p>
          <a:p>
            <a:pPr marL="400050" lvl="1" indent="0" eaLnBrk="1" hangingPunct="1">
              <a:buFont typeface="Arial" charset="0"/>
              <a:buNone/>
            </a:pPr>
            <a:r>
              <a:rPr lang="es-ES" sz="2400" b="1" smtClean="0"/>
              <a:t>function </a:t>
            </a:r>
            <a:r>
              <a:rPr lang="es-ES" sz="2400" smtClean="0"/>
              <a:t>nombre_funcion() </a:t>
            </a:r>
            <a:r>
              <a:rPr lang="es-ES" sz="2400" b="1" smtClean="0"/>
              <a:t>{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es-ES" sz="2400" smtClean="0"/>
              <a:t>...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es-ES" sz="2400" b="1" smtClean="0"/>
              <a:t>}</a:t>
            </a:r>
          </a:p>
          <a:p>
            <a:pPr marL="400050" lvl="1" indent="0" eaLnBrk="1" hangingPunct="1">
              <a:buFont typeface="Arial" charset="0"/>
              <a:buNone/>
            </a:pPr>
            <a:endParaRPr lang="es-ES" sz="2400" b="1" smtClean="0"/>
          </a:p>
          <a:p>
            <a:pPr marL="0" indent="0" algn="just" eaLnBrk="1" hangingPunct="1">
              <a:buFont typeface="Arial" charset="0"/>
              <a:buNone/>
            </a:pPr>
            <a:r>
              <a:rPr lang="es-ES" sz="2600" smtClean="0"/>
              <a:t>El nombre de la función se utiliza para </a:t>
            </a:r>
            <a:r>
              <a:rPr lang="es-ES" sz="2600" i="1" smtClean="0"/>
              <a:t>llamar o invocar </a:t>
            </a:r>
            <a:r>
              <a:rPr lang="es-ES" sz="2600" smtClean="0"/>
              <a:t>a esa función cuando sea necesario.</a:t>
            </a:r>
            <a:r>
              <a:rPr lang="es-ES" sz="2800" smtClean="0"/>
              <a:t> los símbolos { y } se utilizan para encerrar todas las instrucciones que pertenecen a la función</a:t>
            </a:r>
            <a:endParaRPr lang="en-US" sz="26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11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Funciones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679950"/>
          </a:xfrm>
        </p:spPr>
        <p:txBody>
          <a:bodyPr rtlCol="0">
            <a:normAutofit fontScale="85000" lnSpcReduction="20000"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 smtClean="0"/>
              <a:t>La </a:t>
            </a:r>
            <a:r>
              <a:rPr lang="es-ES" sz="2600" dirty="0"/>
              <a:t>mayoría de funciones </a:t>
            </a:r>
            <a:r>
              <a:rPr lang="es-ES" sz="2600" dirty="0" smtClean="0"/>
              <a:t>deben acceder </a:t>
            </a:r>
            <a:r>
              <a:rPr lang="es-ES" sz="2600" dirty="0"/>
              <a:t>al valor de algunas variables para producir sus </a:t>
            </a:r>
            <a:r>
              <a:rPr lang="es-ES" sz="2600" dirty="0" smtClean="0"/>
              <a:t>resultados. </a:t>
            </a:r>
            <a:r>
              <a:rPr lang="es-ES" sz="2600" dirty="0"/>
              <a:t>Las variables que necesitan las funciones se llaman </a:t>
            </a:r>
            <a:r>
              <a:rPr lang="es-ES" sz="2600" i="1" dirty="0"/>
              <a:t>argumentos</a:t>
            </a:r>
            <a:r>
              <a:rPr lang="es-ES" sz="2600" dirty="0" smtClean="0"/>
              <a:t>.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2600" dirty="0" smtClean="0"/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/>
              <a:t>Los argumentos se indican dentro de los paréntesis que van </a:t>
            </a:r>
            <a:r>
              <a:rPr lang="es-ES" sz="2600" dirty="0" smtClean="0"/>
              <a:t>detrás del </a:t>
            </a:r>
            <a:r>
              <a:rPr lang="es-ES" sz="2600" dirty="0"/>
              <a:t>nombre de la función y se separan con una coma </a:t>
            </a:r>
            <a:r>
              <a:rPr lang="es-ES" sz="2600" dirty="0" smtClean="0"/>
              <a:t>(,).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2400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400" dirty="0" err="1" smtClean="0"/>
              <a:t>function</a:t>
            </a:r>
            <a:r>
              <a:rPr lang="es-ES" sz="2400" dirty="0" smtClean="0"/>
              <a:t> </a:t>
            </a:r>
            <a:r>
              <a:rPr lang="es-ES" sz="2400" dirty="0" err="1" smtClean="0"/>
              <a:t>nombre_funcion</a:t>
            </a:r>
            <a:r>
              <a:rPr lang="es-ES" sz="2400" dirty="0" smtClean="0"/>
              <a:t>(</a:t>
            </a:r>
            <a:r>
              <a:rPr lang="es-ES" sz="2400" b="1" dirty="0" smtClean="0"/>
              <a:t>arg1, arg2, …, </a:t>
            </a:r>
            <a:r>
              <a:rPr lang="es-ES" sz="2400" b="1" dirty="0" err="1" smtClean="0"/>
              <a:t>argn</a:t>
            </a:r>
            <a:r>
              <a:rPr lang="es-ES" sz="2400" dirty="0" smtClean="0"/>
              <a:t>) </a:t>
            </a:r>
            <a:r>
              <a:rPr lang="es-ES" sz="2400" dirty="0"/>
              <a:t>{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400" dirty="0"/>
              <a:t>...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400" dirty="0" smtClean="0"/>
              <a:t>}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2400" dirty="0" smtClean="0"/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 smtClean="0"/>
              <a:t>Al </a:t>
            </a:r>
            <a:r>
              <a:rPr lang="es-ES" sz="2600" dirty="0"/>
              <a:t>invocar la función, </a:t>
            </a:r>
            <a:r>
              <a:rPr lang="es-ES" sz="2600" dirty="0" smtClean="0"/>
              <a:t>el </a:t>
            </a:r>
            <a:r>
              <a:rPr lang="es-ES" sz="2600" dirty="0"/>
              <a:t>número de argumentos que se pasa a </a:t>
            </a:r>
            <a:r>
              <a:rPr lang="es-ES" sz="2600" dirty="0" err="1" smtClean="0"/>
              <a:t>lafunción</a:t>
            </a:r>
            <a:r>
              <a:rPr lang="es-ES" sz="2600" dirty="0" smtClean="0"/>
              <a:t> </a:t>
            </a:r>
            <a:r>
              <a:rPr lang="es-ES" sz="2600" dirty="0"/>
              <a:t>debería ser el mismo que </a:t>
            </a:r>
            <a:r>
              <a:rPr lang="es-ES" sz="2600" dirty="0" smtClean="0"/>
              <a:t>el número </a:t>
            </a:r>
            <a:r>
              <a:rPr lang="es-ES" sz="2600" dirty="0"/>
              <a:t>de argumentos que ha indicado la función. El orden de los argumentos es </a:t>
            </a:r>
            <a:r>
              <a:rPr lang="es-ES" sz="2600" dirty="0" smtClean="0"/>
              <a:t>fundamental</a:t>
            </a:r>
            <a:endParaRPr lang="es-ES" sz="2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Entorno</a:t>
            </a:r>
          </a:p>
        </p:txBody>
      </p:sp>
      <p:pic>
        <p:nvPicPr>
          <p:cNvPr id="2150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1196975"/>
            <a:ext cx="8496300" cy="326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Text Box 9"/>
          <p:cNvSpPr txBox="1">
            <a:spLocks noChangeArrowheads="1"/>
          </p:cNvSpPr>
          <p:nvPr/>
        </p:nvSpPr>
        <p:spPr bwMode="auto">
          <a:xfrm>
            <a:off x="468313" y="4752975"/>
            <a:ext cx="836295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s-ES"/>
              <a:t>-Usuario realiza la petición de fichero.html a través de un explorador de internet. </a:t>
            </a:r>
          </a:p>
          <a:p>
            <a:pPr>
              <a:lnSpc>
                <a:spcPct val="120000"/>
              </a:lnSpc>
            </a:pPr>
            <a:r>
              <a:rPr lang="es-ES"/>
              <a:t>-La petición se realiza a un servidor web a partir de una dirección determinada.</a:t>
            </a:r>
          </a:p>
          <a:p>
            <a:pPr>
              <a:lnSpc>
                <a:spcPct val="120000"/>
              </a:lnSpc>
            </a:pPr>
            <a:r>
              <a:rPr lang="es-ES" i="1"/>
              <a:t>*Ejemplo: www.direccióndeterminada/fichero.html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0162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Se pueden añadir valores a los parámetros por defecto:</a:t>
            </a: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>
              <a:ea typeface="ＭＳ Ｐゴシック" pitchFamily="34" charset="-128"/>
              <a:cs typeface="Tahoma" pitchFamily="34" charset="0"/>
            </a:endParaRP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function muestranombre($titulo= "Sr.")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{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		print "Estimado $titulo:\n";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}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muestranombre();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muestranombre("Prof.");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>
              <a:ea typeface="ＭＳ Ｐゴシック" pitchFamily="34" charset="-128"/>
              <a:cs typeface="Tahoma" pitchFamily="34" charset="0"/>
            </a:endParaRP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Salida: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>
              <a:ea typeface="ＭＳ Ｐゴシック" pitchFamily="34" charset="-128"/>
              <a:cs typeface="Tahoma" pitchFamily="34" charset="0"/>
            </a:endParaRP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Estimado Sr.: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Estimado Prof.:</a:t>
            </a:r>
            <a:endParaRPr lang="es-ES" altLang="es-ES" b="1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Funciones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18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1186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Los argumentos con valores por defecto deben ser siempre los últimos:</a:t>
            </a:r>
            <a:endParaRPr lang="es-ES" sz="2000">
              <a:solidFill>
                <a:schemeClr val="bg1"/>
              </a:solidFill>
              <a:ea typeface="ＭＳ Ｐゴシック" pitchFamily="34" charset="-128"/>
              <a:cs typeface="Tahoma" pitchFamily="34" charset="0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solidFill>
                <a:schemeClr val="bg1"/>
              </a:solidFill>
              <a:ea typeface="ＭＳ Ｐゴシック" pitchFamily="34" charset="-128"/>
              <a:cs typeface="Tahoma" pitchFamily="34" charset="0"/>
            </a:endParaRP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function muestranombre($nombre, $titulo="Sr.")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{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	print "Estimado $titulo$nombre:\n";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}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muestranombre(“Fernández”);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muestranombre(“Fernández”, "Prof.");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>
              <a:ea typeface="ＭＳ Ｐゴシック" pitchFamily="34" charset="-128"/>
              <a:cs typeface="Tahoma" pitchFamily="34" charset="0"/>
            </a:endParaRP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>
              <a:ea typeface="ＭＳ Ｐゴシック" pitchFamily="34" charset="-128"/>
              <a:cs typeface="Tahoma" pitchFamily="34" charset="0"/>
            </a:endParaRP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Salida: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>
              <a:ea typeface="ＭＳ Ｐゴシック" pitchFamily="34" charset="-128"/>
              <a:cs typeface="Tahoma" pitchFamily="34" charset="0"/>
            </a:endParaRP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Estimado Sr. Fernández: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Estimado Prof. Fernández:</a:t>
            </a:r>
            <a:endParaRPr lang="es-ES" altLang="es-ES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Funciones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209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Funciones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67287"/>
          </a:xfrm>
        </p:spPr>
        <p:txBody>
          <a:bodyPr rtlCol="0">
            <a:normAutofit fontScale="62500" lnSpcReduction="20000"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700" dirty="0" smtClean="0"/>
              <a:t>Las </a:t>
            </a:r>
            <a:r>
              <a:rPr lang="es-ES" sz="3700" dirty="0"/>
              <a:t>funciones no solamente puede recibir variables y datos, sino </a:t>
            </a:r>
            <a:r>
              <a:rPr lang="es-ES" sz="3700" dirty="0" smtClean="0"/>
              <a:t>que también </a:t>
            </a:r>
            <a:r>
              <a:rPr lang="es-ES" sz="3700" dirty="0"/>
              <a:t>pueden devolver los valores que han calculado. Para devolver valores dentro </a:t>
            </a:r>
            <a:r>
              <a:rPr lang="es-ES" sz="3700" dirty="0" smtClean="0"/>
              <a:t>de una </a:t>
            </a:r>
            <a:r>
              <a:rPr lang="es-ES" sz="3700" dirty="0"/>
              <a:t>función, se utiliza la palabra reservada </a:t>
            </a:r>
            <a:r>
              <a:rPr lang="es-ES" sz="3700" b="1" dirty="0" err="1"/>
              <a:t>return</a:t>
            </a:r>
            <a:r>
              <a:rPr lang="es-ES" sz="3700" dirty="0" smtClean="0"/>
              <a:t>.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1600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700" dirty="0" err="1" smtClean="0"/>
              <a:t>function</a:t>
            </a:r>
            <a:r>
              <a:rPr lang="es-ES" sz="2700" dirty="0" smtClean="0"/>
              <a:t> </a:t>
            </a:r>
            <a:r>
              <a:rPr lang="es-ES" sz="2700" dirty="0" err="1"/>
              <a:t>calculaPrecioTotal</a:t>
            </a:r>
            <a:r>
              <a:rPr lang="es-ES" sz="2700" dirty="0" smtClean="0"/>
              <a:t>($precio</a:t>
            </a:r>
            <a:r>
              <a:rPr lang="es-ES" sz="2700" dirty="0"/>
              <a:t>) {</a:t>
            </a:r>
          </a:p>
          <a:p>
            <a:pPr marL="800100" lvl="2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700" dirty="0" smtClean="0"/>
              <a:t>$impuestos </a:t>
            </a:r>
            <a:r>
              <a:rPr lang="es-ES" sz="2700" dirty="0"/>
              <a:t>= 1.16;</a:t>
            </a:r>
          </a:p>
          <a:p>
            <a:pPr marL="800100" lvl="2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700" dirty="0" smtClean="0"/>
              <a:t>$</a:t>
            </a:r>
            <a:r>
              <a:rPr lang="es-ES" sz="2700" dirty="0" err="1" smtClean="0"/>
              <a:t>gastosEnvio</a:t>
            </a:r>
            <a:r>
              <a:rPr lang="es-ES" sz="2700" dirty="0" smtClean="0"/>
              <a:t> </a:t>
            </a:r>
            <a:r>
              <a:rPr lang="es-ES" sz="2700" dirty="0"/>
              <a:t>= 10;</a:t>
            </a:r>
          </a:p>
          <a:p>
            <a:pPr marL="800100" lvl="2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700" dirty="0" smtClean="0"/>
              <a:t>$</a:t>
            </a:r>
            <a:r>
              <a:rPr lang="es-ES" sz="2700" dirty="0" err="1" smtClean="0"/>
              <a:t>precioTotal</a:t>
            </a:r>
            <a:r>
              <a:rPr lang="es-ES" sz="2700" dirty="0" smtClean="0"/>
              <a:t> </a:t>
            </a:r>
            <a:r>
              <a:rPr lang="es-ES" sz="2700" dirty="0"/>
              <a:t>= ( </a:t>
            </a:r>
            <a:r>
              <a:rPr lang="es-ES" sz="2700" dirty="0" smtClean="0"/>
              <a:t>$precio </a:t>
            </a:r>
            <a:r>
              <a:rPr lang="es-ES" sz="2700" dirty="0"/>
              <a:t>* </a:t>
            </a:r>
            <a:r>
              <a:rPr lang="es-ES" sz="2700" dirty="0" smtClean="0"/>
              <a:t>$impuestos </a:t>
            </a:r>
            <a:r>
              <a:rPr lang="es-ES" sz="2700" dirty="0"/>
              <a:t>) + </a:t>
            </a:r>
            <a:r>
              <a:rPr lang="es-ES" sz="2700" dirty="0" smtClean="0"/>
              <a:t>$</a:t>
            </a:r>
            <a:r>
              <a:rPr lang="es-ES" sz="2700" dirty="0" err="1" smtClean="0"/>
              <a:t>gastosEnvio</a:t>
            </a:r>
            <a:r>
              <a:rPr lang="es-ES" sz="2700" dirty="0" smtClean="0"/>
              <a:t>;</a:t>
            </a:r>
          </a:p>
          <a:p>
            <a:pPr marL="800100" lvl="2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700" b="1" dirty="0" err="1"/>
              <a:t>return</a:t>
            </a:r>
            <a:r>
              <a:rPr lang="es-ES" sz="2700" dirty="0"/>
              <a:t> </a:t>
            </a:r>
            <a:r>
              <a:rPr lang="es-ES" sz="2700" dirty="0" smtClean="0"/>
              <a:t>$</a:t>
            </a:r>
            <a:r>
              <a:rPr lang="es-ES" sz="2700" dirty="0" err="1" smtClean="0"/>
              <a:t>precioTotal</a:t>
            </a:r>
            <a:r>
              <a:rPr lang="es-ES" sz="2700" dirty="0"/>
              <a:t>;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700" dirty="0"/>
              <a:t>}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700" i="1" dirty="0"/>
              <a:t>// El valor devuelto por la función, se guarda en una variable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700" dirty="0" smtClean="0"/>
              <a:t>$</a:t>
            </a:r>
            <a:r>
              <a:rPr lang="es-ES" sz="2700" dirty="0" err="1" smtClean="0"/>
              <a:t>precioTotal</a:t>
            </a:r>
            <a:r>
              <a:rPr lang="es-ES" sz="2700" dirty="0" smtClean="0"/>
              <a:t> </a:t>
            </a:r>
            <a:r>
              <a:rPr lang="es-ES" sz="2700" dirty="0"/>
              <a:t>= </a:t>
            </a:r>
            <a:r>
              <a:rPr lang="es-ES" sz="2700" dirty="0" err="1"/>
              <a:t>calculaPrecioTotal</a:t>
            </a:r>
            <a:r>
              <a:rPr lang="es-ES" sz="2700" dirty="0"/>
              <a:t>(23.34</a:t>
            </a:r>
            <a:r>
              <a:rPr lang="es-ES" sz="2700" dirty="0" smtClean="0"/>
              <a:t>)</a:t>
            </a:r>
            <a:r>
              <a:rPr lang="es-ES" sz="2600" dirty="0" smtClean="0"/>
              <a:t>;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1600" dirty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700" i="1" dirty="0"/>
              <a:t>// Seguir trabajando con la variable "</a:t>
            </a:r>
            <a:r>
              <a:rPr lang="es-ES" sz="2700" i="1" dirty="0" err="1" smtClean="0"/>
              <a:t>precioTotal</a:t>
            </a:r>
            <a:r>
              <a:rPr lang="es-ES" sz="2700" i="1" dirty="0" smtClean="0"/>
              <a:t>“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1600" dirty="0" smtClean="0"/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700" dirty="0" smtClean="0"/>
              <a:t>Todas </a:t>
            </a:r>
            <a:r>
              <a:rPr lang="es-ES" sz="3700" dirty="0"/>
              <a:t>las instrucciones que se </a:t>
            </a:r>
            <a:r>
              <a:rPr lang="es-ES" sz="3700" dirty="0" smtClean="0"/>
              <a:t>incluyen después </a:t>
            </a:r>
            <a:r>
              <a:rPr lang="es-ES" sz="3700" dirty="0"/>
              <a:t>de un </a:t>
            </a:r>
            <a:r>
              <a:rPr lang="es-ES" sz="3700" dirty="0" err="1"/>
              <a:t>return</a:t>
            </a:r>
            <a:r>
              <a:rPr lang="es-ES" sz="3700" dirty="0"/>
              <a:t> se ignoran y por ese motivo la instrucción </a:t>
            </a:r>
            <a:r>
              <a:rPr lang="es-ES" sz="3700" dirty="0" err="1"/>
              <a:t>return</a:t>
            </a:r>
            <a:r>
              <a:rPr lang="es-ES" sz="3700" dirty="0"/>
              <a:t> suele ser </a:t>
            </a:r>
            <a:r>
              <a:rPr lang="es-ES" sz="3700" dirty="0" smtClean="0"/>
              <a:t>la última </a:t>
            </a:r>
            <a:r>
              <a:rPr lang="es-ES" sz="3700" dirty="0"/>
              <a:t>de la mayoría de funciones.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57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Funciones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67287"/>
          </a:xfrm>
        </p:spPr>
        <p:txBody>
          <a:bodyPr rtlCol="0">
            <a:normAutofit fontScale="62500" lnSpcReduction="20000"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700" b="1" dirty="0" err="1" smtClean="0"/>
              <a:t>Return</a:t>
            </a:r>
            <a:r>
              <a:rPr lang="es-ES" sz="3700" b="1" dirty="0" smtClean="0"/>
              <a:t> </a:t>
            </a:r>
            <a:r>
              <a:rPr lang="es-ES" sz="3700" dirty="0" smtClean="0"/>
              <a:t>permite devolver un </a:t>
            </a:r>
            <a:r>
              <a:rPr lang="es-ES" sz="3700" dirty="0" err="1" smtClean="0"/>
              <a:t>array</a:t>
            </a:r>
            <a:r>
              <a:rPr lang="es-ES" sz="3700" dirty="0" smtClean="0"/>
              <a:t>: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3700" dirty="0" smtClean="0"/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700" dirty="0" smtClean="0"/>
              <a:t>	- útil para devolver varios valores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1600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700" dirty="0" err="1" smtClean="0"/>
              <a:t>function</a:t>
            </a:r>
            <a:r>
              <a:rPr lang="es-ES" sz="2700" dirty="0" smtClean="0"/>
              <a:t> </a:t>
            </a:r>
            <a:r>
              <a:rPr lang="es-ES" sz="2700" dirty="0" err="1"/>
              <a:t>calculaPrecioTotal</a:t>
            </a:r>
            <a:r>
              <a:rPr lang="es-ES" sz="2700" dirty="0" smtClean="0"/>
              <a:t>($precio</a:t>
            </a:r>
            <a:r>
              <a:rPr lang="es-ES" sz="2700" dirty="0"/>
              <a:t>) {</a:t>
            </a:r>
          </a:p>
          <a:p>
            <a:pPr marL="800100" lvl="2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700" dirty="0" smtClean="0"/>
              <a:t>$impuestos </a:t>
            </a:r>
            <a:r>
              <a:rPr lang="es-ES" sz="2700" dirty="0"/>
              <a:t>= 1.16;</a:t>
            </a:r>
          </a:p>
          <a:p>
            <a:pPr marL="800100" lvl="2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700" dirty="0" smtClean="0"/>
              <a:t>$</a:t>
            </a:r>
            <a:r>
              <a:rPr lang="es-ES" sz="2700" dirty="0" err="1" smtClean="0"/>
              <a:t>gastosEnvio</a:t>
            </a:r>
            <a:r>
              <a:rPr lang="es-ES" sz="2700" dirty="0" smtClean="0"/>
              <a:t> </a:t>
            </a:r>
            <a:r>
              <a:rPr lang="es-ES" sz="2700" dirty="0"/>
              <a:t>= 10;</a:t>
            </a:r>
          </a:p>
          <a:p>
            <a:pPr marL="800100" lvl="2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700" dirty="0" smtClean="0"/>
              <a:t>$</a:t>
            </a:r>
            <a:r>
              <a:rPr lang="es-ES" sz="2700" dirty="0" err="1" smtClean="0"/>
              <a:t>precioParcial</a:t>
            </a:r>
            <a:r>
              <a:rPr lang="es-ES" sz="2700" dirty="0" smtClean="0"/>
              <a:t> </a:t>
            </a:r>
            <a:r>
              <a:rPr lang="es-ES" sz="2700" dirty="0"/>
              <a:t>= </a:t>
            </a:r>
            <a:r>
              <a:rPr lang="es-ES" sz="2700" dirty="0" smtClean="0"/>
              <a:t> $precio </a:t>
            </a:r>
            <a:r>
              <a:rPr lang="es-ES" sz="2700" dirty="0"/>
              <a:t>* </a:t>
            </a:r>
            <a:r>
              <a:rPr lang="es-ES" sz="2700" dirty="0" smtClean="0"/>
              <a:t>$impuestos ;</a:t>
            </a:r>
          </a:p>
          <a:p>
            <a:pPr marL="800100" lvl="2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700" dirty="0" smtClean="0"/>
              <a:t>$</a:t>
            </a:r>
            <a:r>
              <a:rPr lang="es-ES" sz="2700" dirty="0" err="1" smtClean="0"/>
              <a:t>precioTotal</a:t>
            </a:r>
            <a:r>
              <a:rPr lang="es-ES" sz="2700" dirty="0" smtClean="0"/>
              <a:t> =$</a:t>
            </a:r>
            <a:r>
              <a:rPr lang="es-ES" sz="2700" dirty="0" err="1" smtClean="0"/>
              <a:t>PrecioParcial</a:t>
            </a:r>
            <a:r>
              <a:rPr lang="es-ES" sz="2700" dirty="0" smtClean="0"/>
              <a:t> +  $</a:t>
            </a:r>
            <a:r>
              <a:rPr lang="es-ES" sz="2700" dirty="0" err="1" smtClean="0"/>
              <a:t>gastosEnvio</a:t>
            </a:r>
            <a:r>
              <a:rPr lang="es-ES" sz="2700" dirty="0" smtClean="0"/>
              <a:t>;</a:t>
            </a:r>
          </a:p>
          <a:p>
            <a:pPr marL="800100" lvl="2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700" b="1" dirty="0" err="1"/>
              <a:t>return</a:t>
            </a:r>
            <a:r>
              <a:rPr lang="es-ES" sz="2700" dirty="0"/>
              <a:t> </a:t>
            </a:r>
            <a:r>
              <a:rPr lang="es-ES" sz="2700" dirty="0" err="1" smtClean="0"/>
              <a:t>array</a:t>
            </a:r>
            <a:r>
              <a:rPr lang="es-ES" sz="2700" dirty="0" smtClean="0"/>
              <a:t>($</a:t>
            </a:r>
            <a:r>
              <a:rPr lang="es-ES" sz="2700" dirty="0" err="1" smtClean="0"/>
              <a:t>precioTotal</a:t>
            </a:r>
            <a:r>
              <a:rPr lang="es-ES" sz="2700" dirty="0" smtClean="0"/>
              <a:t>, $</a:t>
            </a:r>
            <a:r>
              <a:rPr lang="es-ES" sz="2700" dirty="0" err="1" smtClean="0"/>
              <a:t>precioParcial</a:t>
            </a:r>
            <a:r>
              <a:rPr lang="es-ES" sz="2700" dirty="0" smtClean="0"/>
              <a:t>);</a:t>
            </a:r>
            <a:endParaRPr lang="es-ES" sz="2700" dirty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700" dirty="0"/>
              <a:t>}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700" i="1" dirty="0"/>
              <a:t>// El valor devuelto por la función, se guarda en una variable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700" dirty="0" smtClean="0"/>
              <a:t>$</a:t>
            </a:r>
            <a:r>
              <a:rPr lang="es-ES" sz="2700" dirty="0" err="1" smtClean="0"/>
              <a:t>precioTotal</a:t>
            </a:r>
            <a:r>
              <a:rPr lang="es-ES" sz="2700" dirty="0" smtClean="0"/>
              <a:t> </a:t>
            </a:r>
            <a:r>
              <a:rPr lang="es-ES" sz="2700" dirty="0"/>
              <a:t>= </a:t>
            </a:r>
            <a:r>
              <a:rPr lang="es-ES" sz="2700" dirty="0" err="1"/>
              <a:t>calculaPrecioTotal</a:t>
            </a:r>
            <a:r>
              <a:rPr lang="es-ES" sz="2700" dirty="0"/>
              <a:t>(23.34</a:t>
            </a:r>
            <a:r>
              <a:rPr lang="es-ES" sz="2700" dirty="0" smtClean="0"/>
              <a:t>)</a:t>
            </a:r>
            <a:r>
              <a:rPr lang="es-ES" sz="2600" dirty="0" smtClean="0"/>
              <a:t>;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1600" dirty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700" i="1" dirty="0"/>
              <a:t>// Seguir trabajando con la variable "</a:t>
            </a:r>
            <a:r>
              <a:rPr lang="es-ES" sz="2700" i="1" dirty="0" err="1" smtClean="0"/>
              <a:t>precioTotal</a:t>
            </a:r>
            <a:r>
              <a:rPr lang="es-ES" sz="2700" i="1" dirty="0" smtClean="0"/>
              <a:t>[0] “ y "</a:t>
            </a:r>
            <a:r>
              <a:rPr lang="es-ES" sz="2700" i="1" dirty="0" err="1" smtClean="0"/>
              <a:t>precioTotal</a:t>
            </a:r>
            <a:r>
              <a:rPr lang="es-ES" sz="2700" i="1" dirty="0" smtClean="0"/>
              <a:t>[1] 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2700" i="1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700" b="1" i="1" dirty="0" smtClean="0"/>
              <a:t>- RECORDAR: podéis usar clave =&gt; valor para facilitar el trabajo!!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1600" dirty="0" smtClean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305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fontAlgn="auto" hangingPunct="1">
              <a:spcBef>
                <a:spcPts val="5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Ejemplo</a:t>
            </a:r>
            <a:r>
              <a:rPr lang="es-ES" dirty="0" smtClean="0">
                <a:solidFill>
                  <a:schemeClr val="tx1"/>
                </a:solidFill>
                <a:latin typeface="+mj-lt"/>
                <a:cs typeface="+mn-cs"/>
              </a:rPr>
              <a:t>:</a:t>
            </a:r>
          </a:p>
          <a:p>
            <a:pPr lvl="3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 smtClean="0">
              <a:solidFill>
                <a:schemeClr val="tx1"/>
              </a:solidFill>
              <a:latin typeface="+mj-lt"/>
              <a:cs typeface="+mn-cs"/>
            </a:endParaRPr>
          </a:p>
          <a:p>
            <a:pPr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err="1" smtClean="0">
                <a:solidFill>
                  <a:schemeClr val="tx1"/>
                </a:solidFill>
                <a:latin typeface="+mj-lt"/>
                <a:cs typeface="+mn-cs"/>
              </a:rPr>
              <a:t>function</a:t>
            </a:r>
            <a:r>
              <a:rPr lang="es-ES" dirty="0" smtClean="0">
                <a:solidFill>
                  <a:schemeClr val="tx1"/>
                </a:solidFill>
                <a:latin typeface="+mj-lt"/>
                <a:cs typeface="+mn-cs"/>
              </a:rPr>
              <a:t> suma ($x, $y)</a:t>
            </a:r>
          </a:p>
          <a:p>
            <a:pPr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1"/>
                </a:solidFill>
                <a:latin typeface="+mj-lt"/>
                <a:cs typeface="+mn-cs"/>
              </a:rPr>
              <a:t>{</a:t>
            </a:r>
          </a:p>
          <a:p>
            <a:pPr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1"/>
                </a:solidFill>
                <a:latin typeface="+mj-lt"/>
                <a:cs typeface="+mn-cs"/>
              </a:rPr>
              <a:t>	?????</a:t>
            </a:r>
          </a:p>
          <a:p>
            <a:pPr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1"/>
                </a:solidFill>
                <a:latin typeface="+mj-lt"/>
                <a:cs typeface="+mn-cs"/>
              </a:rPr>
              <a:t>}</a:t>
            </a:r>
          </a:p>
          <a:p>
            <a:pPr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1"/>
                </a:solidFill>
                <a:latin typeface="+mj-lt"/>
                <a:cs typeface="+mn-cs"/>
              </a:rPr>
              <a:t>$a=1;</a:t>
            </a:r>
          </a:p>
          <a:p>
            <a:pPr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1"/>
                </a:solidFill>
                <a:latin typeface="+mj-lt"/>
                <a:cs typeface="+mn-cs"/>
              </a:rPr>
              <a:t>$b=2;</a:t>
            </a:r>
          </a:p>
          <a:p>
            <a:pPr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1"/>
                </a:solidFill>
                <a:latin typeface="+mj-lt"/>
                <a:cs typeface="+mn-cs"/>
              </a:rPr>
              <a:t>$c=suma($a, $b);</a:t>
            </a:r>
          </a:p>
          <a:p>
            <a:pPr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err="1" smtClean="0">
                <a:solidFill>
                  <a:schemeClr val="tx1"/>
                </a:solidFill>
                <a:latin typeface="+mj-lt"/>
                <a:cs typeface="+mn-cs"/>
              </a:rPr>
              <a:t>print</a:t>
            </a:r>
            <a:r>
              <a:rPr lang="es-ES" dirty="0" smtClean="0">
                <a:solidFill>
                  <a:schemeClr val="tx1"/>
                </a:solidFill>
                <a:latin typeface="+mj-lt"/>
                <a:cs typeface="+mn-cs"/>
              </a:rPr>
              <a:t> $c;</a:t>
            </a:r>
            <a:endParaRPr 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3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Lo mismo para restar, multiplicar y dividir.</a:t>
            </a:r>
            <a:endParaRPr lang="es-ES" dirty="0" smtClean="0">
              <a:solidFill>
                <a:schemeClr val="tx1"/>
              </a:solidFill>
              <a:latin typeface="+mj-lt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EJERCICIO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35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Funciones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67287"/>
          </a:xfrm>
        </p:spPr>
        <p:txBody>
          <a:bodyPr rtlCol="0">
            <a:normAutofit fontScale="62500" lnSpcReduction="20000"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4500" dirty="0"/>
              <a:t>Ámbito de las </a:t>
            </a:r>
            <a:r>
              <a:rPr lang="es-ES" sz="4500" dirty="0" smtClean="0"/>
              <a:t>variables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3800" b="1" dirty="0" smtClean="0"/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800" b="1" dirty="0" smtClean="0"/>
              <a:t>Variable </a:t>
            </a:r>
            <a:r>
              <a:rPr lang="es-ES" sz="3800" b="1" dirty="0"/>
              <a:t>local </a:t>
            </a:r>
            <a:r>
              <a:rPr lang="es-ES" sz="3800" dirty="0" smtClean="0"/>
              <a:t>solamente </a:t>
            </a:r>
            <a:r>
              <a:rPr lang="es-ES" sz="3800" dirty="0"/>
              <a:t>está definida dentro de la </a:t>
            </a:r>
            <a:r>
              <a:rPr lang="es-ES" sz="3800" dirty="0" smtClean="0"/>
              <a:t>función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dirty="0" smtClean="0"/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dirty="0" smtClean="0"/>
              <a:t>Ejemplo: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200" dirty="0" err="1"/>
              <a:t>function</a:t>
            </a:r>
            <a:r>
              <a:rPr lang="es-ES" sz="3200" dirty="0"/>
              <a:t> </a:t>
            </a:r>
            <a:r>
              <a:rPr lang="es-ES" sz="3200" dirty="0" err="1"/>
              <a:t>creaMensaje</a:t>
            </a:r>
            <a:r>
              <a:rPr lang="es-ES" sz="3200" dirty="0"/>
              <a:t>() {</a:t>
            </a:r>
          </a:p>
          <a:p>
            <a:pPr marL="800100" lvl="2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200" dirty="0" smtClean="0"/>
              <a:t>$mensaje </a:t>
            </a:r>
            <a:r>
              <a:rPr lang="es-ES" sz="3200" dirty="0"/>
              <a:t>= “Mensaje de prueba”;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200" dirty="0"/>
              <a:t>}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200" dirty="0" err="1"/>
              <a:t>creaMensaje</a:t>
            </a:r>
            <a:r>
              <a:rPr lang="es-ES" sz="3200" dirty="0"/>
              <a:t>();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200" dirty="0" smtClean="0"/>
              <a:t>Echo $mensaje; //error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4000" dirty="0" smtClean="0"/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800" dirty="0" smtClean="0"/>
              <a:t>Cualquier </a:t>
            </a:r>
            <a:r>
              <a:rPr lang="es-ES" sz="3800" dirty="0"/>
              <a:t>instrucción que se encuentre dentro de la función puede hacer uso de </a:t>
            </a:r>
            <a:r>
              <a:rPr lang="es-ES" sz="3800" dirty="0" smtClean="0"/>
              <a:t>esa variable</a:t>
            </a:r>
            <a:r>
              <a:rPr lang="es-ES" sz="3800" dirty="0"/>
              <a:t>, pero todas las instrucciones que se encuentren en otras funciones o fuera </a:t>
            </a:r>
            <a:r>
              <a:rPr lang="es-ES" sz="3800" dirty="0" smtClean="0"/>
              <a:t>de cualquier </a:t>
            </a:r>
            <a:r>
              <a:rPr lang="es-ES" sz="3800" dirty="0"/>
              <a:t>función no tendrán definida la variable mensaje.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01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Funciones</a:t>
            </a:r>
            <a:endParaRPr lang="es-ES" dirty="0"/>
          </a:p>
        </p:txBody>
      </p:sp>
      <p:sp>
        <p:nvSpPr>
          <p:cNvPr id="230403" name="5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67287"/>
          </a:xfrm>
        </p:spPr>
        <p:txBody>
          <a:bodyPr/>
          <a:lstStyle/>
          <a:p>
            <a:pPr marL="0" indent="0" algn="just" eaLnBrk="1" hangingPunct="1">
              <a:buFont typeface="Arial" charset="0"/>
              <a:buNone/>
            </a:pPr>
            <a:r>
              <a:rPr lang="es-ES" sz="2800" smtClean="0"/>
              <a:t>Ámbito de las variables</a:t>
            </a:r>
          </a:p>
          <a:p>
            <a:pPr marL="0" indent="0" algn="just" eaLnBrk="1" hangingPunct="1">
              <a:buFont typeface="Arial" charset="0"/>
              <a:buNone/>
            </a:pPr>
            <a:endParaRPr lang="es-ES" sz="1800" b="1" smtClean="0"/>
          </a:p>
          <a:p>
            <a:pPr marL="0" indent="0" algn="just" eaLnBrk="1" hangingPunct="1">
              <a:buFont typeface="Arial" charset="0"/>
              <a:buNone/>
            </a:pPr>
            <a:r>
              <a:rPr lang="es-ES" sz="2600" b="1" smtClean="0"/>
              <a:t>Variable NO global</a:t>
            </a:r>
            <a:r>
              <a:rPr lang="es-ES" sz="2600" smtClean="0"/>
              <a:t>, está definida en cualquier punto del programa (incluso dentro de cualquier función). Para que la función sepa cual es, necesita recibirla POR PARAMETRO</a:t>
            </a:r>
          </a:p>
          <a:p>
            <a:pPr marL="400050" lvl="1" indent="0" eaLnBrk="1" hangingPunct="1">
              <a:buFont typeface="Arial" charset="0"/>
              <a:buNone/>
            </a:pPr>
            <a:endParaRPr lang="es-ES" sz="1800" smtClean="0"/>
          </a:p>
          <a:p>
            <a:pPr marL="400050" lvl="1" indent="0" eaLnBrk="1" hangingPunct="1">
              <a:buFont typeface="Arial" charset="0"/>
              <a:buNone/>
            </a:pPr>
            <a:r>
              <a:rPr lang="es-ES" sz="2400" smtClean="0"/>
              <a:t>$mensaje = “Mensaje de prueba”;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es-ES" sz="2400" smtClean="0"/>
              <a:t>function muestraMensaje() {</a:t>
            </a:r>
          </a:p>
          <a:p>
            <a:pPr marL="800100" lvl="2" indent="0" eaLnBrk="1" hangingPunct="1">
              <a:buFont typeface="Arial" charset="0"/>
              <a:buNone/>
            </a:pPr>
            <a:r>
              <a:rPr lang="es-ES" sz="2200" smtClean="0"/>
              <a:t>echo $mensaje; //no tiene valor!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es-ES" sz="2400" smtClean="0"/>
              <a:t>}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es-ES" sz="2400" smtClean="0"/>
              <a:t>muestraMensaje();</a:t>
            </a:r>
          </a:p>
          <a:p>
            <a:pPr marL="0" indent="0" algn="just" eaLnBrk="1" hangingPunct="1">
              <a:buFont typeface="Arial" charset="0"/>
              <a:buNone/>
            </a:pPr>
            <a:endParaRPr lang="es-ES" sz="24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49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Funciones</a:t>
            </a:r>
            <a:endParaRPr lang="es-ES" dirty="0"/>
          </a:p>
        </p:txBody>
      </p:sp>
      <p:sp>
        <p:nvSpPr>
          <p:cNvPr id="232451" name="5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67287"/>
          </a:xfrm>
        </p:spPr>
        <p:txBody>
          <a:bodyPr/>
          <a:lstStyle/>
          <a:p>
            <a:pPr marL="0" indent="0" algn="just" eaLnBrk="1" hangingPunct="1">
              <a:buFont typeface="Arial" charset="0"/>
              <a:buNone/>
            </a:pPr>
            <a:r>
              <a:rPr lang="es-ES" sz="2800" smtClean="0"/>
              <a:t>Ámbito de las variables</a:t>
            </a:r>
          </a:p>
          <a:p>
            <a:pPr marL="0" indent="0" algn="just" eaLnBrk="1" hangingPunct="1">
              <a:buFont typeface="Arial" charset="0"/>
              <a:buNone/>
            </a:pPr>
            <a:endParaRPr lang="es-ES" sz="1800" b="1" smtClean="0"/>
          </a:p>
          <a:p>
            <a:pPr marL="0" indent="0" algn="just" eaLnBrk="1" hangingPunct="1">
              <a:buFont typeface="Arial" charset="0"/>
              <a:buNone/>
            </a:pPr>
            <a:r>
              <a:rPr lang="es-ES" sz="2600" b="1" smtClean="0"/>
              <a:t>Variable global</a:t>
            </a:r>
            <a:r>
              <a:rPr lang="es-ES" sz="2600" smtClean="0"/>
              <a:t>, está definida en cualquier punto del programa. </a:t>
            </a:r>
          </a:p>
          <a:p>
            <a:pPr marL="400050" lvl="1" indent="0" eaLnBrk="1" hangingPunct="1">
              <a:buFont typeface="Arial" charset="0"/>
              <a:buNone/>
            </a:pPr>
            <a:endParaRPr lang="es-ES" sz="1800" smtClean="0"/>
          </a:p>
          <a:p>
            <a:pPr marL="400050" lvl="1" indent="0" eaLnBrk="1" hangingPunct="1">
              <a:buFont typeface="Arial" charset="0"/>
              <a:buNone/>
            </a:pPr>
            <a:r>
              <a:rPr lang="es-ES" sz="2400" smtClean="0"/>
              <a:t>$mensaje = “Mensaje de prueba”;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es-ES" sz="2400" smtClean="0"/>
              <a:t>function muestraMensaje() {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es-ES" sz="2400" smtClean="0"/>
              <a:t>	global $mensaje;</a:t>
            </a:r>
          </a:p>
          <a:p>
            <a:pPr marL="800100" lvl="2" indent="0" eaLnBrk="1" hangingPunct="1">
              <a:buFont typeface="Arial" charset="0"/>
              <a:buNone/>
            </a:pPr>
            <a:r>
              <a:rPr lang="es-ES" sz="2200" smtClean="0"/>
              <a:t> echo $mensaje; //</a:t>
            </a:r>
            <a:r>
              <a:rPr lang="es-ES" sz="2000" smtClean="0"/>
              <a:t> Mensaje de prueba</a:t>
            </a:r>
            <a:endParaRPr lang="es-ES" sz="2200" smtClean="0"/>
          </a:p>
          <a:p>
            <a:pPr marL="400050" lvl="1" indent="0" eaLnBrk="1" hangingPunct="1">
              <a:buFont typeface="Arial" charset="0"/>
              <a:buNone/>
            </a:pPr>
            <a:r>
              <a:rPr lang="es-ES" sz="2400" smtClean="0"/>
              <a:t>}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es-ES" sz="2400" smtClean="0"/>
              <a:t>muestraMensaje();</a:t>
            </a:r>
          </a:p>
          <a:p>
            <a:pPr marL="0" indent="0" algn="just" eaLnBrk="1" hangingPunct="1">
              <a:buFont typeface="Arial" charset="0"/>
              <a:buNone/>
            </a:pPr>
            <a:endParaRPr lang="es-ES" sz="24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49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449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Como en Javascript, existen muchas bibliotecas de funciones en PHP</a:t>
            </a: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 b="1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lvl="1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lvl="1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b="1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Funciones matemáticas</a:t>
            </a:r>
          </a:p>
          <a:p>
            <a:pPr lvl="1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b="1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Funciones de manipulación de cadenas</a:t>
            </a:r>
          </a:p>
          <a:p>
            <a:pPr lvl="1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b="1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Funciones de arrays</a:t>
            </a:r>
          </a:p>
          <a:p>
            <a:pPr lvl="1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b="1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Funciones de fecha y hora</a:t>
            </a:r>
          </a:p>
          <a:p>
            <a:pPr lvl="1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b="1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Funciones de cifrado</a:t>
            </a:r>
          </a:p>
          <a:p>
            <a:pPr lvl="1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Funciones de ficheros</a:t>
            </a:r>
          </a:p>
          <a:p>
            <a:pPr lvl="1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Funciones de bases de datos</a:t>
            </a:r>
          </a:p>
          <a:p>
            <a:pPr lvl="1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Funciones de red</a:t>
            </a:r>
            <a:endParaRPr lang="es-ES" altLang="es-ES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Bibliotecas de funciones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21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Funciones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67287"/>
          </a:xfrm>
        </p:spPr>
        <p:txBody>
          <a:bodyPr rtlCol="0">
            <a:normAutofit fontScale="92500" lnSpcReduction="20000"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500" b="1" dirty="0"/>
              <a:t>Funciones </a:t>
            </a:r>
            <a:r>
              <a:rPr lang="es-ES" sz="3500" b="1" dirty="0" smtClean="0"/>
              <a:t>matemáticas: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i="1" dirty="0" smtClean="0"/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3100" b="1" dirty="0" smtClean="0"/>
              <a:t>round(</a:t>
            </a:r>
            <a:r>
              <a:rPr lang="es-ES" sz="3100" b="1" dirty="0" err="1" smtClean="0"/>
              <a:t>float</a:t>
            </a:r>
            <a:r>
              <a:rPr lang="es-ES" sz="3100" b="1" dirty="0" smtClean="0"/>
              <a:t>, </a:t>
            </a:r>
            <a:r>
              <a:rPr lang="es-ES" sz="3100" b="1" dirty="0" err="1" smtClean="0"/>
              <a:t>precision</a:t>
            </a:r>
            <a:r>
              <a:rPr lang="es-ES" sz="3100" b="1" dirty="0" smtClean="0"/>
              <a:t>)</a:t>
            </a:r>
            <a:r>
              <a:rPr lang="es-ES" sz="3100" dirty="0" smtClean="0"/>
              <a:t>, devuelve el número original con tantos decimales como los indicados por el parámetro </a:t>
            </a:r>
            <a:r>
              <a:rPr lang="es-ES" sz="3100" dirty="0" err="1" smtClean="0"/>
              <a:t>precision</a:t>
            </a:r>
            <a:r>
              <a:rPr lang="es-ES" sz="3100" dirty="0" smtClean="0"/>
              <a:t> y realiza los redondeos necesarios.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3100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 smtClean="0"/>
              <a:t>$numero1 = 4564.34567;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 smtClean="0"/>
              <a:t>round($numero); </a:t>
            </a:r>
            <a:r>
              <a:rPr lang="es-ES" sz="2600" i="1" dirty="0" smtClean="0"/>
              <a:t>// </a:t>
            </a:r>
            <a:r>
              <a:rPr lang="es-ES" sz="2600" dirty="0" smtClean="0"/>
              <a:t>4564</a:t>
            </a:r>
            <a:endParaRPr lang="es-ES" sz="2600" i="1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2600" dirty="0" smtClean="0"/>
              <a:t>round($numero, 2); </a:t>
            </a:r>
            <a:r>
              <a:rPr lang="es-ES" sz="2600" i="1" dirty="0" smtClean="0"/>
              <a:t>// 4564.35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echo round(5.045, 2);    // 5.05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echo round(5.055, 2);    // 5.06</a:t>
            </a:r>
            <a:endParaRPr lang="es-ES" sz="3500" b="1" dirty="0" smtClean="0"/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14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91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392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9388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Entorno</a:t>
            </a:r>
          </a:p>
        </p:txBody>
      </p:sp>
      <p:graphicFrame>
        <p:nvGraphicFramePr>
          <p:cNvPr id="144390" name="Object 6"/>
          <p:cNvGraphicFramePr>
            <a:graphicFrameLocks noChangeAspect="1"/>
          </p:cNvGraphicFramePr>
          <p:nvPr/>
        </p:nvGraphicFramePr>
        <p:xfrm>
          <a:off x="611188" y="1125538"/>
          <a:ext cx="7921625" cy="4051300"/>
        </p:xfrm>
        <a:graphic>
          <a:graphicData uri="http://schemas.openxmlformats.org/presentationml/2006/ole">
            <p:oleObj spid="_x0000_s144390" r:id="rId5" imgW="6984127" imgH="4050794" progId="">
              <p:embed/>
            </p:oleObj>
          </a:graphicData>
        </a:graphic>
      </p:graphicFrame>
      <p:sp>
        <p:nvSpPr>
          <p:cNvPr id="144394" name="Text Box 7"/>
          <p:cNvSpPr txBox="1">
            <a:spLocks noChangeArrowheads="1"/>
          </p:cNvSpPr>
          <p:nvPr/>
        </p:nvSpPr>
        <p:spPr bwMode="auto">
          <a:xfrm>
            <a:off x="461963" y="5113338"/>
            <a:ext cx="837565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s-ES"/>
              <a:t>-Usuario realiza la petición de fichero.html a través de un explorador de Internet. </a:t>
            </a:r>
          </a:p>
          <a:p>
            <a:pPr>
              <a:lnSpc>
                <a:spcPct val="120000"/>
              </a:lnSpc>
            </a:pPr>
            <a:r>
              <a:rPr lang="es-ES"/>
              <a:t>-La petición se realiza a un servidor web utilizando la dirección localhost.</a:t>
            </a:r>
          </a:p>
          <a:p>
            <a:pPr>
              <a:lnSpc>
                <a:spcPct val="120000"/>
              </a:lnSpc>
            </a:pPr>
            <a:r>
              <a:rPr lang="es-ES" i="1"/>
              <a:t>*Ejemplo: localhost/fichero.html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69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Funciones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67287"/>
          </a:xfrm>
        </p:spPr>
        <p:txBody>
          <a:bodyPr rtlCol="0">
            <a:normAutofit fontScale="55000" lnSpcReduction="20000"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5100" b="1" dirty="0" err="1" smtClean="0"/>
              <a:t>NaN</a:t>
            </a:r>
            <a:r>
              <a:rPr lang="es-ES" sz="5100" dirty="0"/>
              <a:t>, (del inglés, </a:t>
            </a:r>
            <a:r>
              <a:rPr lang="es-ES" sz="5100" i="1" dirty="0"/>
              <a:t>"</a:t>
            </a:r>
            <a:r>
              <a:rPr lang="es-ES" sz="5100" i="1" dirty="0" err="1"/>
              <a:t>Not</a:t>
            </a:r>
            <a:r>
              <a:rPr lang="es-ES" sz="5100" i="1" dirty="0"/>
              <a:t> a </a:t>
            </a:r>
            <a:r>
              <a:rPr lang="es-ES" sz="5100" i="1" dirty="0" err="1"/>
              <a:t>Number</a:t>
            </a:r>
            <a:r>
              <a:rPr lang="es-ES" sz="5100" i="1" dirty="0"/>
              <a:t>"</a:t>
            </a:r>
            <a:r>
              <a:rPr lang="es-ES" sz="5100" dirty="0"/>
              <a:t>) </a:t>
            </a:r>
            <a:r>
              <a:rPr lang="es-ES" sz="5100" dirty="0" smtClean="0"/>
              <a:t>se </a:t>
            </a:r>
            <a:r>
              <a:rPr lang="es-ES" sz="5100" dirty="0"/>
              <a:t>emplea </a:t>
            </a:r>
            <a:r>
              <a:rPr lang="es-ES" sz="5100" dirty="0" smtClean="0"/>
              <a:t>para </a:t>
            </a:r>
            <a:r>
              <a:rPr lang="es-ES" sz="5100" dirty="0"/>
              <a:t>indicar un </a:t>
            </a:r>
            <a:r>
              <a:rPr lang="es-ES" sz="5100" dirty="0" smtClean="0"/>
              <a:t>valor numérico </a:t>
            </a:r>
            <a:r>
              <a:rPr lang="es-ES" sz="5100" dirty="0"/>
              <a:t>no </a:t>
            </a:r>
            <a:r>
              <a:rPr lang="es-ES" sz="5100" dirty="0" smtClean="0"/>
              <a:t>definido, si el valor no es un número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4200" dirty="0" smtClean="0"/>
              <a:t>$numero1 </a:t>
            </a:r>
            <a:r>
              <a:rPr lang="es-ES" sz="4200" dirty="0"/>
              <a:t>= 0;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4200" dirty="0" smtClean="0"/>
              <a:t>$numero2 </a:t>
            </a:r>
            <a:r>
              <a:rPr lang="es-ES" sz="4200" dirty="0"/>
              <a:t>= 0;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4200" dirty="0" smtClean="0"/>
              <a:t>$numero1/ $numero2 tiene como v</a:t>
            </a:r>
            <a:r>
              <a:rPr lang="es-ES" sz="4200" i="1" dirty="0" smtClean="0"/>
              <a:t>alor </a:t>
            </a:r>
            <a:r>
              <a:rPr lang="es-ES" sz="4200" i="1" dirty="0" err="1" smtClean="0"/>
              <a:t>NaN</a:t>
            </a:r>
            <a:endParaRPr lang="es-ES" sz="4200" i="1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2600" i="1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2600" i="1" dirty="0" smtClean="0"/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5100" b="1" dirty="0" err="1" smtClean="0"/>
              <a:t>is_nan</a:t>
            </a:r>
            <a:r>
              <a:rPr lang="es-ES" sz="5100" b="1" dirty="0" smtClean="0"/>
              <a:t>( valor )</a:t>
            </a:r>
            <a:r>
              <a:rPr lang="es-ES" sz="5100" dirty="0" smtClean="0"/>
              <a:t>, </a:t>
            </a:r>
            <a:r>
              <a:rPr lang="es-ES" sz="5100" dirty="0"/>
              <a:t>permite proteger a la aplicación de posibles valores numéricos no </a:t>
            </a:r>
            <a:r>
              <a:rPr lang="es-ES" sz="5100" dirty="0" smtClean="0"/>
              <a:t>definidos: devuelve TRUE si valor no es un número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5100" dirty="0" smtClean="0"/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5400" b="1" dirty="0" smtClean="0"/>
              <a:t>http://php.net/manual/es/ref.math.php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5100" dirty="0" smtClean="0"/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" sz="51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961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 b="1">
                <a:ea typeface="ＭＳ Ｐゴシック" pitchFamily="34" charset="-128"/>
              </a:rPr>
              <a:t>Funciones de manipulación de cadenas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 b="1">
                <a:ea typeface="ＭＳ Ｐゴシック" pitchFamily="34" charset="-128"/>
              </a:rPr>
              <a:t>explode(valor , string)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Divide una cadena en subcadenas y las almacena en un array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Array = explode(string separator, stringstring[, intlimit]) 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 b="1">
                <a:ea typeface="ＭＳ Ｐゴシック" pitchFamily="34" charset="-128"/>
              </a:rPr>
              <a:t>rtrim(string ), ltrim(string ), trim(string )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		Eliminan caracteres a la derecha, a la izquierda o por ambos lados de una cadena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		string = rtrim( stringstr[, stringcharlist]) 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 b="1">
                <a:ea typeface="ＭＳ Ｐゴシック" pitchFamily="34" charset="-128"/>
              </a:rPr>
              <a:t>strstr(string pajar, string aguja)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				Busca la primera ocurrencia de una subcadena</a:t>
            </a: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Funciones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641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0642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 b="1"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 b="1">
                <a:ea typeface="ＭＳ Ｐゴシック" pitchFamily="34" charset="-128"/>
              </a:rPr>
              <a:t>implode(valor , string)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Crea una cadena con los elementos de un array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 b="1"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 b="1">
                <a:ea typeface="ＭＳ Ｐゴシック" pitchFamily="34" charset="-128"/>
              </a:rPr>
              <a:t>strtolower( string ) / strtoupper( string )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		Convierte una cadena a minúscula / mayúscula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 b="1">
                <a:ea typeface="ＭＳ Ｐゴシック" pitchFamily="34" charset="-128"/>
              </a:rPr>
              <a:t>strcmp( string ) / strcasecmp( string )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		Compara dos cadenas con/sin distinción de mayúsculas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 b="1">
                <a:ea typeface="ＭＳ Ｐゴシック" pitchFamily="34" charset="-128"/>
              </a:rPr>
              <a:t>strlen( string )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		Calcula la longitud de una cadena</a:t>
            </a: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Funciones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89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2690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 b="1">
                <a:ea typeface="ＭＳ Ｐゴシック" pitchFamily="34" charset="-128"/>
              </a:rPr>
              <a:t>substr(string, start, [ length] )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				Devuelve parte de una cadena.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- La cadena string empieza siempre por el carácter 0 (a tener en cuenta en start).</a:t>
            </a:r>
          </a:p>
          <a:p>
            <a:pPr marL="339725" indent="-339725" eaLnBrk="0" hangingPunct="0">
              <a:buFontTx/>
              <a:buChar char="-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La longitud empieza a contar a partir de 1, y no 0.</a:t>
            </a:r>
          </a:p>
          <a:p>
            <a:pPr marL="339725" indent="-339725" eaLnBrk="0" hangingPunct="0">
              <a:buFontTx/>
              <a:buChar char="-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Si la longitud es negativa, ese será el numero de caracteres a NO tener en cuenta en el final de la cadena.</a:t>
            </a:r>
          </a:p>
          <a:p>
            <a:pPr lvl="4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</a:rPr>
              <a:t>echo substr('abcdef', 1);     // bcdef</a:t>
            </a:r>
            <a:br>
              <a:rPr lang="es-ES">
                <a:ea typeface="ＭＳ Ｐゴシック" pitchFamily="34" charset="-128"/>
              </a:rPr>
            </a:br>
            <a:r>
              <a:rPr lang="es-ES">
                <a:ea typeface="ＭＳ Ｐゴシック" pitchFamily="34" charset="-128"/>
              </a:rPr>
              <a:t>echo substr('abcdef', 1, 3);  // bcd</a:t>
            </a:r>
            <a:br>
              <a:rPr lang="es-ES">
                <a:ea typeface="ＭＳ Ｐゴシック" pitchFamily="34" charset="-128"/>
              </a:rPr>
            </a:br>
            <a:r>
              <a:rPr lang="es-ES">
                <a:ea typeface="ＭＳ Ｐゴシック" pitchFamily="34" charset="-128"/>
              </a:rPr>
              <a:t>echo substr('abcdef', 0, 4);  // abcd</a:t>
            </a:r>
          </a:p>
          <a:p>
            <a:pPr lvl="4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</a:rPr>
              <a:t>echo substr("abcdef", 0, -1);  // "abcde"</a:t>
            </a:r>
            <a:br>
              <a:rPr lang="es-ES">
                <a:ea typeface="ＭＳ Ｐゴシック" pitchFamily="34" charset="-128"/>
              </a:rPr>
            </a:br>
            <a:r>
              <a:rPr lang="es-ES">
                <a:ea typeface="ＭＳ Ｐゴシック" pitchFamily="34" charset="-128"/>
              </a:rPr>
              <a:t>echo substr("abcdef", 2, -1);  //  "cde"</a:t>
            </a:r>
            <a:br>
              <a:rPr lang="es-ES">
                <a:ea typeface="ＭＳ Ｐゴシック" pitchFamily="34" charset="-128"/>
              </a:rPr>
            </a:br>
            <a:r>
              <a:rPr lang="es-ES">
                <a:ea typeface="ＭＳ Ｐゴシック" pitchFamily="34" charset="-128"/>
              </a:rPr>
              <a:t>echo substr("abcdef", 4, -4);  //  false</a:t>
            </a:r>
            <a:r>
              <a:rPr lang="es-ES" sz="2000">
                <a:ea typeface="ＭＳ Ｐゴシック" pitchFamily="34" charset="-128"/>
              </a:rPr>
              <a:t/>
            </a:r>
            <a:br>
              <a:rPr lang="es-ES" sz="2000">
                <a:ea typeface="ＭＳ Ｐゴシック" pitchFamily="34" charset="-128"/>
              </a:rPr>
            </a:b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Funciones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737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473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 b="1">
                <a:ea typeface="ＭＳ Ｐゴシック" pitchFamily="34" charset="-128"/>
              </a:rPr>
              <a:t>eval(string)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				Evalúa un string como si fuese código PHP.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lvl="4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Por ejemplo:</a:t>
            </a:r>
          </a:p>
          <a:p>
            <a:pPr lvl="4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			$cadena = “echo (2+2)”;</a:t>
            </a:r>
          </a:p>
          <a:p>
            <a:pPr lvl="4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lvl="4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			eval($cadena);</a:t>
            </a:r>
          </a:p>
          <a:p>
            <a:pPr lvl="4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lvl="4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			//mostraría por pantalla: 4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Funciones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785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786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 b="1">
                <a:ea typeface="ＭＳ Ｐゴシック" pitchFamily="34" charset="-128"/>
              </a:rPr>
              <a:t>str_replace(string antes, string despues, string)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				Busca y reemplaza el valor ANTES por el DESPUES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				en un string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lvl="4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Por ejemplo:</a:t>
            </a:r>
          </a:p>
          <a:p>
            <a:pPr lvl="4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			str_replace(‘ ‘, ‘’, $cadena);</a:t>
            </a:r>
          </a:p>
          <a:p>
            <a:pPr lvl="4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lvl="4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			//nos elimina los espacios de una cadena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 b="1">
                <a:ea typeface="ＭＳ Ｐゴシック" pitchFamily="34" charset="-128"/>
              </a:rPr>
              <a:t>str_split(string);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 b="1">
                <a:ea typeface="ＭＳ Ｐゴシック" pitchFamily="34" charset="-128"/>
              </a:rPr>
              <a:t>				</a:t>
            </a:r>
            <a:r>
              <a:rPr lang="es-ES" sz="2000">
                <a:ea typeface="ＭＳ Ｐゴシック" pitchFamily="34" charset="-128"/>
              </a:rPr>
              <a:t>Separa todos los elementos de una cadena (letras) y devuelve un array con estas.</a:t>
            </a: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http://www.php.net/manual/es/ref.strings.php</a:t>
            </a: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Funciones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83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 b="1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Funciones de arrays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b="1">
                <a:ea typeface="ＭＳ Ｐゴシック" pitchFamily="34" charset="-128"/>
                <a:cs typeface="Tahoma" pitchFamily="34" charset="0"/>
              </a:rPr>
              <a:t>array_count_values( array)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		Calcula la frecuencia de cada uno de los elementos de un array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>
              <a:ea typeface="ＭＳ Ｐゴシック" pitchFamily="34" charset="-128"/>
              <a:cs typeface="Tahoma" pitchFamily="34" charset="0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b="1">
                <a:ea typeface="ＭＳ Ｐゴシック" pitchFamily="34" charset="-128"/>
                <a:cs typeface="Tahoma" pitchFamily="34" charset="0"/>
              </a:rPr>
              <a:t>array_search(aguja, array pajar)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		Busca un elemento en un array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>
              <a:ea typeface="ＭＳ Ｐゴシック" pitchFamily="34" charset="-128"/>
              <a:cs typeface="Tahoma" pitchFamily="34" charset="0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b="1">
                <a:ea typeface="ＭＳ Ｐゴシック" pitchFamily="34" charset="-128"/>
                <a:cs typeface="Tahoma" pitchFamily="34" charset="0"/>
              </a:rPr>
              <a:t>count( array )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		Cuenta los elementos de un array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>
              <a:ea typeface="ＭＳ Ｐゴシック" pitchFamily="34" charset="-128"/>
              <a:cs typeface="Tahoma" pitchFamily="34" charset="0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b="1">
                <a:ea typeface="ＭＳ Ｐゴシック" pitchFamily="34" charset="-128"/>
                <a:cs typeface="Tahoma" pitchFamily="34" charset="0"/>
              </a:rPr>
              <a:t>sort( array), rsort( array)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		Ordena y reindexa un array(r=decreciente)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>
              <a:ea typeface="ＭＳ Ｐゴシック" pitchFamily="34" charset="-128"/>
              <a:cs typeface="Tahoma" pitchFamily="34" charset="0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b="1">
                <a:ea typeface="ＭＳ Ｐゴシック" pitchFamily="34" charset="-128"/>
                <a:cs typeface="Tahoma" pitchFamily="34" charset="0"/>
              </a:rPr>
              <a:t>ksort( array), krsort( array)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  <a:cs typeface="Tahoma" pitchFamily="34" charset="0"/>
              </a:rPr>
              <a:t>		Ordena por claves un array(r=decreciente)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b="1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b="1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 b="1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 b="1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Funciones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85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985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b="1">
                <a:ea typeface="ＭＳ Ｐゴシック" pitchFamily="34" charset="-128"/>
              </a:rPr>
              <a:t>array_push( array, elemento)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</a:rPr>
              <a:t>		Añade el elemento en un array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</a:rPr>
              <a:t>	Es lo equivalente a hacer  $array[] = $elemento;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b="1">
                <a:ea typeface="ＭＳ Ｐゴシック" pitchFamily="34" charset="-128"/>
              </a:rPr>
              <a:t>array_pop( array)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</a:rPr>
              <a:t>		Extrae el último elemento en un array (y lo devuelve)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b="1">
                <a:ea typeface="ＭＳ Ｐゴシック" pitchFamily="34" charset="-128"/>
              </a:rPr>
              <a:t>unset($array[clave])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</a:rPr>
              <a:t>	elimina el elemento que se encuentre en la posición de la clave en un array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</a:rPr>
              <a:t>http://php.net/manual/es/ref.array.php</a:t>
            </a: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b="1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b="1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 b="1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 b="1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Funciones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881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fontAlgn="auto" hangingPunct="1">
              <a:spcBef>
                <a:spcPts val="5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Función que dado un </a:t>
            </a:r>
            <a:r>
              <a:rPr lang="es-ES" sz="2000" b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string</a:t>
            </a:r>
            <a:r>
              <a:rPr lang="es-ES" dirty="0" smtClean="0">
                <a:solidFill>
                  <a:schemeClr val="tx1"/>
                </a:solidFill>
                <a:latin typeface="+mj-lt"/>
                <a:cs typeface="+mn-cs"/>
              </a:rPr>
              <a:t>:</a:t>
            </a:r>
          </a:p>
          <a:p>
            <a:pPr lvl="3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 smtClean="0">
              <a:solidFill>
                <a:schemeClr val="tx1"/>
              </a:solidFill>
              <a:latin typeface="+mj-lt"/>
              <a:cs typeface="+mn-cs"/>
            </a:endParaRPr>
          </a:p>
          <a:p>
            <a:pPr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1"/>
                </a:solidFill>
                <a:latin typeface="+mj-lt"/>
                <a:cs typeface="+mn-cs"/>
              </a:rPr>
              <a:t>-Devuelve la letra que más aparece</a:t>
            </a:r>
          </a:p>
          <a:p>
            <a:pPr lvl="3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 smtClean="0">
              <a:solidFill>
                <a:schemeClr val="tx1"/>
              </a:solidFill>
              <a:latin typeface="+mj-lt"/>
              <a:cs typeface="+mn-cs"/>
            </a:endParaRPr>
          </a:p>
          <a:p>
            <a:pPr lvl="3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dirty="0" smtClean="0">
                <a:solidFill>
                  <a:schemeClr val="tx1"/>
                </a:solidFill>
                <a:latin typeface="+mj-lt"/>
                <a:cs typeface="Tahoma" pitchFamily="32" charset="0"/>
              </a:rPr>
              <a:t>Devuelve la letra que menos aparece</a:t>
            </a:r>
          </a:p>
          <a:p>
            <a:pPr lvl="3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s-ES" dirty="0" smtClean="0">
              <a:solidFill>
                <a:schemeClr val="tx1"/>
              </a:solidFill>
              <a:latin typeface="+mj-lt"/>
              <a:cs typeface="Tahoma" pitchFamily="32" charset="0"/>
            </a:endParaRPr>
          </a:p>
          <a:p>
            <a:pPr lvl="3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s-ES" dirty="0" smtClean="0">
              <a:solidFill>
                <a:schemeClr val="tx1"/>
              </a:solidFill>
              <a:latin typeface="+mj-lt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EJERCICIO 6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92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2930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 b="1">
                <a:ea typeface="ＭＳ Ｐゴシック" pitchFamily="34" charset="-128"/>
              </a:rPr>
              <a:t>Funciones de fecha y hora 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solidFill>
                <a:schemeClr val="bg1"/>
              </a:solidFill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 b="1">
                <a:ea typeface="ＭＳ Ｐゴシック" pitchFamily="34" charset="-128"/>
              </a:rPr>
              <a:t>date()</a:t>
            </a:r>
          </a:p>
          <a:p>
            <a:pPr lvl="1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Formatea una fecha según un formato dado</a:t>
            </a:r>
          </a:p>
          <a:p>
            <a:pPr lvl="1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•Ejemplo:</a:t>
            </a:r>
          </a:p>
          <a:p>
            <a:pPr lvl="1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lvl="3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$fecha= date ("j/n/Y H:i");</a:t>
            </a:r>
          </a:p>
          <a:p>
            <a:pPr lvl="3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print("$fecha");</a:t>
            </a:r>
          </a:p>
          <a:p>
            <a:pPr lvl="3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lvl="3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Resultado:</a:t>
            </a:r>
          </a:p>
          <a:p>
            <a:pPr lvl="3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26/9/2005 17:36</a:t>
            </a: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Funciones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40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6441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Entorno</a:t>
            </a:r>
          </a:p>
        </p:txBody>
      </p:sp>
      <p:graphicFrame>
        <p:nvGraphicFramePr>
          <p:cNvPr id="146439" name="Object 7"/>
          <p:cNvGraphicFramePr>
            <a:graphicFrameLocks noChangeAspect="1"/>
          </p:cNvGraphicFramePr>
          <p:nvPr/>
        </p:nvGraphicFramePr>
        <p:xfrm>
          <a:off x="554038" y="1341438"/>
          <a:ext cx="8050212" cy="3009900"/>
        </p:xfrm>
        <a:graphic>
          <a:graphicData uri="http://schemas.openxmlformats.org/presentationml/2006/ole">
            <p:oleObj spid="_x0000_s146439" r:id="rId5" imgW="8050794" imgH="3009524" progId="">
              <p:embed/>
            </p:oleObj>
          </a:graphicData>
        </a:graphic>
      </p:graphicFrame>
      <p:sp>
        <p:nvSpPr>
          <p:cNvPr id="146443" name="Text Box 8"/>
          <p:cNvSpPr txBox="1">
            <a:spLocks noChangeArrowheads="1"/>
          </p:cNvSpPr>
          <p:nvPr/>
        </p:nvSpPr>
        <p:spPr bwMode="auto">
          <a:xfrm>
            <a:off x="468313" y="4437063"/>
            <a:ext cx="83629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s-ES"/>
              <a:t>-Usuario realiza la petición de fichero.html a través de un explorador de internet. </a:t>
            </a:r>
          </a:p>
          <a:p>
            <a:pPr>
              <a:lnSpc>
                <a:spcPct val="120000"/>
              </a:lnSpc>
            </a:pPr>
            <a:r>
              <a:rPr lang="es-ES"/>
              <a:t>-La petición se realiza a un servidor web a partir de una dirección determinada.</a:t>
            </a:r>
          </a:p>
          <a:p>
            <a:pPr>
              <a:lnSpc>
                <a:spcPct val="120000"/>
              </a:lnSpc>
            </a:pPr>
            <a:r>
              <a:rPr lang="es-ES"/>
              <a:t>-El servidor debe ofrecernos un entorno lo más idéntico posible al entorno</a:t>
            </a:r>
          </a:p>
          <a:p>
            <a:pPr>
              <a:lnSpc>
                <a:spcPct val="120000"/>
              </a:lnSpc>
            </a:pPr>
            <a:r>
              <a:rPr lang="es-ES"/>
              <a:t>de producción . </a:t>
            </a:r>
          </a:p>
          <a:p>
            <a:pPr>
              <a:lnSpc>
                <a:spcPct val="120000"/>
              </a:lnSpc>
            </a:pPr>
            <a:r>
              <a:rPr lang="es-ES" i="1"/>
              <a:t>*Ejemplo: www.direccióndeterminada/fichero.html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95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395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 b="1">
                <a:ea typeface="ＭＳ Ｐゴシック" pitchFamily="34" charset="-128"/>
              </a:rPr>
              <a:t>strtotime()</a:t>
            </a:r>
          </a:p>
          <a:p>
            <a:pPr lvl="1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Convierte una fecha en un </a:t>
            </a:r>
            <a:r>
              <a:rPr lang="es-ES" sz="2000" i="1">
                <a:ea typeface="ＭＳ Ｐゴシック" pitchFamily="34" charset="-128"/>
              </a:rPr>
              <a:t>timestamp de UNIX</a:t>
            </a:r>
          </a:p>
          <a:p>
            <a:pPr lvl="1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•Ejemplo:</a:t>
            </a:r>
          </a:p>
          <a:p>
            <a:pPr lvl="1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000">
              <a:ea typeface="ＭＳ Ｐゴシック" pitchFamily="34" charset="-128"/>
            </a:endParaRPr>
          </a:p>
          <a:p>
            <a:pPr lvl="1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$fecha= date ("j/n/Y", strtotime(“5 april 2001"));</a:t>
            </a:r>
          </a:p>
          <a:p>
            <a:pPr lvl="1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print("$fecha");</a:t>
            </a:r>
          </a:p>
          <a:p>
            <a:pPr lvl="1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Resultado:</a:t>
            </a:r>
          </a:p>
          <a:p>
            <a:pPr lvl="1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>
                <a:ea typeface="ＭＳ Ｐゴシック" pitchFamily="34" charset="-128"/>
              </a:rPr>
              <a:t>5/4/2001</a:t>
            </a:r>
            <a:endParaRPr lang="es-ES" altLang="es-ES" sz="2000"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http://www.php.net/manual/es/ref.datetime.php</a:t>
            </a: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Funciones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1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02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algn="just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000" b="1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Función que dado dos fechas</a:t>
            </a:r>
            <a:r>
              <a:rPr lang="es-ES" sz="2400">
                <a:latin typeface="Calibri" pitchFamily="34" charset="0"/>
                <a:ea typeface="ＭＳ Ｐゴシック" pitchFamily="34" charset="-128"/>
                <a:cs typeface="Tahoma" pitchFamily="34" charset="0"/>
              </a:rPr>
              <a:t>:</a:t>
            </a:r>
          </a:p>
          <a:p>
            <a:pPr lvl="3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400">
              <a:latin typeface="Calibri" pitchFamily="34" charset="0"/>
              <a:ea typeface="ＭＳ Ｐゴシック" pitchFamily="34" charset="-128"/>
              <a:cs typeface="Tahoma" pitchFamily="34" charset="0"/>
            </a:endParaRPr>
          </a:p>
          <a:p>
            <a:pPr lvl="3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sz="2400">
                <a:latin typeface="Calibri" pitchFamily="34" charset="0"/>
                <a:ea typeface="ＭＳ Ｐゴシック" pitchFamily="34" charset="-128"/>
                <a:cs typeface="Tahoma" pitchFamily="34" charset="0"/>
              </a:rPr>
              <a:t>-Nos diga cual es la mayor de las dos</a:t>
            </a:r>
          </a:p>
          <a:p>
            <a:pPr lvl="3" eaLnBrk="0" hangingPunct="0">
              <a:buFontTx/>
              <a:buChar char="-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400">
              <a:latin typeface="Calibri" pitchFamily="34" charset="0"/>
              <a:ea typeface="ＭＳ Ｐゴシック" pitchFamily="34" charset="-128"/>
              <a:cs typeface="Tahoma" pitchFamily="34" charset="0"/>
            </a:endParaRPr>
          </a:p>
          <a:p>
            <a:pPr lvl="3" eaLnBrk="0" hangingPunct="0">
              <a:buFontTx/>
              <a:buChar char="-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sz="2400">
              <a:latin typeface="Calibri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EJERCICIO 7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049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fontAlgn="auto" hangingPunct="1">
              <a:spcBef>
                <a:spcPts val="5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Función que dada una fecha</a:t>
            </a:r>
          </a:p>
          <a:p>
            <a:pPr marL="0" indent="0" algn="just" eaLnBrk="1" fontAlgn="auto" hangingPunct="1">
              <a:spcBef>
                <a:spcPts val="500"/>
              </a:spcBef>
              <a:spcAft>
                <a:spcPts val="0"/>
              </a:spcAft>
              <a:defRPr/>
            </a:pPr>
            <a:r>
              <a:rPr lang="es-ES" sz="20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</a:t>
            </a:r>
            <a:r>
              <a:rPr 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	</a:t>
            </a:r>
          </a:p>
          <a:p>
            <a:pPr lvl="3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 smtClean="0">
              <a:solidFill>
                <a:schemeClr val="tx1"/>
              </a:solidFill>
              <a:latin typeface="+mj-lt"/>
              <a:cs typeface="+mn-cs"/>
            </a:endParaRPr>
          </a:p>
          <a:p>
            <a:pPr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1"/>
                </a:solidFill>
                <a:latin typeface="+mj-lt"/>
                <a:cs typeface="+mn-cs"/>
              </a:rPr>
              <a:t>-Si está en formato EEUU que nos la transforme en formato europeo.</a:t>
            </a:r>
          </a:p>
          <a:p>
            <a:pPr lvl="3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 smtClean="0">
              <a:solidFill>
                <a:schemeClr val="tx1"/>
              </a:solidFill>
              <a:latin typeface="+mj-lt"/>
              <a:cs typeface="Tahoma" pitchFamily="32" charset="0"/>
            </a:endParaRPr>
          </a:p>
          <a:p>
            <a:pPr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1"/>
                </a:solidFill>
                <a:latin typeface="+mj-lt"/>
                <a:cs typeface="Tahoma" pitchFamily="32" charset="0"/>
              </a:rPr>
              <a:t>- Si está en formato europeo que nos la transforme en formato EEUU.</a:t>
            </a:r>
          </a:p>
          <a:p>
            <a:pPr lvl="3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000" dirty="0" smtClean="0">
              <a:solidFill>
                <a:schemeClr val="tx1"/>
              </a:solidFill>
              <a:latin typeface="+mj-lt"/>
              <a:cs typeface="Tahoma" pitchFamily="32" charset="0"/>
            </a:endParaRPr>
          </a:p>
          <a:p>
            <a:pPr marL="1714500" lvl="3" indent="-34290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Podremos </a:t>
            </a:r>
            <a:r>
              <a:rPr lang="es-ES" sz="20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añadir un parámetro de formato de </a:t>
            </a:r>
            <a:r>
              <a:rPr 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fecha</a:t>
            </a:r>
          </a:p>
          <a:p>
            <a:pPr marL="1714500" lvl="3" indent="-34290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s-ES" sz="2000" dirty="0" smtClean="0">
              <a:solidFill>
                <a:schemeClr val="tx1"/>
              </a:solidFill>
              <a:latin typeface="+mj-lt"/>
              <a:cs typeface="Tahoma" pitchFamily="32" charset="0"/>
            </a:endParaRPr>
          </a:p>
          <a:p>
            <a:pPr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1"/>
                </a:solidFill>
                <a:latin typeface="+mj-lt"/>
                <a:cs typeface="Tahoma" pitchFamily="32" charset="0"/>
              </a:rPr>
              <a:t>Formato europeo: </a:t>
            </a:r>
            <a:r>
              <a:rPr lang="es-ES" dirty="0" err="1" smtClean="0">
                <a:solidFill>
                  <a:schemeClr val="tx1"/>
                </a:solidFill>
                <a:latin typeface="+mj-lt"/>
                <a:cs typeface="Tahoma" pitchFamily="32" charset="0"/>
              </a:rPr>
              <a:t>dd</a:t>
            </a:r>
            <a:r>
              <a:rPr lang="es-ES" dirty="0" smtClean="0">
                <a:solidFill>
                  <a:schemeClr val="tx1"/>
                </a:solidFill>
                <a:latin typeface="+mj-lt"/>
                <a:cs typeface="Tahoma" pitchFamily="32" charset="0"/>
              </a:rPr>
              <a:t>/mm/AAAA</a:t>
            </a:r>
          </a:p>
          <a:p>
            <a:pPr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1"/>
                </a:solidFill>
                <a:latin typeface="+mj-lt"/>
                <a:cs typeface="Tahoma" pitchFamily="32" charset="0"/>
              </a:rPr>
              <a:t>Formato EEUU: mm/</a:t>
            </a:r>
            <a:r>
              <a:rPr lang="es-ES" dirty="0" err="1" smtClean="0">
                <a:solidFill>
                  <a:schemeClr val="tx1"/>
                </a:solidFill>
                <a:latin typeface="+mj-lt"/>
                <a:cs typeface="Tahoma" pitchFamily="32" charset="0"/>
              </a:rPr>
              <a:t>dd</a:t>
            </a:r>
            <a:r>
              <a:rPr lang="es-ES" dirty="0" smtClean="0">
                <a:solidFill>
                  <a:schemeClr val="tx1"/>
                </a:solidFill>
                <a:latin typeface="+mj-lt"/>
                <a:cs typeface="Tahoma" pitchFamily="32" charset="0"/>
              </a:rPr>
              <a:t>/AAAA</a:t>
            </a:r>
          </a:p>
          <a:p>
            <a:pPr lvl="3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 smtClean="0">
              <a:solidFill>
                <a:schemeClr val="tx1"/>
              </a:solidFill>
              <a:latin typeface="+mj-lt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EJERCICIO 8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097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fontAlgn="auto" hangingPunct="1">
              <a:spcBef>
                <a:spcPts val="5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Función que dada una fecha</a:t>
            </a:r>
            <a:r>
              <a:rPr lang="es-ES" dirty="0" smtClean="0">
                <a:solidFill>
                  <a:schemeClr val="tx1"/>
                </a:solidFill>
                <a:latin typeface="+mj-lt"/>
                <a:cs typeface="+mn-cs"/>
              </a:rPr>
              <a:t>:</a:t>
            </a:r>
          </a:p>
          <a:p>
            <a:pPr lvl="3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 smtClean="0">
              <a:solidFill>
                <a:schemeClr val="tx1"/>
              </a:solidFill>
              <a:latin typeface="+mj-lt"/>
              <a:cs typeface="+mn-cs"/>
            </a:endParaRPr>
          </a:p>
          <a:p>
            <a:pPr lvl="3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dirty="0" smtClean="0">
                <a:solidFill>
                  <a:schemeClr val="tx1"/>
                </a:solidFill>
                <a:latin typeface="+mj-lt"/>
                <a:cs typeface="+mn-cs"/>
              </a:rPr>
              <a:t>Se nos devuelva por escrito el día y mes como si fuese una carta formal:</a:t>
            </a:r>
          </a:p>
          <a:p>
            <a:pPr lvl="3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s-ES" dirty="0" smtClean="0">
              <a:solidFill>
                <a:schemeClr val="tx1"/>
              </a:solidFill>
              <a:latin typeface="+mj-lt"/>
              <a:cs typeface="+mn-cs"/>
            </a:endParaRPr>
          </a:p>
          <a:p>
            <a:pPr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1"/>
                </a:solidFill>
                <a:latin typeface="+mj-lt"/>
                <a:cs typeface="+mn-cs"/>
              </a:rPr>
              <a:t>P.E. de 19/03/2014 pasamos a</a:t>
            </a:r>
          </a:p>
          <a:p>
            <a:pPr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1"/>
                </a:solidFill>
                <a:latin typeface="+mj-lt"/>
                <a:cs typeface="+mn-cs"/>
              </a:rPr>
              <a:t>	“</a:t>
            </a:r>
            <a:r>
              <a:rPr lang="es-ES" dirty="0" err="1" smtClean="0">
                <a:solidFill>
                  <a:schemeClr val="tx1"/>
                </a:solidFill>
                <a:latin typeface="+mj-lt"/>
                <a:cs typeface="+mn-cs"/>
              </a:rPr>
              <a:t>Miercoles</a:t>
            </a:r>
            <a:r>
              <a:rPr lang="es-ES" dirty="0" smtClean="0">
                <a:solidFill>
                  <a:schemeClr val="tx1"/>
                </a:solidFill>
                <a:latin typeface="+mj-lt"/>
                <a:cs typeface="+mn-cs"/>
              </a:rPr>
              <a:t>, 19 de Marzo del 2014”</a:t>
            </a:r>
          </a:p>
          <a:p>
            <a:pPr lvl="3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s-ES" dirty="0" smtClean="0">
              <a:solidFill>
                <a:schemeClr val="tx1"/>
              </a:solidFill>
              <a:latin typeface="+mj-lt"/>
              <a:cs typeface="+mn-cs"/>
            </a:endParaRPr>
          </a:p>
          <a:p>
            <a:pPr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1"/>
                </a:solidFill>
                <a:latin typeface="+mj-lt"/>
                <a:cs typeface="Tahoma" pitchFamily="32" charset="0"/>
              </a:rPr>
              <a:t>-Podemos dar por hecho que se recibirá esta fecha en formato europeo.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EJERCICIO 9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14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2146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 b="1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Funciones de cifrado</a:t>
            </a:r>
          </a:p>
          <a:p>
            <a:pPr lvl="2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-No reversibles</a:t>
            </a:r>
          </a:p>
          <a:p>
            <a:pPr lvl="2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lvl="2" algn="just">
              <a:spcBef>
                <a:spcPts val="500"/>
              </a:spcBef>
              <a:buFontTx/>
              <a:buChar char="-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altLang="es-ES" sz="2000">
                <a:solidFill>
                  <a:srgbClr val="000000"/>
                </a:solidFill>
                <a:latin typeface="Tahoma" pitchFamily="34" charset="0"/>
                <a:ea typeface="ＭＳ Ｐゴシック" pitchFamily="34" charset="-128"/>
                <a:cs typeface="Tahoma" pitchFamily="34" charset="0"/>
              </a:rPr>
              <a:t>Combinables entre si -&gt; recomendable!!</a:t>
            </a:r>
          </a:p>
          <a:p>
            <a:pPr lvl="2" algn="just">
              <a:spcBef>
                <a:spcPts val="500"/>
              </a:spcBef>
              <a:buFontTx/>
              <a:buChar char="-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b="1">
                <a:ea typeface="ＭＳ Ｐゴシック" pitchFamily="34" charset="-128"/>
              </a:rPr>
              <a:t>sha1( valor)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</a:rPr>
              <a:t>		</a:t>
            </a: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 b="1">
                <a:ea typeface="ＭＳ Ｐゴシック" pitchFamily="34" charset="-128"/>
              </a:rPr>
              <a:t>md5(valor )</a:t>
            </a: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b="1">
              <a:ea typeface="ＭＳ Ｐゴシック" pitchFamily="34" charset="-128"/>
            </a:endParaRPr>
          </a:p>
          <a:p>
            <a:pPr lvl="2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>
                <a:ea typeface="ＭＳ Ｐゴシック" pitchFamily="34" charset="-128"/>
              </a:rPr>
              <a:t>$str = 'apple';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/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if (md5($str) === '1f3870be274f6c49b3e31a0c6728957f') {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     echo “¿te gustan las manzanas?";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}</a:t>
            </a:r>
            <a:endParaRPr lang="es-ES" b="1">
              <a:ea typeface="ＭＳ Ｐゴシック" pitchFamily="34" charset="-128"/>
            </a:endParaRPr>
          </a:p>
          <a:p>
            <a: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s-ES">
                <a:ea typeface="ＭＳ Ｐゴシック" pitchFamily="34" charset="-128"/>
              </a:rPr>
              <a:t>		</a:t>
            </a: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b="1">
              <a:latin typeface="Tahoma" pitchFamily="34" charset="0"/>
              <a:ea typeface="ＭＳ Ｐゴシック" pitchFamily="34" charset="-128"/>
            </a:endParaRPr>
          </a:p>
          <a:p>
            <a:pPr marL="339725" indent="-339725" algn="just">
              <a:spcBef>
                <a:spcPts val="500"/>
              </a:spcBef>
              <a:buFont typeface="Arial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b="1">
              <a:latin typeface="Tahoma" pitchFamily="34" charset="0"/>
              <a:ea typeface="ＭＳ Ｐゴシック" pitchFamily="34" charset="-128"/>
            </a:endParaRPr>
          </a:p>
          <a:p>
            <a:pPr marL="339725" indent="-339725" algn="just"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400" b="1">
              <a:latin typeface="Tahoma" pitchFamily="34" charset="0"/>
              <a:ea typeface="ＭＳ Ｐゴシック" pitchFamily="34" charset="-128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 b="1">
              <a:latin typeface="Tahoma" pitchFamily="34" charset="0"/>
              <a:ea typeface="ＭＳ Ｐゴシック" pitchFamily="34" charset="-128"/>
            </a:endParaRPr>
          </a:p>
          <a:p>
            <a:pPr marL="339725" indent="-339725" algn="just">
              <a:spcBef>
                <a:spcPts val="5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s-ES" altLang="es-E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Funciones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169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85725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marL="108267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fontAlgn="auto" hangingPunct="1">
              <a:spcBef>
                <a:spcPts val="5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Función que</a:t>
            </a:r>
            <a:r>
              <a:rPr lang="es-ES" dirty="0" smtClean="0">
                <a:solidFill>
                  <a:schemeClr val="tx1"/>
                </a:solidFill>
                <a:latin typeface="+mj-lt"/>
                <a:cs typeface="+mn-cs"/>
              </a:rPr>
              <a:t>:</a:t>
            </a:r>
          </a:p>
          <a:p>
            <a:pPr lvl="3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 smtClean="0">
              <a:solidFill>
                <a:schemeClr val="tx1"/>
              </a:solidFill>
              <a:latin typeface="+mj-lt"/>
              <a:cs typeface="+mn-cs"/>
            </a:endParaRPr>
          </a:p>
          <a:p>
            <a:pPr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1"/>
                </a:solidFill>
                <a:latin typeface="+mj-lt"/>
                <a:cs typeface="+mn-cs"/>
              </a:rPr>
              <a:t>-Reciba un </a:t>
            </a:r>
            <a:r>
              <a:rPr lang="es-ES" dirty="0" err="1" smtClean="0">
                <a:solidFill>
                  <a:schemeClr val="tx1"/>
                </a:solidFill>
                <a:latin typeface="+mj-lt"/>
                <a:cs typeface="+mn-cs"/>
              </a:rPr>
              <a:t>string</a:t>
            </a:r>
            <a:endParaRPr lang="es-ES" dirty="0" smtClean="0">
              <a:solidFill>
                <a:schemeClr val="tx1"/>
              </a:solidFill>
              <a:latin typeface="+mj-lt"/>
              <a:cs typeface="+mn-cs"/>
            </a:endParaRPr>
          </a:p>
          <a:p>
            <a:pPr lvl="3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dirty="0" smtClean="0">
                <a:solidFill>
                  <a:schemeClr val="tx1"/>
                </a:solidFill>
                <a:latin typeface="+mj-lt"/>
                <a:cs typeface="Tahoma" pitchFamily="32" charset="0"/>
              </a:rPr>
              <a:t>Compare si el </a:t>
            </a:r>
            <a:r>
              <a:rPr lang="es-ES" dirty="0" err="1" smtClean="0">
                <a:solidFill>
                  <a:schemeClr val="tx1"/>
                </a:solidFill>
                <a:latin typeface="+mj-lt"/>
                <a:cs typeface="Tahoma" pitchFamily="32" charset="0"/>
              </a:rPr>
              <a:t>string</a:t>
            </a:r>
            <a:r>
              <a:rPr lang="es-ES" dirty="0" smtClean="0">
                <a:solidFill>
                  <a:schemeClr val="tx1"/>
                </a:solidFill>
                <a:latin typeface="+mj-lt"/>
                <a:cs typeface="Tahoma" pitchFamily="32" charset="0"/>
              </a:rPr>
              <a:t> dado es igual a la contraseña almacenada</a:t>
            </a:r>
          </a:p>
          <a:p>
            <a:pPr lvl="3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s-ES" dirty="0" smtClean="0">
              <a:solidFill>
                <a:schemeClr val="tx1"/>
              </a:solidFill>
              <a:latin typeface="+mj-lt"/>
              <a:cs typeface="Tahoma" pitchFamily="32" charset="0"/>
            </a:endParaRPr>
          </a:p>
          <a:p>
            <a:pPr lvl="3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dirty="0" smtClean="0">
                <a:solidFill>
                  <a:schemeClr val="tx1"/>
                </a:solidFill>
                <a:latin typeface="+mj-lt"/>
                <a:cs typeface="Tahoma" pitchFamily="32" charset="0"/>
              </a:rPr>
              <a:t>Si lo es: mensaje en verde, todo correcto.</a:t>
            </a:r>
          </a:p>
          <a:p>
            <a:pPr lvl="3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dirty="0" smtClean="0">
                <a:solidFill>
                  <a:schemeClr val="tx1"/>
                </a:solidFill>
                <a:latin typeface="+mj-lt"/>
                <a:cs typeface="Tahoma" pitchFamily="32" charset="0"/>
              </a:rPr>
              <a:t>Si no lo es: mensaje en rojo, contraseña incorrecta.</a:t>
            </a:r>
          </a:p>
          <a:p>
            <a:pPr lvl="3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s-ES" dirty="0" smtClean="0">
              <a:solidFill>
                <a:schemeClr val="tx1"/>
              </a:solidFill>
              <a:latin typeface="+mj-lt"/>
              <a:cs typeface="Tahoma" pitchFamily="32" charset="0"/>
            </a:endParaRPr>
          </a:p>
          <a:p>
            <a:pPr lvl="3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s-ES" dirty="0" smtClean="0">
              <a:solidFill>
                <a:schemeClr val="tx1"/>
              </a:solidFill>
              <a:latin typeface="+mj-lt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EJERCICIO 10 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42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9090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1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Instalación Infraestructura</a:t>
            </a:r>
          </a:p>
        </p:txBody>
      </p:sp>
      <p:sp>
        <p:nvSpPr>
          <p:cNvPr id="266245" name="Rectangle 5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ES" sz="3200" b="1">
                <a:latin typeface="Calibri" pitchFamily="34" charset="0"/>
              </a:rPr>
              <a:t>EASY PHP </a:t>
            </a:r>
            <a:r>
              <a:rPr lang="es-ES" altLang="es-ES" sz="3200" b="1">
                <a:solidFill>
                  <a:srgbClr val="000000"/>
                </a:solidFill>
                <a:latin typeface="Calibri" pitchFamily="34" charset="0"/>
              </a:rPr>
              <a:t>Devserver:</a:t>
            </a:r>
          </a:p>
          <a:p>
            <a:pPr marL="1143000" lvl="2" indent="-2286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ES" sz="2400" b="1">
                <a:latin typeface="Calibri" pitchFamily="34" charset="0"/>
                <a:hlinkClick r:id="rId4"/>
              </a:rPr>
              <a:t>http://www.easyphp.org/</a:t>
            </a:r>
            <a:endParaRPr lang="es-ES" sz="2400" b="1">
              <a:latin typeface="Calibri" pitchFamily="34" charset="0"/>
            </a:endParaRPr>
          </a:p>
          <a:p>
            <a:pPr marL="1143000" lvl="2" indent="-2286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endParaRPr lang="es-ES" sz="2400" b="1">
              <a:latin typeface="Calibri" pitchFamily="34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s-ES" sz="2400" b="1">
                <a:latin typeface="Calibri" pitchFamily="34" charset="0"/>
              </a:rPr>
              <a:t>Contiene</a:t>
            </a:r>
            <a:r>
              <a:rPr lang="es-ES" sz="2400">
                <a:latin typeface="Calibri" pitchFamily="34" charset="0"/>
              </a:rPr>
              <a:t>: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s-ES" sz="2800">
                <a:latin typeface="Calibri" pitchFamily="34" charset="0"/>
              </a:rPr>
              <a:t>		</a:t>
            </a:r>
            <a:r>
              <a:rPr lang="es-ES" sz="2400">
                <a:latin typeface="Calibri" pitchFamily="34" charset="0"/>
              </a:rPr>
              <a:t>-Apache: </a:t>
            </a:r>
            <a:r>
              <a:rPr lang="es-ES" sz="2400" i="1">
                <a:latin typeface="Calibri" pitchFamily="34" charset="0"/>
              </a:rPr>
              <a:t>Servidor web HTTP.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s-ES" sz="2400">
                <a:latin typeface="Calibri" pitchFamily="34" charset="0"/>
              </a:rPr>
              <a:t>		-Php: </a:t>
            </a:r>
            <a:r>
              <a:rPr lang="es-ES" sz="2400" i="1">
                <a:latin typeface="Calibri" pitchFamily="34" charset="0"/>
              </a:rPr>
              <a:t>Procesador de hipertexto.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s-ES" sz="2400">
                <a:latin typeface="Calibri" pitchFamily="34" charset="0"/>
              </a:rPr>
              <a:t>		-MySQL: </a:t>
            </a:r>
            <a:r>
              <a:rPr lang="es-ES" sz="2400" i="1">
                <a:latin typeface="Calibri" pitchFamily="34" charset="0"/>
              </a:rPr>
              <a:t>Sistema de gestión de bases de datos relacional.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s-ES" sz="2400">
                <a:latin typeface="Calibri" pitchFamily="34" charset="0"/>
              </a:rPr>
              <a:t>		-PhpMyAdmin: </a:t>
            </a:r>
            <a:r>
              <a:rPr lang="es-ES" sz="2400" i="1">
                <a:latin typeface="Calibri" pitchFamily="34" charset="0"/>
              </a:rPr>
              <a:t>Gestor mysql escrito en PHP.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8264</TotalTime>
  <Words>3855</Words>
  <Application>Microsoft Office PowerPoint</Application>
  <PresentationFormat>On-screen Show (4:3)</PresentationFormat>
  <Paragraphs>1186</Paragraphs>
  <Slides>85</Slides>
  <Notes>44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Plantilla de diseño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85</vt:i4>
      </vt:variant>
    </vt:vector>
  </HeadingPairs>
  <TitlesOfParts>
    <vt:vector size="90" baseType="lpstr">
      <vt:lpstr>Arial</vt:lpstr>
      <vt:lpstr>Calibri</vt:lpstr>
      <vt:lpstr>Tahoma</vt:lpstr>
      <vt:lpstr>ＭＳ Ｐゴシック</vt:lpstr>
      <vt:lpstr>Office Theme</vt:lpstr>
      <vt:lpstr>Introducción PHP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OPERADORES</vt:lpstr>
      <vt:lpstr>OPERADORES</vt:lpstr>
      <vt:lpstr>OPERADORES</vt:lpstr>
      <vt:lpstr>CONTROL DE FLUJO</vt:lpstr>
      <vt:lpstr>CONTROL DE FLUJO</vt:lpstr>
      <vt:lpstr>Diapositiva 44</vt:lpstr>
      <vt:lpstr>CONTROL DE FLUJO</vt:lpstr>
      <vt:lpstr>Diapositiva 46</vt:lpstr>
      <vt:lpstr>Diapositiva 47</vt:lpstr>
      <vt:lpstr>Diapositiva 48</vt:lpstr>
      <vt:lpstr>CONTROL DE FLUJO</vt:lpstr>
      <vt:lpstr>CONTROL DE FLUJO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Funciones</vt:lpstr>
      <vt:lpstr>Funciones</vt:lpstr>
      <vt:lpstr>Funciones</vt:lpstr>
      <vt:lpstr>Diapositiva 60</vt:lpstr>
      <vt:lpstr>Diapositiva 61</vt:lpstr>
      <vt:lpstr>Funciones</vt:lpstr>
      <vt:lpstr>Funciones</vt:lpstr>
      <vt:lpstr>Diapositiva 64</vt:lpstr>
      <vt:lpstr>Funciones</vt:lpstr>
      <vt:lpstr>Funciones</vt:lpstr>
      <vt:lpstr>Funciones</vt:lpstr>
      <vt:lpstr>Diapositiva 68</vt:lpstr>
      <vt:lpstr>Funciones</vt:lpstr>
      <vt:lpstr>Funciones</vt:lpstr>
      <vt:lpstr>Diapositiva 71</vt:lpstr>
      <vt:lpstr>Diapositiva 72</vt:lpstr>
      <vt:lpstr>Diapositiva 73</vt:lpstr>
      <vt:lpstr>Diapositiva 74</vt:lpstr>
      <vt:lpstr>Diapositiva 75</vt:lpstr>
      <vt:lpstr>Diapositiva 76</vt:lpstr>
      <vt:lpstr>Diapositiva 77</vt:lpstr>
      <vt:lpstr>Diapositiva 78</vt:lpstr>
      <vt:lpstr>Diapositiva 79</vt:lpstr>
      <vt:lpstr>Diapositiva 80</vt:lpstr>
      <vt:lpstr>Diapositiva 81</vt:lpstr>
      <vt:lpstr>Diapositiva 82</vt:lpstr>
      <vt:lpstr>Diapositiva 83</vt:lpstr>
      <vt:lpstr>Diapositiva 84</vt:lpstr>
      <vt:lpstr>Diapositiva 85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ikram</dc:creator>
  <cp:lastModifiedBy>Marc</cp:lastModifiedBy>
  <cp:revision>228</cp:revision>
  <dcterms:created xsi:type="dcterms:W3CDTF">2013-01-07T09:07:45Z</dcterms:created>
  <dcterms:modified xsi:type="dcterms:W3CDTF">2018-03-16T13:38:24Z</dcterms:modified>
</cp:coreProperties>
</file>