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258" r:id="rId3"/>
    <p:sldId id="306" r:id="rId4"/>
    <p:sldId id="293" r:id="rId5"/>
    <p:sldId id="324" r:id="rId6"/>
    <p:sldId id="318" r:id="rId7"/>
    <p:sldId id="319" r:id="rId8"/>
    <p:sldId id="320" r:id="rId9"/>
    <p:sldId id="325" r:id="rId10"/>
    <p:sldId id="259" r:id="rId11"/>
    <p:sldId id="352" r:id="rId12"/>
    <p:sldId id="353" r:id="rId13"/>
    <p:sldId id="292" r:id="rId14"/>
    <p:sldId id="355" r:id="rId15"/>
    <p:sldId id="326" r:id="rId16"/>
    <p:sldId id="307" r:id="rId17"/>
    <p:sldId id="308" r:id="rId18"/>
    <p:sldId id="327" r:id="rId19"/>
    <p:sldId id="315" r:id="rId20"/>
    <p:sldId id="354" r:id="rId21"/>
    <p:sldId id="316" r:id="rId22"/>
    <p:sldId id="309" r:id="rId23"/>
    <p:sldId id="310" r:id="rId24"/>
    <p:sldId id="329" r:id="rId25"/>
    <p:sldId id="312" r:id="rId26"/>
    <p:sldId id="313" r:id="rId27"/>
    <p:sldId id="314" r:id="rId28"/>
    <p:sldId id="317" r:id="rId29"/>
    <p:sldId id="379" r:id="rId30"/>
    <p:sldId id="369" r:id="rId31"/>
    <p:sldId id="368" r:id="rId32"/>
    <p:sldId id="370" r:id="rId33"/>
    <p:sldId id="371" r:id="rId34"/>
    <p:sldId id="372" r:id="rId35"/>
    <p:sldId id="373" r:id="rId36"/>
    <p:sldId id="321" r:id="rId37"/>
    <p:sldId id="322" r:id="rId38"/>
    <p:sldId id="330" r:id="rId39"/>
    <p:sldId id="331" r:id="rId40"/>
    <p:sldId id="360" r:id="rId41"/>
    <p:sldId id="367" r:id="rId42"/>
    <p:sldId id="323" r:id="rId43"/>
    <p:sldId id="332" r:id="rId44"/>
    <p:sldId id="333" r:id="rId45"/>
    <p:sldId id="359" r:id="rId46"/>
    <p:sldId id="334" r:id="rId47"/>
    <p:sldId id="335" r:id="rId48"/>
    <p:sldId id="336" r:id="rId49"/>
    <p:sldId id="374" r:id="rId50"/>
    <p:sldId id="375" r:id="rId51"/>
    <p:sldId id="377" r:id="rId52"/>
    <p:sldId id="378" r:id="rId53"/>
    <p:sldId id="376" r:id="rId54"/>
    <p:sldId id="337" r:id="rId55"/>
    <p:sldId id="340" r:id="rId56"/>
    <p:sldId id="341" r:id="rId57"/>
    <p:sldId id="342" r:id="rId58"/>
    <p:sldId id="343" r:id="rId59"/>
    <p:sldId id="344" r:id="rId60"/>
    <p:sldId id="345" r:id="rId61"/>
    <p:sldId id="346" r:id="rId62"/>
    <p:sldId id="383" r:id="rId63"/>
    <p:sldId id="384" r:id="rId64"/>
    <p:sldId id="382" r:id="rId65"/>
    <p:sldId id="349" r:id="rId66"/>
    <p:sldId id="350" r:id="rId67"/>
    <p:sldId id="351" r:id="rId68"/>
    <p:sldId id="380" r:id="rId69"/>
    <p:sldId id="381" r:id="rId7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2" autoAdjust="0"/>
    <p:restoredTop sz="94799" autoAdjust="0"/>
  </p:normalViewPr>
  <p:slideViewPr>
    <p:cSldViewPr>
      <p:cViewPr varScale="1">
        <p:scale>
          <a:sx n="83" d="100"/>
          <a:sy n="83" d="100"/>
        </p:scale>
        <p:origin x="-65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F3C0-BF59-452B-9D25-5D52BF48C23A}" type="datetimeFigureOut">
              <a:rPr lang="es-ES" smtClean="0"/>
              <a:pPr/>
              <a:t>22/03/2017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2F225-FBF0-4332-9D1A-3509B69429B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441445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Duración aproximada:</a:t>
            </a:r>
            <a:r>
              <a:rPr lang="es-ES" baseline="0" dirty="0" smtClean="0"/>
              <a:t> 2 semanas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2F225-FBF0-4332-9D1A-3509B69429BE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19135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18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18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1796614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19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19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2581423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20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20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2265283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21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21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3223866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22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22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2150030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23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23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3499285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24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24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1771474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25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25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1150414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26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26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742326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27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27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1808377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2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2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414053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28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28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7776420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29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29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1493463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30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30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2358442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31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31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34710480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32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32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29019812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33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33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15886497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34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34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15886497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35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35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7776420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36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36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23640937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37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37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3583271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2F225-FBF0-4332-9D1A-3509B69429BE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1343196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38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38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31467008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39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39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29574440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40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40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35419654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41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41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35419654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42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42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17356099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43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43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41559036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44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44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21264462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45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45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21264462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46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46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15839891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47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47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239514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10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10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27525630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48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48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2852435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49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49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1299422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50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50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35419654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51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51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35419654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52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52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35419654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53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53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35419654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54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54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35419654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55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55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16656358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56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56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18834455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57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57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1161654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13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13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249448948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58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58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36099159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59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59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27621765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60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60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17388494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61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61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18838541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62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62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24555962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63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63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42598250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64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64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289772154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65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65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33660236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66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66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40096074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67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67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2468844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14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14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410441082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68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68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336602367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69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69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3366023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15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15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4110511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16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16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3947053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E5CFB39F-6B34-4F36-B46F-CDF464678428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17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4EF3E918-39C7-45B1-B593-ADB64C386203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17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2582198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22/03/2017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882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22/03/2017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1320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22/03/2017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70920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22/03/2017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633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22/03/2017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9543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22/03/2017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5644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22/03/2017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8481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22/03/2017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1988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22/03/2017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30273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22/03/2017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54201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22/03/2017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8170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A49F7-59F2-45EB-B9EC-79729E35414E}" type="datetimeFigureOut">
              <a:rPr lang="es-ES" smtClean="0"/>
              <a:pPr/>
              <a:t>22/03/2017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67273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54042"/>
            <a:ext cx="8909322" cy="66873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Formularios</a:t>
            </a:r>
            <a:r>
              <a:rPr lang="ca-ES" dirty="0" smtClean="0"/>
              <a:t> y PHP</a:t>
            </a:r>
            <a:endParaRPr lang="ca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61694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None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None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600"/>
              </a:spcBef>
              <a:buClrTx/>
              <a:buSzTx/>
              <a:buFontTx/>
              <a:buNone/>
            </a:pPr>
            <a:endParaRPr lang="es-ES" altLang="es-ES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OBTENER VALORES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539552" y="1484784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$_POST[‘nombre del campo’]</a:t>
            </a:r>
            <a:endParaRPr lang="es-ES" dirty="0" smtClean="0">
              <a:solidFill>
                <a:schemeClr val="tx1"/>
              </a:solidFill>
            </a:endParaRP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Sirve para obtener el valor de los campos de la mayoría de elementos de un formulario:  campos de texto, </a:t>
            </a:r>
            <a:r>
              <a:rPr lang="es-ES" altLang="es-ES" dirty="0" err="1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checkbox</a:t>
            </a:r>
            <a:r>
              <a:rPr lang="es-ES" altLang="es-ES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, radio </a:t>
            </a:r>
            <a:r>
              <a:rPr lang="es-ES" altLang="es-ES" dirty="0" err="1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button</a:t>
            </a:r>
            <a:r>
              <a:rPr lang="es-ES" altLang="es-ES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…</a:t>
            </a:r>
          </a:p>
          <a:p>
            <a:pPr lvl="1" algn="just" eaLnBrk="1" hangingPunct="1">
              <a:spcBef>
                <a:spcPts val="500"/>
              </a:spcBef>
            </a:pPr>
            <a:endParaRPr lang="es-ES" altLang="es-ES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endParaRPr lang="es-ES" altLang="es-ES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$_GET[‘nombre del campo’]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Sirve para obtener el valor de los campos que se pasan por referencia mediante </a:t>
            </a:r>
            <a:r>
              <a:rPr lang="es-ES" altLang="es-ES" dirty="0" err="1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url</a:t>
            </a:r>
            <a:r>
              <a:rPr lang="es-ES" altLang="es-ES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: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Ejemplo: https://www.google.es/campo=perros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48008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None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None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600"/>
              </a:spcBef>
              <a:buClrTx/>
              <a:buSzTx/>
              <a:buFontTx/>
              <a:buNone/>
            </a:pPr>
            <a:endParaRPr lang="es-ES" altLang="es-ES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EJERCICIO 1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67544" y="1484784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Formulario con campo de texto que: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- si se han enviado los datos se procesan, </a:t>
            </a: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- sino se muestra el formulario.</a:t>
            </a:r>
            <a:endParaRPr lang="es-ES" altLang="es-ES" sz="2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None/>
            </a:pPr>
            <a:endParaRPr lang="es-ES" altLang="es-ES" sz="18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None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600"/>
              </a:spcBef>
              <a:buClrTx/>
              <a:buSzTx/>
              <a:buFontTx/>
              <a:buNone/>
            </a:pPr>
            <a:endParaRPr lang="es-ES" altLang="es-ES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126050"/>
            <a:ext cx="8909322" cy="6687326"/>
          </a:xfrm>
          <a:prstGeom prst="rect">
            <a:avLst/>
          </a:prstGeom>
        </p:spPr>
      </p:pic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None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None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600"/>
              </a:spcBef>
              <a:buClrTx/>
              <a:buSzTx/>
              <a:buFontTx/>
              <a:buNone/>
            </a:pPr>
            <a:endParaRPr lang="es-ES" altLang="es-ES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EJERCICIO 1.5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67544" y="1484784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 el ejercicio anterior: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- muestra la cadena que se envía (como antes).</a:t>
            </a: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- Nos dice si todas las palabras de la cadena están encadenadas:</a:t>
            </a:r>
          </a:p>
          <a:p>
            <a:pPr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Bicicle</a:t>
            </a:r>
            <a:r>
              <a:rPr lang="es-ES" altLang="es-ES" sz="20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ES" altLang="es-ES" sz="20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mb</a:t>
            </a:r>
            <a:r>
              <a:rPr lang="es-ES" altLang="es-ES" sz="20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or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ES" altLang="es-ES" sz="20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or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uga - &gt; SI </a:t>
            </a:r>
          </a:p>
          <a:p>
            <a:pPr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Hola que tal -&gt; NO</a:t>
            </a:r>
          </a:p>
          <a:p>
            <a:pPr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None/>
            </a:pPr>
            <a:endParaRPr lang="es-ES" altLang="es-ES" sz="18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None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600"/>
              </a:spcBef>
              <a:buClrTx/>
              <a:buSzTx/>
              <a:buFontTx/>
              <a:buNone/>
            </a:pPr>
            <a:endParaRPr lang="es-ES" altLang="es-ES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r>
              <a:rPr lang="es-ES" sz="2000" b="1" dirty="0" smtClean="0">
                <a:solidFill>
                  <a:schemeClr val="tx1"/>
                </a:solidFill>
              </a:rPr>
              <a:t>TEXT o NUMBER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Introduzca la cadena a buscar: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&lt;INPUT TYPE="</a:t>
            </a:r>
            <a:r>
              <a:rPr lang="es-ES" sz="2000" dirty="0" err="1" smtClean="0">
                <a:solidFill>
                  <a:schemeClr val="tx1"/>
                </a:solidFill>
              </a:rPr>
              <a:t>text</a:t>
            </a:r>
            <a:r>
              <a:rPr lang="es-ES" sz="2000" dirty="0" smtClean="0">
                <a:solidFill>
                  <a:schemeClr val="tx1"/>
                </a:solidFill>
              </a:rPr>
              <a:t>" NAME="cadena" VALUE="valor por defecto" SIZE="20"&gt;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&lt;?PHP</a:t>
            </a:r>
          </a:p>
          <a:p>
            <a:pPr lvl="3"/>
            <a:r>
              <a:rPr lang="es-ES" sz="2000" dirty="0" smtClean="0">
                <a:solidFill>
                  <a:schemeClr val="tx1"/>
                </a:solidFill>
              </a:rPr>
              <a:t>$cadena= $_POST[‘cadena’]; </a:t>
            </a:r>
          </a:p>
          <a:p>
            <a:pPr lvl="3"/>
            <a:r>
              <a:rPr lang="es-ES" sz="2000" dirty="0" err="1" smtClean="0">
                <a:solidFill>
                  <a:schemeClr val="tx1"/>
                </a:solidFill>
              </a:rPr>
              <a:t>print</a:t>
            </a:r>
            <a:r>
              <a:rPr lang="es-ES" sz="2000" dirty="0" smtClean="0">
                <a:solidFill>
                  <a:schemeClr val="tx1"/>
                </a:solidFill>
              </a:rPr>
              <a:t>($cadena);</a:t>
            </a: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?&gt;</a:t>
            </a: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POST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2996952"/>
            <a:ext cx="39814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r>
              <a:rPr lang="es-ES" sz="2000" b="1" dirty="0" smtClean="0">
                <a:solidFill>
                  <a:schemeClr val="tx1"/>
                </a:solidFill>
              </a:rPr>
              <a:t>SUBMIT</a:t>
            </a:r>
          </a:p>
          <a:p>
            <a:endParaRPr lang="es-ES" sz="2000" dirty="0" smtClean="0"/>
          </a:p>
          <a:p>
            <a:r>
              <a:rPr lang="es-ES" sz="2000" dirty="0" smtClean="0">
                <a:solidFill>
                  <a:schemeClr val="tx1"/>
                </a:solidFill>
              </a:rPr>
              <a:t>&lt;INPUT TYPE="</a:t>
            </a:r>
            <a:r>
              <a:rPr lang="es-ES" sz="2000" dirty="0" err="1" smtClean="0">
                <a:solidFill>
                  <a:schemeClr val="tx1"/>
                </a:solidFill>
              </a:rPr>
              <a:t>submit</a:t>
            </a:r>
            <a:r>
              <a:rPr lang="es-ES" sz="2000" dirty="0" smtClean="0">
                <a:solidFill>
                  <a:schemeClr val="tx1"/>
                </a:solidFill>
              </a:rPr>
              <a:t>" NAME="enviar" VALUE="Enviar datos"&gt;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&lt;?PHP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		$enviar= $_POST[‘enviar’];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		</a:t>
            </a:r>
            <a:r>
              <a:rPr lang="es-ES" sz="2000" dirty="0" err="1" smtClean="0">
                <a:solidFill>
                  <a:schemeClr val="tx1"/>
                </a:solidFill>
              </a:rPr>
              <a:t>if</a:t>
            </a:r>
            <a:r>
              <a:rPr lang="es-ES" sz="2000" dirty="0" smtClean="0">
                <a:solidFill>
                  <a:schemeClr val="tx1"/>
                </a:solidFill>
              </a:rPr>
              <a:t>($enviar)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		</a:t>
            </a:r>
            <a:r>
              <a:rPr lang="es-ES" sz="2000" dirty="0" err="1" smtClean="0">
                <a:solidFill>
                  <a:schemeClr val="tx1"/>
                </a:solidFill>
              </a:rPr>
              <a:t>print</a:t>
            </a:r>
            <a:r>
              <a:rPr lang="es-ES" sz="2000" dirty="0" smtClean="0">
                <a:solidFill>
                  <a:schemeClr val="tx1"/>
                </a:solidFill>
              </a:rPr>
              <a:t>("Se ha pulsado el botón de enviar");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?&gt;</a:t>
            </a: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POST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81275" y="2913112"/>
            <a:ext cx="39814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EJERCICIO 2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18864" y="14127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r>
              <a:rPr lang="es-ES" sz="2000" b="1" dirty="0" smtClean="0">
                <a:solidFill>
                  <a:schemeClr val="tx1"/>
                </a:solidFill>
              </a:rPr>
              <a:t>Calculadora1: </a:t>
            </a:r>
          </a:p>
          <a:p>
            <a:endParaRPr lang="es-ES" sz="2000" b="1" dirty="0" smtClean="0">
              <a:solidFill>
                <a:schemeClr val="tx1"/>
              </a:solidFill>
            </a:endParaRPr>
          </a:p>
          <a:p>
            <a:r>
              <a:rPr lang="es-ES" sz="2000" b="1" dirty="0" smtClean="0">
                <a:solidFill>
                  <a:schemeClr val="tx1"/>
                </a:solidFill>
              </a:rPr>
              <a:t>	</a:t>
            </a:r>
            <a:r>
              <a:rPr lang="es-ES" sz="2000" dirty="0" smtClean="0">
                <a:solidFill>
                  <a:schemeClr val="tx1"/>
                </a:solidFill>
              </a:rPr>
              <a:t>- Aprovecharemos que tenemos funciones definidas para hacer una calculadora que haga la suma de dos valores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	- Formulario con dos campos de texto.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- 1 botón de envío de datos</a:t>
            </a:r>
          </a:p>
          <a:p>
            <a:endParaRPr lang="es-ES" sz="2000" dirty="0" smtClean="0"/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r>
              <a:rPr lang="es-ES" sz="2000" b="1" dirty="0" smtClean="0">
                <a:solidFill>
                  <a:schemeClr val="tx1"/>
                </a:solidFill>
              </a:rPr>
              <a:t>RADIO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Sexo: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&lt;INPUT TYPE="radio" NAME=“sexo" VALUE=“M“ CHECKED&gt;Mujer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&lt;INPUT TYPE="radio" NAME=“sexo" VALUE=“H"&gt;Hombre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pPr lvl="6"/>
            <a:r>
              <a:rPr lang="fr-FR" sz="2000" dirty="0" smtClean="0">
                <a:solidFill>
                  <a:schemeClr val="tx1"/>
                </a:solidFill>
              </a:rPr>
              <a:t>&lt;?PHP</a:t>
            </a:r>
          </a:p>
          <a:p>
            <a:pPr lvl="6"/>
            <a:r>
              <a:rPr lang="fr-FR" sz="2000" dirty="0" smtClean="0">
                <a:solidFill>
                  <a:schemeClr val="tx1"/>
                </a:solidFill>
              </a:rPr>
              <a:t>	$</a:t>
            </a:r>
            <a:r>
              <a:rPr lang="fr-FR" sz="2000" dirty="0" err="1" smtClean="0">
                <a:solidFill>
                  <a:schemeClr val="tx1"/>
                </a:solidFill>
              </a:rPr>
              <a:t>sexo</a:t>
            </a:r>
            <a:r>
              <a:rPr lang="fr-FR" sz="2000" dirty="0" smtClean="0">
                <a:solidFill>
                  <a:schemeClr val="tx1"/>
                </a:solidFill>
              </a:rPr>
              <a:t>= $_POST[‘</a:t>
            </a:r>
            <a:r>
              <a:rPr lang="fr-FR" sz="2000" dirty="0" err="1" smtClean="0">
                <a:solidFill>
                  <a:schemeClr val="tx1"/>
                </a:solidFill>
              </a:rPr>
              <a:t>sexo</a:t>
            </a:r>
            <a:r>
              <a:rPr lang="fr-FR" sz="2000" dirty="0" smtClean="0">
                <a:solidFill>
                  <a:schemeClr val="tx1"/>
                </a:solidFill>
              </a:rPr>
              <a:t>’];</a:t>
            </a:r>
          </a:p>
          <a:p>
            <a:pPr lvl="6"/>
            <a:r>
              <a:rPr lang="fr-FR" sz="2000" dirty="0" smtClean="0">
                <a:solidFill>
                  <a:schemeClr val="tx1"/>
                </a:solidFill>
              </a:rPr>
              <a:t>	</a:t>
            </a:r>
            <a:r>
              <a:rPr lang="fr-FR" sz="2000" dirty="0" err="1" smtClean="0">
                <a:solidFill>
                  <a:schemeClr val="tx1"/>
                </a:solidFill>
              </a:rPr>
              <a:t>print</a:t>
            </a:r>
            <a:r>
              <a:rPr lang="fr-FR" sz="2000" dirty="0" smtClean="0">
                <a:solidFill>
                  <a:schemeClr val="tx1"/>
                </a:solidFill>
              </a:rPr>
              <a:t>($</a:t>
            </a:r>
            <a:r>
              <a:rPr lang="fr-FR" sz="2000" dirty="0" err="1" smtClean="0">
                <a:solidFill>
                  <a:schemeClr val="tx1"/>
                </a:solidFill>
              </a:rPr>
              <a:t>sexo</a:t>
            </a:r>
            <a:r>
              <a:rPr lang="fr-FR" sz="2000" dirty="0" smtClean="0">
                <a:solidFill>
                  <a:schemeClr val="tx1"/>
                </a:solidFill>
              </a:rPr>
              <a:t>);</a:t>
            </a:r>
          </a:p>
          <a:p>
            <a:pPr lvl="6"/>
            <a:r>
              <a:rPr lang="fr-FR" sz="2000" dirty="0" smtClean="0">
                <a:solidFill>
                  <a:schemeClr val="tx1"/>
                </a:solidFill>
              </a:rPr>
              <a:t>?&gt;</a:t>
            </a: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POST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90763" y="3027412"/>
            <a:ext cx="45624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r>
              <a:rPr lang="es-ES" sz="2000" b="1" dirty="0" smtClean="0">
                <a:solidFill>
                  <a:schemeClr val="tx1"/>
                </a:solidFill>
              </a:rPr>
              <a:t>CHECKBOX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</a:t>
            </a:r>
            <a:r>
              <a:rPr lang="es-ES" sz="1800" dirty="0" smtClean="0">
                <a:solidFill>
                  <a:schemeClr val="tx1"/>
                </a:solidFill>
              </a:rPr>
              <a:t>&lt;INPUT TYPE="</a:t>
            </a:r>
            <a:r>
              <a:rPr lang="es-ES" sz="1800" dirty="0" err="1" smtClean="0">
                <a:solidFill>
                  <a:schemeClr val="tx1"/>
                </a:solidFill>
              </a:rPr>
              <a:t>checkbox</a:t>
            </a:r>
            <a:r>
              <a:rPr lang="es-ES" sz="1800" dirty="0" smtClean="0">
                <a:solidFill>
                  <a:schemeClr val="tx1"/>
                </a:solidFill>
              </a:rPr>
              <a:t>" NAME="extras[]" VALUE="garaje" CHECKED&gt;Garaje</a:t>
            </a:r>
          </a:p>
          <a:p>
            <a:r>
              <a:rPr lang="es-ES" sz="1800" dirty="0" smtClean="0">
                <a:solidFill>
                  <a:schemeClr val="tx1"/>
                </a:solidFill>
              </a:rPr>
              <a:t>	&lt;INPUT TYPE="</a:t>
            </a:r>
            <a:r>
              <a:rPr lang="es-ES" sz="1800" dirty="0" err="1" smtClean="0">
                <a:solidFill>
                  <a:schemeClr val="tx1"/>
                </a:solidFill>
              </a:rPr>
              <a:t>checkbox</a:t>
            </a:r>
            <a:r>
              <a:rPr lang="es-ES" sz="1800" dirty="0" smtClean="0">
                <a:solidFill>
                  <a:schemeClr val="tx1"/>
                </a:solidFill>
              </a:rPr>
              <a:t>" NAME="extras[]" VALUE="piscina"&gt;Piscina</a:t>
            </a:r>
          </a:p>
          <a:p>
            <a:r>
              <a:rPr lang="es-ES" sz="1800" dirty="0" smtClean="0">
                <a:solidFill>
                  <a:schemeClr val="tx1"/>
                </a:solidFill>
              </a:rPr>
              <a:t>	&lt;INPUT TYPE="</a:t>
            </a:r>
            <a:r>
              <a:rPr lang="es-ES" sz="1800" dirty="0" err="1" smtClean="0">
                <a:solidFill>
                  <a:schemeClr val="tx1"/>
                </a:solidFill>
              </a:rPr>
              <a:t>checkbox</a:t>
            </a:r>
            <a:r>
              <a:rPr lang="es-ES" sz="1800" dirty="0" smtClean="0">
                <a:solidFill>
                  <a:schemeClr val="tx1"/>
                </a:solidFill>
              </a:rPr>
              <a:t>" NAME="extras[]" VALUE="</a:t>
            </a:r>
            <a:r>
              <a:rPr lang="es-ES" sz="1800" dirty="0" err="1" smtClean="0">
                <a:solidFill>
                  <a:schemeClr val="tx1"/>
                </a:solidFill>
              </a:rPr>
              <a:t>jardin</a:t>
            </a:r>
            <a:r>
              <a:rPr lang="es-ES" sz="1800" dirty="0" smtClean="0">
                <a:solidFill>
                  <a:schemeClr val="tx1"/>
                </a:solidFill>
              </a:rPr>
              <a:t>"&gt;Jardín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&lt;?PHP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		$extras = $_POST[‘extras’];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		</a:t>
            </a:r>
            <a:r>
              <a:rPr lang="es-ES" sz="2000" dirty="0" err="1" smtClean="0">
                <a:solidFill>
                  <a:schemeClr val="tx1"/>
                </a:solidFill>
              </a:rPr>
              <a:t>foreach</a:t>
            </a:r>
            <a:r>
              <a:rPr lang="es-ES" sz="2000" dirty="0" smtClean="0">
                <a:solidFill>
                  <a:schemeClr val="tx1"/>
                </a:solidFill>
              </a:rPr>
              <a:t>($extras as $extra)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			</a:t>
            </a:r>
            <a:r>
              <a:rPr lang="es-ES" sz="2000" dirty="0" err="1" smtClean="0">
                <a:solidFill>
                  <a:schemeClr val="tx1"/>
                </a:solidFill>
              </a:rPr>
              <a:t>print</a:t>
            </a:r>
            <a:r>
              <a:rPr lang="es-ES" sz="2000" dirty="0" smtClean="0">
                <a:solidFill>
                  <a:schemeClr val="tx1"/>
                </a:solidFill>
              </a:rPr>
              <a:t>(“$extra&lt;BR&gt;\n”);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?&gt;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POST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81275" y="3201144"/>
            <a:ext cx="39814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EJERCICIO 3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18864" y="14127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r>
              <a:rPr lang="es-ES" sz="2000" b="1" dirty="0" smtClean="0">
                <a:solidFill>
                  <a:schemeClr val="tx1"/>
                </a:solidFill>
              </a:rPr>
              <a:t>Calculadora2: </a:t>
            </a:r>
          </a:p>
          <a:p>
            <a:endParaRPr lang="es-ES" sz="2000" b="1" dirty="0" smtClean="0">
              <a:solidFill>
                <a:schemeClr val="tx1"/>
              </a:solidFill>
            </a:endParaRPr>
          </a:p>
          <a:p>
            <a:r>
              <a:rPr lang="es-ES" sz="2000" b="1" dirty="0" smtClean="0">
                <a:solidFill>
                  <a:schemeClr val="tx1"/>
                </a:solidFill>
              </a:rPr>
              <a:t>	</a:t>
            </a:r>
            <a:r>
              <a:rPr lang="es-ES" sz="2000" dirty="0" smtClean="0">
                <a:solidFill>
                  <a:schemeClr val="tx1"/>
                </a:solidFill>
              </a:rPr>
              <a:t>- Aprovecharemos que tenemos funciones definidas para hacer una calculadora que haga las diferentes operaciones de dos valores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	- Formulario con dos campos de texto.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- Radio </a:t>
            </a:r>
            <a:r>
              <a:rPr lang="es-ES" sz="2000" dirty="0" err="1" smtClean="0">
                <a:solidFill>
                  <a:schemeClr val="tx1"/>
                </a:solidFill>
              </a:rPr>
              <a:t>buttons</a:t>
            </a:r>
            <a:r>
              <a:rPr lang="es-ES" sz="2000" dirty="0" smtClean="0">
                <a:solidFill>
                  <a:schemeClr val="tx1"/>
                </a:solidFill>
              </a:rPr>
              <a:t> con la operación a seleccionar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- 1 botón de envío de datos</a:t>
            </a:r>
          </a:p>
          <a:p>
            <a:endParaRPr lang="es-ES" sz="2000" dirty="0" smtClean="0"/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r>
              <a:rPr lang="es-ES" sz="2000" b="1" dirty="0" smtClean="0">
                <a:solidFill>
                  <a:schemeClr val="tx1"/>
                </a:solidFill>
              </a:rPr>
              <a:t>BUTTON</a:t>
            </a:r>
          </a:p>
          <a:p>
            <a:endParaRPr lang="es-ES" sz="2000" dirty="0" smtClean="0"/>
          </a:p>
          <a:p>
            <a:r>
              <a:rPr lang="es-ES" sz="2000" dirty="0" smtClean="0">
                <a:solidFill>
                  <a:schemeClr val="tx1"/>
                </a:solidFill>
              </a:rPr>
              <a:t>&lt;INPUT TYPE="</a:t>
            </a:r>
            <a:r>
              <a:rPr lang="es-ES" sz="2000" dirty="0" err="1" smtClean="0">
                <a:solidFill>
                  <a:schemeClr val="tx1"/>
                </a:solidFill>
              </a:rPr>
              <a:t>button</a:t>
            </a:r>
            <a:r>
              <a:rPr lang="es-ES" sz="2000" dirty="0" smtClean="0">
                <a:solidFill>
                  <a:schemeClr val="tx1"/>
                </a:solidFill>
              </a:rPr>
              <a:t>" NAME=“actualizar" VALUE="Actualizar datos"&gt;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&lt;?PHP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	$actualizar= $_POST[‘actualizar’];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	</a:t>
            </a:r>
            <a:r>
              <a:rPr lang="es-ES" sz="2000" dirty="0" err="1" smtClean="0">
                <a:solidFill>
                  <a:schemeClr val="tx1"/>
                </a:solidFill>
              </a:rPr>
              <a:t>if</a:t>
            </a:r>
            <a:r>
              <a:rPr lang="es-ES" sz="2000" dirty="0" smtClean="0">
                <a:solidFill>
                  <a:schemeClr val="tx1"/>
                </a:solidFill>
              </a:rPr>
              <a:t>($actualizar)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		</a:t>
            </a:r>
            <a:r>
              <a:rPr lang="es-ES" sz="2000" dirty="0" err="1" smtClean="0">
                <a:solidFill>
                  <a:schemeClr val="tx1"/>
                </a:solidFill>
              </a:rPr>
              <a:t>print</a:t>
            </a:r>
            <a:r>
              <a:rPr lang="es-ES" sz="2000" dirty="0" smtClean="0">
                <a:solidFill>
                  <a:schemeClr val="tx1"/>
                </a:solidFill>
              </a:rPr>
              <a:t>("Se han actualizado los datos");?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&gt;</a:t>
            </a: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POST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33650" y="3009503"/>
            <a:ext cx="40767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Desde PHP se puede acceder fácilmente a los datos introducidos desde un formulario HTML.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Fichero uno.php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&lt;HTML&gt;</a:t>
            </a:r>
          </a:p>
          <a:p>
            <a:pPr lvl="1"/>
            <a:r>
              <a:rPr lang="es-ES" sz="2000" dirty="0" smtClean="0">
                <a:solidFill>
                  <a:schemeClr val="tx1"/>
                </a:solidFill>
              </a:rPr>
              <a:t>&lt;BODY&gt;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&lt;FORM </a:t>
            </a:r>
            <a:r>
              <a:rPr lang="en-US" sz="2000" b="1" dirty="0" smtClean="0">
                <a:solidFill>
                  <a:schemeClr val="tx1"/>
                </a:solidFill>
              </a:rPr>
              <a:t>ACTION=”dos.php”</a:t>
            </a:r>
            <a:r>
              <a:rPr lang="en-US" sz="2000" dirty="0" smtClean="0">
                <a:solidFill>
                  <a:schemeClr val="tx1"/>
                </a:solidFill>
              </a:rPr>
              <a:t> METHOD=”POST”&gt;</a:t>
            </a:r>
          </a:p>
          <a:p>
            <a:pPr lvl="2"/>
            <a:r>
              <a:rPr lang="en-US" sz="2000" dirty="0" err="1" smtClean="0">
                <a:solidFill>
                  <a:schemeClr val="tx1"/>
                </a:solidFill>
              </a:rPr>
              <a:t>Edad</a:t>
            </a:r>
            <a:r>
              <a:rPr lang="en-US" sz="2000" dirty="0" smtClean="0">
                <a:solidFill>
                  <a:schemeClr val="tx1"/>
                </a:solidFill>
              </a:rPr>
              <a:t>: &lt;INPUT TYPE=”text” NAME=”</a:t>
            </a:r>
            <a:r>
              <a:rPr lang="en-US" sz="2000" dirty="0" err="1" smtClean="0">
                <a:solidFill>
                  <a:schemeClr val="tx1"/>
                </a:solidFill>
              </a:rPr>
              <a:t>edad</a:t>
            </a:r>
            <a:r>
              <a:rPr lang="en-US" sz="2000" dirty="0" smtClean="0">
                <a:solidFill>
                  <a:schemeClr val="tx1"/>
                </a:solidFill>
              </a:rPr>
              <a:t>”&gt;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	&lt;INPUT TYPE=”submit” name</a:t>
            </a:r>
            <a:r>
              <a:rPr lang="en-US" sz="2000" smtClean="0">
                <a:solidFill>
                  <a:schemeClr val="tx1"/>
                </a:solidFill>
              </a:rPr>
              <a:t>=“submit” </a:t>
            </a:r>
            <a:r>
              <a:rPr lang="en-US" sz="2000" dirty="0" smtClean="0">
                <a:solidFill>
                  <a:schemeClr val="tx1"/>
                </a:solidFill>
              </a:rPr>
              <a:t>VALUE=”</a:t>
            </a:r>
            <a:r>
              <a:rPr lang="en-US" sz="2000" dirty="0" err="1" smtClean="0">
                <a:solidFill>
                  <a:schemeClr val="tx1"/>
                </a:solidFill>
              </a:rPr>
              <a:t>aceptar</a:t>
            </a:r>
            <a:r>
              <a:rPr lang="en-US" sz="2000" dirty="0" smtClean="0">
                <a:solidFill>
                  <a:schemeClr val="tx1"/>
                </a:solidFill>
              </a:rPr>
              <a:t>”&gt;</a:t>
            </a: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&lt;/FORM&gt;</a:t>
            </a:r>
          </a:p>
          <a:p>
            <a:pPr lvl="1"/>
            <a:r>
              <a:rPr lang="es-ES" sz="2000" dirty="0" smtClean="0">
                <a:solidFill>
                  <a:schemeClr val="tx1"/>
                </a:solidFill>
              </a:rPr>
              <a:t>&lt;/BODY&gt;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&lt;/HTML&gt;</a:t>
            </a: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None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None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600"/>
              </a:spcBef>
              <a:buClrTx/>
              <a:buSzTx/>
              <a:buFontTx/>
              <a:buNone/>
            </a:pPr>
            <a:endParaRPr lang="es-ES" altLang="es-ES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Introducción I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795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EJERCICIO 4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18864" y="14127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r>
              <a:rPr lang="es-ES" sz="2000" b="1" dirty="0" smtClean="0">
                <a:solidFill>
                  <a:schemeClr val="tx1"/>
                </a:solidFill>
              </a:rPr>
              <a:t>Ejercicio: Calculadora3: </a:t>
            </a:r>
          </a:p>
          <a:p>
            <a:endParaRPr lang="es-ES" sz="2000" b="1" dirty="0" smtClean="0">
              <a:solidFill>
                <a:schemeClr val="tx1"/>
              </a:solidFill>
            </a:endParaRPr>
          </a:p>
          <a:p>
            <a:r>
              <a:rPr lang="es-ES" sz="2000" b="1" dirty="0" smtClean="0">
                <a:solidFill>
                  <a:schemeClr val="tx1"/>
                </a:solidFill>
              </a:rPr>
              <a:t>	</a:t>
            </a:r>
            <a:r>
              <a:rPr lang="es-ES" sz="2000" dirty="0" smtClean="0">
                <a:solidFill>
                  <a:schemeClr val="tx1"/>
                </a:solidFill>
              </a:rPr>
              <a:t>- Aprovecharemos que tenemos funciones definidas para hacer una calculadora que haga las diferentes operaciones de dos valores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	- Formulario con dos campos de texto.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	</a:t>
            </a:r>
            <a:r>
              <a:rPr lang="es-ES" sz="2000" b="1" dirty="0" smtClean="0">
                <a:solidFill>
                  <a:schemeClr val="tx1"/>
                </a:solidFill>
              </a:rPr>
              <a:t>- 4 botones de envío de datos</a:t>
            </a:r>
          </a:p>
          <a:p>
            <a:endParaRPr lang="es-ES" sz="2000" dirty="0" smtClean="0"/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r>
              <a:rPr lang="es-ES" sz="2000" b="1" dirty="0" smtClean="0">
                <a:solidFill>
                  <a:schemeClr val="tx1"/>
                </a:solidFill>
              </a:rPr>
              <a:t>FILE</a:t>
            </a:r>
          </a:p>
          <a:p>
            <a:endParaRPr lang="es-ES" sz="2000" dirty="0" smtClean="0"/>
          </a:p>
          <a:p>
            <a:r>
              <a:rPr lang="es-ES" sz="1800" dirty="0" smtClean="0">
                <a:solidFill>
                  <a:schemeClr val="tx1"/>
                </a:solidFill>
              </a:rPr>
              <a:t>&lt;FORM ACTION="procesa.php" METHOD="</a:t>
            </a:r>
            <a:r>
              <a:rPr lang="es-ES" sz="1800" dirty="0" err="1" smtClean="0">
                <a:solidFill>
                  <a:schemeClr val="tx1"/>
                </a:solidFill>
              </a:rPr>
              <a:t>post“ENCTYPE</a:t>
            </a:r>
            <a:r>
              <a:rPr lang="es-ES" sz="1800" dirty="0" smtClean="0">
                <a:solidFill>
                  <a:schemeClr val="tx1"/>
                </a:solidFill>
              </a:rPr>
              <a:t>="</a:t>
            </a:r>
            <a:r>
              <a:rPr lang="es-ES" sz="1800" dirty="0" err="1" smtClean="0">
                <a:solidFill>
                  <a:schemeClr val="tx1"/>
                </a:solidFill>
              </a:rPr>
              <a:t>multipart</a:t>
            </a:r>
            <a:r>
              <a:rPr lang="es-ES" sz="1800" dirty="0" smtClean="0">
                <a:solidFill>
                  <a:schemeClr val="tx1"/>
                </a:solidFill>
              </a:rPr>
              <a:t>/</a:t>
            </a:r>
            <a:r>
              <a:rPr lang="es-ES" sz="1800" dirty="0" err="1" smtClean="0">
                <a:solidFill>
                  <a:schemeClr val="tx1"/>
                </a:solidFill>
              </a:rPr>
              <a:t>form</a:t>
            </a:r>
            <a:r>
              <a:rPr lang="es-ES" sz="1800" dirty="0" smtClean="0">
                <a:solidFill>
                  <a:schemeClr val="tx1"/>
                </a:solidFill>
              </a:rPr>
              <a:t>-data"&gt;</a:t>
            </a:r>
          </a:p>
          <a:p>
            <a:endParaRPr lang="es-ES" sz="1800" dirty="0" smtClean="0">
              <a:solidFill>
                <a:schemeClr val="tx1"/>
              </a:solidFill>
            </a:endParaRPr>
          </a:p>
          <a:p>
            <a:r>
              <a:rPr lang="es-ES" sz="1800" dirty="0" smtClean="0">
                <a:solidFill>
                  <a:schemeClr val="tx1"/>
                </a:solidFill>
              </a:rPr>
              <a:t>				&lt;INPUT TYPE="</a:t>
            </a:r>
            <a:r>
              <a:rPr lang="es-ES" sz="1800" dirty="0" err="1" smtClean="0">
                <a:solidFill>
                  <a:schemeClr val="tx1"/>
                </a:solidFill>
              </a:rPr>
              <a:t>file</a:t>
            </a:r>
            <a:r>
              <a:rPr lang="es-ES" sz="1800" dirty="0" smtClean="0">
                <a:solidFill>
                  <a:schemeClr val="tx1"/>
                </a:solidFill>
              </a:rPr>
              <a:t>" NAME="fichero"&gt;</a:t>
            </a:r>
          </a:p>
          <a:p>
            <a:endParaRPr lang="es-ES" sz="1800" dirty="0" smtClean="0">
              <a:solidFill>
                <a:schemeClr val="tx1"/>
              </a:solidFill>
            </a:endParaRPr>
          </a:p>
          <a:p>
            <a:r>
              <a:rPr lang="es-ES" sz="1800" dirty="0" smtClean="0">
                <a:solidFill>
                  <a:schemeClr val="tx1"/>
                </a:solidFill>
              </a:rPr>
              <a:t>&lt;/FORM&gt;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POST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81275" y="4281264"/>
            <a:ext cx="39814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r>
              <a:rPr lang="es-ES" sz="2000" b="1" dirty="0" smtClean="0">
                <a:solidFill>
                  <a:schemeClr val="tx1"/>
                </a:solidFill>
              </a:rPr>
              <a:t>HIDDEN</a:t>
            </a:r>
          </a:p>
          <a:p>
            <a:endParaRPr lang="es-ES" sz="2000" dirty="0" smtClean="0"/>
          </a:p>
          <a:p>
            <a:r>
              <a:rPr lang="es-ES" sz="2000" dirty="0" smtClean="0">
                <a:solidFill>
                  <a:schemeClr val="tx1"/>
                </a:solidFill>
              </a:rPr>
              <a:t>INPUT TYPE=’</a:t>
            </a:r>
            <a:r>
              <a:rPr lang="es-ES" sz="2000" dirty="0" err="1" smtClean="0">
                <a:solidFill>
                  <a:schemeClr val="tx1"/>
                </a:solidFill>
              </a:rPr>
              <a:t>hidden</a:t>
            </a:r>
            <a:r>
              <a:rPr lang="es-ES" sz="2000" dirty="0" smtClean="0">
                <a:solidFill>
                  <a:schemeClr val="tx1"/>
                </a:solidFill>
              </a:rPr>
              <a:t>’ NAME=’</a:t>
            </a:r>
            <a:r>
              <a:rPr lang="es-ES" sz="2000" dirty="0" err="1" smtClean="0">
                <a:solidFill>
                  <a:schemeClr val="tx1"/>
                </a:solidFill>
              </a:rPr>
              <a:t>username</a:t>
            </a:r>
            <a:r>
              <a:rPr lang="es-ES" sz="2000" dirty="0" smtClean="0">
                <a:solidFill>
                  <a:schemeClr val="tx1"/>
                </a:solidFill>
              </a:rPr>
              <a:t>’  VALUE=’$usuario’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&lt;?PHP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	$</a:t>
            </a:r>
            <a:r>
              <a:rPr lang="es-ES" sz="2000" dirty="0" err="1" smtClean="0">
                <a:solidFill>
                  <a:schemeClr val="tx1"/>
                </a:solidFill>
              </a:rPr>
              <a:t>username</a:t>
            </a:r>
            <a:r>
              <a:rPr lang="es-ES" sz="2000" dirty="0" smtClean="0">
                <a:solidFill>
                  <a:schemeClr val="tx1"/>
                </a:solidFill>
              </a:rPr>
              <a:t> = $_POST[‘</a:t>
            </a:r>
            <a:r>
              <a:rPr lang="es-ES" sz="2000" dirty="0" err="1" smtClean="0">
                <a:solidFill>
                  <a:schemeClr val="tx1"/>
                </a:solidFill>
              </a:rPr>
              <a:t>username</a:t>
            </a:r>
            <a:r>
              <a:rPr lang="es-ES" sz="2000" dirty="0" smtClean="0">
                <a:solidFill>
                  <a:schemeClr val="tx1"/>
                </a:solidFill>
              </a:rPr>
              <a:t>’];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</a:t>
            </a:r>
            <a:r>
              <a:rPr lang="es-ES" sz="2000" dirty="0" err="1" smtClean="0">
                <a:solidFill>
                  <a:schemeClr val="tx1"/>
                </a:solidFill>
              </a:rPr>
              <a:t>print</a:t>
            </a:r>
            <a:r>
              <a:rPr lang="es-ES" sz="2000" dirty="0" smtClean="0">
                <a:solidFill>
                  <a:schemeClr val="tx1"/>
                </a:solidFill>
              </a:rPr>
              <a:t> ($</a:t>
            </a:r>
            <a:r>
              <a:rPr lang="es-ES" sz="2000" dirty="0" err="1" smtClean="0">
                <a:solidFill>
                  <a:schemeClr val="tx1"/>
                </a:solidFill>
              </a:rPr>
              <a:t>username</a:t>
            </a:r>
            <a:r>
              <a:rPr lang="es-ES" sz="2000" dirty="0" smtClean="0">
                <a:solidFill>
                  <a:schemeClr val="tx1"/>
                </a:solidFill>
              </a:rPr>
              <a:t>);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?&gt;</a:t>
            </a: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POST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81275" y="2667000"/>
            <a:ext cx="39814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r>
              <a:rPr lang="es-ES" sz="2000" b="1" dirty="0" smtClean="0">
                <a:solidFill>
                  <a:schemeClr val="tx1"/>
                </a:solidFill>
              </a:rPr>
              <a:t>PASSWORD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Contraseña: &lt;INPUT TYPE="</a:t>
            </a:r>
            <a:r>
              <a:rPr lang="es-ES" sz="2000" dirty="0" err="1" smtClean="0">
                <a:solidFill>
                  <a:schemeClr val="tx1"/>
                </a:solidFill>
              </a:rPr>
              <a:t>password</a:t>
            </a:r>
            <a:r>
              <a:rPr lang="es-ES" sz="2000" dirty="0" smtClean="0">
                <a:solidFill>
                  <a:schemeClr val="tx1"/>
                </a:solidFill>
              </a:rPr>
              <a:t>" NAME="clave"&gt;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&lt;?PHP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	$clave = $_POST[‘clave’]; 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	</a:t>
            </a:r>
            <a:r>
              <a:rPr lang="es-ES" sz="2000" dirty="0" err="1" smtClean="0">
                <a:solidFill>
                  <a:schemeClr val="tx1"/>
                </a:solidFill>
              </a:rPr>
              <a:t>print</a:t>
            </a:r>
            <a:r>
              <a:rPr lang="es-ES" sz="2000" dirty="0" smtClean="0">
                <a:solidFill>
                  <a:schemeClr val="tx1"/>
                </a:solidFill>
              </a:rPr>
              <a:t> ($clave);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?&gt;</a:t>
            </a: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POST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81275" y="2769096"/>
            <a:ext cx="39814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EJERCICIO 5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18864" y="14127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r>
              <a:rPr lang="es-ES" sz="2000" b="1" dirty="0" smtClean="0">
                <a:solidFill>
                  <a:schemeClr val="tx1"/>
                </a:solidFill>
              </a:rPr>
              <a:t>LOGIN </a:t>
            </a:r>
          </a:p>
          <a:p>
            <a:endParaRPr lang="es-ES" sz="2000" b="1" dirty="0" smtClean="0">
              <a:solidFill>
                <a:schemeClr val="tx1"/>
              </a:solidFill>
            </a:endParaRPr>
          </a:p>
          <a:p>
            <a:r>
              <a:rPr lang="es-ES" sz="2000" b="1" dirty="0" smtClean="0">
                <a:solidFill>
                  <a:schemeClr val="tx1"/>
                </a:solidFill>
              </a:rPr>
              <a:t>	</a:t>
            </a:r>
            <a:r>
              <a:rPr lang="es-ES" sz="2000" dirty="0" smtClean="0">
                <a:solidFill>
                  <a:schemeClr val="tx1"/>
                </a:solidFill>
              </a:rPr>
              <a:t>-Mediante un campo de texto y uno de </a:t>
            </a:r>
            <a:r>
              <a:rPr lang="es-ES" sz="2000" dirty="0" err="1" smtClean="0">
                <a:solidFill>
                  <a:schemeClr val="tx1"/>
                </a:solidFill>
              </a:rPr>
              <a:t>password</a:t>
            </a:r>
            <a:r>
              <a:rPr lang="es-ES" sz="2000" dirty="0" smtClean="0">
                <a:solidFill>
                  <a:schemeClr val="tx1"/>
                </a:solidFill>
              </a:rPr>
              <a:t>, comprobaremos las credenciales de un usuario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	- El usuario deberá ser “USER” y la </a:t>
            </a:r>
            <a:r>
              <a:rPr lang="es-ES" sz="2000" dirty="0" err="1" smtClean="0">
                <a:solidFill>
                  <a:schemeClr val="tx1"/>
                </a:solidFill>
              </a:rPr>
              <a:t>password</a:t>
            </a:r>
            <a:r>
              <a:rPr lang="es-ES" sz="2000" dirty="0" smtClean="0">
                <a:solidFill>
                  <a:schemeClr val="tx1"/>
                </a:solidFill>
              </a:rPr>
              <a:t> “PASSWORD”.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	- Si se introducen correctamente devuelve un mensaje de </a:t>
            </a:r>
            <a:r>
              <a:rPr lang="es-ES" sz="2000" dirty="0" smtClean="0">
                <a:solidFill>
                  <a:schemeClr val="accent3"/>
                </a:solidFill>
              </a:rPr>
              <a:t>OK</a:t>
            </a:r>
            <a:r>
              <a:rPr lang="es-ES" sz="2000" dirty="0" smtClean="0">
                <a:solidFill>
                  <a:schemeClr val="tx1"/>
                </a:solidFill>
              </a:rPr>
              <a:t> en verde.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	- </a:t>
            </a:r>
            <a:r>
              <a:rPr lang="es-ES" sz="2000" dirty="0">
                <a:solidFill>
                  <a:schemeClr val="tx1"/>
                </a:solidFill>
              </a:rPr>
              <a:t>Si se introducen </a:t>
            </a:r>
            <a:r>
              <a:rPr lang="es-ES" sz="2000" dirty="0" smtClean="0">
                <a:solidFill>
                  <a:schemeClr val="tx1"/>
                </a:solidFill>
              </a:rPr>
              <a:t>incorrectamente devuelve </a:t>
            </a:r>
            <a:r>
              <a:rPr lang="es-ES" sz="2000" dirty="0">
                <a:solidFill>
                  <a:schemeClr val="tx1"/>
                </a:solidFill>
              </a:rPr>
              <a:t>un mensaje de </a:t>
            </a:r>
            <a:r>
              <a:rPr lang="es-ES" sz="2000" dirty="0" smtClean="0">
                <a:solidFill>
                  <a:srgbClr val="C00000"/>
                </a:solidFill>
              </a:rPr>
              <a:t>ERROR</a:t>
            </a:r>
            <a:r>
              <a:rPr lang="es-ES" sz="2000" dirty="0" smtClean="0">
                <a:solidFill>
                  <a:schemeClr val="tx1"/>
                </a:solidFill>
              </a:rPr>
              <a:t> en rojo.</a:t>
            </a:r>
            <a:endParaRPr lang="es-ES" sz="2000" dirty="0">
              <a:solidFill>
                <a:schemeClr val="tx1"/>
              </a:solidFill>
            </a:endParaRPr>
          </a:p>
          <a:p>
            <a:endParaRPr lang="es-ES" sz="2000" b="1" dirty="0" smtClean="0">
              <a:solidFill>
                <a:schemeClr val="tx1"/>
              </a:solidFill>
            </a:endParaRPr>
          </a:p>
          <a:p>
            <a:endParaRPr lang="es-ES" sz="2000" dirty="0" smtClean="0"/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r>
              <a:rPr lang="es-ES" sz="2000" b="1" dirty="0" smtClean="0">
                <a:solidFill>
                  <a:schemeClr val="tx1"/>
                </a:solidFill>
              </a:rPr>
              <a:t>SELECT simple</a:t>
            </a:r>
          </a:p>
          <a:p>
            <a:endParaRPr lang="es-ES" sz="1800" dirty="0" smtClean="0">
              <a:solidFill>
                <a:schemeClr val="tx1"/>
              </a:solidFill>
            </a:endParaRPr>
          </a:p>
          <a:p>
            <a:r>
              <a:rPr lang="es-ES" sz="1800" dirty="0" smtClean="0">
                <a:solidFill>
                  <a:schemeClr val="tx1"/>
                </a:solidFill>
              </a:rPr>
              <a:t>Color:</a:t>
            </a:r>
          </a:p>
          <a:p>
            <a:r>
              <a:rPr lang="es-ES" sz="1800" dirty="0" smtClean="0">
                <a:solidFill>
                  <a:schemeClr val="tx1"/>
                </a:solidFill>
              </a:rPr>
              <a:t>&lt;SELECT NAME=“color"&gt;</a:t>
            </a:r>
          </a:p>
          <a:p>
            <a:pPr lvl="1"/>
            <a:r>
              <a:rPr lang="es-ES" sz="1800" dirty="0" smtClean="0">
                <a:solidFill>
                  <a:schemeClr val="tx1"/>
                </a:solidFill>
              </a:rPr>
              <a:t>&lt;OPTION VALUE=“rojo" SELECTED&gt;Rojo&lt;/OPTION&gt;</a:t>
            </a:r>
          </a:p>
          <a:p>
            <a:pPr lvl="1"/>
            <a:r>
              <a:rPr lang="es-ES" sz="1800" dirty="0" smtClean="0">
                <a:solidFill>
                  <a:schemeClr val="tx1"/>
                </a:solidFill>
              </a:rPr>
              <a:t>&lt;OPTION VALUE=“verde"&gt;Verde &lt;/OPTION&gt;</a:t>
            </a:r>
          </a:p>
          <a:p>
            <a:pPr lvl="1"/>
            <a:r>
              <a:rPr lang="es-ES" sz="1800" dirty="0" smtClean="0">
                <a:solidFill>
                  <a:schemeClr val="tx1"/>
                </a:solidFill>
              </a:rPr>
              <a:t>&lt;OPTION VALUE=“azul"&gt;Azul &lt;/OPTION&gt;</a:t>
            </a:r>
          </a:p>
          <a:p>
            <a:r>
              <a:rPr lang="es-ES" sz="1800" dirty="0" smtClean="0">
                <a:solidFill>
                  <a:schemeClr val="tx1"/>
                </a:solidFill>
              </a:rPr>
              <a:t>&lt;/SELECT&gt;</a:t>
            </a:r>
          </a:p>
          <a:p>
            <a:endParaRPr lang="es-ES" sz="1800" dirty="0" smtClean="0">
              <a:solidFill>
                <a:schemeClr val="tx1"/>
              </a:solidFill>
            </a:endParaRPr>
          </a:p>
          <a:p>
            <a:endParaRPr lang="es-ES" sz="1800" dirty="0" smtClean="0">
              <a:solidFill>
                <a:schemeClr val="tx1"/>
              </a:solidFill>
            </a:endParaRPr>
          </a:p>
          <a:p>
            <a:endParaRPr lang="es-ES" sz="1800" dirty="0" smtClean="0">
              <a:solidFill>
                <a:schemeClr val="tx1"/>
              </a:solidFill>
            </a:endParaRPr>
          </a:p>
          <a:p>
            <a:endParaRPr lang="es-ES" sz="1800" dirty="0" smtClean="0">
              <a:solidFill>
                <a:schemeClr val="tx1"/>
              </a:solidFill>
            </a:endParaRPr>
          </a:p>
          <a:p>
            <a:endParaRPr lang="es-ES" sz="1800" dirty="0" smtClean="0">
              <a:solidFill>
                <a:schemeClr val="tx1"/>
              </a:solidFill>
            </a:endParaRPr>
          </a:p>
          <a:p>
            <a:pPr lvl="2"/>
            <a:r>
              <a:rPr lang="es-ES" sz="1800" dirty="0" smtClean="0">
                <a:solidFill>
                  <a:schemeClr val="tx1"/>
                </a:solidFill>
              </a:rPr>
              <a:t>&lt;?PHP</a:t>
            </a:r>
          </a:p>
          <a:p>
            <a:pPr lvl="2"/>
            <a:r>
              <a:rPr lang="es-ES" sz="1800" dirty="0" smtClean="0">
                <a:solidFill>
                  <a:schemeClr val="tx1"/>
                </a:solidFill>
              </a:rPr>
              <a:t>			$color= $_POST[‘color’];</a:t>
            </a:r>
          </a:p>
          <a:p>
            <a:pPr lvl="2"/>
            <a:r>
              <a:rPr lang="es-ES" sz="1800" dirty="0" smtClean="0">
                <a:solidFill>
                  <a:schemeClr val="tx1"/>
                </a:solidFill>
              </a:rPr>
              <a:t>			</a:t>
            </a:r>
            <a:r>
              <a:rPr lang="es-ES" sz="1800" dirty="0" err="1" smtClean="0">
                <a:solidFill>
                  <a:schemeClr val="tx1"/>
                </a:solidFill>
              </a:rPr>
              <a:t>print</a:t>
            </a:r>
            <a:r>
              <a:rPr lang="es-ES" sz="1800" dirty="0" smtClean="0">
                <a:solidFill>
                  <a:schemeClr val="tx1"/>
                </a:solidFill>
              </a:rPr>
              <a:t>($color);</a:t>
            </a:r>
          </a:p>
          <a:p>
            <a:pPr lvl="2"/>
            <a:r>
              <a:rPr lang="es-ES" sz="1800" dirty="0" smtClean="0">
                <a:solidFill>
                  <a:schemeClr val="tx1"/>
                </a:solidFill>
              </a:rPr>
              <a:t>?&gt;</a:t>
            </a: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POST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19636" y="3729583"/>
            <a:ext cx="40767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r>
              <a:rPr lang="es-ES" sz="2000" b="1" dirty="0" smtClean="0">
                <a:solidFill>
                  <a:schemeClr val="tx1"/>
                </a:solidFill>
              </a:rPr>
              <a:t>SELECT múltiple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Idiomas</a:t>
            </a:r>
            <a:r>
              <a:rPr lang="es-ES" sz="18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s-ES" sz="1800" dirty="0" smtClean="0">
                <a:solidFill>
                  <a:schemeClr val="tx1"/>
                </a:solidFill>
              </a:rPr>
              <a:t>&lt;SELECT MULTIPLE SIZE="3" NAME="idiomas[ ]"&gt;</a:t>
            </a:r>
          </a:p>
          <a:p>
            <a:pPr lvl="1"/>
            <a:r>
              <a:rPr lang="es-ES" sz="1800" dirty="0" smtClean="0">
                <a:solidFill>
                  <a:schemeClr val="tx1"/>
                </a:solidFill>
              </a:rPr>
              <a:t>&lt;OPTION VALUE="ingles" SELECTED&gt;Inglés&lt;/OPTION&gt;</a:t>
            </a:r>
          </a:p>
          <a:p>
            <a:pPr lvl="1"/>
            <a:r>
              <a:rPr lang="es-ES" sz="1800" dirty="0" smtClean="0">
                <a:solidFill>
                  <a:schemeClr val="tx1"/>
                </a:solidFill>
              </a:rPr>
              <a:t>&lt;OPTION VALUE="</a:t>
            </a:r>
            <a:r>
              <a:rPr lang="es-ES" sz="1800" dirty="0" err="1" smtClean="0">
                <a:solidFill>
                  <a:schemeClr val="tx1"/>
                </a:solidFill>
              </a:rPr>
              <a:t>frances</a:t>
            </a:r>
            <a:r>
              <a:rPr lang="es-ES" sz="1800" dirty="0" smtClean="0">
                <a:solidFill>
                  <a:schemeClr val="tx1"/>
                </a:solidFill>
              </a:rPr>
              <a:t>"&gt;Francés &lt;/OPTION&gt;</a:t>
            </a:r>
          </a:p>
          <a:p>
            <a:pPr lvl="1"/>
            <a:r>
              <a:rPr lang="es-ES" sz="1800" dirty="0" smtClean="0">
                <a:solidFill>
                  <a:schemeClr val="tx1"/>
                </a:solidFill>
              </a:rPr>
              <a:t>&lt;OPTION VALUE="</a:t>
            </a:r>
            <a:r>
              <a:rPr lang="es-ES" sz="1800" dirty="0" err="1" smtClean="0">
                <a:solidFill>
                  <a:schemeClr val="tx1"/>
                </a:solidFill>
              </a:rPr>
              <a:t>aleman</a:t>
            </a:r>
            <a:r>
              <a:rPr lang="es-ES" sz="1800" dirty="0" smtClean="0">
                <a:solidFill>
                  <a:schemeClr val="tx1"/>
                </a:solidFill>
              </a:rPr>
              <a:t>"&gt;Alemán &lt;/OPTION&gt;</a:t>
            </a:r>
          </a:p>
          <a:p>
            <a:pPr lvl="1"/>
            <a:r>
              <a:rPr lang="es-ES" sz="1800" dirty="0" smtClean="0">
                <a:solidFill>
                  <a:schemeClr val="tx1"/>
                </a:solidFill>
              </a:rPr>
              <a:t>&lt;OPTION VALUE="</a:t>
            </a:r>
            <a:r>
              <a:rPr lang="es-ES" sz="1800" dirty="0" err="1" smtClean="0">
                <a:solidFill>
                  <a:schemeClr val="tx1"/>
                </a:solidFill>
              </a:rPr>
              <a:t>holandes</a:t>
            </a:r>
            <a:r>
              <a:rPr lang="es-ES" sz="1800" dirty="0" smtClean="0">
                <a:solidFill>
                  <a:schemeClr val="tx1"/>
                </a:solidFill>
              </a:rPr>
              <a:t>"&gt;Holandés &lt;/OPTION&gt;</a:t>
            </a:r>
          </a:p>
          <a:p>
            <a:r>
              <a:rPr lang="es-ES" sz="1800" dirty="0" smtClean="0">
                <a:solidFill>
                  <a:schemeClr val="tx1"/>
                </a:solidFill>
              </a:rPr>
              <a:t>&lt;/SELECT&gt;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&lt;?PHP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	       $idiomas= $_POST[‘idiomas’];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		</a:t>
            </a:r>
            <a:r>
              <a:rPr lang="es-ES" sz="2000" dirty="0" err="1" smtClean="0">
                <a:solidFill>
                  <a:schemeClr val="tx1"/>
                </a:solidFill>
              </a:rPr>
              <a:t>foreach</a:t>
            </a:r>
            <a:r>
              <a:rPr lang="es-ES" sz="2000" smtClean="0">
                <a:solidFill>
                  <a:schemeClr val="tx1"/>
                </a:solidFill>
              </a:rPr>
              <a:t>($idiomas as </a:t>
            </a:r>
            <a:r>
              <a:rPr lang="es-ES" sz="2000" dirty="0" smtClean="0">
                <a:solidFill>
                  <a:schemeClr val="tx1"/>
                </a:solidFill>
              </a:rPr>
              <a:t>$idioma)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			</a:t>
            </a:r>
            <a:r>
              <a:rPr lang="es-ES" sz="2000" dirty="0" err="1" smtClean="0">
                <a:solidFill>
                  <a:schemeClr val="tx1"/>
                </a:solidFill>
              </a:rPr>
              <a:t>print</a:t>
            </a:r>
            <a:r>
              <a:rPr lang="es-ES" sz="2000" dirty="0" smtClean="0">
                <a:solidFill>
                  <a:schemeClr val="tx1"/>
                </a:solidFill>
              </a:rPr>
              <a:t>(“$idioma&lt;BR&gt;\n”);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?&gt;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POST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06380" y="3789040"/>
            <a:ext cx="30861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r>
              <a:rPr lang="es-ES" sz="2000" b="1" dirty="0" smtClean="0">
                <a:solidFill>
                  <a:schemeClr val="tx1"/>
                </a:solidFill>
              </a:rPr>
              <a:t>TEXTAREA</a:t>
            </a:r>
          </a:p>
          <a:p>
            <a:endParaRPr lang="es-ES" sz="2000" dirty="0" smtClean="0"/>
          </a:p>
          <a:p>
            <a:r>
              <a:rPr lang="es-ES" sz="2000" dirty="0" smtClean="0">
                <a:solidFill>
                  <a:schemeClr val="tx1"/>
                </a:solidFill>
              </a:rPr>
              <a:t>Comentario: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&lt;TEXTAREA COLS=“50" ROWS=“4" NAME="comentario"&gt;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	Este libro me parece ...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     &lt;/TEXTAREA&gt;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&lt;?PHP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$comentario= $_POST[‘comentario’];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</a:t>
            </a:r>
            <a:r>
              <a:rPr lang="es-ES" sz="2000" dirty="0" err="1" smtClean="0">
                <a:solidFill>
                  <a:schemeClr val="tx1"/>
                </a:solidFill>
              </a:rPr>
              <a:t>print</a:t>
            </a:r>
            <a:r>
              <a:rPr lang="es-ES" sz="2000" dirty="0" smtClean="0">
                <a:solidFill>
                  <a:schemeClr val="tx1"/>
                </a:solidFill>
              </a:rPr>
              <a:t>($comentario);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?&gt;</a:t>
            </a: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POST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2996952"/>
            <a:ext cx="45053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EJERCICIO 6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18864" y="14127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r>
              <a:rPr lang="es-ES" sz="2000" b="1" dirty="0" smtClean="0">
                <a:solidFill>
                  <a:schemeClr val="tx1"/>
                </a:solidFill>
              </a:rPr>
              <a:t>Sumatorio de un </a:t>
            </a:r>
            <a:r>
              <a:rPr lang="es-ES" sz="2000" b="1" dirty="0" err="1" smtClean="0">
                <a:solidFill>
                  <a:schemeClr val="tx1"/>
                </a:solidFill>
              </a:rPr>
              <a:t>array</a:t>
            </a:r>
            <a:r>
              <a:rPr lang="es-ES" sz="2000" b="1" dirty="0" smtClean="0">
                <a:solidFill>
                  <a:schemeClr val="tx1"/>
                </a:solidFill>
              </a:rPr>
              <a:t> </a:t>
            </a:r>
          </a:p>
          <a:p>
            <a:endParaRPr lang="es-ES" sz="2000" b="1" dirty="0" smtClean="0">
              <a:solidFill>
                <a:schemeClr val="tx1"/>
              </a:solidFill>
            </a:endParaRPr>
          </a:p>
          <a:p>
            <a:r>
              <a:rPr lang="es-ES" sz="2000" b="1" dirty="0" smtClean="0">
                <a:solidFill>
                  <a:schemeClr val="tx1"/>
                </a:solidFill>
              </a:rPr>
              <a:t>	</a:t>
            </a:r>
            <a:r>
              <a:rPr lang="es-ES" sz="2000" dirty="0" smtClean="0">
                <a:solidFill>
                  <a:schemeClr val="tx1"/>
                </a:solidFill>
              </a:rPr>
              <a:t>- Cargaremos 10 valores mediante un formulario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	- Se guardaran en un </a:t>
            </a:r>
            <a:r>
              <a:rPr lang="es-ES" sz="2000" dirty="0" err="1" smtClean="0">
                <a:solidFill>
                  <a:schemeClr val="tx1"/>
                </a:solidFill>
              </a:rPr>
              <a:t>array</a:t>
            </a:r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	- Tendremos que devolver el sumatorio Y el valor máximo y mínimo.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	- Si teníamos una función previa que hacia esto </a:t>
            </a:r>
            <a:r>
              <a:rPr lang="es-ES" sz="2000" b="1" dirty="0" smtClean="0">
                <a:solidFill>
                  <a:schemeClr val="tx1"/>
                </a:solidFill>
              </a:rPr>
              <a:t>deberemos</a:t>
            </a:r>
            <a:r>
              <a:rPr lang="es-ES" sz="2000" dirty="0" smtClean="0">
                <a:solidFill>
                  <a:schemeClr val="tx1"/>
                </a:solidFill>
              </a:rPr>
              <a:t> utilizarla.</a:t>
            </a:r>
          </a:p>
          <a:p>
            <a:endParaRPr lang="es-ES" sz="2000" dirty="0" smtClean="0"/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COMENTARIOS PHP Y HTML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57200" y="1226731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r>
              <a:rPr lang="es-ES" sz="2000" dirty="0" smtClean="0">
                <a:solidFill>
                  <a:schemeClr val="tx1"/>
                </a:solidFill>
              </a:rPr>
              <a:t>-Se debe ir con cuidado con los comentarios </a:t>
            </a:r>
            <a:r>
              <a:rPr lang="es-ES" sz="2000" dirty="0" err="1" smtClean="0">
                <a:solidFill>
                  <a:schemeClr val="tx1"/>
                </a:solidFill>
              </a:rPr>
              <a:t>php</a:t>
            </a:r>
            <a:r>
              <a:rPr lang="es-ES" sz="2000" dirty="0" smtClean="0">
                <a:solidFill>
                  <a:schemeClr val="tx1"/>
                </a:solidFill>
              </a:rPr>
              <a:t> y </a:t>
            </a:r>
            <a:r>
              <a:rPr lang="es-ES" sz="2000" dirty="0" err="1" smtClean="0">
                <a:solidFill>
                  <a:schemeClr val="tx1"/>
                </a:solidFill>
              </a:rPr>
              <a:t>html</a:t>
            </a:r>
            <a:r>
              <a:rPr lang="es-ES" sz="2000" dirty="0" smtClean="0">
                <a:solidFill>
                  <a:schemeClr val="tx1"/>
                </a:solidFill>
              </a:rPr>
              <a:t> a la vez ya que en el siguiente ejemplo el código </a:t>
            </a:r>
            <a:r>
              <a:rPr lang="es-ES" sz="2000" dirty="0" err="1" smtClean="0">
                <a:solidFill>
                  <a:schemeClr val="tx1"/>
                </a:solidFill>
              </a:rPr>
              <a:t>php</a:t>
            </a:r>
            <a:r>
              <a:rPr lang="es-ES" sz="2000" dirty="0" smtClean="0">
                <a:solidFill>
                  <a:schemeClr val="tx1"/>
                </a:solidFill>
              </a:rPr>
              <a:t> </a:t>
            </a:r>
            <a:r>
              <a:rPr lang="es-ES" sz="2000" b="1" dirty="0" smtClean="0">
                <a:solidFill>
                  <a:schemeClr val="tx1"/>
                </a:solidFill>
              </a:rPr>
              <a:t>se interpreta</a:t>
            </a:r>
            <a:r>
              <a:rPr lang="es-ES" sz="2000" dirty="0" smtClean="0">
                <a:solidFill>
                  <a:schemeClr val="tx1"/>
                </a:solidFill>
              </a:rPr>
              <a:t>: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lvl="2" algn="just" eaLnBrk="1" hangingPunct="1">
              <a:spcBef>
                <a:spcPts val="500"/>
              </a:spcBef>
            </a:pPr>
            <a:r>
              <a:rPr lang="it-IT" altLang="es-ES" sz="2000" dirty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 &lt;!-- comentario html</a:t>
            </a:r>
          </a:p>
          <a:p>
            <a:pPr lvl="2" algn="just" eaLnBrk="1" hangingPunct="1">
              <a:spcBef>
                <a:spcPts val="500"/>
              </a:spcBef>
            </a:pPr>
            <a:r>
              <a:rPr lang="it-IT" altLang="es-ES" sz="2000" dirty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   con codigo php</a:t>
            </a:r>
          </a:p>
          <a:p>
            <a:pPr lvl="2" algn="just" eaLnBrk="1" hangingPunct="1">
              <a:spcBef>
                <a:spcPts val="500"/>
              </a:spcBef>
            </a:pPr>
            <a:r>
              <a:rPr lang="it-IT" altLang="es-ES" sz="2000" dirty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   &lt;?php mi codigo en php; ?&gt;</a:t>
            </a:r>
          </a:p>
          <a:p>
            <a:pPr lvl="2" algn="just" eaLnBrk="1" hangingPunct="1">
              <a:spcBef>
                <a:spcPts val="500"/>
              </a:spcBef>
            </a:pPr>
            <a:endParaRPr lang="it-IT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lvl="2" algn="just" eaLnBrk="1" hangingPunct="1">
              <a:spcBef>
                <a:spcPts val="500"/>
              </a:spcBef>
            </a:pPr>
            <a:r>
              <a:rPr lang="it-IT" altLang="es-ES" sz="2000" dirty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	de por medio</a:t>
            </a:r>
          </a:p>
          <a:p>
            <a:pPr lvl="2" algn="just" eaLnBrk="1" hangingPunct="1">
              <a:spcBef>
                <a:spcPts val="500"/>
              </a:spcBef>
            </a:pPr>
            <a:r>
              <a:rPr lang="it-IT" altLang="es-ES" sz="2000" dirty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   --&gt;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Si </a:t>
            </a:r>
            <a:r>
              <a:rPr lang="en-US" sz="2000" dirty="0" err="1" smtClean="0">
                <a:solidFill>
                  <a:schemeClr val="tx1"/>
                </a:solidFill>
              </a:rPr>
              <a:t>queremos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mezclar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comentarios</a:t>
            </a:r>
            <a:r>
              <a:rPr lang="en-US" sz="2000" dirty="0" smtClean="0">
                <a:solidFill>
                  <a:schemeClr val="tx1"/>
                </a:solidFill>
              </a:rPr>
              <a:t> la </a:t>
            </a:r>
            <a:r>
              <a:rPr lang="en-US" sz="2000" dirty="0" err="1" smtClean="0">
                <a:solidFill>
                  <a:schemeClr val="tx1"/>
                </a:solidFill>
              </a:rPr>
              <a:t>mejor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manera</a:t>
            </a:r>
            <a:r>
              <a:rPr lang="en-US" sz="2000" dirty="0" smtClean="0">
                <a:solidFill>
                  <a:schemeClr val="tx1"/>
                </a:solidFill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</a:rPr>
              <a:t>realizarlo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es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asi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marL="1143000" lvl="2" indent="0"/>
            <a:r>
              <a:rPr lang="en-US" sz="2000" dirty="0">
                <a:solidFill>
                  <a:schemeClr val="tx1"/>
                </a:solidFill>
              </a:rPr>
              <a:t> &lt;?</a:t>
            </a:r>
            <a:r>
              <a:rPr lang="en-US" sz="2000" dirty="0" err="1">
                <a:solidFill>
                  <a:schemeClr val="tx1"/>
                </a:solidFill>
              </a:rPr>
              <a:t>php</a:t>
            </a:r>
            <a:endParaRPr lang="en-US" sz="2000" dirty="0">
              <a:solidFill>
                <a:schemeClr val="tx1"/>
              </a:solidFill>
            </a:endParaRPr>
          </a:p>
          <a:p>
            <a:pPr marL="1143000" lvl="2" indent="0"/>
            <a:r>
              <a:rPr lang="en-US" sz="2000" dirty="0">
                <a:solidFill>
                  <a:schemeClr val="tx1"/>
                </a:solidFill>
              </a:rPr>
              <a:t>   /*</a:t>
            </a:r>
          </a:p>
          <a:p>
            <a:pPr marL="1143000" lvl="2" indent="0"/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codigo</a:t>
            </a:r>
            <a:r>
              <a:rPr lang="en-US" sz="2000" dirty="0">
                <a:solidFill>
                  <a:schemeClr val="tx1"/>
                </a:solidFill>
              </a:rPr>
              <a:t> html y </a:t>
            </a:r>
            <a:r>
              <a:rPr lang="en-US" sz="2000" dirty="0" err="1">
                <a:solidFill>
                  <a:schemeClr val="tx1"/>
                </a:solidFill>
              </a:rPr>
              <a:t>codigo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php</a:t>
            </a:r>
            <a:r>
              <a:rPr lang="en-US" sz="2000" dirty="0">
                <a:solidFill>
                  <a:schemeClr val="tx1"/>
                </a:solidFill>
              </a:rPr>
              <a:t>, nada de </a:t>
            </a:r>
            <a:r>
              <a:rPr lang="en-US" sz="2000" dirty="0" err="1">
                <a:solidFill>
                  <a:schemeClr val="tx1"/>
                </a:solidFill>
              </a:rPr>
              <a:t>aqui</a:t>
            </a:r>
            <a:r>
              <a:rPr lang="en-US" sz="2000" dirty="0">
                <a:solidFill>
                  <a:schemeClr val="tx1"/>
                </a:solidFill>
              </a:rPr>
              <a:t> se </a:t>
            </a:r>
            <a:r>
              <a:rPr lang="en-US" sz="2000" dirty="0" err="1" smtClean="0">
                <a:solidFill>
                  <a:schemeClr val="tx1"/>
                </a:solidFill>
              </a:rPr>
              <a:t>interpreta</a:t>
            </a:r>
            <a:endParaRPr lang="en-US" sz="2000" dirty="0">
              <a:solidFill>
                <a:schemeClr val="tx1"/>
              </a:solidFill>
            </a:endParaRPr>
          </a:p>
          <a:p>
            <a:pPr marL="1143000" lvl="2" indent="0"/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smtClean="0">
                <a:solidFill>
                  <a:schemeClr val="tx1"/>
                </a:solidFill>
              </a:rPr>
              <a:t>*/</a:t>
            </a:r>
            <a:endParaRPr lang="en-US" sz="2000" dirty="0">
              <a:solidFill>
                <a:schemeClr val="tx1"/>
              </a:solidFill>
            </a:endParaRPr>
          </a:p>
          <a:p>
            <a:pPr marL="1143000" lvl="2" indent="0"/>
            <a:r>
              <a:rPr lang="en-US" sz="2000" dirty="0">
                <a:solidFill>
                  <a:schemeClr val="tx1"/>
                </a:solidFill>
              </a:rPr>
              <a:t>   ?&gt;       </a:t>
            </a:r>
            <a:endParaRPr lang="es-ES" sz="2000" dirty="0" smtClean="0">
              <a:solidFill>
                <a:schemeClr val="tx1"/>
              </a:solidFill>
            </a:endParaRPr>
          </a:p>
          <a:p>
            <a:pPr lvl="2" algn="just" eaLnBrk="1" hangingPunct="1">
              <a:spcBef>
                <a:spcPts val="500"/>
              </a:spcBef>
            </a:pPr>
            <a:endParaRPr lang="it-IT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lvl="2" algn="just" eaLnBrk="1" hangingPunct="1">
              <a:spcBef>
                <a:spcPts val="500"/>
              </a:spcBef>
            </a:pPr>
            <a:endParaRPr lang="it-IT" altLang="es-ES" sz="2000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lvl="2" algn="just" eaLnBrk="1" hangingPunct="1">
              <a:spcBef>
                <a:spcPts val="500"/>
              </a:spcBef>
            </a:pPr>
            <a:endParaRPr lang="it-IT" altLang="es-ES" sz="2000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lvl="2" algn="just" eaLnBrk="1" hangingPunct="1">
              <a:spcBef>
                <a:spcPts val="500"/>
              </a:spcBef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86291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Fichero dos.php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&lt;HTML&gt;</a:t>
            </a:r>
          </a:p>
          <a:p>
            <a:pPr lvl="1"/>
            <a:r>
              <a:rPr lang="es-ES" sz="2000" dirty="0" smtClean="0">
                <a:solidFill>
                  <a:schemeClr val="tx1"/>
                </a:solidFill>
              </a:rPr>
              <a:t>&lt;BODY&gt;</a:t>
            </a: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&lt;?PHP</a:t>
            </a:r>
            <a:endParaRPr lang="es-ES" dirty="0" smtClean="0">
              <a:solidFill>
                <a:schemeClr val="tx1"/>
              </a:solidFill>
            </a:endParaRPr>
          </a:p>
          <a:p>
            <a:pPr lvl="3"/>
            <a:r>
              <a:rPr lang="es-ES" dirty="0" smtClean="0">
                <a:solidFill>
                  <a:schemeClr val="tx1"/>
                </a:solidFill>
              </a:rPr>
              <a:t>$edad= $_POST[‘edad’];</a:t>
            </a:r>
          </a:p>
          <a:p>
            <a:pPr lvl="3"/>
            <a:r>
              <a:rPr lang="es-ES" dirty="0" err="1" smtClean="0">
                <a:solidFill>
                  <a:schemeClr val="tx1"/>
                </a:solidFill>
              </a:rPr>
              <a:t>print</a:t>
            </a:r>
            <a:r>
              <a:rPr lang="es-ES" dirty="0" smtClean="0">
                <a:solidFill>
                  <a:schemeClr val="tx1"/>
                </a:solidFill>
              </a:rPr>
              <a:t>(“La edad es: $edad”);</a:t>
            </a:r>
            <a:endParaRPr lang="es-ES" sz="3200" dirty="0" smtClean="0">
              <a:solidFill>
                <a:schemeClr val="tx1"/>
              </a:solidFill>
            </a:endParaRP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?&gt;</a:t>
            </a:r>
          </a:p>
          <a:p>
            <a:pPr lvl="1"/>
            <a:r>
              <a:rPr lang="es-ES" sz="2000" dirty="0" smtClean="0">
                <a:solidFill>
                  <a:schemeClr val="tx1"/>
                </a:solidFill>
              </a:rPr>
              <a:t>&lt;/BODY&gt;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&lt;/HTML&gt;</a:t>
            </a:r>
            <a:endParaRPr lang="es-ES" sz="2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 eaLnBrk="1" hangingPunct="1">
              <a:spcBef>
                <a:spcPts val="500"/>
              </a:spcBef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None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None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600"/>
              </a:spcBef>
              <a:buClrTx/>
              <a:buSzTx/>
              <a:buFontTx/>
              <a:buNone/>
            </a:pPr>
            <a:endParaRPr lang="es-ES" altLang="es-ES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Introducción II  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MOSTRAR VARIABLES PHP EN  HTML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18864" y="14127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r>
              <a:rPr lang="es-ES" sz="2000" dirty="0" smtClean="0">
                <a:solidFill>
                  <a:schemeClr val="tx1"/>
                </a:solidFill>
              </a:rPr>
              <a:t>Se pueden mezclar los códigos PHP con HTML o a la inversa para:</a:t>
            </a:r>
          </a:p>
          <a:p>
            <a:endParaRPr lang="es-ES" sz="2000" dirty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	- Introducir un valor calculado con PHP en un campo HTML.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	- Introducir cualquier texto que ha sido generado en PHP (funciones, cálculos,…)</a:t>
            </a:r>
          </a:p>
          <a:p>
            <a:endParaRPr lang="es-ES" sz="2000" dirty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DESDE </a:t>
            </a:r>
            <a:r>
              <a:rPr lang="es-ES" sz="2000" b="1" dirty="0" smtClean="0">
                <a:solidFill>
                  <a:schemeClr val="tx1"/>
                </a:solidFill>
              </a:rPr>
              <a:t>HTML </a:t>
            </a:r>
            <a:r>
              <a:rPr lang="es-ES" sz="2000" dirty="0" smtClean="0">
                <a:solidFill>
                  <a:schemeClr val="tx1"/>
                </a:solidFill>
              </a:rPr>
              <a:t>podemos:</a:t>
            </a:r>
            <a:endParaRPr lang="es-ES" sz="2000" b="1" dirty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&lt;input type="number" id="res" name="res" value="&lt;?</a:t>
            </a:r>
            <a:r>
              <a:rPr lang="en-US" sz="2000" dirty="0" err="1">
                <a:solidFill>
                  <a:schemeClr val="tx1"/>
                </a:solidFill>
              </a:rPr>
              <a:t>php</a:t>
            </a:r>
            <a:r>
              <a:rPr lang="en-US" sz="2000" dirty="0">
                <a:solidFill>
                  <a:schemeClr val="tx1"/>
                </a:solidFill>
              </a:rPr>
              <a:t> echo $</a:t>
            </a:r>
            <a:r>
              <a:rPr lang="en-US" sz="2000" dirty="0" err="1">
                <a:solidFill>
                  <a:schemeClr val="tx1"/>
                </a:solidFill>
              </a:rPr>
              <a:t>resultat</a:t>
            </a:r>
            <a:r>
              <a:rPr lang="en-US" sz="2000" dirty="0">
                <a:solidFill>
                  <a:schemeClr val="tx1"/>
                </a:solidFill>
              </a:rPr>
              <a:t>;  </a:t>
            </a:r>
            <a:r>
              <a:rPr lang="en-US" sz="2000" dirty="0" smtClean="0">
                <a:solidFill>
                  <a:schemeClr val="tx1"/>
                </a:solidFill>
              </a:rPr>
              <a:t>?&gt;“ /&gt;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O </a:t>
            </a:r>
            <a:r>
              <a:rPr lang="en-US" sz="2000" dirty="0" err="1" smtClean="0">
                <a:solidFill>
                  <a:schemeClr val="tx1"/>
                </a:solidFill>
              </a:rPr>
              <a:t>su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alternativa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más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corta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&lt;input type="number" id="res" name="res" value="&lt;?= $</a:t>
            </a:r>
            <a:r>
              <a:rPr lang="en-US" sz="2000" dirty="0" err="1">
                <a:solidFill>
                  <a:schemeClr val="tx1"/>
                </a:solidFill>
              </a:rPr>
              <a:t>resultat</a:t>
            </a:r>
            <a:r>
              <a:rPr lang="en-US" sz="2000" dirty="0">
                <a:solidFill>
                  <a:schemeClr val="tx1"/>
                </a:solidFill>
              </a:rPr>
              <a:t>;  ?&gt;"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/&gt;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</a:t>
            </a:r>
            <a:endParaRPr lang="es-ES" sz="2000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8182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MOSTRAR VARIABLES PHP EN  HTML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18864" y="14127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endParaRPr lang="es-ES" sz="2000" dirty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DESDE </a:t>
            </a:r>
            <a:r>
              <a:rPr lang="es-ES" sz="2000" b="1" dirty="0" smtClean="0">
                <a:solidFill>
                  <a:schemeClr val="tx1"/>
                </a:solidFill>
              </a:rPr>
              <a:t>PHP </a:t>
            </a:r>
            <a:r>
              <a:rPr lang="es-ES" sz="2000" dirty="0" smtClean="0">
                <a:solidFill>
                  <a:schemeClr val="tx1"/>
                </a:solidFill>
              </a:rPr>
              <a:t>podemos:</a:t>
            </a:r>
            <a:endParaRPr lang="es-ES" sz="2000" b="1" dirty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 &lt;?</a:t>
            </a:r>
            <a:r>
              <a:rPr lang="en-US" sz="2000" dirty="0" err="1">
                <a:solidFill>
                  <a:schemeClr val="tx1"/>
                </a:solidFill>
              </a:rPr>
              <a:t>php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               echo "&lt;input type=\"number\" id=\"res\" name=\"res\" value=\"$</a:t>
            </a:r>
            <a:r>
              <a:rPr lang="en-US" sz="2000" dirty="0" err="1">
                <a:solidFill>
                  <a:schemeClr val="tx1"/>
                </a:solidFill>
              </a:rPr>
              <a:t>resultat</a:t>
            </a:r>
            <a:r>
              <a:rPr lang="en-US" sz="2000" dirty="0">
                <a:solidFill>
                  <a:schemeClr val="tx1"/>
                </a:solidFill>
              </a:rPr>
              <a:t>\" /&gt; ";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</a:t>
            </a:r>
            <a:r>
              <a:rPr lang="en-US" sz="2000" dirty="0" smtClean="0">
                <a:solidFill>
                  <a:schemeClr val="tx1"/>
                </a:solidFill>
              </a:rPr>
              <a:t>?&gt;</a:t>
            </a:r>
          </a:p>
          <a:p>
            <a:endParaRPr lang="en-U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r>
              <a:rPr lang="en-US" altLang="es-ES" sz="2000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- </a:t>
            </a:r>
            <a:r>
              <a:rPr lang="en-US" altLang="es-ES" sz="2000" dirty="0" err="1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Daremos</a:t>
            </a:r>
            <a:r>
              <a:rPr lang="en-US" altLang="es-ES" sz="2000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 </a:t>
            </a:r>
            <a:r>
              <a:rPr lang="en-US" altLang="es-ES" sz="2000" dirty="0" err="1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por</a:t>
            </a:r>
            <a:r>
              <a:rPr lang="en-US" altLang="es-ES" sz="2000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 </a:t>
            </a:r>
            <a:r>
              <a:rPr lang="en-US" altLang="es-ES" sz="2000" dirty="0" err="1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hecho</a:t>
            </a:r>
            <a:r>
              <a:rPr lang="en-US" altLang="es-ES" sz="2000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 </a:t>
            </a:r>
            <a:r>
              <a:rPr lang="en-US" altLang="es-ES" sz="2000" dirty="0" err="1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que</a:t>
            </a:r>
            <a:r>
              <a:rPr lang="en-US" altLang="es-ES" sz="2000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 la variable $</a:t>
            </a:r>
            <a:r>
              <a:rPr lang="en-US" altLang="es-ES" sz="2000" dirty="0" err="1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resultat</a:t>
            </a:r>
            <a:r>
              <a:rPr lang="en-US" altLang="es-ES" sz="2000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 </a:t>
            </a:r>
            <a:r>
              <a:rPr lang="en-US" altLang="es-ES" sz="2000" dirty="0" err="1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contiene</a:t>
            </a:r>
            <a:r>
              <a:rPr lang="en-US" altLang="es-ES" sz="2000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 un valor </a:t>
            </a:r>
            <a:r>
              <a:rPr lang="en-US" altLang="es-ES" sz="2000" dirty="0" err="1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calculado</a:t>
            </a:r>
            <a:r>
              <a:rPr lang="en-US" altLang="es-ES" sz="2000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 </a:t>
            </a:r>
            <a:r>
              <a:rPr lang="en-US" altLang="es-ES" sz="2000" b="1" dirty="0" err="1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anteriormente</a:t>
            </a:r>
            <a:r>
              <a:rPr lang="en-US" altLang="es-ES" sz="2000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.</a:t>
            </a: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72377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EJERCICIO 7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18864" y="14127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r>
              <a:rPr lang="es-ES" sz="2000" b="1" dirty="0" smtClean="0">
                <a:solidFill>
                  <a:schemeClr val="tx1"/>
                </a:solidFill>
              </a:rPr>
              <a:t>Ejercicio: Calculadora4: </a:t>
            </a:r>
          </a:p>
          <a:p>
            <a:endParaRPr lang="es-ES" sz="2000" b="1" dirty="0" smtClean="0">
              <a:solidFill>
                <a:schemeClr val="tx1"/>
              </a:solidFill>
            </a:endParaRPr>
          </a:p>
          <a:p>
            <a:r>
              <a:rPr lang="es-ES" sz="2000" b="1" dirty="0" smtClean="0">
                <a:solidFill>
                  <a:schemeClr val="tx1"/>
                </a:solidFill>
              </a:rPr>
              <a:t>	</a:t>
            </a:r>
            <a:r>
              <a:rPr lang="es-ES" sz="2000" dirty="0" smtClean="0">
                <a:solidFill>
                  <a:schemeClr val="tx1"/>
                </a:solidFill>
              </a:rPr>
              <a:t>- Con cualquier versión de la calculadora anterior, introducir un campo de texto resultado que nos muestre el resultado calculado.</a:t>
            </a:r>
            <a:endParaRPr lang="es-ES" sz="2000" b="1" dirty="0" smtClean="0">
              <a:solidFill>
                <a:schemeClr val="tx1"/>
              </a:solidFill>
            </a:endParaRPr>
          </a:p>
          <a:p>
            <a:endParaRPr lang="es-ES" sz="2000" dirty="0" smtClean="0"/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6871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Validación de formularios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18864" y="14127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endParaRPr lang="es-ES" sz="2000" dirty="0" smtClean="0"/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71264" y="15651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Toda la información que proviene de un formulario debe validarse antes de darla por buena y procesarla.</a:t>
            </a:r>
          </a:p>
          <a:p>
            <a:pPr>
              <a:buFont typeface="Arial" pitchFamily="34" charset="0"/>
              <a:buChar char="•"/>
            </a:pPr>
            <a:endParaRPr lang="es-ES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1"/>
                </a:solidFill>
              </a:rPr>
              <a:t>Lo más eficiente es mostrar los errores sobre el propio formulario para facilitar su corrección:</a:t>
            </a: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si se ha enviado el formulario:</a:t>
            </a:r>
          </a:p>
          <a:p>
            <a:pPr lvl="4"/>
            <a:r>
              <a:rPr lang="es-ES" sz="2000" dirty="0" smtClean="0">
                <a:solidFill>
                  <a:schemeClr val="tx1"/>
                </a:solidFill>
              </a:rPr>
              <a:t>si hay errores:</a:t>
            </a:r>
          </a:p>
          <a:p>
            <a:pPr lvl="4"/>
            <a:r>
              <a:rPr lang="es-ES" sz="2000" dirty="0" smtClean="0">
                <a:solidFill>
                  <a:schemeClr val="tx1"/>
                </a:solidFill>
              </a:rPr>
              <a:t>		Mostrar formulario con errores</a:t>
            </a:r>
          </a:p>
          <a:p>
            <a:pPr lvl="4"/>
            <a:r>
              <a:rPr lang="es-ES" sz="2000" dirty="0" smtClean="0">
                <a:solidFill>
                  <a:schemeClr val="tx1"/>
                </a:solidFill>
              </a:rPr>
              <a:t>si no:</a:t>
            </a:r>
          </a:p>
          <a:p>
            <a:pPr lvl="4"/>
            <a:r>
              <a:rPr lang="es-ES" sz="2000" dirty="0" smtClean="0">
                <a:solidFill>
                  <a:schemeClr val="tx1"/>
                </a:solidFill>
              </a:rPr>
              <a:t>		Procesar formulario</a:t>
            </a:r>
          </a:p>
          <a:p>
            <a:pPr lvl="4"/>
            <a:r>
              <a:rPr lang="es-ES" sz="2000" dirty="0" err="1" smtClean="0">
                <a:solidFill>
                  <a:schemeClr val="tx1"/>
                </a:solidFill>
              </a:rPr>
              <a:t>fsi</a:t>
            </a:r>
            <a:endParaRPr lang="es-ES" sz="2000" dirty="0" smtClean="0">
              <a:solidFill>
                <a:schemeClr val="tx1"/>
              </a:solidFill>
            </a:endParaRP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si no:</a:t>
            </a: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			Mostrar formulario</a:t>
            </a:r>
          </a:p>
          <a:p>
            <a:pPr lvl="2"/>
            <a:r>
              <a:rPr lang="es-ES" sz="2000" dirty="0" err="1" smtClean="0">
                <a:solidFill>
                  <a:schemeClr val="tx1"/>
                </a:solidFill>
              </a:rPr>
              <a:t>fsi</a:t>
            </a:r>
            <a:endParaRPr lang="es-ES" sz="2800" dirty="0" smtClean="0">
              <a:solidFill>
                <a:schemeClr val="tx1"/>
              </a:solidFill>
            </a:endParaRPr>
          </a:p>
          <a:p>
            <a:pPr lvl="2"/>
            <a:endParaRPr lang="es-ES" sz="1800" dirty="0" smtClean="0">
              <a:solidFill>
                <a:schemeClr val="tx1"/>
              </a:solidFill>
            </a:endParaRPr>
          </a:p>
          <a:p>
            <a:endParaRPr lang="es-ES" sz="1800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18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Validación de formularios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18864" y="14127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endParaRPr lang="es-ES" sz="2000" dirty="0" smtClean="0"/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71264" y="15651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Aún así, la manera más lógica de tratar con errores y validar formularios es con </a:t>
            </a:r>
            <a:r>
              <a:rPr lang="es-ES" b="1" dirty="0" err="1" smtClean="0">
                <a:solidFill>
                  <a:schemeClr val="tx1"/>
                </a:solidFill>
              </a:rPr>
              <a:t>Javascript</a:t>
            </a:r>
            <a:r>
              <a:rPr lang="es-ES" b="1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s-ES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De esta forma se evita enviar datos al servidor si no son correctos.</a:t>
            </a:r>
          </a:p>
          <a:p>
            <a:pPr lvl="2"/>
            <a:endParaRPr lang="es-ES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r>
              <a:rPr lang="es-ES" dirty="0" smtClean="0">
                <a:solidFill>
                  <a:schemeClr val="tx1"/>
                </a:solidFill>
              </a:rPr>
              <a:t>Incluir un </a:t>
            </a:r>
            <a:r>
              <a:rPr lang="es-ES" dirty="0" err="1" smtClean="0">
                <a:solidFill>
                  <a:schemeClr val="tx1"/>
                </a:solidFill>
              </a:rPr>
              <a:t>button</a:t>
            </a:r>
            <a:r>
              <a:rPr lang="es-ES" dirty="0" smtClean="0">
                <a:solidFill>
                  <a:schemeClr val="tx1"/>
                </a:solidFill>
              </a:rPr>
              <a:t> con un evento </a:t>
            </a:r>
            <a:r>
              <a:rPr lang="es-ES" dirty="0" err="1" smtClean="0">
                <a:solidFill>
                  <a:schemeClr val="tx1"/>
                </a:solidFill>
              </a:rPr>
              <a:t>onClick</a:t>
            </a:r>
            <a:r>
              <a:rPr lang="es-ES" dirty="0" smtClean="0">
                <a:solidFill>
                  <a:schemeClr val="tx1"/>
                </a:solidFill>
              </a:rPr>
              <a:t> en el formulario.</a:t>
            </a:r>
          </a:p>
          <a:p>
            <a:pPr lvl="2">
              <a:buFontTx/>
              <a:buChar char="-"/>
            </a:pPr>
            <a:r>
              <a:rPr lang="es-ES" dirty="0" smtClean="0">
                <a:solidFill>
                  <a:schemeClr val="tx1"/>
                </a:solidFill>
              </a:rPr>
              <a:t>El código </a:t>
            </a:r>
            <a:r>
              <a:rPr lang="es-ES" dirty="0" err="1" smtClean="0">
                <a:solidFill>
                  <a:schemeClr val="tx1"/>
                </a:solidFill>
              </a:rPr>
              <a:t>javascript</a:t>
            </a:r>
            <a:r>
              <a:rPr lang="es-ES" dirty="0" smtClean="0">
                <a:solidFill>
                  <a:schemeClr val="tx1"/>
                </a:solidFill>
              </a:rPr>
              <a:t> hará sus comprobaciones. Si todo es correcto hará </a:t>
            </a:r>
            <a:r>
              <a:rPr lang="es-ES" dirty="0" err="1" smtClean="0">
                <a:solidFill>
                  <a:schemeClr val="tx1"/>
                </a:solidFill>
              </a:rPr>
              <a:t>submit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s-ES" sz="28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s-ES" dirty="0" smtClean="0">
              <a:solidFill>
                <a:schemeClr val="tx1"/>
              </a:solidFill>
            </a:endParaRPr>
          </a:p>
          <a:p>
            <a:pPr lvl="2"/>
            <a:endParaRPr lang="es-ES" sz="1800" dirty="0" smtClean="0">
              <a:solidFill>
                <a:schemeClr val="tx1"/>
              </a:solidFill>
            </a:endParaRPr>
          </a:p>
          <a:p>
            <a:endParaRPr lang="es-ES" sz="1800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18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EJERCICIO 8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18864" y="14127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r>
              <a:rPr lang="es-ES" sz="2000" b="1" dirty="0" smtClean="0">
                <a:solidFill>
                  <a:schemeClr val="tx1"/>
                </a:solidFill>
              </a:rPr>
              <a:t>Dado un formulario con los campos:</a:t>
            </a:r>
          </a:p>
          <a:p>
            <a:r>
              <a:rPr lang="es-ES" sz="2000" b="1" dirty="0" smtClean="0">
                <a:solidFill>
                  <a:schemeClr val="tx1"/>
                </a:solidFill>
              </a:rPr>
              <a:t>		Nombre *: </a:t>
            </a:r>
            <a:r>
              <a:rPr lang="es-ES" sz="2000" b="1" dirty="0" err="1" smtClean="0">
                <a:solidFill>
                  <a:schemeClr val="tx1"/>
                </a:solidFill>
              </a:rPr>
              <a:t>text</a:t>
            </a:r>
            <a:endParaRPr lang="es-ES" sz="2000" b="1" dirty="0" smtClean="0">
              <a:solidFill>
                <a:schemeClr val="tx1"/>
              </a:solidFill>
            </a:endParaRPr>
          </a:p>
          <a:p>
            <a:r>
              <a:rPr lang="es-ES" sz="2000" b="1" dirty="0" smtClean="0">
                <a:solidFill>
                  <a:schemeClr val="tx1"/>
                </a:solidFill>
              </a:rPr>
              <a:t>		Apellidos : </a:t>
            </a:r>
            <a:r>
              <a:rPr lang="es-ES" sz="2000" b="1" dirty="0" err="1" smtClean="0">
                <a:solidFill>
                  <a:schemeClr val="tx1"/>
                </a:solidFill>
              </a:rPr>
              <a:t>text</a:t>
            </a:r>
            <a:endParaRPr lang="es-ES" sz="2000" b="1" dirty="0" smtClean="0">
              <a:solidFill>
                <a:schemeClr val="tx1"/>
              </a:solidFill>
            </a:endParaRPr>
          </a:p>
          <a:p>
            <a:r>
              <a:rPr lang="es-ES" sz="2000" b="1" dirty="0" smtClean="0">
                <a:solidFill>
                  <a:schemeClr val="tx1"/>
                </a:solidFill>
              </a:rPr>
              <a:t>		Edad: </a:t>
            </a:r>
            <a:r>
              <a:rPr lang="es-ES" sz="2000" b="1" dirty="0" err="1" smtClean="0">
                <a:solidFill>
                  <a:schemeClr val="tx1"/>
                </a:solidFill>
              </a:rPr>
              <a:t>number</a:t>
            </a:r>
            <a:endParaRPr lang="es-ES" sz="2000" b="1" dirty="0" smtClean="0">
              <a:solidFill>
                <a:schemeClr val="tx1"/>
              </a:solidFill>
            </a:endParaRPr>
          </a:p>
          <a:p>
            <a:r>
              <a:rPr lang="es-ES" sz="2000" b="1" dirty="0" smtClean="0">
                <a:solidFill>
                  <a:schemeClr val="tx1"/>
                </a:solidFill>
              </a:rPr>
              <a:t>		Email *: </a:t>
            </a:r>
            <a:r>
              <a:rPr lang="es-ES" sz="2000" b="1" dirty="0" err="1" smtClean="0">
                <a:solidFill>
                  <a:schemeClr val="tx1"/>
                </a:solidFill>
              </a:rPr>
              <a:t>text</a:t>
            </a:r>
            <a:endParaRPr lang="es-ES" sz="2000" b="1" dirty="0" smtClean="0">
              <a:solidFill>
                <a:schemeClr val="tx1"/>
              </a:solidFill>
            </a:endParaRPr>
          </a:p>
          <a:p>
            <a:r>
              <a:rPr lang="es-ES" sz="2000" b="1" dirty="0" smtClean="0">
                <a:solidFill>
                  <a:schemeClr val="tx1"/>
                </a:solidFill>
              </a:rPr>
              <a:t>		Comentarios: </a:t>
            </a:r>
            <a:r>
              <a:rPr lang="es-ES" sz="2000" b="1" dirty="0" err="1" smtClean="0">
                <a:solidFill>
                  <a:schemeClr val="tx1"/>
                </a:solidFill>
              </a:rPr>
              <a:t>textarea</a:t>
            </a:r>
            <a:endParaRPr lang="es-ES" sz="2000" b="1" dirty="0" smtClean="0">
              <a:solidFill>
                <a:schemeClr val="tx1"/>
              </a:solidFill>
            </a:endParaRPr>
          </a:p>
          <a:p>
            <a:endParaRPr lang="es-ES" sz="2000" b="1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s-ES" sz="2000" dirty="0" smtClean="0">
                <a:solidFill>
                  <a:schemeClr val="tx1"/>
                </a:solidFill>
              </a:rPr>
              <a:t>Comprobar que los datos con asterisco son introducidos sino mostrar un error </a:t>
            </a:r>
            <a:r>
              <a:rPr lang="es-ES" sz="2000" dirty="0" smtClean="0">
                <a:solidFill>
                  <a:srgbClr val="FF0000"/>
                </a:solidFill>
              </a:rPr>
              <a:t>junto al campo.</a:t>
            </a:r>
          </a:p>
          <a:p>
            <a:pPr>
              <a:buFontTx/>
              <a:buChar char="-"/>
            </a:pPr>
            <a:endParaRPr lang="es-ES" sz="2000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s-ES" sz="2000" dirty="0" smtClean="0">
                <a:solidFill>
                  <a:schemeClr val="tx1"/>
                </a:solidFill>
              </a:rPr>
              <a:t>Si se ha introducido la edad (recordemos que es opcional ), debe ser mayor o igual de 18, sino mostrar un error </a:t>
            </a:r>
            <a:r>
              <a:rPr lang="es-ES" sz="2000" dirty="0" smtClean="0">
                <a:solidFill>
                  <a:srgbClr val="FF0000"/>
                </a:solidFill>
              </a:rPr>
              <a:t>junto al campo. </a:t>
            </a:r>
            <a:r>
              <a:rPr lang="es-ES" sz="2000" dirty="0" smtClean="0">
                <a:solidFill>
                  <a:schemeClr val="tx1"/>
                </a:solidFill>
              </a:rPr>
              <a:t>Sino se ha introducido se debe saltar esta comprobación.</a:t>
            </a:r>
            <a:endParaRPr lang="es-ES" sz="2000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s-ES" sz="2000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s-ES" sz="2000" dirty="0" smtClean="0">
                <a:solidFill>
                  <a:schemeClr val="tx1"/>
                </a:solidFill>
              </a:rPr>
              <a:t>Cuando se devuelve el formulario con o sin errores debe estar </a:t>
            </a:r>
            <a:r>
              <a:rPr lang="es-ES" sz="2000" b="1" dirty="0" smtClean="0">
                <a:solidFill>
                  <a:schemeClr val="tx1"/>
                </a:solidFill>
              </a:rPr>
              <a:t>rellenado para evitar que el usuario olvide que ha introducido.</a:t>
            </a:r>
            <a:endParaRPr lang="es-ES" sz="20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s-ES" sz="2000" dirty="0" smtClean="0">
              <a:solidFill>
                <a:srgbClr val="FF0000"/>
              </a:solidFill>
            </a:endParaRPr>
          </a:p>
          <a:p>
            <a:pPr lvl="1"/>
            <a:endParaRPr lang="es-ES" sz="2000" dirty="0" smtClean="0"/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GET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18864" y="14127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1"/>
                </a:solidFill>
              </a:rPr>
              <a:t>Las variables también se pueden pasar mediante la </a:t>
            </a:r>
            <a:r>
              <a:rPr lang="es-ES" sz="2000" dirty="0" err="1" smtClean="0">
                <a:solidFill>
                  <a:schemeClr val="tx1"/>
                </a:solidFill>
              </a:rPr>
              <a:t>url</a:t>
            </a:r>
            <a:r>
              <a:rPr lang="es-ES" sz="2000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&lt;a </a:t>
            </a:r>
            <a:r>
              <a:rPr lang="es-ES" sz="2000" dirty="0" err="1" smtClean="0">
                <a:solidFill>
                  <a:schemeClr val="tx1"/>
                </a:solidFill>
              </a:rPr>
              <a:t>href</a:t>
            </a:r>
            <a:r>
              <a:rPr lang="es-ES" sz="2000" dirty="0" smtClean="0">
                <a:solidFill>
                  <a:schemeClr val="tx1"/>
                </a:solidFill>
              </a:rPr>
              <a:t>="destino.php?variable1=valor1&amp;variable2=valor2&amp;..."&gt;Mi enlace&lt;/a&gt;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					variable1=valor1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	- estas variables no tienen el símbolo $ delante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- se usa el símbolo ? Para indicar que se empiezan a pasar variables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- se usa el símbolo &amp; para separar más de una variable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	PHP recoge estos valores mediante: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		$_GET[‘variable1’];</a:t>
            </a:r>
          </a:p>
          <a:p>
            <a:endParaRPr lang="es-ES" sz="2000" dirty="0" smtClean="0"/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GET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18864" y="14127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r>
              <a:rPr lang="es-ES" sz="2000" b="1" dirty="0" smtClean="0">
                <a:solidFill>
                  <a:schemeClr val="tx1"/>
                </a:solidFill>
              </a:rPr>
              <a:t>Fichero 1 origen: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&lt;HTML&gt;</a:t>
            </a:r>
            <a:br>
              <a:rPr lang="es-ES" sz="2000" dirty="0" smtClean="0">
                <a:solidFill>
                  <a:schemeClr val="tx1"/>
                </a:solidFill>
              </a:rPr>
            </a:br>
            <a:r>
              <a:rPr lang="es-ES" sz="2000" dirty="0" smtClean="0">
                <a:solidFill>
                  <a:schemeClr val="tx1"/>
                </a:solidFill>
              </a:rPr>
              <a:t>	&lt;HEAD&gt;</a:t>
            </a:r>
            <a:br>
              <a:rPr lang="es-ES" sz="2000" dirty="0" smtClean="0">
                <a:solidFill>
                  <a:schemeClr val="tx1"/>
                </a:solidFill>
              </a:rPr>
            </a:br>
            <a:r>
              <a:rPr lang="es-ES" sz="2000" dirty="0" smtClean="0">
                <a:solidFill>
                  <a:schemeClr val="tx1"/>
                </a:solidFill>
              </a:rPr>
              <a:t>		&lt;TITLE&gt;origen.html&lt;/TITLE&gt;</a:t>
            </a:r>
            <a:br>
              <a:rPr lang="es-ES" sz="2000" dirty="0" smtClean="0">
                <a:solidFill>
                  <a:schemeClr val="tx1"/>
                </a:solidFill>
              </a:rPr>
            </a:br>
            <a:r>
              <a:rPr lang="es-ES" sz="2000" dirty="0" smtClean="0">
                <a:solidFill>
                  <a:schemeClr val="tx1"/>
                </a:solidFill>
              </a:rPr>
              <a:t>	&lt;/HEAD&gt;</a:t>
            </a:r>
            <a:br>
              <a:rPr lang="es-ES" sz="2000" dirty="0" smtClean="0">
                <a:solidFill>
                  <a:schemeClr val="tx1"/>
                </a:solidFill>
              </a:rPr>
            </a:br>
            <a:r>
              <a:rPr lang="es-ES" sz="2000" dirty="0" smtClean="0">
                <a:solidFill>
                  <a:schemeClr val="tx1"/>
                </a:solidFill>
              </a:rPr>
              <a:t>	&lt;BODY&gt;</a:t>
            </a:r>
            <a:br>
              <a:rPr lang="es-ES" sz="2000" dirty="0" smtClean="0">
                <a:solidFill>
                  <a:schemeClr val="tx1"/>
                </a:solidFill>
              </a:rPr>
            </a:br>
            <a:r>
              <a:rPr lang="es-ES" sz="2000" dirty="0" smtClean="0">
                <a:solidFill>
                  <a:schemeClr val="tx1"/>
                </a:solidFill>
              </a:rPr>
              <a:t>		&lt;a </a:t>
            </a:r>
            <a:r>
              <a:rPr lang="es-ES" sz="2000" dirty="0" err="1" smtClean="0">
                <a:solidFill>
                  <a:schemeClr val="tx1"/>
                </a:solidFill>
              </a:rPr>
              <a:t>href</a:t>
            </a:r>
            <a:r>
              <a:rPr lang="es-ES" sz="2000" dirty="0" smtClean="0">
                <a:solidFill>
                  <a:schemeClr val="tx1"/>
                </a:solidFill>
              </a:rPr>
              <a:t>="</a:t>
            </a:r>
            <a:r>
              <a:rPr lang="es-ES" sz="2000" dirty="0" err="1" smtClean="0">
                <a:solidFill>
                  <a:schemeClr val="tx1"/>
                </a:solidFill>
              </a:rPr>
              <a:t>destino.php?saludo</a:t>
            </a:r>
            <a:r>
              <a:rPr lang="es-ES" sz="2000" dirty="0" smtClean="0">
                <a:solidFill>
                  <a:schemeClr val="tx1"/>
                </a:solidFill>
              </a:rPr>
              <a:t>=</a:t>
            </a:r>
            <a:r>
              <a:rPr lang="es-ES" sz="2000" dirty="0" err="1" smtClean="0">
                <a:solidFill>
                  <a:schemeClr val="tx1"/>
                </a:solidFill>
              </a:rPr>
              <a:t>hola&amp;texto</a:t>
            </a:r>
            <a:r>
              <a:rPr lang="es-ES" sz="2000" dirty="0" smtClean="0">
                <a:solidFill>
                  <a:schemeClr val="tx1"/>
                </a:solidFill>
              </a:rPr>
              <a:t>=Esto es una variable texto"&gt;Paso variables saludo y texto a la página destino.php&lt;/a&gt;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/>
            </a:r>
            <a:br>
              <a:rPr lang="es-ES" sz="2000" dirty="0" smtClean="0">
                <a:solidFill>
                  <a:schemeClr val="tx1"/>
                </a:solidFill>
              </a:rPr>
            </a:br>
            <a:r>
              <a:rPr lang="es-ES" sz="2000" dirty="0" smtClean="0">
                <a:solidFill>
                  <a:schemeClr val="tx1"/>
                </a:solidFill>
              </a:rPr>
              <a:t>	&lt;/BODY&gt;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&lt;/HTML&gt;</a:t>
            </a:r>
            <a:endParaRPr lang="es-ES" sz="2000" b="1" dirty="0" smtClean="0">
              <a:solidFill>
                <a:schemeClr val="tx1"/>
              </a:solidFill>
            </a:endParaRPr>
          </a:p>
          <a:p>
            <a:r>
              <a:rPr lang="es-ES" sz="2000" b="1" dirty="0" smtClean="0">
                <a:solidFill>
                  <a:schemeClr val="tx1"/>
                </a:solidFill>
              </a:rPr>
              <a:t>	</a:t>
            </a:r>
          </a:p>
          <a:p>
            <a:endParaRPr lang="es-ES" sz="2000" dirty="0" smtClean="0"/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GET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18864" y="14127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r>
              <a:rPr lang="es-ES" sz="2000" b="1" dirty="0" smtClean="0">
                <a:solidFill>
                  <a:schemeClr val="tx1"/>
                </a:solidFill>
              </a:rPr>
              <a:t>Fichero 2 destino: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&lt;HTML&gt;</a:t>
            </a:r>
            <a:br>
              <a:rPr lang="es-ES" sz="2000" dirty="0" smtClean="0">
                <a:solidFill>
                  <a:schemeClr val="tx1"/>
                </a:solidFill>
              </a:rPr>
            </a:br>
            <a:r>
              <a:rPr lang="es-ES" sz="2000" dirty="0" smtClean="0">
                <a:solidFill>
                  <a:schemeClr val="tx1"/>
                </a:solidFill>
              </a:rPr>
              <a:t>	&lt;HEAD&gt;</a:t>
            </a:r>
            <a:br>
              <a:rPr lang="es-ES" sz="2000" dirty="0" smtClean="0">
                <a:solidFill>
                  <a:schemeClr val="tx1"/>
                </a:solidFill>
              </a:rPr>
            </a:br>
            <a:r>
              <a:rPr lang="es-ES" sz="2000" dirty="0" smtClean="0">
                <a:solidFill>
                  <a:schemeClr val="tx1"/>
                </a:solidFill>
              </a:rPr>
              <a:t>		&lt;TITLE&gt;destino.php&lt;/TITLE&gt;</a:t>
            </a:r>
            <a:br>
              <a:rPr lang="es-ES" sz="2000" dirty="0" smtClean="0">
                <a:solidFill>
                  <a:schemeClr val="tx1"/>
                </a:solidFill>
              </a:rPr>
            </a:br>
            <a:r>
              <a:rPr lang="es-ES" sz="2000" dirty="0" smtClean="0">
                <a:solidFill>
                  <a:schemeClr val="tx1"/>
                </a:solidFill>
              </a:rPr>
              <a:t>	&lt;/HEAD&gt;</a:t>
            </a:r>
            <a:br>
              <a:rPr lang="es-ES" sz="2000" dirty="0" smtClean="0">
                <a:solidFill>
                  <a:schemeClr val="tx1"/>
                </a:solidFill>
              </a:rPr>
            </a:br>
            <a:r>
              <a:rPr lang="es-ES" sz="2000" dirty="0" smtClean="0">
                <a:solidFill>
                  <a:schemeClr val="tx1"/>
                </a:solidFill>
              </a:rPr>
              <a:t>	&lt;BODY&gt;</a:t>
            </a:r>
            <a:br>
              <a:rPr lang="es-ES" sz="2000" dirty="0" smtClean="0">
                <a:solidFill>
                  <a:schemeClr val="tx1"/>
                </a:solidFill>
              </a:rPr>
            </a:br>
            <a:r>
              <a:rPr lang="es-ES" sz="2000" dirty="0" smtClean="0">
                <a:solidFill>
                  <a:schemeClr val="tx1"/>
                </a:solidFill>
              </a:rPr>
              <a:t>		&lt;?</a:t>
            </a:r>
            <a:r>
              <a:rPr lang="es-ES" sz="2000" dirty="0" err="1" smtClean="0">
                <a:solidFill>
                  <a:schemeClr val="tx1"/>
                </a:solidFill>
              </a:rPr>
              <a:t>php</a:t>
            </a:r>
            <a:r>
              <a:rPr lang="es-ES" sz="2000" dirty="0" smtClean="0">
                <a:solidFill>
                  <a:schemeClr val="tx1"/>
                </a:solidFill>
              </a:rPr>
              <a:t/>
            </a:r>
            <a:br>
              <a:rPr lang="es-ES" sz="2000" dirty="0" smtClean="0">
                <a:solidFill>
                  <a:schemeClr val="tx1"/>
                </a:solidFill>
              </a:rPr>
            </a:br>
            <a:r>
              <a:rPr lang="es-ES" sz="2000" dirty="0" smtClean="0">
                <a:solidFill>
                  <a:schemeClr val="tx1"/>
                </a:solidFill>
              </a:rPr>
              <a:t>			echo "Variable saludo: $_GET[‘saludo’] &lt;</a:t>
            </a:r>
            <a:r>
              <a:rPr lang="es-ES" sz="2000" dirty="0" err="1" smtClean="0">
                <a:solidFill>
                  <a:schemeClr val="tx1"/>
                </a:solidFill>
              </a:rPr>
              <a:t>br</a:t>
            </a:r>
            <a:r>
              <a:rPr lang="es-ES" sz="2000" dirty="0" smtClean="0">
                <a:solidFill>
                  <a:schemeClr val="tx1"/>
                </a:solidFill>
              </a:rPr>
              <a:t>&gt;";</a:t>
            </a:r>
            <a:br>
              <a:rPr lang="es-ES" sz="2000" dirty="0" smtClean="0">
                <a:solidFill>
                  <a:schemeClr val="tx1"/>
                </a:solidFill>
              </a:rPr>
            </a:br>
            <a:r>
              <a:rPr lang="es-ES" sz="2000" dirty="0" smtClean="0">
                <a:solidFill>
                  <a:schemeClr val="tx1"/>
                </a:solidFill>
              </a:rPr>
              <a:t>			echo "Variable texto: $_GET[‘ texto’] &lt;</a:t>
            </a:r>
            <a:r>
              <a:rPr lang="es-ES" sz="2000" dirty="0" err="1" smtClean="0">
                <a:solidFill>
                  <a:schemeClr val="tx1"/>
                </a:solidFill>
              </a:rPr>
              <a:t>br</a:t>
            </a:r>
            <a:r>
              <a:rPr lang="es-ES" sz="2000" u="sng" dirty="0" smtClean="0">
                <a:solidFill>
                  <a:schemeClr val="tx1"/>
                </a:solidFill>
              </a:rPr>
              <a:t>&gt;"</a:t>
            </a:r>
            <a:r>
              <a:rPr lang="es-ES" sz="2000" dirty="0" smtClean="0">
                <a:solidFill>
                  <a:schemeClr val="tx1"/>
                </a:solidFill>
              </a:rPr>
              <a:t/>
            </a:r>
            <a:br>
              <a:rPr lang="es-ES" sz="2000" dirty="0" smtClean="0">
                <a:solidFill>
                  <a:schemeClr val="tx1"/>
                </a:solidFill>
              </a:rPr>
            </a:br>
            <a:r>
              <a:rPr lang="es-ES" sz="2000" dirty="0" smtClean="0">
                <a:solidFill>
                  <a:schemeClr val="tx1"/>
                </a:solidFill>
              </a:rPr>
              <a:t>		?&gt;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/>
            </a:r>
            <a:br>
              <a:rPr lang="es-ES" sz="2000" dirty="0" smtClean="0">
                <a:solidFill>
                  <a:schemeClr val="tx1"/>
                </a:solidFill>
              </a:rPr>
            </a:br>
            <a:r>
              <a:rPr lang="es-ES" sz="2000" dirty="0" smtClean="0">
                <a:solidFill>
                  <a:schemeClr val="tx1"/>
                </a:solidFill>
              </a:rPr>
              <a:t>	&lt;/BODY&gt;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&lt;/HTML&gt;</a:t>
            </a:r>
            <a:endParaRPr lang="es-ES" sz="2000" b="1" dirty="0" smtClean="0">
              <a:solidFill>
                <a:schemeClr val="tx1"/>
              </a:solidFill>
            </a:endParaRPr>
          </a:p>
          <a:p>
            <a:r>
              <a:rPr lang="es-ES" sz="2000" b="1" dirty="0" smtClean="0">
                <a:solidFill>
                  <a:schemeClr val="tx1"/>
                </a:solidFill>
              </a:rPr>
              <a:t>	</a:t>
            </a:r>
          </a:p>
          <a:p>
            <a:endParaRPr lang="es-ES" sz="2000" dirty="0" smtClean="0"/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GET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18864" y="14127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1"/>
                </a:solidFill>
              </a:rPr>
              <a:t>Más inseguro de usar que POST:</a:t>
            </a:r>
          </a:p>
          <a:p>
            <a:pPr>
              <a:buFont typeface="Arial" pitchFamily="34" charset="0"/>
              <a:buChar char="•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- Cualquiera puede ver el valor de la variable!</a:t>
            </a: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1"/>
                </a:solidFill>
              </a:rPr>
              <a:t>Se suele usar en:</a:t>
            </a:r>
          </a:p>
          <a:p>
            <a:pPr>
              <a:buFont typeface="Arial" pitchFamily="34" charset="0"/>
              <a:buChar char="•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- Identificadores de productos.</a:t>
            </a: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- Elementos públicos de ámbito general: nombres de secciones de la web…</a:t>
            </a: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2000" b="1" dirty="0" smtClean="0">
                <a:solidFill>
                  <a:schemeClr val="tx1"/>
                </a:solidFill>
              </a:rPr>
              <a:t>Nunca</a:t>
            </a:r>
            <a:r>
              <a:rPr lang="es-ES" sz="2000" dirty="0" smtClean="0">
                <a:solidFill>
                  <a:schemeClr val="tx1"/>
                </a:solidFill>
              </a:rPr>
              <a:t> se debe usar en:</a:t>
            </a:r>
          </a:p>
          <a:p>
            <a:pPr>
              <a:buFont typeface="Arial" pitchFamily="34" charset="0"/>
              <a:buChar char="•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- Controles de acceso: nombres de usuario y contraseñas.</a:t>
            </a: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/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None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None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600"/>
              </a:spcBef>
              <a:buClrTx/>
              <a:buSzTx/>
              <a:buFontTx/>
              <a:buNone/>
            </a:pPr>
            <a:endParaRPr lang="es-ES" altLang="es-ES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err="1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Introduccion</a:t>
            </a: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 III 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628800"/>
            <a:ext cx="389572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3501008"/>
            <a:ext cx="389572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EJERCICIO 9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18864" y="14127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endParaRPr lang="es-ES" sz="2000" dirty="0" smtClean="0"/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71264" y="15651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r>
              <a:rPr lang="es-ES" dirty="0" smtClean="0">
                <a:solidFill>
                  <a:schemeClr val="tx1"/>
                </a:solidFill>
              </a:rPr>
              <a:t>PLANTILLA HTML y DISEÑO DE MENUS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El objetivo es realizar una página lo más dinámica posible:</a:t>
            </a: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r>
              <a:rPr lang="es-ES" sz="2000" dirty="0" smtClean="0">
                <a:solidFill>
                  <a:schemeClr val="tx1"/>
                </a:solidFill>
              </a:rPr>
              <a:t>Tendremos una plantilla web estándar </a:t>
            </a:r>
            <a:r>
              <a:rPr lang="es-ES" sz="2000" b="1" dirty="0" smtClean="0">
                <a:solidFill>
                  <a:schemeClr val="tx1"/>
                </a:solidFill>
              </a:rPr>
              <a:t>única</a:t>
            </a:r>
            <a:r>
              <a:rPr lang="es-ES" sz="2000" dirty="0" smtClean="0">
                <a:solidFill>
                  <a:schemeClr val="tx1"/>
                </a:solidFill>
              </a:rPr>
              <a:t>: un &lt;</a:t>
            </a:r>
            <a:r>
              <a:rPr lang="es-ES" sz="2000" dirty="0" err="1" smtClean="0">
                <a:solidFill>
                  <a:schemeClr val="tx1"/>
                </a:solidFill>
              </a:rPr>
              <a:t>html</a:t>
            </a:r>
            <a:r>
              <a:rPr lang="es-ES" sz="2000" dirty="0" smtClean="0">
                <a:solidFill>
                  <a:schemeClr val="tx1"/>
                </a:solidFill>
              </a:rPr>
              <a:t>&gt;…&lt;/</a:t>
            </a:r>
            <a:r>
              <a:rPr lang="es-ES" sz="2000" dirty="0" err="1" smtClean="0">
                <a:solidFill>
                  <a:schemeClr val="tx1"/>
                </a:solidFill>
              </a:rPr>
              <a:t>html</a:t>
            </a:r>
            <a:r>
              <a:rPr lang="es-ES" sz="2000" dirty="0" smtClean="0">
                <a:solidFill>
                  <a:schemeClr val="tx1"/>
                </a:solidFill>
              </a:rPr>
              <a:t>&gt; simple.</a:t>
            </a: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r>
              <a:rPr lang="es-ES" sz="2000" dirty="0" smtClean="0">
                <a:solidFill>
                  <a:schemeClr val="tx1"/>
                </a:solidFill>
              </a:rPr>
              <a:t>Tendremos un menú web con 3 secciones y 3 links:</a:t>
            </a:r>
          </a:p>
          <a:p>
            <a:pPr lvl="4">
              <a:buFontTx/>
              <a:buChar char="-"/>
            </a:pPr>
            <a:r>
              <a:rPr lang="es-ES" sz="2000" dirty="0" smtClean="0">
                <a:solidFill>
                  <a:schemeClr val="tx1"/>
                </a:solidFill>
              </a:rPr>
              <a:t>P.E: &lt;a </a:t>
            </a:r>
            <a:r>
              <a:rPr lang="es-ES" sz="2000" dirty="0" err="1" smtClean="0">
                <a:solidFill>
                  <a:schemeClr val="tx1"/>
                </a:solidFill>
              </a:rPr>
              <a:t>href</a:t>
            </a:r>
            <a:r>
              <a:rPr lang="es-ES" sz="2000" dirty="0" smtClean="0">
                <a:solidFill>
                  <a:schemeClr val="tx1"/>
                </a:solidFill>
              </a:rPr>
              <a:t>=“</a:t>
            </a:r>
            <a:r>
              <a:rPr lang="es-ES" sz="2000" dirty="0" err="1" smtClean="0">
                <a:solidFill>
                  <a:schemeClr val="tx1"/>
                </a:solidFill>
              </a:rPr>
              <a:t>index.php?pagina</a:t>
            </a:r>
            <a:r>
              <a:rPr lang="es-ES" sz="2000" dirty="0" smtClean="0">
                <a:solidFill>
                  <a:schemeClr val="tx1"/>
                </a:solidFill>
              </a:rPr>
              <a:t>=1”&gt;Link1&lt;/a&gt;</a:t>
            </a:r>
          </a:p>
          <a:p>
            <a:pPr lvl="4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r>
              <a:rPr lang="es-ES" sz="2000" dirty="0" smtClean="0">
                <a:solidFill>
                  <a:schemeClr val="tx1"/>
                </a:solidFill>
              </a:rPr>
              <a:t>Mediante variables GET recuperaremos el valor pasado y cargaremos una información u otra. (puede ser texto simple): un </a:t>
            </a:r>
            <a:r>
              <a:rPr lang="es-ES" sz="2000" dirty="0" err="1" smtClean="0">
                <a:solidFill>
                  <a:schemeClr val="tx1"/>
                </a:solidFill>
              </a:rPr>
              <a:t>switch</a:t>
            </a:r>
            <a:r>
              <a:rPr lang="es-ES" sz="2000" dirty="0" smtClean="0">
                <a:solidFill>
                  <a:schemeClr val="tx1"/>
                </a:solidFill>
              </a:rPr>
              <a:t> o estructura </a:t>
            </a:r>
            <a:r>
              <a:rPr lang="es-ES" sz="2000" dirty="0" err="1" smtClean="0">
                <a:solidFill>
                  <a:schemeClr val="tx1"/>
                </a:solidFill>
              </a:rPr>
              <a:t>if</a:t>
            </a:r>
            <a:r>
              <a:rPr lang="es-ES" sz="2000" dirty="0" smtClean="0">
                <a:solidFill>
                  <a:schemeClr val="tx1"/>
                </a:solidFill>
              </a:rPr>
              <a:t>…</a:t>
            </a:r>
            <a:r>
              <a:rPr lang="es-ES" sz="2000" dirty="0" err="1" smtClean="0">
                <a:solidFill>
                  <a:schemeClr val="tx1"/>
                </a:solidFill>
              </a:rPr>
              <a:t>else</a:t>
            </a:r>
            <a:r>
              <a:rPr lang="es-ES" sz="2000" dirty="0" smtClean="0">
                <a:solidFill>
                  <a:schemeClr val="tx1"/>
                </a:solidFill>
              </a:rPr>
              <a:t> nos facilitará la decisión de que información cargaremos.</a:t>
            </a: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EJERCICIO 9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18864" y="14127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endParaRPr lang="es-ES" sz="2000" dirty="0" smtClean="0"/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71264" y="15651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r>
              <a:rPr lang="es-ES" dirty="0" smtClean="0">
                <a:solidFill>
                  <a:schemeClr val="tx1"/>
                </a:solidFill>
              </a:rPr>
              <a:t>PLANTILLA HTML y DISEÑO DE MENUS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r>
              <a:rPr lang="es-ES" sz="2000" dirty="0" smtClean="0">
                <a:solidFill>
                  <a:schemeClr val="tx1"/>
                </a:solidFill>
              </a:rPr>
              <a:t>El titulo de la página </a:t>
            </a:r>
            <a:r>
              <a:rPr lang="es-ES" sz="2000" b="1" dirty="0" smtClean="0">
                <a:solidFill>
                  <a:schemeClr val="tx1"/>
                </a:solidFill>
              </a:rPr>
              <a:t>deberá cambiar.</a:t>
            </a:r>
          </a:p>
          <a:p>
            <a:pPr lvl="2">
              <a:buFontTx/>
              <a:buChar char="-"/>
            </a:pPr>
            <a:endParaRPr lang="es-ES" sz="2000" b="1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r>
              <a:rPr lang="es-ES" sz="2000" dirty="0" smtClean="0">
                <a:solidFill>
                  <a:schemeClr val="tx1"/>
                </a:solidFill>
              </a:rPr>
              <a:t>El texto de la página </a:t>
            </a:r>
            <a:r>
              <a:rPr lang="es-ES" sz="2000" b="1" dirty="0" smtClean="0">
                <a:solidFill>
                  <a:schemeClr val="tx1"/>
                </a:solidFill>
              </a:rPr>
              <a:t>deberá cambiar.</a:t>
            </a:r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r>
              <a:rPr lang="es-ES" sz="2000" dirty="0" smtClean="0">
                <a:solidFill>
                  <a:schemeClr val="tx1"/>
                </a:solidFill>
              </a:rPr>
              <a:t>OPCIONAL 1:  Añadir un estilo distinto en el menú a la sección que se está visitando.</a:t>
            </a: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r>
              <a:rPr lang="es-ES" sz="2000" dirty="0" smtClean="0">
                <a:solidFill>
                  <a:schemeClr val="tx1"/>
                </a:solidFill>
              </a:rPr>
              <a:t>OPCIONAL 2:  Añadir una barra de estado para indicar en que sección nos encontramos.</a:t>
            </a: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SUBIR FICHEROS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18864" y="14127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endParaRPr lang="es-ES" sz="2000" dirty="0" smtClean="0"/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71264" y="15651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Para subir un fichero al servidor se utiliza el elemento de entrada FILE</a:t>
            </a:r>
          </a:p>
          <a:p>
            <a:pPr>
              <a:buFont typeface="Arial" pitchFamily="34" charset="0"/>
              <a:buChar char="•"/>
            </a:pPr>
            <a:endParaRPr lang="es-ES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Hay que tener en cuenta una serie de consideraciones importantes:</a:t>
            </a:r>
          </a:p>
          <a:p>
            <a:pPr>
              <a:buFont typeface="Arial" pitchFamily="34" charset="0"/>
              <a:buChar char="•"/>
            </a:pPr>
            <a:endParaRPr lang="es-ES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– El elemento FORM debe tener el atributo ENCTYPE="</a:t>
            </a:r>
            <a:r>
              <a:rPr lang="es-ES" sz="2000" dirty="0" err="1" smtClean="0">
                <a:solidFill>
                  <a:schemeClr val="tx1"/>
                </a:solidFill>
              </a:rPr>
              <a:t>multipart</a:t>
            </a:r>
            <a:r>
              <a:rPr lang="es-ES" sz="2000" dirty="0" smtClean="0">
                <a:solidFill>
                  <a:schemeClr val="tx1"/>
                </a:solidFill>
              </a:rPr>
              <a:t>/</a:t>
            </a:r>
            <a:r>
              <a:rPr lang="es-ES" sz="2000" dirty="0" err="1" smtClean="0">
                <a:solidFill>
                  <a:schemeClr val="tx1"/>
                </a:solidFill>
              </a:rPr>
              <a:t>form</a:t>
            </a:r>
            <a:r>
              <a:rPr lang="es-ES" sz="2000" dirty="0" smtClean="0">
                <a:solidFill>
                  <a:schemeClr val="tx1"/>
                </a:solidFill>
              </a:rPr>
              <a:t>-data“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– El fichero tiene un límite en cuanto a su tamaño. Este límite se fija de dos formas diferentes:</a:t>
            </a: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•En el fichero de configuración php.ini</a:t>
            </a: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•En el propio formulario</a:t>
            </a: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/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SUBIR FICHEROS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18864" y="14127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endParaRPr lang="es-ES" sz="2000" dirty="0" smtClean="0"/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71264" y="15651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lvl="2"/>
            <a:r>
              <a:rPr lang="es-ES" sz="2000" dirty="0" smtClean="0">
                <a:solidFill>
                  <a:schemeClr val="tx1"/>
                </a:solidFill>
              </a:rPr>
              <a:t>En el fichero de configuración php.ini</a:t>
            </a: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En el propio formulario</a:t>
            </a: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/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7763" y="1971675"/>
            <a:ext cx="684847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79909" y="5301208"/>
            <a:ext cx="68484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2309" y="5453608"/>
            <a:ext cx="68484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SUBIR FICHEROS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18864" y="14127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endParaRPr lang="es-ES" sz="2000" dirty="0" smtClean="0"/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71264" y="15651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s-ES" b="1" dirty="0" smtClean="0">
                <a:solidFill>
                  <a:schemeClr val="tx1"/>
                </a:solidFill>
              </a:rPr>
              <a:t>Consideraciones</a:t>
            </a:r>
            <a:r>
              <a:rPr lang="es-ES" dirty="0" smtClean="0">
                <a:solidFill>
                  <a:schemeClr val="tx1"/>
                </a:solidFill>
              </a:rPr>
              <a:t>: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Debe darse al fichero un nombre que evite coincidencias con ficheros ya subidos. Se suele descartar el nombre original y se crea un nuevo nombre, por ejemplo: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		-  identificador único.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	-  </a:t>
            </a:r>
            <a:r>
              <a:rPr lang="es-ES" sz="2000" dirty="0">
                <a:solidFill>
                  <a:schemeClr val="tx1"/>
                </a:solidFill>
              </a:rPr>
              <a:t>fecha y hora </a:t>
            </a:r>
            <a:r>
              <a:rPr lang="es-ES" sz="2000" dirty="0" smtClean="0">
                <a:solidFill>
                  <a:schemeClr val="tx1"/>
                </a:solidFill>
              </a:rPr>
              <a:t>actual.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El fichero subido se almacena en un directorio temporal y se debe mover al directorio de destino usando la función </a:t>
            </a:r>
            <a:r>
              <a:rPr lang="es-ES" sz="2000" dirty="0" err="1" smtClean="0">
                <a:solidFill>
                  <a:schemeClr val="tx1"/>
                </a:solidFill>
              </a:rPr>
              <a:t>move_upload_file</a:t>
            </a:r>
            <a:r>
              <a:rPr lang="es-ES" sz="2000" dirty="0" smtClean="0">
                <a:solidFill>
                  <a:schemeClr val="tx1"/>
                </a:solidFill>
              </a:rPr>
              <a:t>();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Para controlar que se ha subido bien se usa la función  </a:t>
            </a:r>
            <a:r>
              <a:rPr lang="es-ES" sz="2000" dirty="0" err="1" smtClean="0">
                <a:solidFill>
                  <a:schemeClr val="tx1"/>
                </a:solidFill>
              </a:rPr>
              <a:t>is_uploaded_file</a:t>
            </a:r>
            <a:r>
              <a:rPr lang="es-ES" sz="2000" dirty="0" smtClean="0">
                <a:solidFill>
                  <a:schemeClr val="tx1"/>
                </a:solidFill>
              </a:rPr>
              <a:t>(…) que nos devolverá un booleano.</a:t>
            </a:r>
            <a:endParaRPr lang="es-ES" sz="2000" dirty="0" smtClean="0"/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SUBIR FICHEROS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18864" y="14127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endParaRPr lang="es-ES" sz="2000" dirty="0" smtClean="0"/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71264" y="15651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Font typeface="Arial" pitchFamily="34" charset="0"/>
              <a:buChar char="•"/>
            </a:pPr>
            <a:endParaRPr lang="es-ES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b="1" dirty="0" smtClean="0">
                <a:solidFill>
                  <a:schemeClr val="tx1"/>
                </a:solidFill>
              </a:rPr>
              <a:t>Procedimiento</a:t>
            </a:r>
            <a:r>
              <a:rPr lang="es-ES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endParaRPr lang="es-ES" sz="1800" dirty="0" smtClean="0">
              <a:solidFill>
                <a:schemeClr val="tx1"/>
              </a:solidFill>
            </a:endParaRPr>
          </a:p>
          <a:p>
            <a:pPr lvl="1"/>
            <a:r>
              <a:rPr lang="es-ES" sz="1800" dirty="0" smtClean="0">
                <a:solidFill>
                  <a:schemeClr val="tx1"/>
                </a:solidFill>
              </a:rPr>
              <a:t>si se ha subido correctamente el fichero:</a:t>
            </a:r>
          </a:p>
          <a:p>
            <a:pPr lvl="1"/>
            <a:endParaRPr lang="es-ES" sz="1800" dirty="0" smtClean="0">
              <a:solidFill>
                <a:schemeClr val="tx1"/>
              </a:solidFill>
            </a:endParaRPr>
          </a:p>
          <a:p>
            <a:pPr lvl="1"/>
            <a:r>
              <a:rPr lang="es-ES" sz="1800" dirty="0" smtClean="0">
                <a:solidFill>
                  <a:schemeClr val="tx1"/>
                </a:solidFill>
              </a:rPr>
              <a:t>			Asignar un nombre al fichero</a:t>
            </a:r>
          </a:p>
          <a:p>
            <a:pPr lvl="1"/>
            <a:r>
              <a:rPr lang="es-ES" sz="1800" dirty="0" smtClean="0">
                <a:solidFill>
                  <a:schemeClr val="tx1"/>
                </a:solidFill>
              </a:rPr>
              <a:t>			Mover el fichero a su ubicación definitiva</a:t>
            </a:r>
          </a:p>
          <a:p>
            <a:pPr lvl="1"/>
            <a:endParaRPr lang="es-ES" sz="1800" dirty="0" smtClean="0">
              <a:solidFill>
                <a:schemeClr val="tx1"/>
              </a:solidFill>
            </a:endParaRPr>
          </a:p>
          <a:p>
            <a:pPr lvl="1"/>
            <a:r>
              <a:rPr lang="es-ES" sz="1800" dirty="0" smtClean="0">
                <a:solidFill>
                  <a:schemeClr val="tx1"/>
                </a:solidFill>
              </a:rPr>
              <a:t>si no:</a:t>
            </a:r>
          </a:p>
          <a:p>
            <a:pPr lvl="1"/>
            <a:endParaRPr lang="es-ES" sz="1800" dirty="0" smtClean="0">
              <a:solidFill>
                <a:schemeClr val="tx1"/>
              </a:solidFill>
            </a:endParaRPr>
          </a:p>
          <a:p>
            <a:pPr lvl="1"/>
            <a:r>
              <a:rPr lang="es-ES" sz="1800" dirty="0" smtClean="0">
                <a:solidFill>
                  <a:schemeClr val="tx1"/>
                </a:solidFill>
              </a:rPr>
              <a:t>			Mostrar un mensaje de error</a:t>
            </a:r>
          </a:p>
          <a:p>
            <a:pPr lvl="1"/>
            <a:endParaRPr lang="es-ES" sz="1800" dirty="0" smtClean="0">
              <a:solidFill>
                <a:schemeClr val="tx1"/>
              </a:solidFill>
            </a:endParaRPr>
          </a:p>
          <a:p>
            <a:pPr lvl="1"/>
            <a:r>
              <a:rPr lang="es-ES" sz="1800" dirty="0" err="1" smtClean="0">
                <a:solidFill>
                  <a:schemeClr val="tx1"/>
                </a:solidFill>
              </a:rPr>
              <a:t>fsi</a:t>
            </a:r>
            <a:endParaRPr lang="es-ES" dirty="0" smtClean="0">
              <a:solidFill>
                <a:schemeClr val="tx1"/>
              </a:solidFill>
            </a:endParaRP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SUBIR FICHEROS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18864" y="14127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endParaRPr lang="es-ES" sz="2000" dirty="0" smtClean="0"/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71264" y="15651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Font typeface="Arial" pitchFamily="34" charset="0"/>
              <a:buChar char="•"/>
            </a:pPr>
            <a:endParaRPr lang="es-ES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2000" b="1" dirty="0" smtClean="0">
                <a:solidFill>
                  <a:schemeClr val="tx1"/>
                </a:solidFill>
              </a:rPr>
              <a:t>La variable $_FILES contiene toda la información del fichero subido: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b="1" dirty="0" smtClean="0">
                <a:solidFill>
                  <a:schemeClr val="tx1"/>
                </a:solidFill>
              </a:rPr>
              <a:t>–$_FILES['imagen']['</a:t>
            </a:r>
            <a:r>
              <a:rPr lang="es-ES" sz="2000" b="1" dirty="0" err="1" smtClean="0">
                <a:solidFill>
                  <a:schemeClr val="tx1"/>
                </a:solidFill>
              </a:rPr>
              <a:t>name</a:t>
            </a:r>
            <a:r>
              <a:rPr lang="es-ES" sz="2000" b="1" dirty="0" smtClean="0">
                <a:solidFill>
                  <a:schemeClr val="tx1"/>
                </a:solidFill>
              </a:rPr>
              <a:t>'] 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		Nombre original del fichero en la máquina cliente</a:t>
            </a:r>
          </a:p>
          <a:p>
            <a:r>
              <a:rPr lang="es-ES" sz="2000" b="1" dirty="0" smtClean="0">
                <a:solidFill>
                  <a:schemeClr val="tx1"/>
                </a:solidFill>
              </a:rPr>
              <a:t>–$_FILES['imagen']['</a:t>
            </a:r>
            <a:r>
              <a:rPr lang="es-ES" sz="2000" b="1" dirty="0" err="1" smtClean="0">
                <a:solidFill>
                  <a:schemeClr val="tx1"/>
                </a:solidFill>
              </a:rPr>
              <a:t>type</a:t>
            </a:r>
            <a:r>
              <a:rPr lang="es-ES" sz="2000" b="1" dirty="0" smtClean="0">
                <a:solidFill>
                  <a:schemeClr val="tx1"/>
                </a:solidFill>
              </a:rPr>
              <a:t>']  //NO ES LA EXTENSIÓN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		Tipo mime del fichero. Por ejemplo, "</a:t>
            </a:r>
            <a:r>
              <a:rPr lang="es-ES" sz="2000" dirty="0" err="1" smtClean="0">
                <a:solidFill>
                  <a:schemeClr val="tx1"/>
                </a:solidFill>
              </a:rPr>
              <a:t>image</a:t>
            </a:r>
            <a:r>
              <a:rPr lang="es-ES" sz="2000" dirty="0" smtClean="0">
                <a:solidFill>
                  <a:schemeClr val="tx1"/>
                </a:solidFill>
              </a:rPr>
              <a:t>/</a:t>
            </a:r>
            <a:r>
              <a:rPr lang="es-ES" sz="2000" dirty="0" err="1" smtClean="0">
                <a:solidFill>
                  <a:schemeClr val="tx1"/>
                </a:solidFill>
              </a:rPr>
              <a:t>gif</a:t>
            </a:r>
            <a:r>
              <a:rPr lang="es-ES" sz="2000" dirty="0" smtClean="0">
                <a:solidFill>
                  <a:schemeClr val="tx1"/>
                </a:solidFill>
              </a:rPr>
              <a:t>"</a:t>
            </a:r>
          </a:p>
          <a:p>
            <a:r>
              <a:rPr lang="es-ES" sz="2000" b="1" dirty="0" smtClean="0">
                <a:solidFill>
                  <a:schemeClr val="tx1"/>
                </a:solidFill>
              </a:rPr>
              <a:t>–$_FILES['imagen']['</a:t>
            </a:r>
            <a:r>
              <a:rPr lang="es-ES" sz="2000" b="1" dirty="0" err="1" smtClean="0">
                <a:solidFill>
                  <a:schemeClr val="tx1"/>
                </a:solidFill>
              </a:rPr>
              <a:t>size</a:t>
            </a:r>
            <a:r>
              <a:rPr lang="es-ES" sz="2000" b="1" dirty="0" smtClean="0">
                <a:solidFill>
                  <a:schemeClr val="tx1"/>
                </a:solidFill>
              </a:rPr>
              <a:t>'] 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		Tamaño en bytes del fichero subido</a:t>
            </a:r>
          </a:p>
          <a:p>
            <a:r>
              <a:rPr lang="es-ES" sz="2000" b="1" dirty="0" smtClean="0">
                <a:solidFill>
                  <a:schemeClr val="tx1"/>
                </a:solidFill>
              </a:rPr>
              <a:t>–$_FILES['imagen']['</a:t>
            </a:r>
            <a:r>
              <a:rPr lang="es-ES" sz="2000" b="1" dirty="0" err="1" smtClean="0">
                <a:solidFill>
                  <a:schemeClr val="tx1"/>
                </a:solidFill>
              </a:rPr>
              <a:t>tmp_name</a:t>
            </a:r>
            <a:r>
              <a:rPr lang="es-ES" sz="2000" b="1" dirty="0" smtClean="0">
                <a:solidFill>
                  <a:schemeClr val="tx1"/>
                </a:solidFill>
              </a:rPr>
              <a:t>'] 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		Nombre del fichero temporal en el que se almacena el fichero subido en el servidor</a:t>
            </a:r>
          </a:p>
          <a:p>
            <a:r>
              <a:rPr lang="es-ES" sz="2000" b="1" dirty="0" smtClean="0">
                <a:solidFill>
                  <a:schemeClr val="tx1"/>
                </a:solidFill>
              </a:rPr>
              <a:t>–$_FILES['imagen’]['error']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		Código de error asociado al fichero subido</a:t>
            </a:r>
          </a:p>
          <a:p>
            <a:pPr>
              <a:buFont typeface="Arial" pitchFamily="34" charset="0"/>
              <a:buChar char="•"/>
            </a:pPr>
            <a:endParaRPr lang="es-ES" sz="2000" b="1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8225" y="1340768"/>
            <a:ext cx="70675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SUBIR FICHEROS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18864" y="14127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endParaRPr lang="es-ES" sz="2000" dirty="0" smtClean="0"/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71264" y="15651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r>
              <a:rPr lang="es-ES" sz="2000" b="1" dirty="0" smtClean="0">
                <a:solidFill>
                  <a:schemeClr val="tx1"/>
                </a:solidFill>
              </a:rPr>
              <a:t>Ejemplo 1:</a:t>
            </a:r>
          </a:p>
          <a:p>
            <a:endParaRPr lang="es-ES" sz="2000" dirty="0" smtClean="0"/>
          </a:p>
          <a:p>
            <a:r>
              <a:rPr lang="es-ES" sz="2000" dirty="0" err="1" smtClean="0">
                <a:solidFill>
                  <a:schemeClr val="tx1"/>
                </a:solidFill>
              </a:rPr>
              <a:t>If</a:t>
            </a:r>
            <a:r>
              <a:rPr lang="es-ES" sz="2000" dirty="0" smtClean="0">
                <a:solidFill>
                  <a:schemeClr val="tx1"/>
                </a:solidFill>
              </a:rPr>
              <a:t> (</a:t>
            </a:r>
            <a:r>
              <a:rPr lang="es-ES" sz="2000" dirty="0" err="1" smtClean="0">
                <a:solidFill>
                  <a:schemeClr val="tx1"/>
                </a:solidFill>
              </a:rPr>
              <a:t>is_uploaded_file</a:t>
            </a:r>
            <a:r>
              <a:rPr lang="es-ES" sz="2000" dirty="0" smtClean="0">
                <a:solidFill>
                  <a:schemeClr val="tx1"/>
                </a:solidFill>
              </a:rPr>
              <a:t>($_FILES['imagen']['</a:t>
            </a:r>
            <a:r>
              <a:rPr lang="es-ES" sz="2000" dirty="0" err="1" smtClean="0">
                <a:solidFill>
                  <a:schemeClr val="tx1"/>
                </a:solidFill>
              </a:rPr>
              <a:t>tmp_name</a:t>
            </a:r>
            <a:r>
              <a:rPr lang="es-ES" sz="2000" dirty="0" smtClean="0">
                <a:solidFill>
                  <a:schemeClr val="tx1"/>
                </a:solidFill>
              </a:rPr>
              <a:t>']))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{//si se ha subido el fichero….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$</a:t>
            </a:r>
            <a:r>
              <a:rPr lang="es-ES" sz="2000" dirty="0" err="1" smtClean="0">
                <a:solidFill>
                  <a:schemeClr val="tx1"/>
                </a:solidFill>
              </a:rPr>
              <a:t>nombreDirectorio</a:t>
            </a:r>
            <a:r>
              <a:rPr lang="es-ES" sz="2000" dirty="0" smtClean="0">
                <a:solidFill>
                  <a:schemeClr val="tx1"/>
                </a:solidFill>
              </a:rPr>
              <a:t>= "</a:t>
            </a:r>
            <a:r>
              <a:rPr lang="es-ES" sz="2000" dirty="0" err="1" smtClean="0">
                <a:solidFill>
                  <a:schemeClr val="tx1"/>
                </a:solidFill>
              </a:rPr>
              <a:t>img</a:t>
            </a:r>
            <a:r>
              <a:rPr lang="es-ES" sz="2000" dirty="0" smtClean="0">
                <a:solidFill>
                  <a:schemeClr val="tx1"/>
                </a:solidFill>
              </a:rPr>
              <a:t>/";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$</a:t>
            </a:r>
            <a:r>
              <a:rPr lang="es-ES" sz="2000" dirty="0" err="1" smtClean="0">
                <a:solidFill>
                  <a:schemeClr val="tx1"/>
                </a:solidFill>
              </a:rPr>
              <a:t>idUnico</a:t>
            </a:r>
            <a:r>
              <a:rPr lang="es-ES" sz="2000" dirty="0" smtClean="0">
                <a:solidFill>
                  <a:schemeClr val="tx1"/>
                </a:solidFill>
              </a:rPr>
              <a:t>= time();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$</a:t>
            </a:r>
            <a:r>
              <a:rPr lang="es-ES" sz="2000" dirty="0" err="1" smtClean="0">
                <a:solidFill>
                  <a:schemeClr val="tx1"/>
                </a:solidFill>
              </a:rPr>
              <a:t>nombreFichero</a:t>
            </a:r>
            <a:r>
              <a:rPr lang="es-ES" sz="2000" dirty="0" smtClean="0">
                <a:solidFill>
                  <a:schemeClr val="tx1"/>
                </a:solidFill>
              </a:rPr>
              <a:t>= $</a:t>
            </a:r>
            <a:r>
              <a:rPr lang="es-ES" sz="2000" dirty="0" err="1" smtClean="0">
                <a:solidFill>
                  <a:schemeClr val="tx1"/>
                </a:solidFill>
              </a:rPr>
              <a:t>idUnico</a:t>
            </a:r>
            <a:r>
              <a:rPr lang="es-ES" sz="2000" dirty="0" smtClean="0">
                <a:solidFill>
                  <a:schemeClr val="tx1"/>
                </a:solidFill>
              </a:rPr>
              <a:t>. "-" . $_FILES['imagen']['</a:t>
            </a:r>
            <a:r>
              <a:rPr lang="es-ES" sz="2000" dirty="0" err="1" smtClean="0">
                <a:solidFill>
                  <a:schemeClr val="tx1"/>
                </a:solidFill>
              </a:rPr>
              <a:t>name</a:t>
            </a:r>
            <a:r>
              <a:rPr lang="es-ES" sz="2000" dirty="0" smtClean="0">
                <a:solidFill>
                  <a:schemeClr val="tx1"/>
                </a:solidFill>
              </a:rPr>
              <a:t>'];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	</a:t>
            </a:r>
            <a:r>
              <a:rPr lang="es-ES" sz="2000" b="1" dirty="0" err="1" smtClean="0">
                <a:solidFill>
                  <a:schemeClr val="tx1"/>
                </a:solidFill>
              </a:rPr>
              <a:t>move_uploaded_file</a:t>
            </a:r>
            <a:r>
              <a:rPr lang="es-ES" sz="2000" dirty="0" smtClean="0">
                <a:solidFill>
                  <a:schemeClr val="tx1"/>
                </a:solidFill>
              </a:rPr>
              <a:t>(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			$_FILES['imagen']['</a:t>
            </a:r>
            <a:r>
              <a:rPr lang="es-ES" sz="2000" dirty="0" err="1" smtClean="0">
                <a:solidFill>
                  <a:schemeClr val="tx1"/>
                </a:solidFill>
              </a:rPr>
              <a:t>tmp_name</a:t>
            </a:r>
            <a:r>
              <a:rPr lang="es-ES" sz="2000" dirty="0" smtClean="0">
                <a:solidFill>
                  <a:schemeClr val="tx1"/>
                </a:solidFill>
              </a:rPr>
              <a:t>'], 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			$</a:t>
            </a:r>
            <a:r>
              <a:rPr lang="es-ES" sz="2000" dirty="0" err="1" smtClean="0">
                <a:solidFill>
                  <a:schemeClr val="tx1"/>
                </a:solidFill>
              </a:rPr>
              <a:t>nombreDirectorio</a:t>
            </a:r>
            <a:r>
              <a:rPr lang="es-ES" sz="2000" dirty="0" smtClean="0">
                <a:solidFill>
                  <a:schemeClr val="tx1"/>
                </a:solidFill>
              </a:rPr>
              <a:t>. $</a:t>
            </a:r>
            <a:r>
              <a:rPr lang="es-ES" sz="2000" dirty="0" err="1" smtClean="0">
                <a:solidFill>
                  <a:schemeClr val="tx1"/>
                </a:solidFill>
              </a:rPr>
              <a:t>nombreFichero</a:t>
            </a:r>
            <a:r>
              <a:rPr lang="es-ES" sz="2000" dirty="0" smtClean="0">
                <a:solidFill>
                  <a:schemeClr val="tx1"/>
                </a:solidFill>
              </a:rPr>
              <a:t>);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}</a:t>
            </a:r>
            <a:r>
              <a:rPr lang="es-ES" sz="2000" dirty="0" err="1" smtClean="0">
                <a:solidFill>
                  <a:schemeClr val="tx1"/>
                </a:solidFill>
              </a:rPr>
              <a:t>else</a:t>
            </a:r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	</a:t>
            </a:r>
            <a:r>
              <a:rPr lang="es-ES" sz="2000" dirty="0" err="1" smtClean="0">
                <a:solidFill>
                  <a:schemeClr val="tx1"/>
                </a:solidFill>
              </a:rPr>
              <a:t>print</a:t>
            </a:r>
            <a:r>
              <a:rPr lang="es-ES" sz="2000" dirty="0" smtClean="0">
                <a:solidFill>
                  <a:schemeClr val="tx1"/>
                </a:solidFill>
              </a:rPr>
              <a:t>("No se ha podido subir el fichero\n");</a:t>
            </a: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SUBIR FICHEROS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18864" y="14127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endParaRPr lang="es-ES" sz="2000" dirty="0" smtClean="0"/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71264" y="15651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539552" y="1484784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r>
              <a:rPr lang="es-ES" sz="2000" b="1" dirty="0" smtClean="0">
                <a:solidFill>
                  <a:schemeClr val="tx1"/>
                </a:solidFill>
              </a:rPr>
              <a:t>Ejemplo 2:</a:t>
            </a:r>
            <a:endParaRPr lang="es-ES" sz="2000" dirty="0" smtClean="0"/>
          </a:p>
          <a:p>
            <a:endParaRPr lang="es-ES" sz="2000" dirty="0" smtClean="0"/>
          </a:p>
          <a:p>
            <a:r>
              <a:rPr lang="es-ES" sz="1800" dirty="0" err="1" smtClean="0">
                <a:solidFill>
                  <a:schemeClr val="tx1"/>
                </a:solidFill>
              </a:rPr>
              <a:t>If</a:t>
            </a:r>
            <a:r>
              <a:rPr lang="es-ES" sz="1800" dirty="0" smtClean="0">
                <a:solidFill>
                  <a:schemeClr val="tx1"/>
                </a:solidFill>
              </a:rPr>
              <a:t> (</a:t>
            </a:r>
            <a:r>
              <a:rPr lang="es-ES" sz="1800" dirty="0" err="1" smtClean="0">
                <a:solidFill>
                  <a:schemeClr val="tx1"/>
                </a:solidFill>
              </a:rPr>
              <a:t>is_uploaded_file</a:t>
            </a:r>
            <a:r>
              <a:rPr lang="es-ES" sz="1800" dirty="0" smtClean="0">
                <a:solidFill>
                  <a:schemeClr val="tx1"/>
                </a:solidFill>
              </a:rPr>
              <a:t>($_FILES['imagen']['</a:t>
            </a:r>
            <a:r>
              <a:rPr lang="es-ES" sz="1800" dirty="0" err="1" smtClean="0">
                <a:solidFill>
                  <a:schemeClr val="tx1"/>
                </a:solidFill>
              </a:rPr>
              <a:t>tmp_name</a:t>
            </a:r>
            <a:r>
              <a:rPr lang="es-ES" sz="1800" dirty="0" smtClean="0">
                <a:solidFill>
                  <a:schemeClr val="tx1"/>
                </a:solidFill>
              </a:rPr>
              <a:t>']))</a:t>
            </a:r>
          </a:p>
          <a:p>
            <a:r>
              <a:rPr lang="es-ES" sz="1800" dirty="0" smtClean="0">
                <a:solidFill>
                  <a:schemeClr val="tx1"/>
                </a:solidFill>
              </a:rPr>
              <a:t>{ //si se ha subido el fichero….</a:t>
            </a:r>
          </a:p>
          <a:p>
            <a:r>
              <a:rPr lang="es-ES" sz="1800" dirty="0" smtClean="0">
                <a:solidFill>
                  <a:schemeClr val="tx1"/>
                </a:solidFill>
              </a:rPr>
              <a:t>	$</a:t>
            </a:r>
            <a:r>
              <a:rPr lang="es-ES" sz="1800" dirty="0" err="1" smtClean="0">
                <a:solidFill>
                  <a:schemeClr val="tx1"/>
                </a:solidFill>
              </a:rPr>
              <a:t>nombreDirectorio</a:t>
            </a:r>
            <a:r>
              <a:rPr lang="es-ES" sz="1800" dirty="0" smtClean="0">
                <a:solidFill>
                  <a:schemeClr val="tx1"/>
                </a:solidFill>
              </a:rPr>
              <a:t>= "</a:t>
            </a:r>
            <a:r>
              <a:rPr lang="es-ES" sz="1800" dirty="0" err="1" smtClean="0">
                <a:solidFill>
                  <a:schemeClr val="tx1"/>
                </a:solidFill>
              </a:rPr>
              <a:t>img</a:t>
            </a:r>
            <a:r>
              <a:rPr lang="es-ES" sz="1800" dirty="0" smtClean="0">
                <a:solidFill>
                  <a:schemeClr val="tx1"/>
                </a:solidFill>
              </a:rPr>
              <a:t>/";</a:t>
            </a:r>
          </a:p>
          <a:p>
            <a:r>
              <a:rPr lang="es-ES" sz="1800" dirty="0" smtClean="0">
                <a:solidFill>
                  <a:schemeClr val="tx1"/>
                </a:solidFill>
              </a:rPr>
              <a:t>	$</a:t>
            </a:r>
            <a:r>
              <a:rPr lang="es-ES" sz="1800" dirty="0" err="1" smtClean="0">
                <a:solidFill>
                  <a:schemeClr val="tx1"/>
                </a:solidFill>
              </a:rPr>
              <a:t>nombreFichero</a:t>
            </a:r>
            <a:r>
              <a:rPr lang="es-ES" sz="1800" dirty="0" smtClean="0">
                <a:solidFill>
                  <a:schemeClr val="tx1"/>
                </a:solidFill>
              </a:rPr>
              <a:t>= $_FILES['imagen']['</a:t>
            </a:r>
            <a:r>
              <a:rPr lang="es-ES" sz="1800" dirty="0" err="1" smtClean="0">
                <a:solidFill>
                  <a:schemeClr val="tx1"/>
                </a:solidFill>
              </a:rPr>
              <a:t>name</a:t>
            </a:r>
            <a:r>
              <a:rPr lang="es-ES" sz="1800" dirty="0" smtClean="0">
                <a:solidFill>
                  <a:schemeClr val="tx1"/>
                </a:solidFill>
              </a:rPr>
              <a:t>'];</a:t>
            </a:r>
          </a:p>
          <a:p>
            <a:r>
              <a:rPr lang="es-ES" sz="1800" dirty="0" smtClean="0">
                <a:solidFill>
                  <a:schemeClr val="tx1"/>
                </a:solidFill>
              </a:rPr>
              <a:t>	$</a:t>
            </a:r>
            <a:r>
              <a:rPr lang="es-ES" sz="1800" dirty="0" err="1" smtClean="0">
                <a:solidFill>
                  <a:schemeClr val="tx1"/>
                </a:solidFill>
              </a:rPr>
              <a:t>nombreCompleto</a:t>
            </a:r>
            <a:r>
              <a:rPr lang="es-ES" sz="1800" dirty="0" smtClean="0">
                <a:solidFill>
                  <a:schemeClr val="tx1"/>
                </a:solidFill>
              </a:rPr>
              <a:t>= $</a:t>
            </a:r>
            <a:r>
              <a:rPr lang="es-ES" sz="1800" dirty="0" err="1" smtClean="0">
                <a:solidFill>
                  <a:schemeClr val="tx1"/>
                </a:solidFill>
              </a:rPr>
              <a:t>nombreDirectorio</a:t>
            </a:r>
            <a:r>
              <a:rPr lang="es-ES" sz="1800" dirty="0" smtClean="0">
                <a:solidFill>
                  <a:schemeClr val="tx1"/>
                </a:solidFill>
              </a:rPr>
              <a:t>. $</a:t>
            </a:r>
            <a:r>
              <a:rPr lang="es-ES" sz="1800" dirty="0" err="1" smtClean="0">
                <a:solidFill>
                  <a:schemeClr val="tx1"/>
                </a:solidFill>
              </a:rPr>
              <a:t>nombreFichero</a:t>
            </a:r>
            <a:r>
              <a:rPr lang="es-ES" sz="1800" dirty="0" smtClean="0">
                <a:solidFill>
                  <a:schemeClr val="tx1"/>
                </a:solidFill>
              </a:rPr>
              <a:t>;</a:t>
            </a:r>
          </a:p>
          <a:p>
            <a:endParaRPr lang="es-ES" sz="1800" dirty="0" smtClean="0">
              <a:solidFill>
                <a:schemeClr val="tx1"/>
              </a:solidFill>
            </a:endParaRPr>
          </a:p>
          <a:p>
            <a:r>
              <a:rPr lang="es-ES" sz="1800" dirty="0" smtClean="0">
                <a:solidFill>
                  <a:schemeClr val="tx1"/>
                </a:solidFill>
              </a:rPr>
              <a:t>	</a:t>
            </a:r>
            <a:r>
              <a:rPr lang="es-ES" sz="1800" dirty="0" err="1" smtClean="0">
                <a:solidFill>
                  <a:schemeClr val="tx1"/>
                </a:solidFill>
              </a:rPr>
              <a:t>if</a:t>
            </a:r>
            <a:r>
              <a:rPr lang="es-ES" sz="1800" dirty="0" smtClean="0">
                <a:solidFill>
                  <a:schemeClr val="tx1"/>
                </a:solidFill>
              </a:rPr>
              <a:t>(</a:t>
            </a:r>
            <a:r>
              <a:rPr lang="es-ES" sz="1800" dirty="0" err="1" smtClean="0">
                <a:solidFill>
                  <a:schemeClr val="tx1"/>
                </a:solidFill>
              </a:rPr>
              <a:t>is_file</a:t>
            </a:r>
            <a:r>
              <a:rPr lang="es-ES" sz="1800" dirty="0" smtClean="0">
                <a:solidFill>
                  <a:schemeClr val="tx1"/>
                </a:solidFill>
              </a:rPr>
              <a:t>($</a:t>
            </a:r>
            <a:r>
              <a:rPr lang="es-ES" sz="1800" dirty="0" err="1" smtClean="0">
                <a:solidFill>
                  <a:schemeClr val="tx1"/>
                </a:solidFill>
              </a:rPr>
              <a:t>nombreCompleto</a:t>
            </a:r>
            <a:r>
              <a:rPr lang="es-ES" sz="1800" dirty="0" smtClean="0">
                <a:solidFill>
                  <a:schemeClr val="tx1"/>
                </a:solidFill>
              </a:rPr>
              <a:t>))</a:t>
            </a:r>
          </a:p>
          <a:p>
            <a:r>
              <a:rPr lang="es-ES" sz="1800" dirty="0" smtClean="0">
                <a:solidFill>
                  <a:schemeClr val="tx1"/>
                </a:solidFill>
              </a:rPr>
              <a:t>		{</a:t>
            </a:r>
          </a:p>
          <a:p>
            <a:r>
              <a:rPr lang="es-ES" sz="1800" dirty="0" smtClean="0">
                <a:solidFill>
                  <a:schemeClr val="tx1"/>
                </a:solidFill>
              </a:rPr>
              <a:t>			$</a:t>
            </a:r>
            <a:r>
              <a:rPr lang="es-ES" sz="1800" dirty="0" err="1" smtClean="0">
                <a:solidFill>
                  <a:schemeClr val="tx1"/>
                </a:solidFill>
              </a:rPr>
              <a:t>idUnico</a:t>
            </a:r>
            <a:r>
              <a:rPr lang="es-ES" sz="1800" dirty="0" smtClean="0">
                <a:solidFill>
                  <a:schemeClr val="tx1"/>
                </a:solidFill>
              </a:rPr>
              <a:t>= time();</a:t>
            </a:r>
          </a:p>
          <a:p>
            <a:r>
              <a:rPr lang="es-ES" sz="1800" dirty="0" smtClean="0">
                <a:solidFill>
                  <a:schemeClr val="tx1"/>
                </a:solidFill>
              </a:rPr>
              <a:t>			$</a:t>
            </a:r>
            <a:r>
              <a:rPr lang="es-ES" sz="1800" dirty="0" err="1" smtClean="0">
                <a:solidFill>
                  <a:schemeClr val="tx1"/>
                </a:solidFill>
              </a:rPr>
              <a:t>nombreFichero</a:t>
            </a:r>
            <a:r>
              <a:rPr lang="es-ES" sz="1800" dirty="0" smtClean="0">
                <a:solidFill>
                  <a:schemeClr val="tx1"/>
                </a:solidFill>
              </a:rPr>
              <a:t>= $</a:t>
            </a:r>
            <a:r>
              <a:rPr lang="es-ES" sz="1800" dirty="0" err="1" smtClean="0">
                <a:solidFill>
                  <a:schemeClr val="tx1"/>
                </a:solidFill>
              </a:rPr>
              <a:t>idUnico</a:t>
            </a:r>
            <a:r>
              <a:rPr lang="es-ES" sz="1800" dirty="0" smtClean="0">
                <a:solidFill>
                  <a:schemeClr val="tx1"/>
                </a:solidFill>
              </a:rPr>
              <a:t>. "-" . $</a:t>
            </a:r>
            <a:r>
              <a:rPr lang="es-ES" sz="1800" dirty="0" err="1" smtClean="0">
                <a:solidFill>
                  <a:schemeClr val="tx1"/>
                </a:solidFill>
              </a:rPr>
              <a:t>nombreFichero</a:t>
            </a:r>
            <a:r>
              <a:rPr lang="es-ES" sz="1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s-ES" sz="1800" dirty="0" smtClean="0">
                <a:solidFill>
                  <a:schemeClr val="tx1"/>
                </a:solidFill>
              </a:rPr>
              <a:t>		}</a:t>
            </a:r>
          </a:p>
          <a:p>
            <a:r>
              <a:rPr lang="es-ES" sz="1800" dirty="0" smtClean="0">
                <a:solidFill>
                  <a:schemeClr val="tx1"/>
                </a:solidFill>
              </a:rPr>
              <a:t>	</a:t>
            </a:r>
            <a:r>
              <a:rPr lang="es-ES" sz="1800" b="1" dirty="0" err="1" smtClean="0">
                <a:solidFill>
                  <a:schemeClr val="tx1"/>
                </a:solidFill>
              </a:rPr>
              <a:t>move_uploaded_file</a:t>
            </a:r>
            <a:r>
              <a:rPr lang="es-ES" sz="1800" dirty="0" smtClean="0">
                <a:solidFill>
                  <a:schemeClr val="tx1"/>
                </a:solidFill>
              </a:rPr>
              <a:t>($_FILES['imagen']['</a:t>
            </a:r>
            <a:r>
              <a:rPr lang="es-ES" sz="1800" dirty="0" err="1" smtClean="0">
                <a:solidFill>
                  <a:schemeClr val="tx1"/>
                </a:solidFill>
              </a:rPr>
              <a:t>tmp_name</a:t>
            </a:r>
            <a:r>
              <a:rPr lang="es-ES" sz="1800" dirty="0" smtClean="0">
                <a:solidFill>
                  <a:schemeClr val="tx1"/>
                </a:solidFill>
              </a:rPr>
              <a:t>'],$</a:t>
            </a:r>
            <a:r>
              <a:rPr lang="es-ES" sz="1800" dirty="0" err="1" smtClean="0">
                <a:solidFill>
                  <a:schemeClr val="tx1"/>
                </a:solidFill>
              </a:rPr>
              <a:t>nombreDirectorio</a:t>
            </a:r>
            <a:r>
              <a:rPr lang="es-ES" sz="1800" dirty="0" smtClean="0">
                <a:solidFill>
                  <a:schemeClr val="tx1"/>
                </a:solidFill>
              </a:rPr>
              <a:t>. $</a:t>
            </a:r>
            <a:r>
              <a:rPr lang="es-ES" sz="1800" dirty="0" err="1" smtClean="0">
                <a:solidFill>
                  <a:schemeClr val="tx1"/>
                </a:solidFill>
              </a:rPr>
              <a:t>nombreFichero</a:t>
            </a:r>
            <a:r>
              <a:rPr lang="es-ES" sz="18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s-ES" sz="1800" dirty="0" smtClean="0">
                <a:solidFill>
                  <a:schemeClr val="tx1"/>
                </a:solidFill>
              </a:rPr>
              <a:t>}</a:t>
            </a:r>
            <a:r>
              <a:rPr lang="es-ES" sz="1800" dirty="0" err="1" smtClean="0">
                <a:solidFill>
                  <a:schemeClr val="tx1"/>
                </a:solidFill>
              </a:rPr>
              <a:t>else</a:t>
            </a:r>
            <a:endParaRPr lang="es-ES" sz="1800" dirty="0" smtClean="0">
              <a:solidFill>
                <a:schemeClr val="tx1"/>
              </a:solidFill>
            </a:endParaRPr>
          </a:p>
          <a:p>
            <a:r>
              <a:rPr lang="es-ES" sz="1800" dirty="0" smtClean="0">
                <a:solidFill>
                  <a:schemeClr val="tx1"/>
                </a:solidFill>
              </a:rPr>
              <a:t>	</a:t>
            </a:r>
            <a:r>
              <a:rPr lang="es-ES" sz="1800" dirty="0" err="1" smtClean="0">
                <a:solidFill>
                  <a:schemeClr val="tx1"/>
                </a:solidFill>
              </a:rPr>
              <a:t>print</a:t>
            </a:r>
            <a:r>
              <a:rPr lang="es-ES" sz="1800" dirty="0" smtClean="0">
                <a:solidFill>
                  <a:schemeClr val="tx1"/>
                </a:solidFill>
              </a:rPr>
              <a:t>("No se ha podido subir el fichero\n");</a:t>
            </a:r>
          </a:p>
        </p:txBody>
      </p:sp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SUBIR FICHEROS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18864" y="14127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endParaRPr lang="es-ES" sz="2000" dirty="0" smtClean="0"/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71264" y="15651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s-ES" b="1" dirty="0" smtClean="0">
                <a:solidFill>
                  <a:schemeClr val="tx1"/>
                </a:solidFill>
              </a:rPr>
              <a:t>Ejercicio 10</a:t>
            </a:r>
            <a:r>
              <a:rPr lang="es-ES" dirty="0" smtClean="0">
                <a:solidFill>
                  <a:schemeClr val="tx1"/>
                </a:solidFill>
              </a:rPr>
              <a:t>: Descripción de un producto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r>
              <a:rPr lang="es-ES" sz="2000" dirty="0" smtClean="0">
                <a:solidFill>
                  <a:schemeClr val="tx1"/>
                </a:solidFill>
              </a:rPr>
              <a:t>Formulario que permita:</a:t>
            </a:r>
          </a:p>
          <a:p>
            <a:pPr lvl="4">
              <a:buFontTx/>
              <a:buChar char="-"/>
            </a:pPr>
            <a:r>
              <a:rPr lang="es-ES" sz="2000" dirty="0" smtClean="0">
                <a:solidFill>
                  <a:schemeClr val="tx1"/>
                </a:solidFill>
              </a:rPr>
              <a:t>Nombre del producto</a:t>
            </a:r>
          </a:p>
          <a:p>
            <a:pPr lvl="4">
              <a:buFontTx/>
              <a:buChar char="-"/>
            </a:pPr>
            <a:r>
              <a:rPr lang="es-ES" sz="2000" dirty="0" smtClean="0">
                <a:solidFill>
                  <a:schemeClr val="tx1"/>
                </a:solidFill>
              </a:rPr>
              <a:t>Descripción</a:t>
            </a:r>
          </a:p>
          <a:p>
            <a:pPr lvl="4">
              <a:buFontTx/>
              <a:buChar char="-"/>
            </a:pPr>
            <a:r>
              <a:rPr lang="es-ES" sz="2000" dirty="0" smtClean="0">
                <a:solidFill>
                  <a:schemeClr val="tx1"/>
                </a:solidFill>
              </a:rPr>
              <a:t>Precio</a:t>
            </a:r>
          </a:p>
          <a:p>
            <a:pPr lvl="4">
              <a:buFontTx/>
              <a:buChar char="-"/>
            </a:pPr>
            <a:r>
              <a:rPr lang="es-ES" sz="2000" dirty="0" smtClean="0">
                <a:solidFill>
                  <a:schemeClr val="tx1"/>
                </a:solidFill>
              </a:rPr>
              <a:t>Imagen del producto</a:t>
            </a:r>
          </a:p>
          <a:p>
            <a:pPr lvl="4">
              <a:buFontTx/>
              <a:buChar char="-"/>
            </a:pPr>
            <a:r>
              <a:rPr lang="es-ES" sz="2000" dirty="0" smtClean="0">
                <a:solidFill>
                  <a:schemeClr val="tx1"/>
                </a:solidFill>
              </a:rPr>
              <a:t>Fecha actual (campo oculto: lo podemos añadir como </a:t>
            </a:r>
            <a:r>
              <a:rPr lang="es-ES" sz="2000" dirty="0" err="1" smtClean="0">
                <a:solidFill>
                  <a:schemeClr val="tx1"/>
                </a:solidFill>
              </a:rPr>
              <a:t>hidden</a:t>
            </a:r>
            <a:r>
              <a:rPr lang="es-ES" sz="2000" dirty="0" smtClean="0">
                <a:solidFill>
                  <a:schemeClr val="tx1"/>
                </a:solidFill>
              </a:rPr>
              <a:t> o no añadir en el </a:t>
            </a:r>
            <a:r>
              <a:rPr lang="es-ES" sz="2000" dirty="0" err="1" smtClean="0">
                <a:solidFill>
                  <a:schemeClr val="tx1"/>
                </a:solidFill>
              </a:rPr>
              <a:t>form</a:t>
            </a:r>
            <a:r>
              <a:rPr lang="es-ES" sz="2000" dirty="0" smtClean="0">
                <a:solidFill>
                  <a:schemeClr val="tx1"/>
                </a:solidFill>
              </a:rPr>
              <a:t> pero si debe aparecer en el resumen de la información)</a:t>
            </a: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r>
              <a:rPr lang="es-ES" sz="2000" dirty="0" smtClean="0">
                <a:solidFill>
                  <a:schemeClr val="tx1"/>
                </a:solidFill>
              </a:rPr>
              <a:t>Si se sube correctamente la información, se muestra por pantalla</a:t>
            </a: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None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None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600"/>
              </a:spcBef>
              <a:buClrTx/>
              <a:buSzTx/>
              <a:buFontTx/>
              <a:buNone/>
            </a:pPr>
            <a:endParaRPr lang="es-ES" altLang="es-ES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Funcionamiento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67544" y="1484784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El fichero uno.php tiene un formulario, fijémonos en su ACTION:</a:t>
            </a:r>
          </a:p>
          <a:p>
            <a:pPr marL="339725" lvl="2" indent="-339725" algn="just" eaLnBrk="1" hangingPunct="1">
              <a:spcBef>
                <a:spcPts val="5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		&lt;FORM </a:t>
            </a:r>
            <a:r>
              <a:rPr lang="en-US" sz="2000" b="1" dirty="0" smtClean="0">
                <a:solidFill>
                  <a:schemeClr val="tx1"/>
                </a:solidFill>
              </a:rPr>
              <a:t>ACTION=”dos.php”</a:t>
            </a:r>
            <a:r>
              <a:rPr lang="en-US" sz="2000" dirty="0" smtClean="0">
                <a:solidFill>
                  <a:schemeClr val="tx1"/>
                </a:solidFill>
              </a:rPr>
              <a:t> METHOD=”POST”&gt;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En ACTION se apunta al fichero  que se 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redirecciona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al pulsar el botón SUBMIT, o cualquier acción que ejecute un SUBMIT.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P.E: mediante código 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javascript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podemos hacer 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submit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.</a:t>
            </a: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El fichero dos.php recoge el valor mediante la propiedad POST:</a:t>
            </a:r>
          </a:p>
          <a:p>
            <a:pPr marL="339725" lvl="2" indent="-339725" algn="just" eaLnBrk="1" hangingPunct="1">
              <a:spcBef>
                <a:spcPts val="5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		</a:t>
            </a:r>
            <a:r>
              <a:rPr lang="es-ES" sz="2000" dirty="0" smtClean="0">
                <a:solidFill>
                  <a:schemeClr val="tx1"/>
                </a:solidFill>
              </a:rPr>
              <a:t>$edad= $_POST[‘edad’];</a:t>
            </a:r>
          </a:p>
          <a:p>
            <a:pPr marL="339725" lvl="2" indent="-339725" algn="just" eaLnBrk="1" hangingPunct="1">
              <a:spcBef>
                <a:spcPts val="500"/>
              </a:spcBef>
            </a:pPr>
            <a:endParaRPr lang="en-US" sz="2000" dirty="0" smtClean="0">
              <a:solidFill>
                <a:schemeClr val="tx1"/>
              </a:solidFill>
            </a:endParaRP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None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600"/>
              </a:spcBef>
              <a:buClrTx/>
              <a:buSzTx/>
              <a:buFontTx/>
              <a:buNone/>
            </a:pPr>
            <a:endParaRPr lang="es-ES" altLang="es-ES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FUNCIONES DE FICHEROS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67544" y="14127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endParaRPr lang="es-ES" sz="2000" dirty="0" smtClean="0"/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71264" y="15651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467544" y="126876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r>
              <a:rPr lang="es-ES" sz="2000" dirty="0" smtClean="0">
                <a:solidFill>
                  <a:schemeClr val="tx1"/>
                </a:solidFill>
              </a:rPr>
              <a:t>Una vez se han subido ficheros, deberíamos saber como acceder a ellos para futuras referencias y consultas </a:t>
            </a:r>
          </a:p>
          <a:p>
            <a:endParaRPr lang="es-ES" sz="2000" b="1" dirty="0" smtClean="0">
              <a:solidFill>
                <a:schemeClr val="tx1"/>
              </a:solidFill>
            </a:endParaRPr>
          </a:p>
          <a:p>
            <a:r>
              <a:rPr lang="es-ES" sz="2000" b="1" dirty="0" err="1" smtClean="0">
                <a:solidFill>
                  <a:schemeClr val="tx1"/>
                </a:solidFill>
              </a:rPr>
              <a:t>opendir</a:t>
            </a:r>
            <a:r>
              <a:rPr lang="es-ES" sz="2000" b="1" dirty="0" smtClean="0">
                <a:solidFill>
                  <a:schemeClr val="tx1"/>
                </a:solidFill>
              </a:rPr>
              <a:t>( </a:t>
            </a:r>
            <a:r>
              <a:rPr lang="es-ES" sz="2000" b="1" dirty="0" err="1" smtClean="0">
                <a:solidFill>
                  <a:schemeClr val="tx1"/>
                </a:solidFill>
              </a:rPr>
              <a:t>path</a:t>
            </a:r>
            <a:r>
              <a:rPr lang="es-ES" sz="2000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s-ES" sz="1800" dirty="0" smtClean="0">
                <a:solidFill>
                  <a:schemeClr val="tx1"/>
                </a:solidFill>
              </a:rPr>
              <a:t>		</a:t>
            </a:r>
            <a:r>
              <a:rPr lang="es-ES" sz="1800" b="1" dirty="0" err="1" smtClean="0">
                <a:solidFill>
                  <a:schemeClr val="tx1"/>
                </a:solidFill>
              </a:rPr>
              <a:t>path</a:t>
            </a:r>
            <a:r>
              <a:rPr lang="es-ES" sz="1800" dirty="0" smtClean="0">
                <a:solidFill>
                  <a:schemeClr val="tx1"/>
                </a:solidFill>
              </a:rPr>
              <a:t> es la ruta de la carpeta que queremos abrir</a:t>
            </a:r>
          </a:p>
          <a:p>
            <a:endParaRPr lang="es-ES" sz="1800" dirty="0" smtClean="0">
              <a:solidFill>
                <a:schemeClr val="tx1"/>
              </a:solidFill>
            </a:endParaRPr>
          </a:p>
          <a:p>
            <a:r>
              <a:rPr lang="es-ES" sz="1800" dirty="0" smtClean="0">
                <a:solidFill>
                  <a:schemeClr val="tx1"/>
                </a:solidFill>
              </a:rPr>
              <a:t>		Esta función nos abre la carpeta en cuestión para poder trabajar con ella y usar las siguientes funciones</a:t>
            </a:r>
          </a:p>
          <a:p>
            <a:endParaRPr lang="es-ES" sz="1800" dirty="0" smtClean="0">
              <a:solidFill>
                <a:schemeClr val="tx1"/>
              </a:solidFill>
            </a:endParaRPr>
          </a:p>
          <a:p>
            <a:r>
              <a:rPr lang="es-ES" sz="1800" dirty="0" smtClean="0">
                <a:solidFill>
                  <a:schemeClr val="tx1"/>
                </a:solidFill>
              </a:rPr>
              <a:t>		Nos devuelve un elemento RESOURCE, no visto hasta ahora: es un </a:t>
            </a:r>
            <a:r>
              <a:rPr lang="es-ES" sz="1800" b="1" dirty="0" smtClean="0">
                <a:solidFill>
                  <a:schemeClr val="tx1"/>
                </a:solidFill>
              </a:rPr>
              <a:t>recurso externo </a:t>
            </a:r>
            <a:r>
              <a:rPr lang="es-ES" sz="1800" dirty="0" smtClean="0">
                <a:solidFill>
                  <a:schemeClr val="tx1"/>
                </a:solidFill>
              </a:rPr>
              <a:t>de </a:t>
            </a:r>
            <a:r>
              <a:rPr lang="es-ES" sz="1800" dirty="0" err="1" smtClean="0">
                <a:solidFill>
                  <a:schemeClr val="tx1"/>
                </a:solidFill>
              </a:rPr>
              <a:t>php</a:t>
            </a:r>
            <a:r>
              <a:rPr lang="es-ES" sz="1800" dirty="0" smtClean="0">
                <a:solidFill>
                  <a:schemeClr val="tx1"/>
                </a:solidFill>
              </a:rPr>
              <a:t>, independiente del lenguaje, en este caso representa una </a:t>
            </a:r>
            <a:r>
              <a:rPr lang="es-ES" sz="1800" b="1" dirty="0" smtClean="0">
                <a:solidFill>
                  <a:schemeClr val="tx1"/>
                </a:solidFill>
              </a:rPr>
              <a:t>CARPETA</a:t>
            </a:r>
          </a:p>
          <a:p>
            <a:endParaRPr lang="es-ES" sz="18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1800" b="1" dirty="0" smtClean="0">
              <a:solidFill>
                <a:schemeClr val="tx1"/>
              </a:solidFill>
            </a:endParaRPr>
          </a:p>
          <a:p>
            <a:endParaRPr lang="es-ES" sz="1800" dirty="0" smtClean="0">
              <a:solidFill>
                <a:schemeClr val="tx1"/>
              </a:solidFill>
            </a:endParaRPr>
          </a:p>
          <a:p>
            <a:endParaRPr lang="es-ES" sz="1800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None/>
            </a:pPr>
            <a:endParaRPr lang="es-ES" altLang="es-ES" sz="1800" b="1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None/>
            </a:pPr>
            <a:endParaRPr lang="es-ES" altLang="es-ES" sz="1800" b="1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600"/>
              </a:spcBef>
              <a:buClrTx/>
              <a:buSzTx/>
              <a:buFontTx/>
              <a:buNone/>
            </a:pPr>
            <a:endParaRPr lang="es-ES" altLang="es-ES" b="1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b="1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FUNCIONES DE FICHEROS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18864" y="14127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endParaRPr lang="es-ES" sz="2000" dirty="0" smtClean="0"/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71264" y="15651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467544" y="126876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r>
              <a:rPr lang="es-ES" sz="2000" b="1" dirty="0" err="1" smtClean="0">
                <a:solidFill>
                  <a:schemeClr val="tx1"/>
                </a:solidFill>
              </a:rPr>
              <a:t>readdir</a:t>
            </a:r>
            <a:r>
              <a:rPr lang="es-ES" sz="2000" b="1" dirty="0" smtClean="0">
                <a:solidFill>
                  <a:schemeClr val="tx1"/>
                </a:solidFill>
              </a:rPr>
              <a:t>(</a:t>
            </a:r>
            <a:r>
              <a:rPr lang="es-ES" sz="2000" b="1" dirty="0" err="1" smtClean="0">
                <a:solidFill>
                  <a:schemeClr val="tx1"/>
                </a:solidFill>
              </a:rPr>
              <a:t>recurso_a_carpeta</a:t>
            </a:r>
            <a:r>
              <a:rPr lang="es-ES" sz="2000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	</a:t>
            </a:r>
            <a:r>
              <a:rPr lang="es-ES" sz="2000" b="1" dirty="0" smtClean="0">
                <a:solidFill>
                  <a:schemeClr val="tx1"/>
                </a:solidFill>
              </a:rPr>
              <a:t> </a:t>
            </a:r>
            <a:r>
              <a:rPr lang="es-ES" sz="2000" b="1" dirty="0" err="1" smtClean="0">
                <a:solidFill>
                  <a:schemeClr val="tx1"/>
                </a:solidFill>
              </a:rPr>
              <a:t>recurso_a_carpeta</a:t>
            </a:r>
            <a:r>
              <a:rPr lang="es-ES" sz="2000" b="1" dirty="0" smtClean="0">
                <a:solidFill>
                  <a:schemeClr val="tx1"/>
                </a:solidFill>
              </a:rPr>
              <a:t> </a:t>
            </a:r>
            <a:r>
              <a:rPr lang="es-ES" sz="2000" dirty="0" smtClean="0">
                <a:solidFill>
                  <a:schemeClr val="tx1"/>
                </a:solidFill>
              </a:rPr>
              <a:t>es una variable de tipo recurso que solemos recoger usando </a:t>
            </a:r>
            <a:r>
              <a:rPr lang="es-ES" sz="2000" b="1" dirty="0" err="1" smtClean="0">
                <a:solidFill>
                  <a:schemeClr val="tx1"/>
                </a:solidFill>
              </a:rPr>
              <a:t>opendir</a:t>
            </a:r>
            <a:r>
              <a:rPr lang="es-ES" sz="2000" b="1" dirty="0" smtClean="0">
                <a:solidFill>
                  <a:schemeClr val="tx1"/>
                </a:solidFill>
              </a:rPr>
              <a:t>.</a:t>
            </a:r>
          </a:p>
          <a:p>
            <a:endParaRPr lang="es-ES" sz="2000" b="1" dirty="0" smtClean="0">
              <a:solidFill>
                <a:schemeClr val="tx1"/>
              </a:solidFill>
            </a:endParaRPr>
          </a:p>
          <a:p>
            <a:r>
              <a:rPr lang="es-ES" sz="2000" b="1" dirty="0" smtClean="0">
                <a:solidFill>
                  <a:schemeClr val="tx1"/>
                </a:solidFill>
              </a:rPr>
              <a:t>		</a:t>
            </a:r>
            <a:r>
              <a:rPr lang="es-ES" sz="2000" dirty="0" smtClean="0">
                <a:solidFill>
                  <a:schemeClr val="tx1"/>
                </a:solidFill>
              </a:rPr>
              <a:t>Esta función devuelve  el </a:t>
            </a:r>
            <a:r>
              <a:rPr lang="es-ES" sz="2000" b="1" dirty="0" smtClean="0">
                <a:solidFill>
                  <a:schemeClr val="tx1"/>
                </a:solidFill>
              </a:rPr>
              <a:t>nombre </a:t>
            </a:r>
            <a:r>
              <a:rPr lang="es-ES" sz="2000" dirty="0" smtClean="0">
                <a:solidFill>
                  <a:schemeClr val="tx1"/>
                </a:solidFill>
              </a:rPr>
              <a:t>de la siguiente entrada de un directorio, que puede ser una carpeta o un fichero, por orden en que fueron almacenadas. Esta función suele usarse en un </a:t>
            </a:r>
            <a:r>
              <a:rPr lang="es-ES" sz="2000" b="1" dirty="0" err="1" smtClean="0">
                <a:solidFill>
                  <a:schemeClr val="tx1"/>
                </a:solidFill>
              </a:rPr>
              <a:t>while</a:t>
            </a:r>
            <a:r>
              <a:rPr lang="es-ES" sz="2000" b="1" dirty="0" smtClean="0">
                <a:solidFill>
                  <a:schemeClr val="tx1"/>
                </a:solidFill>
              </a:rPr>
              <a:t>.</a:t>
            </a:r>
          </a:p>
          <a:p>
            <a:endParaRPr lang="es-ES" sz="2000" b="1" dirty="0" smtClean="0">
              <a:solidFill>
                <a:schemeClr val="tx1"/>
              </a:solidFill>
            </a:endParaRPr>
          </a:p>
          <a:p>
            <a:endParaRPr lang="es-ES" sz="2000" b="1" dirty="0" smtClean="0">
              <a:solidFill>
                <a:schemeClr val="tx1"/>
              </a:solidFill>
            </a:endParaRPr>
          </a:p>
          <a:p>
            <a:r>
              <a:rPr lang="es-ES" sz="2000" b="1" dirty="0" err="1" smtClean="0">
                <a:solidFill>
                  <a:schemeClr val="tx1"/>
                </a:solidFill>
              </a:rPr>
              <a:t>is_dir</a:t>
            </a:r>
            <a:r>
              <a:rPr lang="es-ES" sz="2000" b="1" dirty="0" smtClean="0">
                <a:solidFill>
                  <a:schemeClr val="tx1"/>
                </a:solidFill>
              </a:rPr>
              <a:t>( </a:t>
            </a:r>
            <a:r>
              <a:rPr lang="es-ES" sz="2000" b="1" dirty="0" err="1" smtClean="0">
                <a:solidFill>
                  <a:schemeClr val="tx1"/>
                </a:solidFill>
              </a:rPr>
              <a:t>path</a:t>
            </a:r>
            <a:r>
              <a:rPr lang="es-ES" sz="2000" b="1" dirty="0" smtClean="0">
                <a:solidFill>
                  <a:schemeClr val="tx1"/>
                </a:solidFill>
              </a:rPr>
              <a:t>/elemento)</a:t>
            </a:r>
          </a:p>
          <a:p>
            <a:r>
              <a:rPr lang="es-ES" sz="1800" dirty="0" smtClean="0">
                <a:solidFill>
                  <a:schemeClr val="tx1"/>
                </a:solidFill>
              </a:rPr>
              <a:t>		</a:t>
            </a:r>
            <a:r>
              <a:rPr lang="es-ES" sz="1800" b="1" dirty="0" err="1" smtClean="0">
                <a:solidFill>
                  <a:schemeClr val="tx1"/>
                </a:solidFill>
              </a:rPr>
              <a:t>path</a:t>
            </a:r>
            <a:r>
              <a:rPr lang="es-ES" sz="1800" b="1" dirty="0" smtClean="0">
                <a:solidFill>
                  <a:schemeClr val="tx1"/>
                </a:solidFill>
              </a:rPr>
              <a:t>/elemento </a:t>
            </a:r>
            <a:r>
              <a:rPr lang="es-ES" sz="1800" dirty="0" smtClean="0">
                <a:solidFill>
                  <a:schemeClr val="tx1"/>
                </a:solidFill>
              </a:rPr>
              <a:t>es una ruta a un fichero en cuestión</a:t>
            </a:r>
          </a:p>
          <a:p>
            <a:endParaRPr lang="es-ES" sz="1800" dirty="0" smtClean="0">
              <a:solidFill>
                <a:schemeClr val="tx1"/>
              </a:solidFill>
            </a:endParaRPr>
          </a:p>
          <a:p>
            <a:r>
              <a:rPr lang="es-ES" sz="1800" dirty="0" smtClean="0">
                <a:solidFill>
                  <a:schemeClr val="tx1"/>
                </a:solidFill>
              </a:rPr>
              <a:t>		Esta función nos dice si un elemento con la ruta indicada es una carpeta o no.</a:t>
            </a:r>
          </a:p>
          <a:p>
            <a:endParaRPr lang="es-ES" sz="1800" dirty="0" smtClean="0">
              <a:solidFill>
                <a:schemeClr val="tx1"/>
              </a:solidFill>
            </a:endParaRPr>
          </a:p>
          <a:p>
            <a:r>
              <a:rPr lang="es-ES" sz="1800" dirty="0" smtClean="0">
                <a:solidFill>
                  <a:schemeClr val="tx1"/>
                </a:solidFill>
              </a:rPr>
              <a:t>		Por lo general intentaremos evitar trabajar con subcarpetas, que nos pueden dar mayor complicación a la hora de recorrer una carpeta general.</a:t>
            </a:r>
          </a:p>
          <a:p>
            <a:endParaRPr lang="es-ES" sz="1800" dirty="0" smtClean="0">
              <a:solidFill>
                <a:schemeClr val="tx1"/>
              </a:solidFill>
            </a:endParaRPr>
          </a:p>
          <a:p>
            <a:r>
              <a:rPr lang="es-ES" sz="1800" dirty="0" smtClean="0">
                <a:solidFill>
                  <a:schemeClr val="tx1"/>
                </a:solidFill>
              </a:rPr>
              <a:t>		</a:t>
            </a:r>
            <a:endParaRPr lang="es-ES" sz="1800" b="1" dirty="0" smtClean="0">
              <a:solidFill>
                <a:schemeClr val="tx1"/>
              </a:solidFill>
            </a:endParaRPr>
          </a:p>
          <a:p>
            <a:endParaRPr lang="es-ES" sz="1800" dirty="0" smtClean="0">
              <a:solidFill>
                <a:schemeClr val="tx1"/>
              </a:solidFill>
            </a:endParaRPr>
          </a:p>
          <a:p>
            <a:endParaRPr lang="es-ES" sz="1800" b="1" dirty="0" smtClean="0">
              <a:solidFill>
                <a:schemeClr val="tx1"/>
              </a:solidFill>
            </a:endParaRPr>
          </a:p>
          <a:p>
            <a:endParaRPr lang="es-ES" sz="1800" dirty="0" smtClean="0">
              <a:solidFill>
                <a:schemeClr val="tx1"/>
              </a:solidFill>
            </a:endParaRPr>
          </a:p>
          <a:p>
            <a:endParaRPr lang="es-ES" sz="1800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None/>
            </a:pPr>
            <a:endParaRPr lang="es-ES" altLang="es-ES" sz="1800" b="1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None/>
            </a:pPr>
            <a:endParaRPr lang="es-ES" altLang="es-ES" sz="1800" b="1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600"/>
              </a:spcBef>
              <a:buClrTx/>
              <a:buSzTx/>
              <a:buFontTx/>
              <a:buNone/>
            </a:pPr>
            <a:endParaRPr lang="es-ES" altLang="es-ES" b="1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b="1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FUNCIONES DE FICHEROS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18864" y="14127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endParaRPr lang="es-ES" sz="2000" dirty="0" smtClean="0"/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71264" y="15651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467544" y="126876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endParaRPr lang="es-ES" sz="2000" b="1" dirty="0" smtClean="0">
              <a:solidFill>
                <a:schemeClr val="tx1"/>
              </a:solidFill>
            </a:endParaRPr>
          </a:p>
          <a:p>
            <a:r>
              <a:rPr lang="es-ES" sz="2000" b="1" dirty="0" err="1" smtClean="0">
                <a:solidFill>
                  <a:schemeClr val="tx1"/>
                </a:solidFill>
              </a:rPr>
              <a:t>unlink</a:t>
            </a:r>
            <a:r>
              <a:rPr lang="es-ES" sz="2000" b="1" dirty="0" smtClean="0">
                <a:solidFill>
                  <a:schemeClr val="tx1"/>
                </a:solidFill>
              </a:rPr>
              <a:t>( </a:t>
            </a:r>
            <a:r>
              <a:rPr lang="es-ES" sz="2000" b="1" dirty="0" err="1" smtClean="0">
                <a:solidFill>
                  <a:schemeClr val="tx1"/>
                </a:solidFill>
              </a:rPr>
              <a:t>path</a:t>
            </a:r>
            <a:r>
              <a:rPr lang="es-ES" sz="2000" b="1" dirty="0" smtClean="0">
                <a:solidFill>
                  <a:schemeClr val="tx1"/>
                </a:solidFill>
              </a:rPr>
              <a:t>/elemento)</a:t>
            </a:r>
          </a:p>
          <a:p>
            <a:r>
              <a:rPr lang="es-ES" sz="1800" dirty="0" smtClean="0">
                <a:solidFill>
                  <a:schemeClr val="tx1"/>
                </a:solidFill>
              </a:rPr>
              <a:t>		</a:t>
            </a:r>
            <a:r>
              <a:rPr lang="es-ES" sz="1800" b="1" dirty="0" err="1" smtClean="0">
                <a:solidFill>
                  <a:schemeClr val="tx1"/>
                </a:solidFill>
              </a:rPr>
              <a:t>path</a:t>
            </a:r>
            <a:r>
              <a:rPr lang="es-ES" sz="1800" b="1" dirty="0" smtClean="0">
                <a:solidFill>
                  <a:schemeClr val="tx1"/>
                </a:solidFill>
              </a:rPr>
              <a:t>/elemento </a:t>
            </a:r>
            <a:r>
              <a:rPr lang="es-ES" sz="1800" dirty="0" smtClean="0">
                <a:solidFill>
                  <a:schemeClr val="tx1"/>
                </a:solidFill>
              </a:rPr>
              <a:t>es una ruta a un fichero en cuestión</a:t>
            </a:r>
          </a:p>
          <a:p>
            <a:endParaRPr lang="es-ES" sz="1800" dirty="0" smtClean="0">
              <a:solidFill>
                <a:schemeClr val="tx1"/>
              </a:solidFill>
            </a:endParaRPr>
          </a:p>
          <a:p>
            <a:r>
              <a:rPr lang="es-ES" sz="1800" dirty="0" smtClean="0">
                <a:solidFill>
                  <a:schemeClr val="tx1"/>
                </a:solidFill>
              </a:rPr>
              <a:t>		Esta función </a:t>
            </a:r>
            <a:r>
              <a:rPr lang="es-ES" sz="1800" dirty="0" smtClean="0">
                <a:solidFill>
                  <a:schemeClr val="accent2"/>
                </a:solidFill>
              </a:rPr>
              <a:t>elimina un elemento permanentemente del sistema</a:t>
            </a:r>
          </a:p>
          <a:p>
            <a:endParaRPr lang="es-ES" sz="1800" dirty="0" smtClean="0">
              <a:solidFill>
                <a:schemeClr val="accent2"/>
              </a:solidFill>
            </a:endParaRPr>
          </a:p>
          <a:p>
            <a:endParaRPr lang="es-ES" sz="1800" dirty="0" smtClean="0">
              <a:solidFill>
                <a:schemeClr val="accent2"/>
              </a:solidFill>
            </a:endParaRPr>
          </a:p>
          <a:p>
            <a:endParaRPr lang="es-ES" sz="1800" b="1" dirty="0" smtClean="0">
              <a:solidFill>
                <a:schemeClr val="accent2"/>
              </a:solidFill>
            </a:endParaRPr>
          </a:p>
          <a:p>
            <a:r>
              <a:rPr lang="es-ES" sz="1800" b="1" dirty="0" smtClean="0">
                <a:solidFill>
                  <a:schemeClr val="tx1"/>
                </a:solidFill>
              </a:rPr>
              <a:t>http://php.net/manual/es/ref.filesystem.php</a:t>
            </a:r>
          </a:p>
          <a:p>
            <a:endParaRPr lang="es-ES" sz="1800" dirty="0" smtClean="0">
              <a:solidFill>
                <a:schemeClr val="tx1"/>
              </a:solidFill>
            </a:endParaRPr>
          </a:p>
          <a:p>
            <a:r>
              <a:rPr lang="es-ES" sz="1800" dirty="0" smtClean="0">
                <a:solidFill>
                  <a:schemeClr val="tx1"/>
                </a:solidFill>
              </a:rPr>
              <a:t>	</a:t>
            </a:r>
            <a:endParaRPr lang="es-ES" sz="1800" b="1" dirty="0" smtClean="0">
              <a:solidFill>
                <a:schemeClr val="tx1"/>
              </a:solidFill>
            </a:endParaRPr>
          </a:p>
          <a:p>
            <a:endParaRPr lang="es-ES" sz="1800" dirty="0" smtClean="0">
              <a:solidFill>
                <a:schemeClr val="tx1"/>
              </a:solidFill>
            </a:endParaRPr>
          </a:p>
          <a:p>
            <a:endParaRPr lang="es-ES" sz="1800" b="1" dirty="0" smtClean="0">
              <a:solidFill>
                <a:schemeClr val="tx1"/>
              </a:solidFill>
            </a:endParaRPr>
          </a:p>
          <a:p>
            <a:endParaRPr lang="es-ES" sz="1800" dirty="0" smtClean="0">
              <a:solidFill>
                <a:schemeClr val="tx1"/>
              </a:solidFill>
            </a:endParaRPr>
          </a:p>
          <a:p>
            <a:endParaRPr lang="es-ES" sz="1800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None/>
            </a:pPr>
            <a:endParaRPr lang="es-ES" altLang="es-ES" sz="1800" b="1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None/>
            </a:pPr>
            <a:endParaRPr lang="es-ES" altLang="es-ES" sz="1800" b="1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600"/>
              </a:spcBef>
              <a:buClrTx/>
              <a:buSzTx/>
              <a:buFontTx/>
              <a:buNone/>
            </a:pPr>
            <a:endParaRPr lang="es-ES" altLang="es-ES" b="1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b="1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462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536" y="476672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FUNCIONES DE FICHEROS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18864" y="14127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endParaRPr lang="es-ES" sz="2000" dirty="0" smtClean="0"/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71264" y="15651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467544" y="980728"/>
            <a:ext cx="8229600" cy="6080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endParaRPr lang="es-ES" sz="1800" b="1" dirty="0" smtClean="0">
              <a:solidFill>
                <a:schemeClr val="tx1"/>
              </a:solidFill>
            </a:endParaRPr>
          </a:p>
          <a:p>
            <a:r>
              <a:rPr lang="es-ES" sz="1800" b="1" dirty="0" err="1" smtClean="0">
                <a:solidFill>
                  <a:schemeClr val="tx1"/>
                </a:solidFill>
              </a:rPr>
              <a:t>function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</a:rPr>
              <a:t>listarArchivos</a:t>
            </a:r>
            <a:r>
              <a:rPr lang="es-ES" sz="1800" dirty="0" smtClean="0">
                <a:solidFill>
                  <a:schemeClr val="tx1"/>
                </a:solidFill>
              </a:rPr>
              <a:t>( $</a:t>
            </a:r>
            <a:r>
              <a:rPr lang="es-ES" sz="1800" dirty="0" err="1" smtClean="0">
                <a:solidFill>
                  <a:schemeClr val="tx1"/>
                </a:solidFill>
              </a:rPr>
              <a:t>path</a:t>
            </a:r>
            <a:r>
              <a:rPr lang="es-ES" sz="1800" dirty="0" smtClean="0">
                <a:solidFill>
                  <a:schemeClr val="tx1"/>
                </a:solidFill>
              </a:rPr>
              <a:t> ){     </a:t>
            </a:r>
          </a:p>
          <a:p>
            <a:r>
              <a:rPr lang="es-ES" sz="1800" i="1" dirty="0" smtClean="0">
                <a:solidFill>
                  <a:schemeClr val="tx1"/>
                </a:solidFill>
              </a:rPr>
              <a:t>	// Abrimos la carpeta que nos pasan como parámetro</a:t>
            </a:r>
            <a:r>
              <a:rPr lang="es-ES" sz="1800" dirty="0" smtClean="0">
                <a:solidFill>
                  <a:schemeClr val="tx1"/>
                </a:solidFill>
              </a:rPr>
              <a:t>     </a:t>
            </a:r>
          </a:p>
          <a:p>
            <a:r>
              <a:rPr lang="es-ES" sz="1800" dirty="0" smtClean="0">
                <a:solidFill>
                  <a:schemeClr val="tx1"/>
                </a:solidFill>
              </a:rPr>
              <a:t>	$</a:t>
            </a:r>
            <a:r>
              <a:rPr lang="es-ES" sz="1800" dirty="0" err="1" smtClean="0">
                <a:solidFill>
                  <a:schemeClr val="tx1"/>
                </a:solidFill>
              </a:rPr>
              <a:t>dir</a:t>
            </a:r>
            <a:r>
              <a:rPr lang="es-ES" sz="1800" dirty="0" smtClean="0">
                <a:solidFill>
                  <a:schemeClr val="tx1"/>
                </a:solidFill>
              </a:rPr>
              <a:t> = </a:t>
            </a:r>
            <a:r>
              <a:rPr lang="es-ES" sz="1800" dirty="0" err="1" smtClean="0">
                <a:solidFill>
                  <a:schemeClr val="tx1"/>
                </a:solidFill>
              </a:rPr>
              <a:t>opendir</a:t>
            </a:r>
            <a:r>
              <a:rPr lang="es-ES" sz="1800" dirty="0" smtClean="0">
                <a:solidFill>
                  <a:schemeClr val="tx1"/>
                </a:solidFill>
              </a:rPr>
              <a:t>($</a:t>
            </a:r>
            <a:r>
              <a:rPr lang="es-ES" sz="1800" dirty="0" err="1" smtClean="0">
                <a:solidFill>
                  <a:schemeClr val="tx1"/>
                </a:solidFill>
              </a:rPr>
              <a:t>path</a:t>
            </a:r>
            <a:r>
              <a:rPr lang="es-ES" sz="1800" dirty="0" smtClean="0">
                <a:solidFill>
                  <a:schemeClr val="tx1"/>
                </a:solidFill>
              </a:rPr>
              <a:t>);     </a:t>
            </a:r>
            <a:r>
              <a:rPr lang="es-ES" sz="1800" i="1" dirty="0" smtClean="0">
                <a:solidFill>
                  <a:schemeClr val="tx1"/>
                </a:solidFill>
              </a:rPr>
              <a:t>	</a:t>
            </a:r>
            <a:endParaRPr lang="es-ES" sz="1800" dirty="0" smtClean="0">
              <a:solidFill>
                <a:schemeClr val="tx1"/>
              </a:solidFill>
            </a:endParaRPr>
          </a:p>
          <a:p>
            <a:r>
              <a:rPr lang="es-ES" sz="1800" dirty="0" smtClean="0">
                <a:solidFill>
                  <a:schemeClr val="tx1"/>
                </a:solidFill>
              </a:rPr>
              <a:t>	 </a:t>
            </a:r>
            <a:r>
              <a:rPr lang="es-ES" sz="1800" dirty="0" err="1" smtClean="0">
                <a:solidFill>
                  <a:schemeClr val="tx1"/>
                </a:solidFill>
              </a:rPr>
              <a:t>while</a:t>
            </a:r>
            <a:r>
              <a:rPr lang="es-ES" sz="1800" dirty="0" smtClean="0">
                <a:solidFill>
                  <a:schemeClr val="tx1"/>
                </a:solidFill>
              </a:rPr>
              <a:t> ($elemento = </a:t>
            </a:r>
            <a:r>
              <a:rPr lang="es-ES" sz="1800" dirty="0" err="1" smtClean="0">
                <a:solidFill>
                  <a:schemeClr val="tx1"/>
                </a:solidFill>
              </a:rPr>
              <a:t>readdir</a:t>
            </a:r>
            <a:r>
              <a:rPr lang="es-ES" sz="1800" dirty="0" smtClean="0">
                <a:solidFill>
                  <a:schemeClr val="tx1"/>
                </a:solidFill>
              </a:rPr>
              <a:t>($</a:t>
            </a:r>
            <a:r>
              <a:rPr lang="es-ES" sz="1800" dirty="0" err="1" smtClean="0">
                <a:solidFill>
                  <a:schemeClr val="tx1"/>
                </a:solidFill>
              </a:rPr>
              <a:t>dir</a:t>
            </a:r>
            <a:r>
              <a:rPr lang="es-ES" sz="1800" dirty="0" smtClean="0">
                <a:solidFill>
                  <a:schemeClr val="tx1"/>
                </a:solidFill>
              </a:rPr>
              <a:t>)){    </a:t>
            </a:r>
            <a:r>
              <a:rPr lang="es-ES" sz="1800" i="1" dirty="0" smtClean="0">
                <a:solidFill>
                  <a:schemeClr val="tx1"/>
                </a:solidFill>
              </a:rPr>
              <a:t>// Leo todos los ficheros de la carpeta</a:t>
            </a:r>
            <a:r>
              <a:rPr lang="es-ES" sz="1800" dirty="0" smtClean="0">
                <a:solidFill>
                  <a:schemeClr val="tx1"/>
                </a:solidFill>
              </a:rPr>
              <a:t>    </a:t>
            </a:r>
          </a:p>
          <a:p>
            <a:r>
              <a:rPr lang="es-ES" sz="1800" dirty="0" smtClean="0">
                <a:solidFill>
                  <a:schemeClr val="tx1"/>
                </a:solidFill>
              </a:rPr>
              <a:t>		 </a:t>
            </a:r>
            <a:r>
              <a:rPr lang="es-ES" sz="1800" i="1" dirty="0" smtClean="0">
                <a:solidFill>
                  <a:schemeClr val="tx1"/>
                </a:solidFill>
              </a:rPr>
              <a:t>// Tratamos los elementos . y .. que tienen todas las carpetas</a:t>
            </a:r>
            <a:r>
              <a:rPr lang="es-ES" sz="1800" dirty="0" smtClean="0">
                <a:solidFill>
                  <a:schemeClr val="tx1"/>
                </a:solidFill>
              </a:rPr>
              <a:t>        </a:t>
            </a:r>
          </a:p>
          <a:p>
            <a:r>
              <a:rPr lang="es-ES" sz="1800" dirty="0" smtClean="0">
                <a:solidFill>
                  <a:schemeClr val="tx1"/>
                </a:solidFill>
              </a:rPr>
              <a:t>		 </a:t>
            </a:r>
            <a:r>
              <a:rPr lang="es-ES" sz="1800" dirty="0" err="1" smtClean="0">
                <a:solidFill>
                  <a:schemeClr val="tx1"/>
                </a:solidFill>
              </a:rPr>
              <a:t>if</a:t>
            </a:r>
            <a:r>
              <a:rPr lang="es-ES" sz="1800" dirty="0" smtClean="0">
                <a:solidFill>
                  <a:schemeClr val="tx1"/>
                </a:solidFill>
              </a:rPr>
              <a:t>( $elemento != "." &amp;&amp; $elemento != ".."){  </a:t>
            </a:r>
          </a:p>
          <a:p>
            <a:r>
              <a:rPr lang="es-ES" sz="1800" dirty="0" smtClean="0">
                <a:solidFill>
                  <a:schemeClr val="tx1"/>
                </a:solidFill>
              </a:rPr>
              <a:t>			 </a:t>
            </a:r>
            <a:r>
              <a:rPr lang="es-ES" sz="1800" dirty="0" err="1" smtClean="0">
                <a:solidFill>
                  <a:schemeClr val="tx1"/>
                </a:solidFill>
              </a:rPr>
              <a:t>if</a:t>
            </a:r>
            <a:r>
              <a:rPr lang="es-ES" sz="1800" dirty="0" smtClean="0">
                <a:solidFill>
                  <a:schemeClr val="tx1"/>
                </a:solidFill>
              </a:rPr>
              <a:t>( </a:t>
            </a:r>
            <a:r>
              <a:rPr lang="es-ES" sz="1800" dirty="0" err="1" smtClean="0">
                <a:solidFill>
                  <a:schemeClr val="tx1"/>
                </a:solidFill>
              </a:rPr>
              <a:t>is_dir</a:t>
            </a:r>
            <a:r>
              <a:rPr lang="es-ES" sz="1800" dirty="0" smtClean="0">
                <a:solidFill>
                  <a:schemeClr val="tx1"/>
                </a:solidFill>
              </a:rPr>
              <a:t>($</a:t>
            </a:r>
            <a:r>
              <a:rPr lang="es-ES" sz="1800" dirty="0" err="1" smtClean="0">
                <a:solidFill>
                  <a:schemeClr val="tx1"/>
                </a:solidFill>
              </a:rPr>
              <a:t>path.$elemento</a:t>
            </a:r>
            <a:r>
              <a:rPr lang="es-ES" sz="1800" dirty="0" smtClean="0">
                <a:solidFill>
                  <a:schemeClr val="tx1"/>
                </a:solidFill>
              </a:rPr>
              <a:t>) ){  </a:t>
            </a:r>
            <a:r>
              <a:rPr lang="es-ES" sz="1800" i="1" dirty="0" smtClean="0">
                <a:solidFill>
                  <a:schemeClr val="tx1"/>
                </a:solidFill>
              </a:rPr>
              <a:t> // Si es una carpeta</a:t>
            </a:r>
            <a:r>
              <a:rPr lang="es-ES" sz="1800" dirty="0" smtClean="0">
                <a:solidFill>
                  <a:schemeClr val="tx1"/>
                </a:solidFill>
              </a:rPr>
              <a:t>                  </a:t>
            </a:r>
          </a:p>
          <a:p>
            <a:r>
              <a:rPr lang="es-ES" sz="1800" dirty="0" smtClean="0">
                <a:solidFill>
                  <a:schemeClr val="tx1"/>
                </a:solidFill>
              </a:rPr>
              <a:t>				 </a:t>
            </a:r>
            <a:r>
              <a:rPr lang="es-ES" sz="1800" i="1" dirty="0" smtClean="0">
                <a:solidFill>
                  <a:schemeClr val="tx1"/>
                </a:solidFill>
              </a:rPr>
              <a:t>// Muestro la carpeta</a:t>
            </a:r>
            <a:r>
              <a:rPr lang="es-ES" sz="1800" dirty="0" smtClean="0">
                <a:solidFill>
                  <a:schemeClr val="tx1"/>
                </a:solidFill>
              </a:rPr>
              <a:t>                 </a:t>
            </a:r>
          </a:p>
          <a:p>
            <a:r>
              <a:rPr lang="es-ES" sz="1800" dirty="0" smtClean="0">
                <a:solidFill>
                  <a:schemeClr val="tx1"/>
                </a:solidFill>
              </a:rPr>
              <a:t>				echo "&lt;p&gt;&lt;</a:t>
            </a:r>
            <a:r>
              <a:rPr lang="es-ES" sz="1800" dirty="0" err="1" smtClean="0">
                <a:solidFill>
                  <a:schemeClr val="tx1"/>
                </a:solidFill>
              </a:rPr>
              <a:t>strong</a:t>
            </a:r>
            <a:r>
              <a:rPr lang="es-ES" sz="1800" dirty="0" smtClean="0">
                <a:solidFill>
                  <a:schemeClr val="tx1"/>
                </a:solidFill>
              </a:rPr>
              <a:t>&gt;CARPETA: ". $elemento."&lt;/</a:t>
            </a:r>
            <a:r>
              <a:rPr lang="es-ES" sz="1800" dirty="0" err="1" smtClean="0">
                <a:solidFill>
                  <a:schemeClr val="tx1"/>
                </a:solidFill>
              </a:rPr>
              <a:t>strong</a:t>
            </a:r>
            <a:r>
              <a:rPr lang="es-ES" sz="1800" dirty="0" smtClean="0">
                <a:solidFill>
                  <a:schemeClr val="tx1"/>
                </a:solidFill>
              </a:rPr>
              <a:t>&gt;&lt;/p&gt;“;    </a:t>
            </a:r>
          </a:p>
          <a:p>
            <a:r>
              <a:rPr lang="es-ES" sz="1800" i="1" dirty="0" smtClean="0">
                <a:solidFill>
                  <a:schemeClr val="tx1"/>
                </a:solidFill>
              </a:rPr>
              <a:t>			</a:t>
            </a:r>
            <a:r>
              <a:rPr lang="es-ES" sz="1800" dirty="0" smtClean="0">
                <a:solidFill>
                  <a:schemeClr val="tx1"/>
                </a:solidFill>
              </a:rPr>
              <a:t> } </a:t>
            </a:r>
            <a:r>
              <a:rPr lang="es-ES" sz="1800" dirty="0" err="1" smtClean="0">
                <a:solidFill>
                  <a:schemeClr val="tx1"/>
                </a:solidFill>
              </a:rPr>
              <a:t>else</a:t>
            </a:r>
            <a:r>
              <a:rPr lang="es-ES" sz="1800" dirty="0" smtClean="0">
                <a:solidFill>
                  <a:schemeClr val="tx1"/>
                </a:solidFill>
              </a:rPr>
              <a:t> {           </a:t>
            </a:r>
            <a:r>
              <a:rPr lang="es-ES" sz="1800" i="1" dirty="0" smtClean="0">
                <a:solidFill>
                  <a:schemeClr val="tx1"/>
                </a:solidFill>
              </a:rPr>
              <a:t>// Si es un fichero</a:t>
            </a:r>
            <a:r>
              <a:rPr lang="es-ES" sz="1800" dirty="0" smtClean="0">
                <a:solidFill>
                  <a:schemeClr val="tx1"/>
                </a:solidFill>
              </a:rPr>
              <a:t>  				                </a:t>
            </a:r>
          </a:p>
          <a:p>
            <a:r>
              <a:rPr lang="es-ES" sz="1800" dirty="0" smtClean="0">
                <a:solidFill>
                  <a:schemeClr val="tx1"/>
                </a:solidFill>
              </a:rPr>
              <a:t>				echo "&lt;</a:t>
            </a:r>
            <a:r>
              <a:rPr lang="es-ES" sz="1800" dirty="0" err="1" smtClean="0">
                <a:solidFill>
                  <a:schemeClr val="tx1"/>
                </a:solidFill>
              </a:rPr>
              <a:t>br</a:t>
            </a:r>
            <a:r>
              <a:rPr lang="es-ES" sz="1800" dirty="0" smtClean="0">
                <a:solidFill>
                  <a:schemeClr val="tx1"/>
                </a:solidFill>
              </a:rPr>
              <a:t> /&gt;". $elemento;      </a:t>
            </a:r>
            <a:r>
              <a:rPr lang="es-ES" sz="1800" i="1" dirty="0" smtClean="0">
                <a:solidFill>
                  <a:schemeClr val="tx1"/>
                </a:solidFill>
              </a:rPr>
              <a:t>// Muestro el fichero</a:t>
            </a:r>
            <a:r>
              <a:rPr lang="es-ES" sz="1800" dirty="0" smtClean="0">
                <a:solidFill>
                  <a:schemeClr val="tx1"/>
                </a:solidFill>
              </a:rPr>
              <a:t>        </a:t>
            </a:r>
          </a:p>
          <a:p>
            <a:r>
              <a:rPr lang="es-ES" sz="1800" dirty="0" smtClean="0">
                <a:solidFill>
                  <a:schemeClr val="tx1"/>
                </a:solidFill>
              </a:rPr>
              <a:t> 			}         </a:t>
            </a:r>
          </a:p>
          <a:p>
            <a:r>
              <a:rPr lang="es-ES" sz="1800" dirty="0" smtClean="0">
                <a:solidFill>
                  <a:schemeClr val="tx1"/>
                </a:solidFill>
              </a:rPr>
              <a:t>		}    </a:t>
            </a:r>
          </a:p>
          <a:p>
            <a:r>
              <a:rPr lang="es-ES" sz="1800" dirty="0" smtClean="0">
                <a:solidFill>
                  <a:schemeClr val="tx1"/>
                </a:solidFill>
              </a:rPr>
              <a:t>	 } </a:t>
            </a:r>
          </a:p>
          <a:p>
            <a:r>
              <a:rPr lang="es-ES" sz="1800" dirty="0" smtClean="0">
                <a:solidFill>
                  <a:schemeClr val="tx1"/>
                </a:solidFill>
              </a:rPr>
              <a:t>} </a:t>
            </a:r>
          </a:p>
          <a:p>
            <a:r>
              <a:rPr lang="es-ES" sz="1800" dirty="0" smtClean="0">
                <a:solidFill>
                  <a:schemeClr val="tx1"/>
                </a:solidFill>
              </a:rPr>
              <a:t>/* </a:t>
            </a:r>
            <a:r>
              <a:rPr lang="es-ES" sz="1800" dirty="0">
                <a:solidFill>
                  <a:schemeClr val="tx1"/>
                </a:solidFill>
              </a:rPr>
              <a:t>Llamamos a la función para que nos muestre el contenido de la carpeta </a:t>
            </a:r>
            <a:r>
              <a:rPr lang="es-ES" sz="1800" dirty="0" smtClean="0">
                <a:solidFill>
                  <a:schemeClr val="tx1"/>
                </a:solidFill>
              </a:rPr>
              <a:t>galería que </a:t>
            </a:r>
            <a:r>
              <a:rPr lang="es-ES" sz="1800" dirty="0">
                <a:solidFill>
                  <a:schemeClr val="tx1"/>
                </a:solidFill>
              </a:rPr>
              <a:t>se encuentra en la misma </a:t>
            </a:r>
            <a:r>
              <a:rPr lang="es-ES" sz="1800" dirty="0" smtClean="0">
                <a:solidFill>
                  <a:schemeClr val="tx1"/>
                </a:solidFill>
              </a:rPr>
              <a:t>carpeta */</a:t>
            </a:r>
            <a:endParaRPr lang="es-ES" sz="1800" dirty="0">
              <a:solidFill>
                <a:schemeClr val="tx1"/>
              </a:solidFill>
            </a:endParaRPr>
          </a:p>
          <a:p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listarArchivos</a:t>
            </a:r>
            <a:r>
              <a:rPr lang="es-ES" sz="1800" dirty="0">
                <a:solidFill>
                  <a:schemeClr val="tx1"/>
                </a:solidFill>
              </a:rPr>
              <a:t>("</a:t>
            </a:r>
            <a:r>
              <a:rPr lang="es-ES" sz="1800" dirty="0" err="1">
                <a:solidFill>
                  <a:schemeClr val="tx1"/>
                </a:solidFill>
              </a:rPr>
              <a:t>galeria</a:t>
            </a:r>
            <a:r>
              <a:rPr lang="es-ES" sz="1800" dirty="0">
                <a:solidFill>
                  <a:schemeClr val="tx1"/>
                </a:solidFill>
              </a:rPr>
              <a:t>/"); </a:t>
            </a:r>
            <a:endParaRPr lang="es-ES" sz="1800" dirty="0" smtClean="0">
              <a:solidFill>
                <a:schemeClr val="tx1"/>
              </a:solidFill>
            </a:endParaRPr>
          </a:p>
          <a:p>
            <a:endParaRPr lang="es-ES" sz="1800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None/>
            </a:pPr>
            <a:endParaRPr lang="es-ES" altLang="es-ES" sz="1800" b="1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None/>
            </a:pPr>
            <a:endParaRPr lang="es-ES" altLang="es-ES" sz="1800" b="1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600"/>
              </a:spcBef>
              <a:buClrTx/>
              <a:buSzTx/>
              <a:buFontTx/>
              <a:buNone/>
            </a:pPr>
            <a:endParaRPr lang="es-ES" altLang="es-ES" b="1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b="1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SUBIR FICHEROS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18864" y="14127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endParaRPr lang="es-ES" sz="2000" dirty="0" smtClean="0"/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71264" y="15651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s-ES" b="1" dirty="0" smtClean="0">
                <a:solidFill>
                  <a:schemeClr val="tx1"/>
                </a:solidFill>
              </a:rPr>
              <a:t>Ejercicio 11</a:t>
            </a:r>
            <a:r>
              <a:rPr lang="es-ES" dirty="0" smtClean="0">
                <a:solidFill>
                  <a:schemeClr val="tx1"/>
                </a:solidFill>
              </a:rPr>
              <a:t>: Galería de imágenes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r>
              <a:rPr lang="es-ES" sz="2000" dirty="0" smtClean="0">
                <a:solidFill>
                  <a:schemeClr val="tx1"/>
                </a:solidFill>
              </a:rPr>
              <a:t>Formulario que permita subir ficheros.</a:t>
            </a: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r>
              <a:rPr lang="es-ES" sz="2000" dirty="0" smtClean="0">
                <a:solidFill>
                  <a:schemeClr val="tx1"/>
                </a:solidFill>
              </a:rPr>
              <a:t>Asegurarse que el fichero subido sea una imagen.</a:t>
            </a: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r>
              <a:rPr lang="es-ES" sz="2000" dirty="0" smtClean="0">
                <a:solidFill>
                  <a:schemeClr val="tx1"/>
                </a:solidFill>
              </a:rPr>
              <a:t>Modificar el nombre de la imagen a:</a:t>
            </a:r>
          </a:p>
          <a:p>
            <a:pPr lvl="3"/>
            <a:r>
              <a:rPr lang="es-ES" sz="2000" dirty="0" smtClean="0">
                <a:solidFill>
                  <a:schemeClr val="tx1"/>
                </a:solidFill>
              </a:rPr>
              <a:t>img_1.extensión, img_2.extensión, img_3.extensión,…</a:t>
            </a: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r>
              <a:rPr lang="es-ES" sz="2000" dirty="0" smtClean="0">
                <a:solidFill>
                  <a:schemeClr val="tx1"/>
                </a:solidFill>
              </a:rPr>
              <a:t>También podéis usar el día y hora actual para renombrar las imágenes de manera única.</a:t>
            </a:r>
          </a:p>
          <a:p>
            <a:pPr lvl="3"/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r>
              <a:rPr lang="es-ES" sz="2000" dirty="0" smtClean="0">
                <a:solidFill>
                  <a:schemeClr val="tx1"/>
                </a:solidFill>
              </a:rPr>
              <a:t>Mostrar una lista de imágenes inferior. </a:t>
            </a: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SESIONES</a:t>
            </a:r>
            <a:endParaRPr lang="es-ES" sz="3600" b="1" dirty="0" smtClean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18864" y="14127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endParaRPr lang="es-ES" sz="2000" dirty="0" smtClean="0"/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71264" y="15651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1"/>
                </a:solidFill>
              </a:rPr>
              <a:t>A veces es necesario mantener el estado de una conexión entre distintas páginas o entre distintas visitas a un mismo sitio:</a:t>
            </a:r>
          </a:p>
          <a:p>
            <a:pPr>
              <a:buFont typeface="Arial" pitchFamily="34" charset="0"/>
              <a:buChar char="•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1"/>
            <a:r>
              <a:rPr lang="es-ES" sz="2000" dirty="0" smtClean="0">
                <a:solidFill>
                  <a:schemeClr val="tx1"/>
                </a:solidFill>
              </a:rPr>
              <a:t>- Configuraciones personales</a:t>
            </a:r>
          </a:p>
          <a:p>
            <a:pPr lvl="1"/>
            <a:r>
              <a:rPr lang="es-ES" sz="2000" dirty="0" smtClean="0">
                <a:solidFill>
                  <a:schemeClr val="tx1"/>
                </a:solidFill>
              </a:rPr>
              <a:t>- Carrito de la compra</a:t>
            </a:r>
          </a:p>
          <a:p>
            <a:pPr marL="742950" lvl="1" indent="0"/>
            <a:r>
              <a:rPr lang="es-ES" sz="2000" dirty="0" smtClean="0">
                <a:solidFill>
                  <a:schemeClr val="tx1"/>
                </a:solidFill>
              </a:rPr>
              <a:t>- Control de usuarios</a:t>
            </a:r>
          </a:p>
          <a:p>
            <a:pPr lvl="1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1"/>
                </a:solidFill>
              </a:rPr>
              <a:t>HTTP es un protocolo sin estado: cada conexión entre el cliente y el servidor es independiente de las demás.</a:t>
            </a:r>
          </a:p>
          <a:p>
            <a:pPr>
              <a:buFont typeface="Arial" pitchFamily="34" charset="0"/>
              <a:buChar char="•"/>
            </a:pPr>
            <a:endParaRPr lang="es-ES" sz="20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1"/>
                </a:solidFill>
              </a:rPr>
              <a:t>Para mantener el estado entre diferentes conexiones hay que establecer lo que se conoce como una </a:t>
            </a:r>
            <a:r>
              <a:rPr lang="es-ES" sz="2000" b="1" dirty="0" smtClean="0">
                <a:solidFill>
                  <a:schemeClr val="tx1"/>
                </a:solidFill>
              </a:rPr>
              <a:t>sesión.</a:t>
            </a:r>
            <a:endParaRPr lang="es-ES" sz="2000" dirty="0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SESIONES</a:t>
            </a:r>
            <a:endParaRPr lang="es-ES" sz="3600" b="1" dirty="0" smtClean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18864" y="14127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endParaRPr lang="es-ES" sz="2000" dirty="0" smtClean="0"/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71264" y="15651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1"/>
                </a:solidFill>
              </a:rPr>
              <a:t>Las sesiones permiten disponer de unas variables con valores persistentes durante toda la conexión del usuario. 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1"/>
                </a:solidFill>
              </a:rPr>
              <a:t>Estas variables pueden almacenarse en el cliente mediante cookies o en el servidor.</a:t>
            </a:r>
          </a:p>
          <a:p>
            <a:pPr lvl="1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1"/>
                </a:solidFill>
              </a:rPr>
              <a:t>PHP dispone de una biblioteca de funciones para la gestión de sesiones.</a:t>
            </a:r>
          </a:p>
          <a:p>
            <a:pPr lvl="1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SESIONES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18864" y="14127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endParaRPr lang="es-ES" sz="2000" dirty="0" smtClean="0"/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71264" y="15651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1"/>
                </a:solidFill>
              </a:rPr>
              <a:t>Funciones de PHP para el manejo de sesiones:</a:t>
            </a:r>
          </a:p>
          <a:p>
            <a:pPr lvl="1">
              <a:buFontTx/>
              <a:buChar char="-"/>
            </a:pPr>
            <a:r>
              <a:rPr lang="es-ES" sz="2000" dirty="0" smtClean="0">
                <a:solidFill>
                  <a:schemeClr val="tx1"/>
                </a:solidFill>
              </a:rPr>
              <a:t>Requisito indispensable: </a:t>
            </a:r>
            <a:r>
              <a:rPr lang="es-ES" sz="2000" dirty="0" err="1" smtClean="0">
                <a:solidFill>
                  <a:schemeClr val="tx1"/>
                </a:solidFill>
              </a:rPr>
              <a:t>register_globals</a:t>
            </a:r>
            <a:r>
              <a:rPr lang="es-ES" sz="2000" dirty="0" smtClean="0">
                <a:solidFill>
                  <a:schemeClr val="tx1"/>
                </a:solidFill>
              </a:rPr>
              <a:t> ON en php.in</a:t>
            </a:r>
          </a:p>
          <a:p>
            <a:pPr lvl="1">
              <a:buFontTx/>
              <a:buChar char="-"/>
            </a:pPr>
            <a:r>
              <a:rPr lang="es-ES" sz="2000" smtClean="0">
                <a:solidFill>
                  <a:schemeClr val="tx1"/>
                </a:solidFill>
              </a:rPr>
              <a:t>Advertencia Esta </a:t>
            </a:r>
            <a:r>
              <a:rPr lang="es-ES" sz="2000" dirty="0" smtClean="0">
                <a:solidFill>
                  <a:schemeClr val="tx1"/>
                </a:solidFill>
              </a:rPr>
              <a:t>característica ha sido declarada OBSOLETA desde PHP 5.3.0 y ELIMINADA a partir de PHP 5.4.0.</a:t>
            </a:r>
          </a:p>
          <a:p>
            <a:pPr lvl="1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r>
              <a:rPr lang="es-ES" sz="2000" b="1" dirty="0" err="1" smtClean="0">
                <a:solidFill>
                  <a:schemeClr val="tx1"/>
                </a:solidFill>
              </a:rPr>
              <a:t>session_start</a:t>
            </a:r>
            <a:r>
              <a:rPr lang="es-ES" sz="2000" b="1" dirty="0" smtClean="0">
                <a:solidFill>
                  <a:schemeClr val="tx1"/>
                </a:solidFill>
              </a:rPr>
              <a:t>();</a:t>
            </a:r>
          </a:p>
          <a:p>
            <a:pPr lvl="1"/>
            <a:r>
              <a:rPr lang="es-ES" sz="2000" dirty="0" smtClean="0">
                <a:solidFill>
                  <a:schemeClr val="tx1"/>
                </a:solidFill>
              </a:rPr>
              <a:t>Inicializa una sesión y le asigna un identificador de sesión único. </a:t>
            </a:r>
          </a:p>
          <a:p>
            <a:pPr lvl="1"/>
            <a:r>
              <a:rPr lang="es-ES" sz="2000" dirty="0" smtClean="0">
                <a:solidFill>
                  <a:schemeClr val="tx1"/>
                </a:solidFill>
              </a:rPr>
              <a:t>Si la sesión ya esta iniciada, carga todas las variables de sesión.</a:t>
            </a:r>
          </a:p>
          <a:p>
            <a:pPr lvl="1"/>
            <a:endParaRPr lang="es-ES" sz="2000" dirty="0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r>
              <a:rPr lang="es-ES" sz="2000" b="1" dirty="0" err="1" smtClean="0">
                <a:solidFill>
                  <a:schemeClr val="tx1"/>
                </a:solidFill>
              </a:rPr>
              <a:t>session_register</a:t>
            </a:r>
            <a:r>
              <a:rPr lang="es-ES" sz="2000" b="1" dirty="0" smtClean="0">
                <a:solidFill>
                  <a:schemeClr val="tx1"/>
                </a:solidFill>
              </a:rPr>
              <a:t>(variable);</a:t>
            </a:r>
          </a:p>
          <a:p>
            <a:pPr lvl="1"/>
            <a:r>
              <a:rPr lang="es-ES" sz="2000" dirty="0" smtClean="0">
                <a:solidFill>
                  <a:schemeClr val="tx1"/>
                </a:solidFill>
              </a:rPr>
              <a:t>Registra una variable de sesión.</a:t>
            </a:r>
          </a:p>
          <a:p>
            <a:pPr lvl="1"/>
            <a:endParaRPr lang="es-ES" sz="2000" dirty="0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r>
              <a:rPr lang="es-ES" sz="2000" b="1" dirty="0" err="1" smtClean="0">
                <a:solidFill>
                  <a:schemeClr val="tx1"/>
                </a:solidFill>
              </a:rPr>
              <a:t>session_unregister</a:t>
            </a:r>
            <a:r>
              <a:rPr lang="es-ES" sz="2000" b="1" dirty="0" smtClean="0">
                <a:solidFill>
                  <a:schemeClr val="tx1"/>
                </a:solidFill>
              </a:rPr>
              <a:t>(variable);</a:t>
            </a:r>
          </a:p>
          <a:p>
            <a:pPr lvl="1"/>
            <a:r>
              <a:rPr lang="es-ES" sz="2000" dirty="0" smtClean="0">
                <a:solidFill>
                  <a:schemeClr val="tx1"/>
                </a:solidFill>
              </a:rPr>
              <a:t>Elimina una variable de sesión.</a:t>
            </a:r>
          </a:p>
          <a:p>
            <a:pPr lvl="1"/>
            <a:endParaRPr lang="es-ES" sz="2000" dirty="0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SESIONES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18864" y="14127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endParaRPr lang="es-ES" sz="2000" dirty="0" smtClean="0"/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71264" y="15651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1"/>
                </a:solidFill>
              </a:rPr>
              <a:t>Funciones de PHP para el manejo de sesiones:</a:t>
            </a:r>
          </a:p>
          <a:p>
            <a:pPr lvl="1"/>
            <a:endParaRPr lang="es-ES" sz="2000" dirty="0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r>
              <a:rPr lang="es-ES" sz="2000" b="1" dirty="0" err="1" smtClean="0">
                <a:solidFill>
                  <a:schemeClr val="tx1"/>
                </a:solidFill>
              </a:rPr>
              <a:t>session_is_registered</a:t>
            </a:r>
            <a:r>
              <a:rPr lang="es-ES" sz="2000" b="1" dirty="0" smtClean="0">
                <a:solidFill>
                  <a:schemeClr val="tx1"/>
                </a:solidFill>
              </a:rPr>
              <a:t>(variable);</a:t>
            </a:r>
          </a:p>
          <a:p>
            <a:pPr lvl="1"/>
            <a:r>
              <a:rPr lang="es-ES" sz="2000" dirty="0" smtClean="0">
                <a:solidFill>
                  <a:schemeClr val="tx1"/>
                </a:solidFill>
              </a:rPr>
              <a:t>Comprueba si una variable está registrada.</a:t>
            </a:r>
          </a:p>
          <a:p>
            <a:pPr lvl="1"/>
            <a:r>
              <a:rPr lang="es-ES" sz="2000" dirty="0" smtClean="0">
                <a:solidFill>
                  <a:schemeClr val="tx1"/>
                </a:solidFill>
              </a:rPr>
              <a:t>Devuelve true en caso afirmativo y false en caso contrario.</a:t>
            </a:r>
          </a:p>
          <a:p>
            <a:pPr lvl="1"/>
            <a:endParaRPr lang="es-ES" sz="2000" dirty="0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r>
              <a:rPr lang="es-ES" sz="2000" b="1" dirty="0" err="1" smtClean="0">
                <a:solidFill>
                  <a:schemeClr val="tx1"/>
                </a:solidFill>
              </a:rPr>
              <a:t>session_destroy</a:t>
            </a:r>
            <a:r>
              <a:rPr lang="es-ES" sz="2000" b="1" dirty="0" smtClean="0">
                <a:solidFill>
                  <a:schemeClr val="tx1"/>
                </a:solidFill>
              </a:rPr>
              <a:t>();</a:t>
            </a:r>
          </a:p>
          <a:p>
            <a:pPr lvl="1"/>
            <a:r>
              <a:rPr lang="es-ES" sz="2000" dirty="0" smtClean="0">
                <a:solidFill>
                  <a:schemeClr val="tx1"/>
                </a:solidFill>
              </a:rPr>
              <a:t>Cierra una sesión</a:t>
            </a:r>
          </a:p>
          <a:p>
            <a:pPr lvl="1"/>
            <a:endParaRPr lang="es-ES" sz="2000" dirty="0" smtClean="0">
              <a:solidFill>
                <a:schemeClr val="tx1"/>
              </a:solidFill>
            </a:endParaRPr>
          </a:p>
          <a:p>
            <a:pPr lvl="1"/>
            <a:endParaRPr lang="es-ES" sz="2000" dirty="0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SESIONES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18864" y="14127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endParaRPr lang="es-ES" sz="2000" dirty="0" smtClean="0"/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71264" y="15651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1"/>
                </a:solidFill>
              </a:rPr>
              <a:t>Funciones de PHP para el manejo de sesiones:</a:t>
            </a:r>
          </a:p>
          <a:p>
            <a:pPr lvl="1">
              <a:buFontTx/>
              <a:buChar char="-"/>
            </a:pPr>
            <a:r>
              <a:rPr lang="es-ES" sz="2000" dirty="0" smtClean="0">
                <a:solidFill>
                  <a:schemeClr val="tx1"/>
                </a:solidFill>
              </a:rPr>
              <a:t>Requisito indispensable: </a:t>
            </a:r>
            <a:r>
              <a:rPr lang="es-ES" sz="2000" dirty="0" err="1" smtClean="0">
                <a:solidFill>
                  <a:schemeClr val="tx1"/>
                </a:solidFill>
              </a:rPr>
              <a:t>register_globals</a:t>
            </a:r>
            <a:r>
              <a:rPr lang="es-ES" sz="2000" dirty="0" smtClean="0">
                <a:solidFill>
                  <a:schemeClr val="tx1"/>
                </a:solidFill>
              </a:rPr>
              <a:t> OFF en php.ini</a:t>
            </a:r>
          </a:p>
          <a:p>
            <a:pPr lvl="1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r>
              <a:rPr lang="es-ES" sz="2000" b="1" dirty="0" err="1" smtClean="0">
                <a:solidFill>
                  <a:schemeClr val="tx1"/>
                </a:solidFill>
              </a:rPr>
              <a:t>session_start</a:t>
            </a:r>
            <a:r>
              <a:rPr lang="es-ES" sz="2000" b="1" dirty="0" smtClean="0">
                <a:solidFill>
                  <a:schemeClr val="tx1"/>
                </a:solidFill>
              </a:rPr>
              <a:t>();</a:t>
            </a:r>
          </a:p>
          <a:p>
            <a:pPr lvl="1"/>
            <a:r>
              <a:rPr lang="es-ES" sz="2000" dirty="0" smtClean="0">
                <a:solidFill>
                  <a:schemeClr val="tx1"/>
                </a:solidFill>
              </a:rPr>
              <a:t>Inicializa una sesión y le asigna un identificador de sesión único. </a:t>
            </a:r>
          </a:p>
          <a:p>
            <a:pPr lvl="1"/>
            <a:r>
              <a:rPr lang="es-ES" sz="2000" dirty="0" smtClean="0">
                <a:solidFill>
                  <a:schemeClr val="tx1"/>
                </a:solidFill>
              </a:rPr>
              <a:t>Si la sesión ya esta iniciada, carga todas las variables de sesión.</a:t>
            </a:r>
          </a:p>
          <a:p>
            <a:pPr lvl="1"/>
            <a:endParaRPr lang="es-ES" sz="2000" dirty="0" smtClean="0">
              <a:solidFill>
                <a:schemeClr val="tx1"/>
              </a:solidFill>
            </a:endParaRPr>
          </a:p>
          <a:p>
            <a:pPr lvl="1"/>
            <a:r>
              <a:rPr lang="es-ES" sz="2000" b="1" dirty="0" smtClean="0">
                <a:solidFill>
                  <a:schemeClr val="tx1"/>
                </a:solidFill>
              </a:rPr>
              <a:t>- $_SESSION[‘nombre’] = valor;</a:t>
            </a:r>
          </a:p>
          <a:p>
            <a:pPr lvl="1"/>
            <a:r>
              <a:rPr lang="es-ES" sz="2000" dirty="0" smtClean="0">
                <a:solidFill>
                  <a:schemeClr val="tx1"/>
                </a:solidFill>
              </a:rPr>
              <a:t>	Registra una variable de </a:t>
            </a:r>
            <a:r>
              <a:rPr lang="es-ES" sz="2000" dirty="0" err="1" smtClean="0">
                <a:solidFill>
                  <a:schemeClr val="tx1"/>
                </a:solidFill>
              </a:rPr>
              <a:t>sesion</a:t>
            </a:r>
            <a:endParaRPr lang="es-ES" sz="2000" dirty="0" smtClean="0">
              <a:solidFill>
                <a:schemeClr val="tx1"/>
              </a:solidFill>
            </a:endParaRPr>
          </a:p>
          <a:p>
            <a:pPr lvl="1"/>
            <a:endParaRPr lang="es-ES" sz="2000" dirty="0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r>
              <a:rPr lang="es-ES" sz="2000" b="1" dirty="0" err="1" smtClean="0">
                <a:solidFill>
                  <a:schemeClr val="tx1"/>
                </a:solidFill>
              </a:rPr>
              <a:t>unset</a:t>
            </a:r>
            <a:r>
              <a:rPr lang="es-ES" sz="2000" b="1" dirty="0" smtClean="0">
                <a:solidFill>
                  <a:schemeClr val="tx1"/>
                </a:solidFill>
              </a:rPr>
              <a:t>( $_SESSION[‘nombre’]);</a:t>
            </a:r>
          </a:p>
          <a:p>
            <a:pPr lvl="1"/>
            <a:r>
              <a:rPr lang="es-ES" sz="2000" dirty="0" smtClean="0">
                <a:solidFill>
                  <a:schemeClr val="tx1"/>
                </a:solidFill>
              </a:rPr>
              <a:t>Elimina  una variable de sesión</a:t>
            </a:r>
          </a:p>
          <a:p>
            <a:pPr lvl="1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None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None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600"/>
              </a:spcBef>
              <a:buClrTx/>
              <a:buSzTx/>
              <a:buFontTx/>
              <a:buNone/>
            </a:pPr>
            <a:endParaRPr lang="es-ES" altLang="es-ES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Funcionamiento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67544" y="1484784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La forma habitual de trabajar con formularios en PHP es 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utilitzar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un único programa que procese el formulario o lo muestre según haya sido o no enviado, respectivamente.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Ventajas: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- Disminuye el número de ficheros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- Permite </a:t>
            </a:r>
            <a:r>
              <a:rPr lang="es-ES" altLang="es-ES" sz="2000" b="1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validar los datos </a:t>
            </a:r>
            <a:r>
              <a:rPr lang="es-ES" altLang="es-ES" sz="2000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del formulario en el propio formulario</a:t>
            </a:r>
          </a:p>
          <a:p>
            <a:pPr lvl="1"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b="1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Procedimiento:</a:t>
            </a:r>
          </a:p>
          <a:p>
            <a:pPr lvl="2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Si se ha enviado el formulario:</a:t>
            </a:r>
          </a:p>
          <a:p>
            <a:pPr lvl="2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	Procesar formulario</a:t>
            </a:r>
          </a:p>
          <a:p>
            <a:pPr lvl="2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Sino:</a:t>
            </a:r>
          </a:p>
          <a:p>
            <a:pPr lvl="2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	Mostrar formulario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None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None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600"/>
              </a:spcBef>
              <a:buClrTx/>
              <a:buSzTx/>
              <a:buFontTx/>
              <a:buNone/>
            </a:pPr>
            <a:endParaRPr lang="es-ES" altLang="es-ES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SESIONES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18864" y="14127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endParaRPr lang="es-ES" sz="2000" dirty="0" smtClean="0"/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71264" y="15651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1"/>
                </a:solidFill>
              </a:rPr>
              <a:t>Funciones de PHP para el manejo de sesiones:</a:t>
            </a:r>
          </a:p>
          <a:p>
            <a:pPr lvl="1"/>
            <a:endParaRPr lang="es-ES" sz="2000" dirty="0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r>
              <a:rPr lang="es-ES" sz="2000" b="1" dirty="0" err="1" smtClean="0">
                <a:solidFill>
                  <a:schemeClr val="tx1"/>
                </a:solidFill>
              </a:rPr>
              <a:t>If</a:t>
            </a:r>
            <a:r>
              <a:rPr lang="es-ES" sz="2000" b="1" dirty="0" smtClean="0">
                <a:solidFill>
                  <a:schemeClr val="tx1"/>
                </a:solidFill>
              </a:rPr>
              <a:t>(</a:t>
            </a:r>
            <a:r>
              <a:rPr lang="es-ES" sz="2000" b="1" dirty="0" err="1" smtClean="0">
                <a:solidFill>
                  <a:schemeClr val="tx1"/>
                </a:solidFill>
              </a:rPr>
              <a:t>isset</a:t>
            </a:r>
            <a:r>
              <a:rPr lang="es-ES" sz="2000" b="1" dirty="0" smtClean="0">
                <a:solidFill>
                  <a:schemeClr val="tx1"/>
                </a:solidFill>
              </a:rPr>
              <a:t>($_SESSION[‘nombre’]))</a:t>
            </a:r>
          </a:p>
          <a:p>
            <a:pPr lvl="1"/>
            <a:r>
              <a:rPr lang="es-ES" sz="2000" dirty="0" smtClean="0">
                <a:solidFill>
                  <a:schemeClr val="tx1"/>
                </a:solidFill>
              </a:rPr>
              <a:t>Comprueba si una variable está registrada.</a:t>
            </a:r>
          </a:p>
          <a:p>
            <a:pPr lvl="1"/>
            <a:r>
              <a:rPr lang="es-ES" sz="2000" dirty="0" smtClean="0">
                <a:solidFill>
                  <a:schemeClr val="tx1"/>
                </a:solidFill>
              </a:rPr>
              <a:t>Devuelve true en caso afirmativo y false en caso contrario.</a:t>
            </a:r>
          </a:p>
          <a:p>
            <a:pPr lvl="1"/>
            <a:endParaRPr lang="es-ES" sz="2000" dirty="0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r>
              <a:rPr lang="es-ES" sz="2000" b="1" dirty="0" err="1" smtClean="0">
                <a:solidFill>
                  <a:schemeClr val="tx1"/>
                </a:solidFill>
              </a:rPr>
              <a:t>session_destroy</a:t>
            </a:r>
            <a:r>
              <a:rPr lang="es-ES" sz="2000" b="1" dirty="0" smtClean="0">
                <a:solidFill>
                  <a:schemeClr val="tx1"/>
                </a:solidFill>
              </a:rPr>
              <a:t>();</a:t>
            </a:r>
          </a:p>
          <a:p>
            <a:pPr lvl="1"/>
            <a:r>
              <a:rPr lang="es-ES" sz="2000" dirty="0" smtClean="0">
                <a:solidFill>
                  <a:schemeClr val="tx1"/>
                </a:solidFill>
              </a:rPr>
              <a:t>Cierra una sesión</a:t>
            </a:r>
          </a:p>
          <a:p>
            <a:pPr lvl="1"/>
            <a:endParaRPr lang="es-ES" sz="2000" dirty="0" smtClean="0">
              <a:solidFill>
                <a:schemeClr val="tx1"/>
              </a:solidFill>
            </a:endParaRPr>
          </a:p>
          <a:p>
            <a:pPr lvl="1"/>
            <a:endParaRPr lang="es-ES" sz="2000" dirty="0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SESIONES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18864" y="14127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endParaRPr lang="es-ES" sz="2000" dirty="0" smtClean="0"/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71264" y="15651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1"/>
                </a:solidFill>
              </a:rPr>
              <a:t>El manejo de las sesiones se realiza de la siguiente forma:</a:t>
            </a:r>
          </a:p>
          <a:p>
            <a:pPr>
              <a:buFont typeface="Arial" pitchFamily="34" charset="0"/>
              <a:buChar char="•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r>
              <a:rPr lang="es-ES" sz="2000" dirty="0" smtClean="0">
                <a:solidFill>
                  <a:schemeClr val="tx1"/>
                </a:solidFill>
              </a:rPr>
              <a:t>Todas las páginas deben realizar una llamada a </a:t>
            </a:r>
            <a:r>
              <a:rPr lang="es-ES" sz="2000" dirty="0" err="1" smtClean="0">
                <a:solidFill>
                  <a:schemeClr val="tx1"/>
                </a:solidFill>
              </a:rPr>
              <a:t>session_start</a:t>
            </a:r>
            <a:r>
              <a:rPr lang="es-ES" sz="2000" dirty="0" smtClean="0">
                <a:solidFill>
                  <a:schemeClr val="tx1"/>
                </a:solidFill>
              </a:rPr>
              <a:t>(); como su primera sentencia;</a:t>
            </a:r>
          </a:p>
          <a:p>
            <a:pPr lvl="1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r>
              <a:rPr lang="es-ES" sz="2000" dirty="0" smtClean="0">
                <a:solidFill>
                  <a:schemeClr val="tx1"/>
                </a:solidFill>
              </a:rPr>
              <a:t>Esta llamada debe estar colocada antes de cualquier código HTML o PHP.</a:t>
            </a:r>
          </a:p>
          <a:p>
            <a:pPr lvl="1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r>
              <a:rPr lang="es-ES" sz="2000" dirty="0" smtClean="0">
                <a:solidFill>
                  <a:schemeClr val="tx1"/>
                </a:solidFill>
              </a:rPr>
              <a:t>Conviene llamar a </a:t>
            </a:r>
            <a:r>
              <a:rPr lang="es-ES" sz="2000" dirty="0" err="1" smtClean="0">
                <a:solidFill>
                  <a:schemeClr val="tx1"/>
                </a:solidFill>
              </a:rPr>
              <a:t>session_destroy</a:t>
            </a:r>
            <a:r>
              <a:rPr lang="es-ES" sz="2000" dirty="0" smtClean="0">
                <a:solidFill>
                  <a:schemeClr val="tx1"/>
                </a:solidFill>
              </a:rPr>
              <a:t>() para cerrar la sesión al finalizar el documento</a:t>
            </a:r>
          </a:p>
          <a:p>
            <a:pPr lvl="1"/>
            <a:endParaRPr lang="es-ES" sz="2000" dirty="0" smtClean="0">
              <a:solidFill>
                <a:schemeClr val="tx1"/>
              </a:solidFill>
            </a:endParaRPr>
          </a:p>
          <a:p>
            <a:pPr lvl="1"/>
            <a:endParaRPr lang="es-ES" sz="2000" dirty="0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AUTENTICACIÓN DE USUARIOS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18864" y="14127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endParaRPr lang="es-ES" sz="2000" dirty="0" smtClean="0"/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71264" y="15651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1"/>
                </a:solidFill>
              </a:rPr>
              <a:t>Una cuestión frecuente en un sitio web es controlar el acceso de los usuarios a una zona determinada del mismo.</a:t>
            </a:r>
          </a:p>
          <a:p>
            <a:pPr>
              <a:buFont typeface="Arial" pitchFamily="34" charset="0"/>
              <a:buChar char="•"/>
            </a:pPr>
            <a:endParaRPr lang="es-ES" sz="20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1"/>
                </a:solidFill>
              </a:rPr>
              <a:t>La autenticación de usuarios debe realizarse en el propio servidor web.</a:t>
            </a:r>
          </a:p>
          <a:p>
            <a:pPr>
              <a:buFont typeface="Arial" pitchFamily="34" charset="0"/>
              <a:buChar char="•"/>
            </a:pPr>
            <a:endParaRPr lang="es-ES" sz="20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1"/>
                </a:solidFill>
              </a:rPr>
              <a:t>Para ello se usa PHP + bases de datos para controlar el acceso de los usuarios. Se deben utilizar sesiones para ello. </a:t>
            </a:r>
          </a:p>
          <a:p>
            <a:pPr lvl="1"/>
            <a:endParaRPr lang="es-ES" sz="2000" dirty="0" smtClean="0">
              <a:solidFill>
                <a:schemeClr val="tx1"/>
              </a:solidFill>
            </a:endParaRPr>
          </a:p>
          <a:p>
            <a:pPr lvl="1"/>
            <a:endParaRPr lang="es-ES" sz="2000" dirty="0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36038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12025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AUTENTICACIÓN DE USUARIOS</a:t>
            </a: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ES" sz="3600" b="1" dirty="0" smtClean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18864" y="14127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endParaRPr lang="es-ES" sz="2000" dirty="0" smtClean="0"/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67544" y="1340768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1"/>
                </a:solidFill>
              </a:rPr>
              <a:t>Ejemplo </a:t>
            </a:r>
          </a:p>
          <a:p>
            <a:pPr>
              <a:buFont typeface="Arial" pitchFamily="34" charset="0"/>
              <a:buChar char="•"/>
            </a:pPr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&lt;?PHP</a:t>
            </a:r>
          </a:p>
          <a:p>
            <a:r>
              <a:rPr lang="es-ES" sz="2000" dirty="0" err="1" smtClean="0">
                <a:solidFill>
                  <a:schemeClr val="tx1"/>
                </a:solidFill>
              </a:rPr>
              <a:t>session_start</a:t>
            </a:r>
            <a:r>
              <a:rPr lang="es-ES" sz="20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?&gt;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&lt;HTML &gt;</a:t>
            </a:r>
          </a:p>
          <a:p>
            <a:pPr lvl="1"/>
            <a:r>
              <a:rPr lang="es-ES" sz="2000" dirty="0" smtClean="0">
                <a:solidFill>
                  <a:schemeClr val="tx1"/>
                </a:solidFill>
              </a:rPr>
              <a:t>&lt;HEAD&gt; ...&lt;/HEAD&gt;</a:t>
            </a:r>
          </a:p>
          <a:p>
            <a:pPr lvl="1"/>
            <a:r>
              <a:rPr lang="es-ES" sz="2000" dirty="0" smtClean="0">
                <a:solidFill>
                  <a:schemeClr val="tx1"/>
                </a:solidFill>
              </a:rPr>
              <a:t>&lt;BODY&gt;</a:t>
            </a:r>
          </a:p>
          <a:p>
            <a:pPr lvl="1"/>
            <a:r>
              <a:rPr lang="es-ES" sz="2000" dirty="0" smtClean="0">
                <a:solidFill>
                  <a:schemeClr val="tx1"/>
                </a:solidFill>
              </a:rPr>
              <a:t>&lt;?PHP</a:t>
            </a:r>
          </a:p>
          <a:p>
            <a:pPr lvl="1"/>
            <a:r>
              <a:rPr lang="es-ES" sz="2000" dirty="0" smtClean="0">
                <a:solidFill>
                  <a:schemeClr val="tx1"/>
                </a:solidFill>
              </a:rPr>
              <a:t>		</a:t>
            </a:r>
            <a:r>
              <a:rPr lang="es-ES" sz="2000" dirty="0" err="1" smtClean="0">
                <a:solidFill>
                  <a:schemeClr val="tx1"/>
                </a:solidFill>
              </a:rPr>
              <a:t>if</a:t>
            </a:r>
            <a:r>
              <a:rPr lang="es-ES" sz="2000" dirty="0" smtClean="0">
                <a:solidFill>
                  <a:schemeClr val="tx1"/>
                </a:solidFill>
              </a:rPr>
              <a:t>(</a:t>
            </a:r>
            <a:r>
              <a:rPr lang="es-ES" sz="2000" dirty="0" err="1" smtClean="0">
                <a:solidFill>
                  <a:schemeClr val="tx1"/>
                </a:solidFill>
              </a:rPr>
              <a:t>isset</a:t>
            </a:r>
            <a:r>
              <a:rPr lang="es-ES" sz="2000" dirty="0" smtClean="0">
                <a:solidFill>
                  <a:schemeClr val="tx1"/>
                </a:solidFill>
              </a:rPr>
              <a:t>($_SESSION["</a:t>
            </a:r>
            <a:r>
              <a:rPr lang="es-ES" sz="2000" dirty="0" err="1" smtClean="0">
                <a:solidFill>
                  <a:schemeClr val="tx1"/>
                </a:solidFill>
              </a:rPr>
              <a:t>usuario_valido</a:t>
            </a:r>
            <a:r>
              <a:rPr lang="es-ES" sz="2000" dirty="0" smtClean="0">
                <a:solidFill>
                  <a:schemeClr val="tx1"/>
                </a:solidFill>
              </a:rPr>
              <a:t>"]))</a:t>
            </a:r>
          </a:p>
          <a:p>
            <a:pPr lvl="1"/>
            <a:r>
              <a:rPr lang="es-ES" sz="2000" dirty="0" smtClean="0">
                <a:solidFill>
                  <a:schemeClr val="tx1"/>
                </a:solidFill>
              </a:rPr>
              <a:t>					// Código para usuarios autorizados</a:t>
            </a:r>
          </a:p>
          <a:p>
            <a:pPr lvl="1"/>
            <a:r>
              <a:rPr lang="es-ES" sz="2000" dirty="0" smtClean="0">
                <a:solidFill>
                  <a:schemeClr val="tx1"/>
                </a:solidFill>
              </a:rPr>
              <a:t>		</a:t>
            </a:r>
            <a:r>
              <a:rPr lang="es-ES" sz="2000" dirty="0" err="1" smtClean="0">
                <a:solidFill>
                  <a:schemeClr val="tx1"/>
                </a:solidFill>
              </a:rPr>
              <a:t>else</a:t>
            </a:r>
            <a:endParaRPr lang="es-ES" sz="2000" dirty="0" smtClean="0">
              <a:solidFill>
                <a:schemeClr val="tx1"/>
              </a:solidFill>
            </a:endParaRPr>
          </a:p>
          <a:p>
            <a:pPr lvl="1"/>
            <a:r>
              <a:rPr lang="es-ES" sz="2000" dirty="0" smtClean="0">
                <a:solidFill>
                  <a:schemeClr val="tx1"/>
                </a:solidFill>
              </a:rPr>
              <a:t>					// Mensaje de acceso no autorizado</a:t>
            </a:r>
          </a:p>
          <a:p>
            <a:pPr lvl="1"/>
            <a:r>
              <a:rPr lang="es-ES" sz="2000" dirty="0" smtClean="0">
                <a:solidFill>
                  <a:schemeClr val="tx1"/>
                </a:solidFill>
              </a:rPr>
              <a:t>  ?&gt;</a:t>
            </a:r>
          </a:p>
          <a:p>
            <a:pPr lvl="1"/>
            <a:r>
              <a:rPr lang="es-ES" sz="2000" dirty="0" smtClean="0">
                <a:solidFill>
                  <a:schemeClr val="tx1"/>
                </a:solidFill>
              </a:rPr>
              <a:t>&lt;/BODY&gt;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&lt;/HTML&gt;</a:t>
            </a:r>
          </a:p>
          <a:p>
            <a:pPr lvl="1"/>
            <a:endParaRPr lang="es-ES" sz="2000" dirty="0" smtClean="0">
              <a:solidFill>
                <a:schemeClr val="tx1"/>
              </a:solidFill>
            </a:endParaRPr>
          </a:p>
          <a:p>
            <a:pPr lvl="1"/>
            <a:endParaRPr lang="es-ES" sz="2000" dirty="0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68704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SESIONES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18864" y="14127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endParaRPr lang="es-ES" sz="2000" dirty="0" smtClean="0"/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71264" y="15651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s-ES" sz="2000" b="1" dirty="0" smtClean="0">
                <a:solidFill>
                  <a:schemeClr val="tx1"/>
                </a:solidFill>
              </a:rPr>
              <a:t>Mejorar el </a:t>
            </a:r>
            <a:r>
              <a:rPr lang="es-ES" sz="2000" b="1" dirty="0" err="1" smtClean="0">
                <a:solidFill>
                  <a:schemeClr val="tx1"/>
                </a:solidFill>
              </a:rPr>
              <a:t>login</a:t>
            </a:r>
            <a:r>
              <a:rPr lang="es-ES" sz="2000" b="1" dirty="0" smtClean="0">
                <a:solidFill>
                  <a:schemeClr val="tx1"/>
                </a:solidFill>
              </a:rPr>
              <a:t> que ya teníamos:</a:t>
            </a:r>
          </a:p>
          <a:p>
            <a:pPr>
              <a:buFont typeface="Arial" pitchFamily="34" charset="0"/>
              <a:buChar char="•"/>
            </a:pPr>
            <a:endParaRPr lang="es-ES" sz="2000" dirty="0">
              <a:solidFill>
                <a:schemeClr val="tx1"/>
              </a:solidFill>
            </a:endParaRPr>
          </a:p>
          <a:p>
            <a:pPr marL="1085850" lvl="1" indent="-342900">
              <a:buFontTx/>
              <a:buChar char="-"/>
            </a:pPr>
            <a:r>
              <a:rPr lang="es-ES" sz="2000" dirty="0" smtClean="0">
                <a:solidFill>
                  <a:schemeClr val="tx1"/>
                </a:solidFill>
              </a:rPr>
              <a:t>Añadir un botón para salir de la sesión.</a:t>
            </a:r>
          </a:p>
          <a:p>
            <a:pPr marL="1085850" lvl="1" indent="-342900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marL="1085850" lvl="1" indent="-342900">
              <a:buFontTx/>
              <a:buChar char="-"/>
            </a:pPr>
            <a:r>
              <a:rPr lang="es-ES" sz="2000" dirty="0" smtClean="0">
                <a:solidFill>
                  <a:schemeClr val="tx1"/>
                </a:solidFill>
              </a:rPr>
              <a:t>Si el usuario se </a:t>
            </a:r>
            <a:r>
              <a:rPr lang="es-ES" sz="2000" dirty="0" err="1" smtClean="0">
                <a:solidFill>
                  <a:schemeClr val="tx1"/>
                </a:solidFill>
              </a:rPr>
              <a:t>loguea</a:t>
            </a:r>
            <a:r>
              <a:rPr lang="es-ES" sz="2000" dirty="0" smtClean="0">
                <a:solidFill>
                  <a:schemeClr val="tx1"/>
                </a:solidFill>
              </a:rPr>
              <a:t> correctamente iniciar sesión y mostrar su nombre.</a:t>
            </a:r>
          </a:p>
          <a:p>
            <a:pPr marL="1085850" lvl="1" indent="-342900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marL="742950" lvl="1" indent="0"/>
            <a:r>
              <a:rPr lang="es-ES" sz="2000" dirty="0">
                <a:solidFill>
                  <a:schemeClr val="tx1"/>
                </a:solidFill>
              </a:rPr>
              <a:t>	</a:t>
            </a:r>
            <a:r>
              <a:rPr lang="es-ES" sz="2000" dirty="0" smtClean="0">
                <a:solidFill>
                  <a:schemeClr val="tx1"/>
                </a:solidFill>
              </a:rPr>
              <a:t>-    Sino mostrar el &lt;</a:t>
            </a:r>
            <a:r>
              <a:rPr lang="es-ES" sz="2000" dirty="0" err="1" smtClean="0">
                <a:solidFill>
                  <a:schemeClr val="tx1"/>
                </a:solidFill>
              </a:rPr>
              <a:t>form</a:t>
            </a:r>
            <a:r>
              <a:rPr lang="es-ES" sz="2000" dirty="0" smtClean="0">
                <a:solidFill>
                  <a:schemeClr val="tx1"/>
                </a:solidFill>
              </a:rPr>
              <a:t>&gt; del </a:t>
            </a:r>
            <a:r>
              <a:rPr lang="es-ES" sz="2000" dirty="0" err="1" smtClean="0">
                <a:solidFill>
                  <a:schemeClr val="tx1"/>
                </a:solidFill>
              </a:rPr>
              <a:t>login</a:t>
            </a:r>
            <a:r>
              <a:rPr lang="es-ES" sz="2000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s-ES" sz="2000" dirty="0" smtClean="0">
              <a:solidFill>
                <a:schemeClr val="tx1"/>
              </a:solidFill>
            </a:endParaRPr>
          </a:p>
          <a:p>
            <a:pPr lvl="1"/>
            <a:endParaRPr lang="es-ES" sz="2000" dirty="0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36921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AUTENTICACIÓN DE USUARIOS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18864" y="14127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endParaRPr lang="es-ES" sz="2000" dirty="0" smtClean="0"/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71264" y="15651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s-ES" b="1" dirty="0" smtClean="0">
                <a:solidFill>
                  <a:schemeClr val="tx1"/>
                </a:solidFill>
              </a:rPr>
              <a:t>Ejercicio 12</a:t>
            </a:r>
            <a:r>
              <a:rPr lang="es-ES" dirty="0" smtClean="0">
                <a:solidFill>
                  <a:schemeClr val="tx1"/>
                </a:solidFill>
              </a:rPr>
              <a:t>: Gestión de noticias parte 1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r>
              <a:rPr lang="es-ES" sz="2000" dirty="0" smtClean="0">
                <a:solidFill>
                  <a:schemeClr val="tx1"/>
                </a:solidFill>
              </a:rPr>
              <a:t>Para nuestro sistema de gestión de noticias se va a restringir el acceso a las operaciones a unos usuarios identificados por un nombre y contraseña.</a:t>
            </a: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r>
              <a:rPr lang="es-ES" sz="2000" dirty="0" smtClean="0">
                <a:solidFill>
                  <a:schemeClr val="tx1"/>
                </a:solidFill>
              </a:rPr>
              <a:t>La información de los usuarios por ahora será estática.</a:t>
            </a: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r>
              <a:rPr lang="es-ES" sz="2000" dirty="0" smtClean="0">
                <a:solidFill>
                  <a:schemeClr val="tx1"/>
                </a:solidFill>
              </a:rPr>
              <a:t>Las contraseñas estarán </a:t>
            </a:r>
            <a:r>
              <a:rPr lang="es-ES" sz="2000" dirty="0" err="1" smtClean="0">
                <a:solidFill>
                  <a:schemeClr val="tx1"/>
                </a:solidFill>
              </a:rPr>
              <a:t>encriptadas</a:t>
            </a:r>
            <a:r>
              <a:rPr lang="es-ES" sz="2000" dirty="0" smtClean="0">
                <a:solidFill>
                  <a:schemeClr val="tx1"/>
                </a:solidFill>
              </a:rPr>
              <a:t>.</a:t>
            </a: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r>
              <a:rPr lang="es-ES" sz="2000" dirty="0" smtClean="0">
                <a:solidFill>
                  <a:schemeClr val="tx1"/>
                </a:solidFill>
              </a:rPr>
              <a:t>Detalles del ejercicio en los siguientes esquemas:</a:t>
            </a: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AUTENTICACIÓN DE USUARIOS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18864" y="14127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endParaRPr lang="es-ES" sz="2000" dirty="0" smtClean="0"/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71264" y="15651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s-ES" b="1" dirty="0" smtClean="0">
                <a:solidFill>
                  <a:schemeClr val="tx1"/>
                </a:solidFill>
              </a:rPr>
              <a:t>Ejercicio 12</a:t>
            </a:r>
            <a:r>
              <a:rPr lang="es-ES" dirty="0" smtClean="0">
                <a:solidFill>
                  <a:schemeClr val="tx1"/>
                </a:solidFill>
              </a:rPr>
              <a:t>: Gestión de noticias parte 1</a:t>
            </a:r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2132856"/>
            <a:ext cx="6775551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AUTENTICACIÓN DE USUARIOS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18864" y="14127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endParaRPr lang="es-ES" sz="2000" dirty="0" smtClean="0"/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71264" y="15651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s-ES" b="1" dirty="0" smtClean="0">
                <a:solidFill>
                  <a:schemeClr val="tx1"/>
                </a:solidFill>
              </a:rPr>
              <a:t>Ejercicio 12</a:t>
            </a:r>
            <a:r>
              <a:rPr lang="es-ES" dirty="0" smtClean="0">
                <a:solidFill>
                  <a:schemeClr val="tx1"/>
                </a:solidFill>
              </a:rPr>
              <a:t>: Gestión de noticias parte 1</a:t>
            </a:r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4450" y="1998712"/>
            <a:ext cx="6515100" cy="4310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AUTENTICACIÓN DE USUARIOS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18864" y="14127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endParaRPr lang="es-ES" sz="2000" dirty="0" smtClean="0"/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71264" y="15651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s-ES" b="1" dirty="0" smtClean="0">
                <a:solidFill>
                  <a:schemeClr val="tx1"/>
                </a:solidFill>
              </a:rPr>
              <a:t>Ejercicio 12</a:t>
            </a:r>
            <a:r>
              <a:rPr lang="es-ES" dirty="0" smtClean="0">
                <a:solidFill>
                  <a:schemeClr val="tx1"/>
                </a:solidFill>
              </a:rPr>
              <a:t>: Gestión de noticias parte 1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r>
              <a:rPr lang="es-ES" sz="2000" dirty="0" smtClean="0">
                <a:solidFill>
                  <a:schemeClr val="tx1"/>
                </a:solidFill>
              </a:rPr>
              <a:t>Insertar noticia será un formulario </a:t>
            </a:r>
            <a:r>
              <a:rPr lang="es-ES" sz="2000" b="1" dirty="0" smtClean="0">
                <a:solidFill>
                  <a:schemeClr val="tx1"/>
                </a:solidFill>
              </a:rPr>
              <a:t>solo válido para usuarios con </a:t>
            </a:r>
            <a:r>
              <a:rPr lang="es-ES" sz="2000" b="1" dirty="0" err="1" smtClean="0">
                <a:solidFill>
                  <a:schemeClr val="tx1"/>
                </a:solidFill>
              </a:rPr>
              <a:t>login</a:t>
            </a:r>
            <a:r>
              <a:rPr lang="es-ES" sz="2000" b="1" dirty="0" smtClean="0">
                <a:solidFill>
                  <a:schemeClr val="tx1"/>
                </a:solidFill>
              </a:rPr>
              <a:t>.</a:t>
            </a:r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r>
              <a:rPr lang="es-ES" sz="2000" dirty="0" smtClean="0">
                <a:solidFill>
                  <a:schemeClr val="tx1"/>
                </a:solidFill>
              </a:rPr>
              <a:t>Eliminar noticia será un formulario </a:t>
            </a:r>
            <a:r>
              <a:rPr lang="es-ES" sz="2000" b="1" dirty="0" smtClean="0">
                <a:solidFill>
                  <a:schemeClr val="tx1"/>
                </a:solidFill>
              </a:rPr>
              <a:t>solo valido para usuarios con </a:t>
            </a:r>
            <a:r>
              <a:rPr lang="es-ES" sz="2000" b="1" dirty="0" err="1" smtClean="0">
                <a:solidFill>
                  <a:schemeClr val="tx1"/>
                </a:solidFill>
              </a:rPr>
              <a:t>login</a:t>
            </a:r>
            <a:r>
              <a:rPr lang="es-ES" sz="2000" b="1" dirty="0" smtClean="0">
                <a:solidFill>
                  <a:schemeClr val="tx1"/>
                </a:solidFill>
              </a:rPr>
              <a:t> (apartado vacio por ahora).</a:t>
            </a:r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r>
              <a:rPr lang="es-ES" sz="2000" dirty="0" smtClean="0">
                <a:solidFill>
                  <a:schemeClr val="tx1"/>
                </a:solidFill>
              </a:rPr>
              <a:t>Consultar noticia será una </a:t>
            </a:r>
            <a:r>
              <a:rPr lang="es-ES" sz="2000" b="1" dirty="0" smtClean="0">
                <a:solidFill>
                  <a:schemeClr val="tx1"/>
                </a:solidFill>
              </a:rPr>
              <a:t>sección pública (apartado vacio por ahora).</a:t>
            </a:r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674"/>
            <a:ext cx="8909322" cy="6687326"/>
          </a:xfrm>
          <a:prstGeom prst="rect">
            <a:avLst/>
          </a:prstGeom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AUTENTICACIÓN DE USUARIOS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18864" y="14127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endParaRPr lang="es-ES" sz="2000" dirty="0" smtClean="0"/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71264" y="1565176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marL="1482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s-ES" b="1" dirty="0" smtClean="0">
                <a:solidFill>
                  <a:schemeClr val="tx1"/>
                </a:solidFill>
              </a:rPr>
              <a:t>Ejercicio 12</a:t>
            </a:r>
            <a:r>
              <a:rPr lang="es-ES" dirty="0" smtClean="0">
                <a:solidFill>
                  <a:schemeClr val="tx1"/>
                </a:solidFill>
              </a:rPr>
              <a:t>: Gestión de noticias parte 1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r>
              <a:rPr lang="es-ES" sz="2000" dirty="0" smtClean="0">
                <a:solidFill>
                  <a:schemeClr val="tx1"/>
                </a:solidFill>
              </a:rPr>
              <a:t>Insertar noticia será un formulario con:</a:t>
            </a: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3">
              <a:buFontTx/>
              <a:buChar char="-"/>
            </a:pPr>
            <a:r>
              <a:rPr lang="es-ES" sz="2000" dirty="0" smtClean="0">
                <a:solidFill>
                  <a:schemeClr val="tx1"/>
                </a:solidFill>
              </a:rPr>
              <a:t>Titulo de noticia</a:t>
            </a:r>
          </a:p>
          <a:p>
            <a:pPr lvl="3">
              <a:buFontTx/>
              <a:buChar char="-"/>
            </a:pPr>
            <a:r>
              <a:rPr lang="es-ES" sz="2000" dirty="0" smtClean="0">
                <a:solidFill>
                  <a:schemeClr val="tx1"/>
                </a:solidFill>
              </a:rPr>
              <a:t>Texto de noticia</a:t>
            </a:r>
          </a:p>
          <a:p>
            <a:pPr lvl="3">
              <a:buFontTx/>
              <a:buChar char="-"/>
            </a:pPr>
            <a:r>
              <a:rPr lang="es-ES" sz="2000" dirty="0" smtClean="0">
                <a:solidFill>
                  <a:schemeClr val="tx1"/>
                </a:solidFill>
              </a:rPr>
              <a:t>Imagen asociada</a:t>
            </a:r>
          </a:p>
          <a:p>
            <a:pPr lvl="3">
              <a:buFontTx/>
              <a:buChar char="-"/>
            </a:pPr>
            <a:r>
              <a:rPr lang="es-ES" sz="2000" dirty="0" smtClean="0">
                <a:solidFill>
                  <a:schemeClr val="tx1"/>
                </a:solidFill>
              </a:rPr>
              <a:t>Nombre del autor</a:t>
            </a:r>
          </a:p>
          <a:p>
            <a:pPr lvl="3">
              <a:buFontTx/>
              <a:buChar char="-"/>
            </a:pPr>
            <a:r>
              <a:rPr lang="es-ES" sz="2000" dirty="0" smtClean="0">
                <a:solidFill>
                  <a:schemeClr val="tx1"/>
                </a:solidFill>
              </a:rPr>
              <a:t>Fecha</a:t>
            </a:r>
          </a:p>
          <a:p>
            <a:pPr lvl="3">
              <a:buFontTx/>
              <a:buChar char="-"/>
            </a:pPr>
            <a:r>
              <a:rPr lang="es-ES" sz="2000" dirty="0" smtClean="0">
                <a:solidFill>
                  <a:schemeClr val="tx1"/>
                </a:solidFill>
              </a:rPr>
              <a:t>Botón de </a:t>
            </a:r>
            <a:r>
              <a:rPr lang="es-ES" sz="2000" dirty="0" err="1" smtClean="0">
                <a:solidFill>
                  <a:schemeClr val="tx1"/>
                </a:solidFill>
              </a:rPr>
              <a:t>submit</a:t>
            </a:r>
            <a:endParaRPr lang="es-ES" sz="2000" dirty="0" smtClean="0">
              <a:solidFill>
                <a:schemeClr val="tx1"/>
              </a:solidFill>
            </a:endParaRPr>
          </a:p>
          <a:p>
            <a:pPr lvl="3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3"/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r>
              <a:rPr lang="es-ES" sz="2000" dirty="0" smtClean="0">
                <a:solidFill>
                  <a:schemeClr val="tx1"/>
                </a:solidFill>
              </a:rPr>
              <a:t>Cuando se introduce la noticia se vuelve a mostrar la información por pantalla.</a:t>
            </a: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s-ES" sz="2000" dirty="0" smtClean="0">
              <a:solidFill>
                <a:schemeClr val="tx1"/>
              </a:solidFill>
            </a:endParaRP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20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None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None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600"/>
              </a:spcBef>
              <a:buClrTx/>
              <a:buSzTx/>
              <a:buFontTx/>
              <a:buNone/>
            </a:pPr>
            <a:endParaRPr lang="es-ES" altLang="es-ES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Funcionamiento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67544" y="1484784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La 1ª vez que se carga la página se muestra el formulario (a)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La 2ª vez que se carga la página se </a:t>
            </a: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procesa 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el formulario (b)</a:t>
            </a:r>
            <a:endParaRPr lang="es-ES" altLang="es-ES" sz="2000" b="1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None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None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600"/>
              </a:spcBef>
              <a:buClrTx/>
              <a:buSzTx/>
              <a:buFontTx/>
              <a:buNone/>
            </a:pPr>
            <a:endParaRPr lang="es-ES" altLang="es-ES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3113" y="2052439"/>
            <a:ext cx="50577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None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None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600"/>
              </a:spcBef>
              <a:buClrTx/>
              <a:buSzTx/>
              <a:buFontTx/>
              <a:buNone/>
            </a:pPr>
            <a:endParaRPr lang="es-ES" altLang="es-ES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Funcionamiento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67544" y="1484784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Para saber si se ha enviado el formulario se acude a la variable correspondiente al botón de envío, normalmente 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submit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endParaRPr lang="es-E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s-E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&lt;INPUT TYPE="SUBMIT" NAME="</a:t>
            </a:r>
            <a:r>
              <a:rPr lang="en-US" sz="20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enviar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“ VALUE="</a:t>
            </a:r>
            <a:r>
              <a:rPr lang="en-US" sz="20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procesar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"&gt;</a:t>
            </a:r>
          </a:p>
          <a:p>
            <a:endParaRPr lang="en-US" sz="2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s-ES" sz="2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entonces la condición anterior se transforma en:</a:t>
            </a:r>
          </a:p>
          <a:p>
            <a:r>
              <a:rPr lang="es-ES" sz="2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</a:t>
            </a:r>
            <a:r>
              <a:rPr lang="es-ES" sz="20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if</a:t>
            </a:r>
            <a:r>
              <a:rPr lang="es-ES" sz="2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s-ES" sz="20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isset</a:t>
            </a:r>
            <a:r>
              <a:rPr lang="es-ES" sz="2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($enviar))</a:t>
            </a:r>
          </a:p>
          <a:p>
            <a:endParaRPr lang="es-ES" altLang="es-ES" sz="2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" altLang="es-ES" sz="2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 pueden tener varios tipos SUBMIT con diferentes nombres y valores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None/>
            </a:pPr>
            <a:endParaRPr lang="es-ES" altLang="es-ES" sz="18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None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600"/>
              </a:spcBef>
              <a:buClrTx/>
              <a:buSzTx/>
              <a:buFontTx/>
              <a:buNone/>
            </a:pPr>
            <a:endParaRPr lang="es-ES" altLang="es-ES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None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None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600"/>
              </a:spcBef>
              <a:buClrTx/>
              <a:buSzTx/>
              <a:buFontTx/>
              <a:buNone/>
            </a:pPr>
            <a:endParaRPr lang="es-ES" altLang="es-ES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Ejemplo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67544" y="1484784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Transformar el ejemplo mostrado anteriormente a un solo fichero.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- Uno.php y dos.php pasan a ser un único archivo.</a:t>
            </a: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- si se han enviado los datos se procesan, </a:t>
            </a: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- sino se muestra el formulario.</a:t>
            </a:r>
            <a:endParaRPr lang="es-ES" altLang="es-ES" sz="2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None/>
            </a:pPr>
            <a:endParaRPr lang="es-ES" altLang="es-ES" sz="18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None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600"/>
              </a:spcBef>
              <a:buClrTx/>
              <a:buSzTx/>
              <a:buFontTx/>
              <a:buNone/>
            </a:pPr>
            <a:endParaRPr lang="es-ES" altLang="es-ES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9390</TotalTime>
  <Words>2180</Words>
  <Application>Microsoft Office PowerPoint</Application>
  <PresentationFormat>Presentación en pantalla (4:3)</PresentationFormat>
  <Paragraphs>1086</Paragraphs>
  <Slides>69</Slides>
  <Notes>61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69</vt:i4>
      </vt:variant>
    </vt:vector>
  </HeadingPairs>
  <TitlesOfParts>
    <vt:vector size="70" baseType="lpstr">
      <vt:lpstr>Office Theme</vt:lpstr>
      <vt:lpstr>Formularios y PHP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Diapositiva 57</vt:lpstr>
      <vt:lpstr>Diapositiva 58</vt:lpstr>
      <vt:lpstr>Diapositiva 59</vt:lpstr>
      <vt:lpstr>Diapositiva 60</vt:lpstr>
      <vt:lpstr>Diapositiva 61</vt:lpstr>
      <vt:lpstr>Diapositiva 62</vt:lpstr>
      <vt:lpstr>Diapositiva 63</vt:lpstr>
      <vt:lpstr>Diapositiva 64</vt:lpstr>
      <vt:lpstr>Diapositiva 65</vt:lpstr>
      <vt:lpstr>Diapositiva 66</vt:lpstr>
      <vt:lpstr>Diapositiva 67</vt:lpstr>
      <vt:lpstr>Diapositiva 68</vt:lpstr>
      <vt:lpstr>Diapositiva 69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</dc:title>
  <dc:creator>ikram</dc:creator>
  <cp:lastModifiedBy>Alberto</cp:lastModifiedBy>
  <cp:revision>289</cp:revision>
  <dcterms:created xsi:type="dcterms:W3CDTF">2013-01-07T09:07:45Z</dcterms:created>
  <dcterms:modified xsi:type="dcterms:W3CDTF">2017-03-22T08:28:32Z</dcterms:modified>
</cp:coreProperties>
</file>