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5" r:id="rId3"/>
    <p:sldId id="283" r:id="rId4"/>
    <p:sldId id="282" r:id="rId5"/>
    <p:sldId id="286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84" autoAdjust="0"/>
  </p:normalViewPr>
  <p:slideViewPr>
    <p:cSldViewPr>
      <p:cViewPr varScale="1">
        <p:scale>
          <a:sx n="59" d="100"/>
          <a:sy n="59" d="100"/>
        </p:scale>
        <p:origin x="-12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F3C0-BF59-452B-9D25-5D52BF48C23A}" type="datetimeFigureOut">
              <a:rPr lang="es-ES" smtClean="0"/>
              <a:pPr/>
              <a:t>30/12/2016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F225-FBF0-4332-9D1A-3509B69429B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4144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Navegador_web" TargetMode="External"/><Relationship Id="rId3" Type="http://schemas.openxmlformats.org/officeDocument/2006/relationships/hyperlink" Target="http://es.wikipedia.org/wiki/Sitio_web" TargetMode="External"/><Relationship Id="rId7" Type="http://schemas.openxmlformats.org/officeDocument/2006/relationships/hyperlink" Target="http://es.wikipedia.org/wiki/Base_de_dato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s.wikipedia.org/wiki/Software" TargetMode="External"/><Relationship Id="rId5" Type="http://schemas.openxmlformats.org/officeDocument/2006/relationships/hyperlink" Target="http://es.wikipedia.org/wiki/Intranet" TargetMode="External"/><Relationship Id="rId4" Type="http://schemas.openxmlformats.org/officeDocument/2006/relationships/hyperlink" Target="http://es.wikipedia.org/wiki/Interne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¿Cuando nos referimos a la Web estamos hablando de?</a:t>
            </a:r>
          </a:p>
          <a:p>
            <a:endParaRPr lang="es-E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web fue inicialmente concebida y creada por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 </a:t>
            </a:r>
            <a:r>
              <a:rPr lang="es-E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Berners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-Lee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 especialista del laboratorio europeo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partículas (CERN) en 1989. En sus mismas palabras, había una "necesidad de una herramienta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colaborativa que soportara el conocimiento científico" en un contexto internacional. Él y su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compañero Robert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Cailliau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crearon un prototipo web para el CERN y lo mostraron a la comunidad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sus pruebas </a:t>
            </a:r>
            <a:r>
              <a:rPr lang="es-E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comentarios</a:t>
            </a:r>
          </a:p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basado en el concepto de hipertexto (</a:t>
            </a:r>
            <a:r>
              <a:rPr lang="es-E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Texto que cuando pulsamos en él nos conduce a otro</a:t>
            </a:r>
          </a:p>
          <a:p>
            <a:r>
              <a:rPr lang="es-E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texto, objeto, sonido, video, sección o documento relacionado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Como resultado se crearon unos protocolos (</a:t>
            </a:r>
            <a:r>
              <a:rPr lang="es-E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</a:t>
            </a:r>
          </a:p>
          <a:p>
            <a:r>
              <a:rPr lang="es-E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pulsamos en él nos conduce a otro texto, objeto, sonido, video, sección o documento relacionado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y especificaciones que han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sido adoptados universalmente e incorporados a Internet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Desarrollo web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un término amplio que define la creación de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itio web"/>
              </a:rPr>
              <a:t>sitios web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rnet"/>
              </a:rPr>
              <a:t>Internet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una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Intranet"/>
              </a:rPr>
              <a:t>intranet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Para conseguirlo se hace uso de tecnologías de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oftware"/>
              </a:rPr>
              <a:t>software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 lado del servidor y del cliente que involucran una combinación de procesos de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ase de datos"/>
              </a:rPr>
              <a:t>base de datos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 el uso de un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Navegador web"/>
              </a:rPr>
              <a:t>navegador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 Internet a fin de realizar determinadas tareas o mostrar información.</a:t>
            </a:r>
            <a:endParaRPr lang="es-ES" sz="10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 hablamos de tecnologías empleadas en lenguajes de programación web podemos citar dos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grupos básicos: </a:t>
            </a:r>
            <a:r>
              <a:rPr lang="es-E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</a:t>
            </a:r>
            <a:r>
              <a:rPr lang="es-E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server-</a:t>
            </a:r>
            <a:r>
              <a:rPr lang="es-E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side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Las tecnologías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 aquellas que son ejecutadas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el cliente, generalmente en el contexto del navegador web. Cuando los programas o tecnologías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 ejecutadas o interpretadas por el servidor estamos hablando de programación server-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side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s-E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general las tecnologías 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server-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side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poseen características que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hacen complementarias más que adversarias. Por ejemplo, cuando añadimos un formulario para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recoger información y grabarla en una base de datos, es obvio que tendría más sentido chequear el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formulario en el lado del cliente para asegurarnos que la información introducida es correcta, justo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antes de enviar la información a la base de datos del servidor. La programación en el lado del cliente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consigue que la validación del formulario sea mucho más efectiva y que el usuario se sienta menos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frustrado al cubrir los datos en el formulario. Por otro lado el almacenar los datos en el servidor estaría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mucho mejor gestionado por una tecnología del lado del servidor (server-</a:t>
            </a:r>
            <a:r>
              <a:rPr lang="es-E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side</a:t>
            </a:r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dando por supuesto</a:t>
            </a:r>
          </a:p>
          <a:p>
            <a:r>
              <a:rPr lang="es-E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la base de datos estará en el lado del servidor.</a:t>
            </a:r>
            <a:endParaRPr lang="es-ES" sz="10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ángulo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755775" y="762000"/>
            <a:ext cx="3352800" cy="2514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6819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8327" y="3505052"/>
            <a:ext cx="4648965" cy="49533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5" tIns="45707" rIns="91415" bIns="45707"/>
          <a:lstStyle/>
          <a:p>
            <a:endParaRPr lang="es-ES" sz="1000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30/12/2016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882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30/12/2016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132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30/12/2016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0920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30/12/2016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33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30/12/2016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954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30/12/2016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644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30/12/2016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8481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30/12/2016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98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30/12/2016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027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30/12/2016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420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49F7-59F2-45EB-B9EC-79729E35414E}" type="datetimeFigureOut">
              <a:rPr lang="es-ES" smtClean="0"/>
              <a:pPr/>
              <a:t>30/12/2016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170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49F7-59F2-45EB-B9EC-79729E35414E}" type="datetimeFigureOut">
              <a:rPr lang="es-ES" smtClean="0"/>
              <a:pPr/>
              <a:t>30/12/2016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832F-E20B-472E-BE65-68E1C617921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7273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ublimetext.com/" TargetMode="External"/><Relationship Id="rId4" Type="http://schemas.openxmlformats.org/officeDocument/2006/relationships/hyperlink" Target="http://www.easyphp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s-ES" dirty="0" smtClean="0"/>
          </a:p>
          <a:p>
            <a:pPr algn="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169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Objetivos del curso</a:t>
            </a:r>
            <a:endParaRPr lang="ca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400" b="1" dirty="0" smtClean="0"/>
              <a:t>Objetivo principal</a:t>
            </a:r>
            <a:r>
              <a:rPr lang="es-ES" sz="2400" dirty="0" smtClean="0"/>
              <a:t>: aprender a </a:t>
            </a:r>
            <a:r>
              <a:rPr lang="es-ES" sz="2400" b="1" dirty="0" smtClean="0"/>
              <a:t>desarrollar </a:t>
            </a:r>
            <a:r>
              <a:rPr lang="es-ES" sz="2400" dirty="0" smtClean="0"/>
              <a:t>nuestros propios sitios web desde cero, tanto su estructura y navegación como sus funcionalidades internas (no visibles por el usuario).</a:t>
            </a:r>
          </a:p>
          <a:p>
            <a:endParaRPr lang="es-ES" sz="2400" dirty="0"/>
          </a:p>
          <a:p>
            <a:r>
              <a:rPr lang="es-ES" sz="2400" dirty="0" smtClean="0"/>
              <a:t>Partes principales del curso:</a:t>
            </a:r>
          </a:p>
          <a:p>
            <a:pPr lvl="1"/>
            <a:endParaRPr lang="es-ES" sz="2000" dirty="0"/>
          </a:p>
          <a:p>
            <a:pPr marL="914400" lvl="1" indent="-457200">
              <a:buFont typeface="+mj-lt"/>
              <a:buAutoNum type="arabicPeriod"/>
            </a:pPr>
            <a:r>
              <a:rPr lang="es-ES" sz="2000" dirty="0" smtClean="0"/>
              <a:t>Creación de las diferentes páginas de nuestra web: estructura visual, estilos personalizados y comportamientos dinámicos.</a:t>
            </a:r>
          </a:p>
          <a:p>
            <a:pPr marL="914400" lvl="1" indent="-457200">
              <a:buFont typeface="+mj-lt"/>
              <a:buAutoNum type="arabicPeriod"/>
            </a:pPr>
            <a:endParaRPr lang="es-ES" sz="2000" dirty="0"/>
          </a:p>
          <a:p>
            <a:pPr marL="914400" lvl="1" indent="-457200">
              <a:buFont typeface="+mj-lt"/>
              <a:buAutoNum type="arabicPeriod"/>
            </a:pPr>
            <a:r>
              <a:rPr lang="es-ES" sz="2000" dirty="0" smtClean="0"/>
              <a:t>Creación de programas que actúen en nuestro </a:t>
            </a:r>
            <a:r>
              <a:rPr lang="es-ES" sz="2000" b="1" dirty="0" smtClean="0"/>
              <a:t>servidor</a:t>
            </a:r>
            <a:r>
              <a:rPr lang="es-ES" sz="2000" dirty="0" smtClean="0"/>
              <a:t> web, que gestionaran el funcionamiento “interno” de nuestra página.</a:t>
            </a:r>
          </a:p>
          <a:p>
            <a:pPr marL="914400" lvl="1" indent="-457200">
              <a:buFont typeface="+mj-lt"/>
              <a:buAutoNum type="arabicPeriod"/>
            </a:pPr>
            <a:endParaRPr lang="es-ES" sz="2000" dirty="0"/>
          </a:p>
          <a:p>
            <a:pPr marL="914400" lvl="1" indent="-457200">
              <a:buFont typeface="+mj-lt"/>
              <a:buAutoNum type="arabicPeriod"/>
            </a:pPr>
            <a:r>
              <a:rPr lang="es-ES" sz="2000" dirty="0" smtClean="0"/>
              <a:t>Diseño de </a:t>
            </a:r>
            <a:r>
              <a:rPr lang="es-ES" sz="2000" b="1" dirty="0" smtClean="0"/>
              <a:t>bases de datos</a:t>
            </a:r>
            <a:r>
              <a:rPr lang="es-ES" sz="2000" dirty="0" smtClean="0"/>
              <a:t>, en las que almacenar información de manera permanente, así como aprendizaje de su uso de manera dinámica durante la navegación en nuestra web.</a:t>
            </a:r>
          </a:p>
          <a:p>
            <a:pPr marL="914400" lvl="1" indent="-457200">
              <a:buFont typeface="+mj-lt"/>
              <a:buAutoNum type="arabicPeriod"/>
            </a:pPr>
            <a:endParaRPr lang="es-ES" sz="2000" dirty="0" smtClean="0"/>
          </a:p>
          <a:p>
            <a:pPr marL="914400" lvl="1" indent="-457200">
              <a:buFont typeface="+mj-lt"/>
              <a:buAutoNum type="arabicPeriod"/>
            </a:pPr>
            <a:endParaRPr lang="es-ES" sz="2000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18142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es-ES" sz="4000" dirty="0"/>
              <a:t>Modelo de los sitios web</a:t>
            </a:r>
            <a:endParaRPr lang="ca-ES" sz="4000" dirty="0"/>
          </a:p>
        </p:txBody>
      </p:sp>
      <p:pic>
        <p:nvPicPr>
          <p:cNvPr id="9" name="Imagen 8" descr="Funcionamiento-Servidor-We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916832"/>
            <a:ext cx="8136904" cy="33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52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Preparación del entorno de trabajo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Datos acceso ordenador aula BI101:</a:t>
            </a:r>
          </a:p>
          <a:p>
            <a:endParaRPr lang="es-ES" dirty="0" smtClean="0"/>
          </a:p>
          <a:p>
            <a:pPr lvl="2"/>
            <a:r>
              <a:rPr lang="es-ES" dirty="0" smtClean="0"/>
              <a:t>Nombre de usuario: </a:t>
            </a:r>
            <a:r>
              <a:rPr lang="es-ES" b="1" dirty="0" smtClean="0"/>
              <a:t>BI101-xx\curs2017</a:t>
            </a:r>
            <a:endParaRPr lang="es-ES" b="1" dirty="0" smtClean="0"/>
          </a:p>
          <a:p>
            <a:pPr lvl="3"/>
            <a:r>
              <a:rPr lang="es-ES" dirty="0" smtClean="0"/>
              <a:t>(xx = </a:t>
            </a:r>
            <a:r>
              <a:rPr lang="es-ES" dirty="0"/>
              <a:t>numero </a:t>
            </a:r>
            <a:r>
              <a:rPr lang="es-ES" dirty="0" smtClean="0"/>
              <a:t>ordenador)</a:t>
            </a:r>
          </a:p>
          <a:p>
            <a:pPr lvl="3"/>
            <a:endParaRPr lang="es-ES" dirty="0"/>
          </a:p>
          <a:p>
            <a:pPr lvl="2"/>
            <a:r>
              <a:rPr lang="es-ES" dirty="0" smtClean="0"/>
              <a:t>Contraseña: </a:t>
            </a:r>
            <a:r>
              <a:rPr lang="es-ES" b="1" dirty="0" err="1" smtClean="0"/>
              <a:t>cursocurso</a:t>
            </a:r>
            <a:r>
              <a:rPr lang="es-ES" b="1" dirty="0" smtClean="0"/>
              <a:t>.</a:t>
            </a:r>
            <a:endParaRPr lang="es-ES" dirty="0" smtClean="0"/>
          </a:p>
          <a:p>
            <a:pPr marL="0" indent="0">
              <a:buNone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xmlns="" val="6966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39" y="85337"/>
            <a:ext cx="8909322" cy="6687326"/>
          </a:xfrm>
          <a:prstGeom prst="rect">
            <a:avLst/>
          </a:prstGeom>
        </p:spPr>
      </p:pic>
      <p:sp>
        <p:nvSpPr>
          <p:cNvPr id="1185794" name="Rectángulo 2"/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Preparación del entorno de trabajo</a:t>
            </a:r>
            <a:endParaRPr lang="es-ES" sz="4000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Instalar un servidor </a:t>
            </a:r>
            <a:r>
              <a:rPr lang="es-ES" dirty="0" smtClean="0"/>
              <a:t>web local:</a:t>
            </a:r>
          </a:p>
          <a:p>
            <a:endParaRPr lang="es-ES" dirty="0"/>
          </a:p>
          <a:p>
            <a:pPr lvl="1"/>
            <a:r>
              <a:rPr lang="es-ES" dirty="0" err="1"/>
              <a:t>EasyPHP</a:t>
            </a:r>
            <a:r>
              <a:rPr lang="es-ES" dirty="0"/>
              <a:t> </a:t>
            </a:r>
            <a:r>
              <a:rPr lang="es-ES" dirty="0" err="1"/>
              <a:t>Devserver</a:t>
            </a:r>
            <a:r>
              <a:rPr lang="es-ES" dirty="0"/>
              <a:t> (</a:t>
            </a:r>
            <a:r>
              <a:rPr lang="es-ES" dirty="0">
                <a:hlinkClick r:id="rId4"/>
              </a:rPr>
              <a:t>http://www.easyphp.org</a:t>
            </a:r>
            <a:r>
              <a:rPr lang="es-ES" dirty="0" smtClean="0">
                <a:hlinkClick r:id="rId4"/>
              </a:rPr>
              <a:t>/</a:t>
            </a:r>
            <a:r>
              <a:rPr lang="es-ES" dirty="0" smtClean="0"/>
              <a:t>)</a:t>
            </a:r>
          </a:p>
          <a:p>
            <a:pPr lvl="1"/>
            <a:endParaRPr lang="es-ES" dirty="0"/>
          </a:p>
          <a:p>
            <a:r>
              <a:rPr lang="es-ES" dirty="0"/>
              <a:t>Instalar un editor de texto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lvl="1"/>
            <a:r>
              <a:rPr lang="es-ES" dirty="0"/>
              <a:t>Sublime Text 2/3 (</a:t>
            </a:r>
            <a:r>
              <a:rPr lang="es-ES" dirty="0">
                <a:hlinkClick r:id="rId5"/>
              </a:rPr>
              <a:t>http://www.sublimetext.com</a:t>
            </a:r>
            <a:r>
              <a:rPr lang="es-ES" dirty="0" smtClean="0">
                <a:hlinkClick r:id="rId5"/>
              </a:rPr>
              <a:t>/</a:t>
            </a:r>
            <a:r>
              <a:rPr lang="es-ES" dirty="0" smtClean="0"/>
              <a:t>)</a:t>
            </a:r>
            <a:endParaRPr lang="es-ES" dirty="0"/>
          </a:p>
          <a:p>
            <a:pPr marL="0" indent="0">
              <a:buNone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xmlns="" val="36002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527</Words>
  <Application>Microsoft Office PowerPoint</Application>
  <PresentationFormat>Presentación en pantalla (4:3)</PresentationFormat>
  <Paragraphs>57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Office Theme</vt:lpstr>
      <vt:lpstr>Introducción</vt:lpstr>
      <vt:lpstr>Objetivos del curso</vt:lpstr>
      <vt:lpstr>Modelo de los sitios web</vt:lpstr>
      <vt:lpstr>Preparación del entorno de trabajo</vt:lpstr>
      <vt:lpstr>Preparación del entorno de trabajo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ikram</dc:creator>
  <cp:lastModifiedBy>Alberto</cp:lastModifiedBy>
  <cp:revision>48</cp:revision>
  <dcterms:created xsi:type="dcterms:W3CDTF">2013-01-07T09:07:45Z</dcterms:created>
  <dcterms:modified xsi:type="dcterms:W3CDTF">2016-12-30T11:26:04Z</dcterms:modified>
</cp:coreProperties>
</file>