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8" r:id="rId3"/>
    <p:sldId id="259" r:id="rId4"/>
    <p:sldId id="275" r:id="rId5"/>
    <p:sldId id="260" r:id="rId6"/>
    <p:sldId id="261" r:id="rId7"/>
    <p:sldId id="263" r:id="rId8"/>
    <p:sldId id="318" r:id="rId9"/>
    <p:sldId id="265" r:id="rId10"/>
    <p:sldId id="269" r:id="rId11"/>
    <p:sldId id="276" r:id="rId12"/>
    <p:sldId id="277" r:id="rId13"/>
    <p:sldId id="278" r:id="rId14"/>
    <p:sldId id="280" r:id="rId15"/>
    <p:sldId id="279" r:id="rId16"/>
    <p:sldId id="406" r:id="rId17"/>
    <p:sldId id="294" r:id="rId18"/>
    <p:sldId id="295" r:id="rId19"/>
    <p:sldId id="296" r:id="rId20"/>
    <p:sldId id="297" r:id="rId21"/>
    <p:sldId id="281" r:id="rId22"/>
    <p:sldId id="282" r:id="rId23"/>
    <p:sldId id="287" r:id="rId24"/>
    <p:sldId id="288" r:id="rId25"/>
    <p:sldId id="284" r:id="rId26"/>
    <p:sldId id="285" r:id="rId27"/>
    <p:sldId id="266" r:id="rId28"/>
    <p:sldId id="293" r:id="rId29"/>
    <p:sldId id="300" r:id="rId30"/>
    <p:sldId id="301" r:id="rId31"/>
    <p:sldId id="302" r:id="rId32"/>
    <p:sldId id="303" r:id="rId33"/>
    <p:sldId id="304" r:id="rId34"/>
    <p:sldId id="305" r:id="rId35"/>
    <p:sldId id="306" r:id="rId36"/>
    <p:sldId id="262" r:id="rId37"/>
    <p:sldId id="411" r:id="rId38"/>
    <p:sldId id="267" r:id="rId39"/>
    <p:sldId id="319" r:id="rId40"/>
    <p:sldId id="289" r:id="rId41"/>
    <p:sldId id="315" r:id="rId42"/>
    <p:sldId id="308" r:id="rId43"/>
    <p:sldId id="320" r:id="rId44"/>
    <p:sldId id="321" r:id="rId45"/>
    <p:sldId id="309" r:id="rId46"/>
    <p:sldId id="322" r:id="rId47"/>
    <p:sldId id="311" r:id="rId48"/>
    <p:sldId id="334" r:id="rId49"/>
    <p:sldId id="335" r:id="rId50"/>
    <p:sldId id="336" r:id="rId51"/>
    <p:sldId id="337" r:id="rId52"/>
    <p:sldId id="312" r:id="rId53"/>
    <p:sldId id="323" r:id="rId54"/>
    <p:sldId id="324" r:id="rId55"/>
    <p:sldId id="325" r:id="rId56"/>
    <p:sldId id="326" r:id="rId57"/>
    <p:sldId id="416" r:id="rId58"/>
    <p:sldId id="341" r:id="rId59"/>
    <p:sldId id="421" r:id="rId60"/>
    <p:sldId id="313" r:id="rId61"/>
    <p:sldId id="316" r:id="rId62"/>
    <p:sldId id="330" r:id="rId63"/>
    <p:sldId id="331" r:id="rId64"/>
    <p:sldId id="332" r:id="rId65"/>
    <p:sldId id="333" r:id="rId66"/>
    <p:sldId id="314" r:id="rId67"/>
    <p:sldId id="268" r:id="rId68"/>
    <p:sldId id="270" r:id="rId69"/>
    <p:sldId id="271" r:id="rId70"/>
    <p:sldId id="327" r:id="rId71"/>
    <p:sldId id="329" r:id="rId72"/>
    <p:sldId id="417" r:id="rId73"/>
    <p:sldId id="338" r:id="rId74"/>
    <p:sldId id="339" r:id="rId75"/>
    <p:sldId id="378" r:id="rId76"/>
    <p:sldId id="381" r:id="rId77"/>
    <p:sldId id="412" r:id="rId78"/>
    <p:sldId id="413" r:id="rId79"/>
    <p:sldId id="414" r:id="rId80"/>
    <p:sldId id="415" r:id="rId81"/>
    <p:sldId id="340" r:id="rId82"/>
    <p:sldId id="422" r:id="rId83"/>
    <p:sldId id="423" r:id="rId84"/>
    <p:sldId id="328" r:id="rId8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8" autoAdjust="0"/>
    <p:restoredTop sz="96187" autoAdjust="0"/>
  </p:normalViewPr>
  <p:slideViewPr>
    <p:cSldViewPr>
      <p:cViewPr varScale="1">
        <p:scale>
          <a:sx n="80" d="100"/>
          <a:sy n="80" d="100"/>
        </p:scale>
        <p:origin x="-906" y="-78"/>
      </p:cViewPr>
      <p:guideLst>
        <p:guide orient="horz" pos="2160"/>
        <p:guide pos="2880"/>
      </p:guideLst>
    </p:cSldViewPr>
  </p:slideViewPr>
  <p:outlineViewPr>
    <p:cViewPr>
      <p:scale>
        <a:sx n="100" d="100"/>
        <a:sy n="100" d="100"/>
      </p:scale>
      <p:origin x="0" y="32526"/>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3DF3C0-BF59-452B-9D25-5D52BF48C23A}" type="datetimeFigureOut">
              <a:rPr lang="es-ES" smtClean="0"/>
              <a:pPr/>
              <a:t>18/04/2017</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52F225-FBF0-4332-9D1A-3509B69429BE}" type="slidenum">
              <a:rPr lang="es-ES" smtClean="0"/>
              <a:pPr/>
              <a:t>‹Nº›</a:t>
            </a:fld>
            <a:endParaRPr lang="es-ES"/>
          </a:p>
        </p:txBody>
      </p:sp>
    </p:spTree>
    <p:extLst>
      <p:ext uri="{BB962C8B-B14F-4D97-AF65-F5344CB8AC3E}">
        <p14:creationId xmlns="" xmlns:p14="http://schemas.microsoft.com/office/powerpoint/2010/main" val="3441445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mtClean="0"/>
              <a:t>1.5 a 2 Semanas</a:t>
            </a:r>
            <a:endParaRPr lang="es-ES"/>
          </a:p>
        </p:txBody>
      </p:sp>
      <p:sp>
        <p:nvSpPr>
          <p:cNvPr id="4" name="3 Marcador de número de diapositiva"/>
          <p:cNvSpPr>
            <a:spLocks noGrp="1"/>
          </p:cNvSpPr>
          <p:nvPr>
            <p:ph type="sldNum" sz="quarter" idx="10"/>
          </p:nvPr>
        </p:nvSpPr>
        <p:spPr/>
        <p:txBody>
          <a:bodyPr/>
          <a:lstStyle/>
          <a:p>
            <a:fld id="{1D52F225-FBF0-4332-9D1A-3509B69429BE}" type="slidenum">
              <a:rPr lang="es-ES" smtClean="0"/>
              <a:pPr/>
              <a:t>1</a:t>
            </a:fld>
            <a:endParaRPr lang="es-ES"/>
          </a:p>
        </p:txBody>
      </p:sp>
    </p:spTree>
    <p:extLst>
      <p:ext uri="{BB962C8B-B14F-4D97-AF65-F5344CB8AC3E}">
        <p14:creationId xmlns="" xmlns:p14="http://schemas.microsoft.com/office/powerpoint/2010/main" val="3635478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10</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10</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191809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11</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11</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191809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12</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12</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13</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13</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14</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14</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15</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15</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16</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16</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17</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17</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18</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18</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19</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19</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2</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2</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516809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20</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20</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21</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21</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22</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22</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23</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23</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24</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24</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25</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25</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26</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26</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27</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27</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25392385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28</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28</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29</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29</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3</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3</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3701637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30</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30</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31</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31</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32</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32</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33</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33</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34</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34</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35</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35</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36</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36</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30812069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37</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37</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1918094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38</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38</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26811654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39</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39</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542867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4</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4</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37016377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40</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40</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26811654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41</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41</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26811654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42</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42</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26811654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43</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43</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12515076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44</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44</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17599435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45</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45</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26811654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46</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46</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15093211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47</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47</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26811654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48</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48</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42464260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49</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49</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865255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5</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5</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39779008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50</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50</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8652550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51</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51</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8652550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52</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52</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26811654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53</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53</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26811654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54</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54</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26811654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55</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55</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r>
              <a:rPr lang="en-GB" sz="1200" dirty="0" smtClean="0">
                <a:solidFill>
                  <a:schemeClr val="tx1"/>
                </a:solidFill>
              </a:rPr>
              <a:t>INDEX (</a:t>
            </a:r>
            <a:r>
              <a:rPr lang="en-GB" sz="1200" dirty="0" err="1" smtClean="0">
                <a:solidFill>
                  <a:schemeClr val="tx1"/>
                </a:solidFill>
              </a:rPr>
              <a:t>id_cliente</a:t>
            </a:r>
            <a:r>
              <a:rPr lang="en-GB" sz="1200" dirty="0" smtClean="0">
                <a:solidFill>
                  <a:schemeClr val="tx1"/>
                </a:solidFill>
              </a:rPr>
              <a:t>),  ??</a:t>
            </a:r>
            <a:endParaRPr lang="es-ES" altLang="es-ES" dirty="0" smtClean="0"/>
          </a:p>
        </p:txBody>
      </p:sp>
    </p:spTree>
    <p:extLst>
      <p:ext uri="{BB962C8B-B14F-4D97-AF65-F5344CB8AC3E}">
        <p14:creationId xmlns="" xmlns:p14="http://schemas.microsoft.com/office/powerpoint/2010/main" val="26811654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56</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56</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r>
              <a:rPr lang="en-GB" sz="1200" dirty="0" smtClean="0">
                <a:solidFill>
                  <a:schemeClr val="tx1"/>
                </a:solidFill>
              </a:rPr>
              <a:t>INDEX (</a:t>
            </a:r>
            <a:r>
              <a:rPr lang="en-GB" sz="1200" dirty="0" err="1" smtClean="0">
                <a:solidFill>
                  <a:schemeClr val="tx1"/>
                </a:solidFill>
              </a:rPr>
              <a:t>id_cliente</a:t>
            </a:r>
            <a:r>
              <a:rPr lang="en-GB" sz="1200" smtClean="0">
                <a:solidFill>
                  <a:schemeClr val="tx1"/>
                </a:solidFill>
              </a:rPr>
              <a:t>),  ??</a:t>
            </a:r>
            <a:endParaRPr lang="es-ES" altLang="es-ES" dirty="0" smtClean="0"/>
          </a:p>
        </p:txBody>
      </p:sp>
    </p:spTree>
    <p:extLst>
      <p:ext uri="{BB962C8B-B14F-4D97-AF65-F5344CB8AC3E}">
        <p14:creationId xmlns="" xmlns:p14="http://schemas.microsoft.com/office/powerpoint/2010/main" val="26811654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57</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57</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613008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58</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58</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613008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59</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59</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61300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6</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6</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3366399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60</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60</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26811654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61</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61</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26811654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62</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62</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9187575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63</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63</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29714249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64</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64</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14125499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65</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65</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8652550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66</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66</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26811654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67</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67</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32556350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68</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68</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12936607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69</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69</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258050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7</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7</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None/>
            </a:pPr>
            <a:r>
              <a:rPr lang="es-ES" altLang="es-ES" sz="2000" dirty="0" smtClean="0">
                <a:solidFill>
                  <a:srgbClr val="000000"/>
                </a:solidFill>
                <a:latin typeface="Tahoma" pitchFamily="32" charset="0"/>
                <a:cs typeface="Tahoma" pitchFamily="32" charset="0"/>
              </a:rPr>
              <a:t>Para</a:t>
            </a:r>
            <a:r>
              <a:rPr lang="es-ES" altLang="es-ES" sz="2000" baseline="0" dirty="0" smtClean="0">
                <a:solidFill>
                  <a:srgbClr val="000000"/>
                </a:solidFill>
                <a:latin typeface="Tahoma" pitchFamily="32" charset="0"/>
                <a:cs typeface="Tahoma" pitchFamily="32" charset="0"/>
              </a:rPr>
              <a:t> cualquier duda: </a:t>
            </a:r>
            <a:r>
              <a:rPr lang="es-ES" altLang="es-ES" sz="2000" dirty="0" smtClean="0">
                <a:solidFill>
                  <a:srgbClr val="000000"/>
                </a:solidFill>
                <a:latin typeface="Tahoma" pitchFamily="32" charset="0"/>
                <a:cs typeface="Tahoma" pitchFamily="32" charset="0"/>
              </a:rPr>
              <a:t>http://www.webexperto.com/articulos/php/instalacion-de-phpmyadmin-212/</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370615398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70</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70</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39372585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71</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71</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613008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72</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72</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613008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73</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73</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613008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74</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74</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6130084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75</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75</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74092707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76</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76</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20156752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77</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77</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613008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78</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78</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6130084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79</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79</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61300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8</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8</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318667667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80</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80</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613008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81</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81</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6130084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82</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82</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613008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83</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83</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6130084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84</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84</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 xmlns:p14="http://schemas.microsoft.com/office/powerpoint/2010/main" val="2026892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9</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9</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 xmlns:p14="http://schemas.microsoft.com/office/powerpoint/2010/main" val="2212278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fld id="{84BA49F7-59F2-45EB-B9EC-79729E35414E}" type="datetimeFigureOut">
              <a:rPr lang="es-ES" smtClean="0"/>
              <a:pPr/>
              <a:t>18/04/2017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BA832F-E20B-472E-BE65-68E1C6179219}" type="slidenum">
              <a:rPr lang="es-ES" smtClean="0"/>
              <a:pPr/>
              <a:t>‹Nº›</a:t>
            </a:fld>
            <a:endParaRPr lang="es-ES"/>
          </a:p>
        </p:txBody>
      </p:sp>
    </p:spTree>
    <p:extLst>
      <p:ext uri="{BB962C8B-B14F-4D97-AF65-F5344CB8AC3E}">
        <p14:creationId xmlns="" xmlns:p14="http://schemas.microsoft.com/office/powerpoint/2010/main" val="19882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84BA49F7-59F2-45EB-B9EC-79729E35414E}" type="datetimeFigureOut">
              <a:rPr lang="es-ES" smtClean="0"/>
              <a:pPr/>
              <a:t>18/04/2017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BA832F-E20B-472E-BE65-68E1C6179219}" type="slidenum">
              <a:rPr lang="es-ES" smtClean="0"/>
              <a:pPr/>
              <a:t>‹Nº›</a:t>
            </a:fld>
            <a:endParaRPr lang="es-ES"/>
          </a:p>
        </p:txBody>
      </p:sp>
    </p:spTree>
    <p:extLst>
      <p:ext uri="{BB962C8B-B14F-4D97-AF65-F5344CB8AC3E}">
        <p14:creationId xmlns="" xmlns:p14="http://schemas.microsoft.com/office/powerpoint/2010/main" val="281320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84BA49F7-59F2-45EB-B9EC-79729E35414E}" type="datetimeFigureOut">
              <a:rPr lang="es-ES" smtClean="0"/>
              <a:pPr/>
              <a:t>18/04/2017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BA832F-E20B-472E-BE65-68E1C6179219}" type="slidenum">
              <a:rPr lang="es-ES" smtClean="0"/>
              <a:pPr/>
              <a:t>‹Nº›</a:t>
            </a:fld>
            <a:endParaRPr lang="es-ES"/>
          </a:p>
        </p:txBody>
      </p:sp>
    </p:spTree>
    <p:extLst>
      <p:ext uri="{BB962C8B-B14F-4D97-AF65-F5344CB8AC3E}">
        <p14:creationId xmlns="" xmlns:p14="http://schemas.microsoft.com/office/powerpoint/2010/main" val="70920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84BA49F7-59F2-45EB-B9EC-79729E35414E}" type="datetimeFigureOut">
              <a:rPr lang="es-ES" smtClean="0"/>
              <a:pPr/>
              <a:t>18/04/2017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BA832F-E20B-472E-BE65-68E1C6179219}" type="slidenum">
              <a:rPr lang="es-ES" smtClean="0"/>
              <a:pPr/>
              <a:t>‹Nº›</a:t>
            </a:fld>
            <a:endParaRPr lang="es-ES"/>
          </a:p>
        </p:txBody>
      </p:sp>
    </p:spTree>
    <p:extLst>
      <p:ext uri="{BB962C8B-B14F-4D97-AF65-F5344CB8AC3E}">
        <p14:creationId xmlns="" xmlns:p14="http://schemas.microsoft.com/office/powerpoint/2010/main" val="2633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BA49F7-59F2-45EB-B9EC-79729E35414E}" type="datetimeFigureOut">
              <a:rPr lang="es-ES" smtClean="0"/>
              <a:pPr/>
              <a:t>18/04/2017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BA832F-E20B-472E-BE65-68E1C6179219}" type="slidenum">
              <a:rPr lang="es-ES" smtClean="0"/>
              <a:pPr/>
              <a:t>‹Nº›</a:t>
            </a:fld>
            <a:endParaRPr lang="es-ES"/>
          </a:p>
        </p:txBody>
      </p:sp>
    </p:spTree>
    <p:extLst>
      <p:ext uri="{BB962C8B-B14F-4D97-AF65-F5344CB8AC3E}">
        <p14:creationId xmlns="" xmlns:p14="http://schemas.microsoft.com/office/powerpoint/2010/main" val="329543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fld id="{84BA49F7-59F2-45EB-B9EC-79729E35414E}" type="datetimeFigureOut">
              <a:rPr lang="es-ES" smtClean="0"/>
              <a:pPr/>
              <a:t>18/04/2017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EBA832F-E20B-472E-BE65-68E1C6179219}" type="slidenum">
              <a:rPr lang="es-ES" smtClean="0"/>
              <a:pPr/>
              <a:t>‹Nº›</a:t>
            </a:fld>
            <a:endParaRPr lang="es-ES"/>
          </a:p>
        </p:txBody>
      </p:sp>
    </p:spTree>
    <p:extLst>
      <p:ext uri="{BB962C8B-B14F-4D97-AF65-F5344CB8AC3E}">
        <p14:creationId xmlns="" xmlns:p14="http://schemas.microsoft.com/office/powerpoint/2010/main" val="325644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fld id="{84BA49F7-59F2-45EB-B9EC-79729E35414E}" type="datetimeFigureOut">
              <a:rPr lang="es-ES" smtClean="0"/>
              <a:pPr/>
              <a:t>18/04/2017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EBA832F-E20B-472E-BE65-68E1C6179219}" type="slidenum">
              <a:rPr lang="es-ES" smtClean="0"/>
              <a:pPr/>
              <a:t>‹Nº›</a:t>
            </a:fld>
            <a:endParaRPr lang="es-ES"/>
          </a:p>
        </p:txBody>
      </p:sp>
    </p:spTree>
    <p:extLst>
      <p:ext uri="{BB962C8B-B14F-4D97-AF65-F5344CB8AC3E}">
        <p14:creationId xmlns="" xmlns:p14="http://schemas.microsoft.com/office/powerpoint/2010/main" val="3284813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fld id="{84BA49F7-59F2-45EB-B9EC-79729E35414E}" type="datetimeFigureOut">
              <a:rPr lang="es-ES" smtClean="0"/>
              <a:pPr/>
              <a:t>18/04/2017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EBA832F-E20B-472E-BE65-68E1C6179219}" type="slidenum">
              <a:rPr lang="es-ES" smtClean="0"/>
              <a:pPr/>
              <a:t>‹Nº›</a:t>
            </a:fld>
            <a:endParaRPr lang="es-ES"/>
          </a:p>
        </p:txBody>
      </p:sp>
    </p:spTree>
    <p:extLst>
      <p:ext uri="{BB962C8B-B14F-4D97-AF65-F5344CB8AC3E}">
        <p14:creationId xmlns="" xmlns:p14="http://schemas.microsoft.com/office/powerpoint/2010/main" val="31988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A49F7-59F2-45EB-B9EC-79729E35414E}" type="datetimeFigureOut">
              <a:rPr lang="es-ES" smtClean="0"/>
              <a:pPr/>
              <a:t>18/04/2017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EBA832F-E20B-472E-BE65-68E1C6179219}" type="slidenum">
              <a:rPr lang="es-ES" smtClean="0"/>
              <a:pPr/>
              <a:t>‹Nº›</a:t>
            </a:fld>
            <a:endParaRPr lang="es-ES"/>
          </a:p>
        </p:txBody>
      </p:sp>
    </p:spTree>
    <p:extLst>
      <p:ext uri="{BB962C8B-B14F-4D97-AF65-F5344CB8AC3E}">
        <p14:creationId xmlns="" xmlns:p14="http://schemas.microsoft.com/office/powerpoint/2010/main" val="330273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BA49F7-59F2-45EB-B9EC-79729E35414E}" type="datetimeFigureOut">
              <a:rPr lang="es-ES" smtClean="0"/>
              <a:pPr/>
              <a:t>18/04/2017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EBA832F-E20B-472E-BE65-68E1C6179219}" type="slidenum">
              <a:rPr lang="es-ES" smtClean="0"/>
              <a:pPr/>
              <a:t>‹Nº›</a:t>
            </a:fld>
            <a:endParaRPr lang="es-ES"/>
          </a:p>
        </p:txBody>
      </p:sp>
    </p:spTree>
    <p:extLst>
      <p:ext uri="{BB962C8B-B14F-4D97-AF65-F5344CB8AC3E}">
        <p14:creationId xmlns="" xmlns:p14="http://schemas.microsoft.com/office/powerpoint/2010/main" val="254201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BA49F7-59F2-45EB-B9EC-79729E35414E}" type="datetimeFigureOut">
              <a:rPr lang="es-ES" smtClean="0"/>
              <a:pPr/>
              <a:t>18/04/2017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EBA832F-E20B-472E-BE65-68E1C6179219}" type="slidenum">
              <a:rPr lang="es-ES" smtClean="0"/>
              <a:pPr/>
              <a:t>‹Nº›</a:t>
            </a:fld>
            <a:endParaRPr lang="es-ES"/>
          </a:p>
        </p:txBody>
      </p:sp>
    </p:spTree>
    <p:extLst>
      <p:ext uri="{BB962C8B-B14F-4D97-AF65-F5344CB8AC3E}">
        <p14:creationId xmlns="" xmlns:p14="http://schemas.microsoft.com/office/powerpoint/2010/main" val="81705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A49F7-59F2-45EB-B9EC-79729E35414E}" type="datetimeFigureOut">
              <a:rPr lang="es-ES" smtClean="0"/>
              <a:pPr/>
              <a:t>18/04/2017</a:t>
            </a:fld>
            <a:endParaRPr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A832F-E20B-472E-BE65-68E1C6179219}" type="slidenum">
              <a:rPr lang="es-ES" smtClean="0"/>
              <a:pPr/>
              <a:t>‹Nº›</a:t>
            </a:fld>
            <a:endParaRPr lang="es-ES"/>
          </a:p>
        </p:txBody>
      </p:sp>
    </p:spTree>
    <p:extLst>
      <p:ext uri="{BB962C8B-B14F-4D97-AF65-F5344CB8AC3E}">
        <p14:creationId xmlns="" xmlns:p14="http://schemas.microsoft.com/office/powerpoint/2010/main" val="2672738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www.apachefriends.org/es/xampp.html" TargetMode="External"/><Relationship Id="rId5" Type="http://schemas.openxmlformats.org/officeDocument/2006/relationships/hyperlink" Target="http://www.mysql.com/downloads/workbench/" TargetMode="External"/><Relationship Id="rId4" Type="http://schemas.openxmlformats.org/officeDocument/2006/relationships/hyperlink" Target="http://www.mysql.com/"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www.phpmyadmin.net"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localhost/home/"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localhost/phpmyadm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2" name="Title 1"/>
          <p:cNvSpPr>
            <a:spLocks noGrp="1"/>
          </p:cNvSpPr>
          <p:nvPr>
            <p:ph type="ctrTitle"/>
          </p:nvPr>
        </p:nvSpPr>
        <p:spPr/>
        <p:txBody>
          <a:bodyPr/>
          <a:lstStyle/>
          <a:p>
            <a:r>
              <a:rPr lang="ca-ES" dirty="0" smtClean="0"/>
              <a:t>MYSQL</a:t>
            </a:r>
            <a:endParaRPr lang="ca-ES" dirty="0"/>
          </a:p>
        </p:txBody>
      </p:sp>
    </p:spTree>
    <p:extLst>
      <p:ext uri="{BB962C8B-B14F-4D97-AF65-F5344CB8AC3E}">
        <p14:creationId xmlns="" xmlns:p14="http://schemas.microsoft.com/office/powerpoint/2010/main" val="616949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ESTRUCTURA DE UNA BASE DE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Trataremos </a:t>
            </a:r>
            <a:r>
              <a:rPr lang="es-ES" altLang="es-ES" sz="2000" b="1" dirty="0" smtClean="0">
                <a:solidFill>
                  <a:srgbClr val="000000"/>
                </a:solidFill>
                <a:latin typeface="Tahoma" pitchFamily="32" charset="0"/>
                <a:cs typeface="Tahoma" pitchFamily="32" charset="0"/>
              </a:rPr>
              <a:t>bases de datos</a:t>
            </a:r>
            <a:r>
              <a:rPr lang="es-ES" altLang="es-ES" sz="2000" dirty="0" smtClean="0">
                <a:solidFill>
                  <a:srgbClr val="000000"/>
                </a:solidFill>
                <a:latin typeface="Tahoma" pitchFamily="32" charset="0"/>
                <a:cs typeface="Tahoma" pitchFamily="32" charset="0"/>
              </a:rPr>
              <a:t> relacionales que contienen:</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r>
              <a:rPr lang="es-ES" altLang="es-ES" sz="2000" b="1" dirty="0" smtClean="0">
                <a:solidFill>
                  <a:srgbClr val="000000"/>
                </a:solidFill>
                <a:latin typeface="Tahoma" pitchFamily="32" charset="0"/>
                <a:cs typeface="Tahoma" pitchFamily="32" charset="0"/>
              </a:rPr>
              <a:t>Tablas</a:t>
            </a:r>
            <a:r>
              <a:rPr lang="es-ES" altLang="es-ES" sz="2000" dirty="0" smtClean="0">
                <a:solidFill>
                  <a:srgbClr val="000000"/>
                </a:solidFill>
                <a:latin typeface="Tahoma" pitchFamily="32" charset="0"/>
                <a:cs typeface="Tahoma" pitchFamily="32" charset="0"/>
              </a:rPr>
              <a:t>: donde se almacenan los datos.</a:t>
            </a:r>
          </a:p>
          <a:p>
            <a:pPr lvl="2" algn="just" eaLnBrk="1" hangingPunct="1">
              <a:spcBef>
                <a:spcPts val="500"/>
              </a:spcBef>
              <a:buFontTx/>
              <a:buChar char="-"/>
            </a:pPr>
            <a:r>
              <a:rPr lang="es-ES" altLang="es-ES" sz="2000" b="1" dirty="0" smtClean="0">
                <a:solidFill>
                  <a:srgbClr val="000000"/>
                </a:solidFill>
                <a:latin typeface="Tahoma" pitchFamily="32" charset="0"/>
                <a:cs typeface="Tahoma" pitchFamily="32" charset="0"/>
              </a:rPr>
              <a:t>Columnas</a:t>
            </a:r>
            <a:r>
              <a:rPr lang="es-ES" altLang="es-ES" sz="2000" dirty="0" smtClean="0">
                <a:solidFill>
                  <a:srgbClr val="000000"/>
                </a:solidFill>
                <a:latin typeface="Tahoma" pitchFamily="32" charset="0"/>
                <a:cs typeface="Tahoma" pitchFamily="32" charset="0"/>
              </a:rPr>
              <a:t> (atributos): propiedades de la relación.</a:t>
            </a:r>
          </a:p>
          <a:p>
            <a:pPr lvl="2" algn="just" eaLnBrk="1" hangingPunct="1">
              <a:spcBef>
                <a:spcPts val="500"/>
              </a:spcBef>
              <a:buFontTx/>
              <a:buChar char="-"/>
            </a:pPr>
            <a:r>
              <a:rPr lang="es-ES" altLang="es-ES" sz="2000" b="1" dirty="0" smtClean="0">
                <a:solidFill>
                  <a:srgbClr val="000000"/>
                </a:solidFill>
                <a:latin typeface="Tahoma" pitchFamily="32" charset="0"/>
                <a:cs typeface="Tahoma" pitchFamily="32" charset="0"/>
              </a:rPr>
              <a:t>Filas</a:t>
            </a:r>
            <a:r>
              <a:rPr lang="es-ES" altLang="es-ES" sz="2000" dirty="0" smtClean="0">
                <a:solidFill>
                  <a:srgbClr val="000000"/>
                </a:solidFill>
                <a:latin typeface="Tahoma" pitchFamily="32" charset="0"/>
                <a:cs typeface="Tahoma" pitchFamily="32" charset="0"/>
              </a:rPr>
              <a:t>: cada uno de los registros que son contenidos en las tablas.</a:t>
            </a: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Una </a:t>
            </a:r>
            <a:r>
              <a:rPr lang="es-ES" altLang="es-ES" sz="2000" b="1" dirty="0" smtClean="0">
                <a:solidFill>
                  <a:srgbClr val="000000"/>
                </a:solidFill>
                <a:latin typeface="Tahoma" pitchFamily="32" charset="0"/>
                <a:cs typeface="Tahoma" pitchFamily="32" charset="0"/>
              </a:rPr>
              <a:t>bases de datos</a:t>
            </a:r>
            <a:r>
              <a:rPr lang="es-ES" altLang="es-ES" sz="2000" dirty="0" smtClean="0">
                <a:solidFill>
                  <a:srgbClr val="000000"/>
                </a:solidFill>
                <a:latin typeface="Tahoma" pitchFamily="32" charset="0"/>
                <a:cs typeface="Tahoma" pitchFamily="32" charset="0"/>
              </a:rPr>
              <a:t> relacional significa que podremos establecer conexiones (relaciones) entre los datos que estén guardados en las tablas.</a:t>
            </a: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ESTRUCTURA DE UNA BASE DE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Por ejemplo:</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Tabla </a:t>
            </a:r>
            <a:r>
              <a:rPr lang="es-ES" altLang="es-ES" sz="2000" b="1" dirty="0" smtClean="0">
                <a:solidFill>
                  <a:srgbClr val="000000"/>
                </a:solidFill>
                <a:latin typeface="Tahoma" pitchFamily="32" charset="0"/>
                <a:cs typeface="Tahoma" pitchFamily="32" charset="0"/>
              </a:rPr>
              <a:t>PERSONA</a:t>
            </a:r>
            <a:r>
              <a:rPr lang="es-ES" altLang="es-ES" sz="2000" dirty="0" smtClean="0">
                <a:solidFill>
                  <a:srgbClr val="000000"/>
                </a:solidFill>
                <a:latin typeface="Tahoma" pitchFamily="32" charset="0"/>
                <a:cs typeface="Tahoma" pitchFamily="32" charset="0"/>
              </a:rPr>
              <a:t>: contiene las características de una persona.</a:t>
            </a: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Columnas (atributos) de </a:t>
            </a:r>
            <a:r>
              <a:rPr lang="es-ES" altLang="es-ES" sz="2000" b="1" dirty="0" smtClean="0">
                <a:solidFill>
                  <a:srgbClr val="000000"/>
                </a:solidFill>
                <a:latin typeface="Tahoma" pitchFamily="32" charset="0"/>
                <a:cs typeface="Tahoma" pitchFamily="32" charset="0"/>
              </a:rPr>
              <a:t>PERSONA</a:t>
            </a:r>
            <a:r>
              <a:rPr lang="es-ES" altLang="es-ES" sz="2000" dirty="0" smtClean="0">
                <a:solidFill>
                  <a:srgbClr val="000000"/>
                </a:solidFill>
                <a:latin typeface="Tahoma" pitchFamily="32" charset="0"/>
                <a:cs typeface="Tahoma" pitchFamily="32" charset="0"/>
              </a:rPr>
              <a:t>.</a:t>
            </a:r>
          </a:p>
          <a:p>
            <a:pPr lvl="2"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Nombre, apellidos, edad.</a:t>
            </a: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Filas (registros) de </a:t>
            </a:r>
            <a:r>
              <a:rPr lang="es-ES" altLang="es-ES" sz="2000" b="1" dirty="0" smtClean="0">
                <a:solidFill>
                  <a:srgbClr val="000000"/>
                </a:solidFill>
                <a:latin typeface="Tahoma" pitchFamily="32" charset="0"/>
                <a:cs typeface="Tahoma" pitchFamily="32" charset="0"/>
              </a:rPr>
              <a:t>PERSONA</a:t>
            </a:r>
            <a:r>
              <a:rPr lang="es-ES" altLang="es-ES" sz="2000" dirty="0" smtClean="0">
                <a:solidFill>
                  <a:srgbClr val="000000"/>
                </a:solidFill>
                <a:latin typeface="Tahoma" pitchFamily="32" charset="0"/>
                <a:cs typeface="Tahoma" pitchFamily="32" charset="0"/>
              </a:rPr>
              <a:t>.</a:t>
            </a:r>
          </a:p>
          <a:p>
            <a:pPr lvl="2" algn="just" eaLnBrk="1" hangingPunct="1">
              <a:spcBef>
                <a:spcPts val="500"/>
              </a:spcBef>
              <a:buFont typeface="Wingdings"/>
              <a:buChar char="Ø"/>
            </a:pPr>
            <a:r>
              <a:rPr lang="es-ES" altLang="es-ES" sz="2000" dirty="0" smtClean="0">
                <a:solidFill>
                  <a:srgbClr val="000000"/>
                </a:solidFill>
                <a:latin typeface="Tahoma" pitchFamily="32" charset="0"/>
                <a:cs typeface="Tahoma" pitchFamily="32" charset="0"/>
              </a:rPr>
              <a:t>JUAN, MARTINEZ, 43.</a:t>
            </a:r>
          </a:p>
          <a:p>
            <a:pPr lvl="2" algn="just" eaLnBrk="1" hangingPunct="1">
              <a:spcBef>
                <a:spcPts val="500"/>
              </a:spcBef>
              <a:buFont typeface="Wingdings"/>
              <a:buChar char="Ø"/>
            </a:pPr>
            <a:r>
              <a:rPr lang="es-ES" altLang="es-ES" sz="2000" dirty="0" smtClean="0">
                <a:solidFill>
                  <a:srgbClr val="000000"/>
                </a:solidFill>
                <a:latin typeface="Tahoma" pitchFamily="32" charset="0"/>
                <a:cs typeface="Tahoma" pitchFamily="32" charset="0"/>
              </a:rPr>
              <a:t>MARIA, MONTE, 32.</a:t>
            </a:r>
          </a:p>
          <a:p>
            <a:pPr lvl="2" algn="just" eaLnBrk="1" hangingPunct="1">
              <a:spcBef>
                <a:spcPts val="500"/>
              </a:spcBef>
              <a:buFont typeface="Wingdings"/>
              <a:buChar char="Ø"/>
            </a:pPr>
            <a:r>
              <a:rPr lang="es-ES" altLang="es-ES" sz="2000" dirty="0" smtClean="0">
                <a:solidFill>
                  <a:srgbClr val="000000"/>
                </a:solidFill>
                <a:latin typeface="Tahoma" pitchFamily="32" charset="0"/>
                <a:cs typeface="Tahoma" pitchFamily="32" charset="0"/>
              </a:rPr>
              <a:t>MARTA, GONZALEZ, 12.</a:t>
            </a: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ESTRUCTURA DE UNA BASE DE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PROPIEDADES DE UNA TABLA:</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pitchFamily="34" charset="0"/>
              <a:buChar char="•"/>
            </a:pPr>
            <a:r>
              <a:rPr lang="es-ES" altLang="es-ES" sz="2000" dirty="0" smtClean="0">
                <a:solidFill>
                  <a:srgbClr val="000000"/>
                </a:solidFill>
                <a:latin typeface="Tahoma" pitchFamily="32" charset="0"/>
                <a:cs typeface="Tahoma" pitchFamily="32" charset="0"/>
              </a:rPr>
              <a:t>Las columnas están ordenadas por orden de inserción.</a:t>
            </a: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pitchFamily="34" charset="0"/>
              <a:buChar char="•"/>
            </a:pPr>
            <a:r>
              <a:rPr lang="es-ES" altLang="es-ES" sz="2000" dirty="0" smtClean="0">
                <a:solidFill>
                  <a:srgbClr val="000000"/>
                </a:solidFill>
                <a:latin typeface="Tahoma" pitchFamily="32" charset="0"/>
                <a:cs typeface="Tahoma" pitchFamily="32" charset="0"/>
              </a:rPr>
              <a:t>Las filas están ordenadas por orden de inserción.</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pitchFamily="34" charset="0"/>
              <a:buChar char="•"/>
            </a:pPr>
            <a:r>
              <a:rPr lang="es-ES" altLang="es-ES" sz="2000" dirty="0" smtClean="0">
                <a:solidFill>
                  <a:srgbClr val="000000"/>
                </a:solidFill>
                <a:latin typeface="Tahoma" pitchFamily="32" charset="0"/>
                <a:cs typeface="Tahoma" pitchFamily="32" charset="0"/>
              </a:rPr>
              <a:t>Cada </a:t>
            </a:r>
            <a:r>
              <a:rPr lang="es-ES" altLang="es-ES" sz="2000" b="1" dirty="0" smtClean="0">
                <a:solidFill>
                  <a:srgbClr val="000000"/>
                </a:solidFill>
                <a:latin typeface="Tahoma" pitchFamily="32" charset="0"/>
                <a:cs typeface="Tahoma" pitchFamily="32" charset="0"/>
              </a:rPr>
              <a:t>registro </a:t>
            </a:r>
            <a:r>
              <a:rPr lang="es-ES" altLang="es-ES" sz="2000" dirty="0" smtClean="0">
                <a:solidFill>
                  <a:srgbClr val="000000"/>
                </a:solidFill>
                <a:latin typeface="Tahoma" pitchFamily="32" charset="0"/>
                <a:cs typeface="Tahoma" pitchFamily="32" charset="0"/>
              </a:rPr>
              <a:t>debe tener un elemento característico diferente al resto que nos sirve para identificarlo.</a:t>
            </a:r>
          </a:p>
          <a:p>
            <a:pPr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P.E: en el caso anterior deberíamos añadir un </a:t>
            </a:r>
            <a:r>
              <a:rPr lang="es-ES" altLang="es-ES" sz="2000" b="1" dirty="0" smtClean="0">
                <a:solidFill>
                  <a:srgbClr val="000000"/>
                </a:solidFill>
                <a:latin typeface="Tahoma" pitchFamily="32" charset="0"/>
                <a:cs typeface="Tahoma" pitchFamily="32" charset="0"/>
              </a:rPr>
              <a:t>DNI</a:t>
            </a:r>
            <a:r>
              <a:rPr lang="es-ES" altLang="es-ES" sz="2000" dirty="0" smtClean="0">
                <a:solidFill>
                  <a:srgbClr val="000000"/>
                </a:solidFill>
                <a:latin typeface="Tahoma" pitchFamily="32" charset="0"/>
                <a:cs typeface="Tahoma" pitchFamily="32" charset="0"/>
              </a:rPr>
              <a:t>.</a:t>
            </a:r>
          </a:p>
          <a:p>
            <a:pPr lvl="2"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 Este elemento se llama </a:t>
            </a:r>
            <a:r>
              <a:rPr lang="es-ES" altLang="es-ES" sz="2000" b="1" dirty="0" smtClean="0">
                <a:solidFill>
                  <a:srgbClr val="000000"/>
                </a:solidFill>
                <a:latin typeface="Tahoma" pitchFamily="32" charset="0"/>
                <a:cs typeface="Tahoma" pitchFamily="32" charset="0"/>
              </a:rPr>
              <a:t>CLAVE</a:t>
            </a:r>
            <a:r>
              <a:rPr lang="es-ES" altLang="es-ES" sz="2000" dirty="0" smtClean="0">
                <a:solidFill>
                  <a:srgbClr val="000000"/>
                </a:solidFill>
                <a:latin typeface="Tahoma" pitchFamily="32" charset="0"/>
                <a:cs typeface="Tahoma" pitchFamily="32" charset="0"/>
              </a:rPr>
              <a:t> o </a:t>
            </a:r>
            <a:r>
              <a:rPr lang="es-ES" altLang="es-ES" sz="2000" b="1" dirty="0" smtClean="0">
                <a:solidFill>
                  <a:srgbClr val="000000"/>
                </a:solidFill>
                <a:latin typeface="Tahoma" pitchFamily="32" charset="0"/>
                <a:cs typeface="Tahoma" pitchFamily="32" charset="0"/>
              </a:rPr>
              <a:t>IDENTIFICADOR</a:t>
            </a:r>
            <a:r>
              <a:rPr lang="es-ES" altLang="es-ES" sz="2000" dirty="0" smtClean="0">
                <a:solidFill>
                  <a:srgbClr val="000000"/>
                </a:solidFill>
                <a:latin typeface="Tahoma" pitchFamily="32" charset="0"/>
                <a:cs typeface="Tahoma" pitchFamily="32" charset="0"/>
              </a:rPr>
              <a:t>.</a:t>
            </a: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ESTRUCTURA DE UNA BASE DE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27131" y="1302913"/>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CLAVES</a:t>
            </a:r>
            <a:r>
              <a:rPr lang="es-ES" altLang="es-ES" sz="2000" dirty="0" smtClean="0">
                <a:solidFill>
                  <a:srgbClr val="000000"/>
                </a:solidFill>
                <a:latin typeface="Tahoma" pitchFamily="32" charset="0"/>
                <a:cs typeface="Tahoma" pitchFamily="32" charset="0"/>
              </a:rPr>
              <a:t>:</a:t>
            </a:r>
          </a:p>
          <a:p>
            <a:pPr lvl="1" algn="just" eaLnBrk="1" hangingPunct="1">
              <a:spcBef>
                <a:spcPts val="500"/>
              </a:spcBef>
            </a:pPr>
            <a:r>
              <a:rPr lang="es-ES" altLang="es-ES" sz="2000" dirty="0" smtClean="0">
                <a:solidFill>
                  <a:srgbClr val="000000"/>
                </a:solidFill>
                <a:latin typeface="Tahoma" pitchFamily="32" charset="0"/>
                <a:cs typeface="Tahoma" pitchFamily="32" charset="0"/>
              </a:rPr>
              <a:t>Una clave puede ser un atributo (p. e: DNI) o un conjunto de atributos (</a:t>
            </a:r>
            <a:r>
              <a:rPr lang="es-ES" altLang="es-ES" sz="2000" dirty="0" err="1" smtClean="0">
                <a:solidFill>
                  <a:srgbClr val="000000"/>
                </a:solidFill>
                <a:latin typeface="Tahoma" pitchFamily="32" charset="0"/>
                <a:cs typeface="Tahoma" pitchFamily="32" charset="0"/>
              </a:rPr>
              <a:t>p.e</a:t>
            </a:r>
            <a:r>
              <a:rPr lang="es-ES" altLang="es-ES" sz="2000" dirty="0" smtClean="0">
                <a:solidFill>
                  <a:srgbClr val="000000"/>
                </a:solidFill>
                <a:latin typeface="Tahoma" pitchFamily="32" charset="0"/>
                <a:cs typeface="Tahoma" pitchFamily="32" charset="0"/>
              </a:rPr>
              <a:t>: nombre y apellidos).</a:t>
            </a:r>
          </a:p>
          <a:p>
            <a:pPr lvl="1" algn="just" eaLnBrk="1" hangingPunct="1">
              <a:spcBef>
                <a:spcPts val="500"/>
              </a:spcBef>
              <a:buFont typeface="Arial" pitchFamily="34"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pitchFamily="34" charset="0"/>
              <a:buChar char="•"/>
            </a:pPr>
            <a:r>
              <a:rPr lang="es-ES" altLang="es-ES" sz="2000" b="1" dirty="0" smtClean="0">
                <a:solidFill>
                  <a:srgbClr val="000000"/>
                </a:solidFill>
                <a:latin typeface="Tahoma" pitchFamily="32" charset="0"/>
                <a:cs typeface="Tahoma" pitchFamily="32" charset="0"/>
              </a:rPr>
              <a:t>CLAVES PRIMARIA:</a:t>
            </a:r>
          </a:p>
          <a:p>
            <a:pPr lvl="2" algn="just" eaLnBrk="1" hangingPunct="1">
              <a:spcBef>
                <a:spcPts val="500"/>
              </a:spcBef>
            </a:pPr>
            <a:r>
              <a:rPr lang="es-ES" altLang="es-ES" sz="2000" dirty="0" smtClean="0">
                <a:solidFill>
                  <a:srgbClr val="000000"/>
                </a:solidFill>
                <a:latin typeface="Tahoma" pitchFamily="32" charset="0"/>
                <a:cs typeface="Tahoma" pitchFamily="32" charset="0"/>
              </a:rPr>
              <a:t>- Identifica los registros.</a:t>
            </a:r>
          </a:p>
          <a:p>
            <a:pPr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 No puede ser nulo!</a:t>
            </a: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pitchFamily="34" charset="0"/>
              <a:buChar char="•"/>
            </a:pPr>
            <a:r>
              <a:rPr lang="es-ES" altLang="es-ES" sz="2000" b="1" dirty="0" smtClean="0">
                <a:solidFill>
                  <a:srgbClr val="000000"/>
                </a:solidFill>
                <a:latin typeface="Tahoma" pitchFamily="32" charset="0"/>
                <a:cs typeface="Tahoma" pitchFamily="32" charset="0"/>
              </a:rPr>
              <a:t>CLAVE  FORÁNEA :</a:t>
            </a:r>
          </a:p>
          <a:p>
            <a:pPr lvl="2" algn="just" eaLnBrk="1" hangingPunct="1">
              <a:spcBef>
                <a:spcPts val="500"/>
              </a:spcBef>
            </a:pPr>
            <a:r>
              <a:rPr lang="es-ES" altLang="es-ES" sz="2000" dirty="0" smtClean="0">
                <a:solidFill>
                  <a:srgbClr val="000000"/>
                </a:solidFill>
                <a:latin typeface="Tahoma" pitchFamily="32" charset="0"/>
                <a:cs typeface="Tahoma" pitchFamily="32" charset="0"/>
              </a:rPr>
              <a:t>-Relaciona un registro de una </a:t>
            </a:r>
            <a:r>
              <a:rPr lang="es-ES" altLang="es-ES" sz="2000" b="1" dirty="0" smtClean="0">
                <a:solidFill>
                  <a:srgbClr val="000000"/>
                </a:solidFill>
                <a:latin typeface="Tahoma" pitchFamily="32" charset="0"/>
                <a:cs typeface="Tahoma" pitchFamily="32" charset="0"/>
              </a:rPr>
              <a:t>TABLA A</a:t>
            </a:r>
            <a:r>
              <a:rPr lang="es-ES" altLang="es-ES" sz="2000" dirty="0" smtClean="0">
                <a:solidFill>
                  <a:srgbClr val="000000"/>
                </a:solidFill>
                <a:latin typeface="Tahoma" pitchFamily="32" charset="0"/>
                <a:cs typeface="Tahoma" pitchFamily="32" charset="0"/>
              </a:rPr>
              <a:t> con uno de una </a:t>
            </a:r>
            <a:r>
              <a:rPr lang="es-ES" altLang="es-ES" sz="2000" b="1" dirty="0" smtClean="0">
                <a:solidFill>
                  <a:srgbClr val="000000"/>
                </a:solidFill>
                <a:latin typeface="Tahoma" pitchFamily="32" charset="0"/>
                <a:cs typeface="Tahoma" pitchFamily="32" charset="0"/>
              </a:rPr>
              <a:t>TABLA B.</a:t>
            </a:r>
          </a:p>
          <a:p>
            <a:pPr lvl="2" algn="just" eaLnBrk="1" hangingPunct="1">
              <a:spcBef>
                <a:spcPts val="500"/>
              </a:spcBef>
            </a:pPr>
            <a:r>
              <a:rPr lang="es-ES" altLang="es-ES" sz="2000" b="1" dirty="0" smtClean="0">
                <a:solidFill>
                  <a:srgbClr val="000000"/>
                </a:solidFill>
                <a:latin typeface="Tahoma" pitchFamily="32" charset="0"/>
                <a:cs typeface="Tahoma" pitchFamily="32" charset="0"/>
              </a:rPr>
              <a:t>-</a:t>
            </a:r>
            <a:r>
              <a:rPr lang="es-ES" altLang="es-ES" sz="2000" dirty="0" smtClean="0">
                <a:solidFill>
                  <a:srgbClr val="000000"/>
                </a:solidFill>
                <a:latin typeface="Tahoma" pitchFamily="32" charset="0"/>
                <a:cs typeface="Tahoma" pitchFamily="32" charset="0"/>
              </a:rPr>
              <a:t> Este valor en </a:t>
            </a:r>
            <a:r>
              <a:rPr lang="es-ES" altLang="es-ES" sz="2000" b="1" dirty="0" smtClean="0">
                <a:solidFill>
                  <a:srgbClr val="000000"/>
                </a:solidFill>
                <a:latin typeface="Tahoma" pitchFamily="32" charset="0"/>
                <a:cs typeface="Tahoma" pitchFamily="32" charset="0"/>
              </a:rPr>
              <a:t>TABLA A</a:t>
            </a:r>
            <a:r>
              <a:rPr lang="es-ES" altLang="es-ES" sz="2000" dirty="0" smtClean="0">
                <a:solidFill>
                  <a:srgbClr val="000000"/>
                </a:solidFill>
                <a:latin typeface="Tahoma" pitchFamily="32" charset="0"/>
                <a:cs typeface="Tahoma" pitchFamily="32" charset="0"/>
              </a:rPr>
              <a:t> </a:t>
            </a:r>
            <a:r>
              <a:rPr lang="es-ES" altLang="es-ES" sz="2000" u="sng" dirty="0" smtClean="0">
                <a:solidFill>
                  <a:srgbClr val="000000"/>
                </a:solidFill>
                <a:latin typeface="Tahoma" pitchFamily="32" charset="0"/>
                <a:cs typeface="Tahoma" pitchFamily="32" charset="0"/>
              </a:rPr>
              <a:t>coincidirá</a:t>
            </a:r>
            <a:r>
              <a:rPr lang="es-ES" altLang="es-ES" sz="2000" dirty="0" smtClean="0">
                <a:solidFill>
                  <a:srgbClr val="000000"/>
                </a:solidFill>
                <a:latin typeface="Tahoma" pitchFamily="32" charset="0"/>
                <a:cs typeface="Tahoma" pitchFamily="32" charset="0"/>
              </a:rPr>
              <a:t> con la clave primaria en </a:t>
            </a:r>
            <a:r>
              <a:rPr lang="es-ES" altLang="es-ES" sz="2000" b="1" dirty="0" smtClean="0">
                <a:solidFill>
                  <a:srgbClr val="000000"/>
                </a:solidFill>
                <a:latin typeface="Tahoma" pitchFamily="32" charset="0"/>
                <a:cs typeface="Tahoma" pitchFamily="32" charset="0"/>
              </a:rPr>
              <a:t>TABLA B</a:t>
            </a:r>
            <a:r>
              <a:rPr lang="es-ES" altLang="es-ES" sz="2000" dirty="0" smtClean="0">
                <a:solidFill>
                  <a:srgbClr val="000000"/>
                </a:solidFill>
                <a:latin typeface="Tahoma" pitchFamily="32" charset="0"/>
                <a:cs typeface="Tahoma" pitchFamily="32" charset="0"/>
              </a:rPr>
              <a:t>!</a:t>
            </a:r>
            <a:endParaRPr lang="es-ES" altLang="es-ES" sz="2000" b="1"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ESTRUCTURA DE UNA BASE DE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r>
              <a:rPr lang="es-ES" altLang="es-ES" sz="2000" b="1" dirty="0" smtClean="0">
                <a:solidFill>
                  <a:srgbClr val="000000"/>
                </a:solidFill>
                <a:latin typeface="Tahoma" pitchFamily="32" charset="0"/>
                <a:cs typeface="Tahoma" pitchFamily="32" charset="0"/>
              </a:rPr>
              <a:t>REPRESENTACIÓN DE UNA TABLA:</a:t>
            </a:r>
          </a:p>
          <a:p>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graphicFrame>
        <p:nvGraphicFramePr>
          <p:cNvPr id="7" name="6 Tabla"/>
          <p:cNvGraphicFramePr>
            <a:graphicFrameLocks noGrp="1"/>
          </p:cNvGraphicFramePr>
          <p:nvPr/>
        </p:nvGraphicFramePr>
        <p:xfrm>
          <a:off x="1475656" y="2492896"/>
          <a:ext cx="5328592" cy="2544448"/>
        </p:xfrm>
        <a:graphic>
          <a:graphicData uri="http://schemas.openxmlformats.org/drawingml/2006/table">
            <a:tbl>
              <a:tblPr/>
              <a:tblGrid>
                <a:gridCol w="2664296"/>
                <a:gridCol w="2664296"/>
              </a:tblGrid>
              <a:tr h="460852">
                <a:tc>
                  <a:txBody>
                    <a:bodyPr/>
                    <a:lstStyle/>
                    <a:p>
                      <a:pPr algn="ctr">
                        <a:lnSpc>
                          <a:spcPct val="115000"/>
                        </a:lnSpc>
                        <a:spcAft>
                          <a:spcPts val="0"/>
                        </a:spcAft>
                      </a:pPr>
                      <a:r>
                        <a:rPr lang="es-ES" sz="2000" b="1" dirty="0">
                          <a:solidFill>
                            <a:srgbClr val="FFFFFF"/>
                          </a:solidFill>
                          <a:latin typeface="Calibri"/>
                          <a:ea typeface="Calibri"/>
                          <a:cs typeface="Times New Roman"/>
                        </a:rPr>
                        <a:t>PERSONA</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endParaRPr lang="es-ES" sz="2000">
                        <a:solidFill>
                          <a:srgbClr val="FFFFFF"/>
                        </a:solidFill>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460852">
                <a:tc>
                  <a:txBody>
                    <a:bodyPr/>
                    <a:lstStyle/>
                    <a:p>
                      <a:pPr>
                        <a:lnSpc>
                          <a:spcPct val="115000"/>
                        </a:lnSpc>
                        <a:spcAft>
                          <a:spcPts val="0"/>
                        </a:spcAft>
                      </a:pPr>
                      <a:r>
                        <a:rPr lang="es-ES" sz="2000" b="1" dirty="0">
                          <a:latin typeface="Calibri"/>
                          <a:ea typeface="Calibri"/>
                          <a:cs typeface="Times New Roman"/>
                        </a:rPr>
                        <a:t>DNI</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b="1" dirty="0" smtClean="0">
                          <a:latin typeface="+mn-lt"/>
                          <a:ea typeface="Calibri"/>
                          <a:cs typeface="Times New Roman"/>
                        </a:rPr>
                        <a:t>CLAVE PRIMARIA </a:t>
                      </a: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a:latin typeface="Calibri"/>
                          <a:ea typeface="Calibri"/>
                          <a:cs typeface="Times New Roman"/>
                        </a:rPr>
                        <a:t>NOMBRE</a:t>
                      </a:r>
                      <a:endParaRPr lang="es-E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a:latin typeface="Calibri"/>
                          <a:ea typeface="Calibri"/>
                          <a:cs typeface="Times New Roman"/>
                        </a:rPr>
                        <a:t>STRING</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a:latin typeface="Calibri"/>
                          <a:ea typeface="Calibri"/>
                          <a:cs typeface="Times New Roman"/>
                        </a:rPr>
                        <a:t>APELLIDOS</a:t>
                      </a:r>
                      <a:endParaRPr lang="es-E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a:latin typeface="Calibri"/>
                          <a:ea typeface="Calibri"/>
                          <a:cs typeface="Times New Roman"/>
                        </a:rPr>
                        <a:t>STRING</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dirty="0">
                          <a:latin typeface="Calibri"/>
                          <a:ea typeface="Calibri"/>
                          <a:cs typeface="Times New Roman"/>
                        </a:rPr>
                        <a:t>EDAD</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dirty="0">
                          <a:latin typeface="Calibri"/>
                          <a:ea typeface="Calibri"/>
                          <a:cs typeface="Times New Roman"/>
                        </a:rPr>
                        <a:t>INT</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ESTRUCTURA DE UNA BASE DE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r>
              <a:rPr lang="es-ES" altLang="es-ES" sz="2000" b="1" dirty="0" smtClean="0">
                <a:solidFill>
                  <a:srgbClr val="000000"/>
                </a:solidFill>
                <a:latin typeface="Tahoma" pitchFamily="32" charset="0"/>
                <a:cs typeface="Tahoma" pitchFamily="32" charset="0"/>
              </a:rPr>
              <a:t>REPRESENTACIÓN DE UNA TABLA:</a:t>
            </a:r>
          </a:p>
          <a:p>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graphicFrame>
        <p:nvGraphicFramePr>
          <p:cNvPr id="7" name="6 Tabla"/>
          <p:cNvGraphicFramePr>
            <a:graphicFrameLocks noGrp="1"/>
          </p:cNvGraphicFramePr>
          <p:nvPr/>
        </p:nvGraphicFramePr>
        <p:xfrm>
          <a:off x="1475656" y="2492896"/>
          <a:ext cx="5328592" cy="1622744"/>
        </p:xfrm>
        <a:graphic>
          <a:graphicData uri="http://schemas.openxmlformats.org/drawingml/2006/table">
            <a:tbl>
              <a:tblPr/>
              <a:tblGrid>
                <a:gridCol w="2664296"/>
                <a:gridCol w="2664296"/>
              </a:tblGrid>
              <a:tr h="460852">
                <a:tc>
                  <a:txBody>
                    <a:bodyPr/>
                    <a:lstStyle/>
                    <a:p>
                      <a:pPr algn="ctr">
                        <a:lnSpc>
                          <a:spcPct val="115000"/>
                        </a:lnSpc>
                        <a:spcAft>
                          <a:spcPts val="0"/>
                        </a:spcAft>
                      </a:pPr>
                      <a:r>
                        <a:rPr lang="es-ES" sz="2000" b="1" dirty="0" smtClean="0">
                          <a:solidFill>
                            <a:srgbClr val="FFFFFF"/>
                          </a:solidFill>
                          <a:latin typeface="Calibri"/>
                          <a:ea typeface="Calibri"/>
                          <a:cs typeface="Times New Roman"/>
                        </a:rPr>
                        <a:t>COCHE</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endParaRPr lang="es-ES" sz="2000">
                        <a:solidFill>
                          <a:srgbClr val="FFFFFF"/>
                        </a:solidFill>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460852">
                <a:tc>
                  <a:txBody>
                    <a:bodyPr/>
                    <a:lstStyle/>
                    <a:p>
                      <a:pPr>
                        <a:lnSpc>
                          <a:spcPct val="115000"/>
                        </a:lnSpc>
                        <a:spcAft>
                          <a:spcPts val="0"/>
                        </a:spcAft>
                      </a:pPr>
                      <a:r>
                        <a:rPr lang="es-ES" sz="2000" b="1" dirty="0" smtClean="0">
                          <a:latin typeface="Calibri"/>
                          <a:ea typeface="Calibri"/>
                          <a:cs typeface="Times New Roman"/>
                        </a:rPr>
                        <a:t>MATRICULA</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b="1" dirty="0" smtClean="0">
                          <a:latin typeface="+mn-lt"/>
                          <a:ea typeface="Calibri"/>
                          <a:cs typeface="Times New Roman"/>
                        </a:rPr>
                        <a:t>CLAVE PRIMARIA </a:t>
                      </a: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dirty="0" smtClean="0">
                          <a:latin typeface="Calibri"/>
                          <a:ea typeface="Calibri"/>
                          <a:cs typeface="Times New Roman"/>
                        </a:rPr>
                        <a:t>NUM_PUERTAS</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dirty="0" smtClean="0">
                          <a:latin typeface="Calibri"/>
                          <a:ea typeface="Calibri"/>
                          <a:cs typeface="Times New Roman"/>
                        </a:rPr>
                        <a:t>INT</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323528" y="1128519"/>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ESTRUCTURA DE UNA BASE DE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390364" y="1269355"/>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r>
              <a:rPr lang="es-ES" altLang="es-ES" sz="2000" b="1" dirty="0" smtClean="0">
                <a:solidFill>
                  <a:srgbClr val="000000"/>
                </a:solidFill>
                <a:latin typeface="Tahoma" pitchFamily="32" charset="0"/>
                <a:cs typeface="Tahoma" pitchFamily="32" charset="0"/>
              </a:rPr>
              <a:t>Ejercicio 1: Definir la </a:t>
            </a:r>
          </a:p>
          <a:p>
            <a:r>
              <a:rPr lang="es-ES" altLang="es-ES" sz="2000" b="1" dirty="0" smtClean="0">
                <a:solidFill>
                  <a:srgbClr val="000000"/>
                </a:solidFill>
                <a:latin typeface="Tahoma" pitchFamily="32" charset="0"/>
                <a:cs typeface="Tahoma" pitchFamily="32" charset="0"/>
              </a:rPr>
              <a:t>tabla de vehículo</a:t>
            </a:r>
          </a:p>
          <a:p>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r>
              <a:rPr lang="es-ES" altLang="es-ES" sz="2000" smtClean="0">
                <a:solidFill>
                  <a:srgbClr val="000000"/>
                </a:solidFill>
                <a:latin typeface="Tahoma" pitchFamily="32" charset="0"/>
                <a:cs typeface="Tahoma" pitchFamily="32" charset="0"/>
              </a:rPr>
              <a:t>DNI DE PERSONA</a:t>
            </a: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graphicFrame>
        <p:nvGraphicFramePr>
          <p:cNvPr id="7" name="6 Tabla"/>
          <p:cNvGraphicFramePr>
            <a:graphicFrameLocks noGrp="1"/>
          </p:cNvGraphicFramePr>
          <p:nvPr>
            <p:extLst>
              <p:ext uri="{D42A27DB-BD31-4B8C-83A1-F6EECF244321}">
                <p14:modId xmlns="" xmlns:p14="http://schemas.microsoft.com/office/powerpoint/2010/main" val="3145982183"/>
              </p:ext>
            </p:extLst>
          </p:nvPr>
        </p:nvGraphicFramePr>
        <p:xfrm>
          <a:off x="3358208" y="1148540"/>
          <a:ext cx="5328592" cy="5157096"/>
        </p:xfrm>
        <a:graphic>
          <a:graphicData uri="http://schemas.openxmlformats.org/drawingml/2006/table">
            <a:tbl>
              <a:tblPr/>
              <a:tblGrid>
                <a:gridCol w="2664296"/>
                <a:gridCol w="2664296"/>
              </a:tblGrid>
              <a:tr h="388844">
                <a:tc>
                  <a:txBody>
                    <a:bodyPr/>
                    <a:lstStyle/>
                    <a:p>
                      <a:pPr algn="ctr">
                        <a:lnSpc>
                          <a:spcPct val="115000"/>
                        </a:lnSpc>
                        <a:spcAft>
                          <a:spcPts val="0"/>
                        </a:spcAft>
                      </a:pPr>
                      <a:r>
                        <a:rPr lang="es-ES" sz="2000" b="1" dirty="0" smtClean="0">
                          <a:solidFill>
                            <a:srgbClr val="FFFFFF"/>
                          </a:solidFill>
                          <a:latin typeface="Calibri"/>
                          <a:ea typeface="Calibri"/>
                          <a:cs typeface="Times New Roman"/>
                        </a:rPr>
                        <a:t>VEHÍCULO</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endParaRPr lang="es-ES" sz="2000" dirty="0">
                        <a:solidFill>
                          <a:srgbClr val="FFFFFF"/>
                        </a:solidFill>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460852">
                <a:tc>
                  <a:txBody>
                    <a:bodyPr/>
                    <a:lstStyle/>
                    <a:p>
                      <a:pPr>
                        <a:lnSpc>
                          <a:spcPct val="115000"/>
                        </a:lnSpc>
                        <a:spcAft>
                          <a:spcPts val="0"/>
                        </a:spcAft>
                      </a:pPr>
                      <a:r>
                        <a:rPr lang="es-ES" sz="1400" dirty="0" smtClean="0">
                          <a:solidFill>
                            <a:schemeClr val="accent6">
                              <a:lumMod val="50000"/>
                            </a:schemeClr>
                          </a:solidFill>
                        </a:rPr>
                        <a:t>Matricula </a:t>
                      </a:r>
                      <a:endParaRPr lang="es-ES" sz="1400" dirty="0">
                        <a:solidFill>
                          <a:schemeClr val="accent6">
                            <a:lumMod val="50000"/>
                          </a:schemeClr>
                        </a:solidFil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smtClean="0">
                          <a:solidFill>
                            <a:schemeClr val="accent6">
                              <a:lumMod val="50000"/>
                            </a:schemeClr>
                          </a:solidFill>
                        </a:rPr>
                        <a:t>CLAVE PRIMARIA</a:t>
                      </a:r>
                    </a:p>
                    <a:p>
                      <a:pPr algn="ctr">
                        <a:lnSpc>
                          <a:spcPct val="115000"/>
                        </a:lnSpc>
                        <a:spcAft>
                          <a:spcPts val="0"/>
                        </a:spcAft>
                      </a:pPr>
                      <a:r>
                        <a:rPr lang="es-ES" sz="1400" dirty="0" err="1" smtClean="0">
                          <a:solidFill>
                            <a:schemeClr val="accent6">
                              <a:lumMod val="50000"/>
                            </a:schemeClr>
                          </a:solidFill>
                        </a:rPr>
                        <a:t>string</a:t>
                      </a:r>
                      <a:endParaRPr lang="es-ES" sz="1400" dirty="0">
                        <a:solidFill>
                          <a:schemeClr val="accent6">
                            <a:lumMod val="50000"/>
                          </a:schemeClr>
                        </a:solidFil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1400" dirty="0" smtClean="0">
                          <a:solidFill>
                            <a:schemeClr val="accent6">
                              <a:lumMod val="50000"/>
                            </a:schemeClr>
                          </a:solidFill>
                        </a:rPr>
                        <a:t>País</a:t>
                      </a:r>
                      <a:endParaRPr lang="es-ES" sz="1400" dirty="0">
                        <a:solidFill>
                          <a:schemeClr val="accent6">
                            <a:lumMod val="50000"/>
                          </a:schemeClr>
                        </a:solidFil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smtClean="0">
                          <a:solidFill>
                            <a:schemeClr val="accent6">
                              <a:lumMod val="50000"/>
                            </a:schemeClr>
                          </a:solidFill>
                        </a:rPr>
                        <a:t>CLAVE PRIMARIA</a:t>
                      </a:r>
                    </a:p>
                    <a:p>
                      <a:pPr algn="ctr">
                        <a:lnSpc>
                          <a:spcPct val="115000"/>
                        </a:lnSpc>
                        <a:spcAft>
                          <a:spcPts val="0"/>
                        </a:spcAft>
                      </a:pPr>
                      <a:r>
                        <a:rPr lang="es-ES" sz="1400" dirty="0" err="1" smtClean="0">
                          <a:solidFill>
                            <a:schemeClr val="accent6">
                              <a:lumMod val="50000"/>
                            </a:schemeClr>
                          </a:solidFill>
                        </a:rPr>
                        <a:t>string</a:t>
                      </a:r>
                      <a:endParaRPr lang="es-ES" sz="1400" dirty="0">
                        <a:solidFill>
                          <a:schemeClr val="accent6">
                            <a:lumMod val="50000"/>
                          </a:schemeClr>
                        </a:solidFil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1600" dirty="0" smtClean="0">
                          <a:solidFill>
                            <a:schemeClr val="tx1"/>
                          </a:solidFill>
                          <a:latin typeface="Calibri"/>
                          <a:ea typeface="Calibri"/>
                          <a:cs typeface="Times New Roman"/>
                        </a:rPr>
                        <a:t>Tipo</a:t>
                      </a:r>
                      <a:endParaRPr lang="es-ES" sz="16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err="1" smtClean="0">
                          <a:latin typeface="Calibri"/>
                          <a:ea typeface="Calibri"/>
                          <a:cs typeface="Times New Roman"/>
                        </a:rPr>
                        <a:t>string</a:t>
                      </a:r>
                      <a:endParaRPr lang="es-ES" sz="16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1600" dirty="0" smtClean="0">
                          <a:latin typeface="Calibri"/>
                          <a:ea typeface="Calibri"/>
                          <a:cs typeface="Times New Roman"/>
                        </a:rPr>
                        <a:t>Puertas</a:t>
                      </a:r>
                      <a:endParaRPr lang="es-E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err="1" smtClean="0">
                          <a:latin typeface="Calibri"/>
                          <a:ea typeface="Calibri"/>
                          <a:cs typeface="Times New Roman"/>
                        </a:rPr>
                        <a:t>int</a:t>
                      </a:r>
                      <a:endParaRPr lang="es-ES" sz="16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1600" dirty="0" smtClean="0">
                          <a:latin typeface="Calibri"/>
                          <a:ea typeface="Calibri"/>
                          <a:cs typeface="Times New Roman"/>
                        </a:rPr>
                        <a:t>Ruedas</a:t>
                      </a:r>
                      <a:endParaRPr lang="es-E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err="1" smtClean="0">
                          <a:latin typeface="Calibri"/>
                          <a:ea typeface="Calibri"/>
                          <a:cs typeface="Times New Roman"/>
                        </a:rPr>
                        <a:t>int</a:t>
                      </a:r>
                      <a:endParaRPr lang="es-ES" sz="16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1600" dirty="0" smtClean="0">
                          <a:latin typeface="Calibri"/>
                          <a:ea typeface="Calibri"/>
                          <a:cs typeface="Times New Roman"/>
                        </a:rPr>
                        <a:t>Combustible</a:t>
                      </a:r>
                      <a:endParaRPr lang="es-E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err="1" smtClean="0">
                          <a:latin typeface="Calibri"/>
                          <a:ea typeface="Calibri"/>
                          <a:cs typeface="Times New Roman"/>
                        </a:rPr>
                        <a:t>string</a:t>
                      </a:r>
                      <a:endParaRPr lang="es-ES" sz="16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1600" dirty="0" smtClean="0">
                          <a:latin typeface="Calibri"/>
                          <a:ea typeface="Calibri"/>
                          <a:cs typeface="Times New Roman"/>
                        </a:rPr>
                        <a:t>Marca</a:t>
                      </a:r>
                      <a:endParaRPr lang="es-E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err="1" smtClean="0">
                          <a:latin typeface="Calibri"/>
                          <a:ea typeface="Calibri"/>
                          <a:cs typeface="Times New Roman"/>
                        </a:rPr>
                        <a:t>string</a:t>
                      </a:r>
                      <a:endParaRPr lang="es-ES" sz="16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1600" dirty="0" smtClean="0">
                          <a:latin typeface="Calibri"/>
                          <a:ea typeface="Calibri"/>
                          <a:cs typeface="Times New Roman"/>
                        </a:rPr>
                        <a:t>Modelo</a:t>
                      </a:r>
                      <a:endParaRPr lang="es-E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err="1" smtClean="0">
                          <a:latin typeface="Calibri"/>
                          <a:ea typeface="Calibri"/>
                          <a:cs typeface="Times New Roman"/>
                        </a:rPr>
                        <a:t>string</a:t>
                      </a:r>
                      <a:endParaRPr lang="es-ES" sz="16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1600" dirty="0" smtClean="0">
                          <a:latin typeface="Calibri"/>
                          <a:ea typeface="Calibri"/>
                          <a:cs typeface="Times New Roman"/>
                        </a:rPr>
                        <a:t>Comentarios</a:t>
                      </a:r>
                      <a:endParaRPr lang="es-E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err="1" smtClean="0">
                          <a:latin typeface="Calibri"/>
                          <a:ea typeface="Calibri"/>
                          <a:cs typeface="Times New Roman"/>
                        </a:rPr>
                        <a:t>text</a:t>
                      </a:r>
                      <a:endParaRPr lang="es-ES" sz="16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1600" dirty="0" smtClean="0">
                          <a:latin typeface="Calibri"/>
                          <a:ea typeface="Calibri"/>
                          <a:cs typeface="Times New Roman"/>
                        </a:rPr>
                        <a:t>DNI</a:t>
                      </a:r>
                      <a:endParaRPr lang="es-E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smtClean="0">
                          <a:latin typeface="Calibri"/>
                          <a:ea typeface="Calibri"/>
                          <a:cs typeface="Times New Roman"/>
                        </a:rPr>
                        <a:t>CLAVE FORANEA</a:t>
                      </a:r>
                    </a:p>
                    <a:p>
                      <a:pPr algn="ctr">
                        <a:lnSpc>
                          <a:spcPct val="115000"/>
                        </a:lnSpc>
                        <a:spcAft>
                          <a:spcPts val="0"/>
                        </a:spcAft>
                      </a:pPr>
                      <a:r>
                        <a:rPr lang="es-ES" sz="1600" dirty="0" err="1" smtClean="0">
                          <a:latin typeface="Calibri"/>
                          <a:ea typeface="Calibri"/>
                          <a:cs typeface="Times New Roman"/>
                        </a:rPr>
                        <a:t>String</a:t>
                      </a:r>
                      <a:endParaRPr lang="es-ES" sz="16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3" name="Conector recto de flecha 2"/>
          <p:cNvCxnSpPr/>
          <p:nvPr/>
        </p:nvCxnSpPr>
        <p:spPr>
          <a:xfrm flipH="1" flipV="1">
            <a:off x="1907704" y="3429000"/>
            <a:ext cx="1440160" cy="2448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ESTRUCTURA DE UNA BASE DE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r>
              <a:rPr lang="es-ES" altLang="es-ES" sz="2000" b="1" dirty="0" smtClean="0">
                <a:solidFill>
                  <a:srgbClr val="000000"/>
                </a:solidFill>
                <a:latin typeface="Tahoma" pitchFamily="32" charset="0"/>
                <a:cs typeface="Tahoma" pitchFamily="32" charset="0"/>
              </a:rPr>
              <a:t>RELACIÓN DE 2 TABLAS 1:1</a:t>
            </a:r>
          </a:p>
          <a:p>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graphicFrame>
        <p:nvGraphicFramePr>
          <p:cNvPr id="7" name="6 Tabla"/>
          <p:cNvGraphicFramePr>
            <a:graphicFrameLocks noGrp="1"/>
          </p:cNvGraphicFramePr>
          <p:nvPr/>
        </p:nvGraphicFramePr>
        <p:xfrm>
          <a:off x="251520" y="2492896"/>
          <a:ext cx="4032448" cy="3245488"/>
        </p:xfrm>
        <a:graphic>
          <a:graphicData uri="http://schemas.openxmlformats.org/drawingml/2006/table">
            <a:tbl>
              <a:tblPr/>
              <a:tblGrid>
                <a:gridCol w="2088232"/>
                <a:gridCol w="1944216"/>
              </a:tblGrid>
              <a:tr h="460852">
                <a:tc>
                  <a:txBody>
                    <a:bodyPr/>
                    <a:lstStyle/>
                    <a:p>
                      <a:pPr algn="ctr">
                        <a:lnSpc>
                          <a:spcPct val="115000"/>
                        </a:lnSpc>
                        <a:spcAft>
                          <a:spcPts val="0"/>
                        </a:spcAft>
                      </a:pPr>
                      <a:r>
                        <a:rPr lang="es-ES" sz="2000" b="1" dirty="0">
                          <a:solidFill>
                            <a:srgbClr val="FFFFFF"/>
                          </a:solidFill>
                          <a:latin typeface="Calibri"/>
                          <a:ea typeface="Calibri"/>
                          <a:cs typeface="Times New Roman"/>
                        </a:rPr>
                        <a:t>PERSONA</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endParaRPr lang="es-ES" sz="2000" dirty="0">
                        <a:solidFill>
                          <a:srgbClr val="FFFFFF"/>
                        </a:solidFill>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460852">
                <a:tc>
                  <a:txBody>
                    <a:bodyPr/>
                    <a:lstStyle/>
                    <a:p>
                      <a:pPr>
                        <a:lnSpc>
                          <a:spcPct val="115000"/>
                        </a:lnSpc>
                        <a:spcAft>
                          <a:spcPts val="0"/>
                        </a:spcAft>
                      </a:pPr>
                      <a:r>
                        <a:rPr lang="es-ES" sz="2000" b="1" dirty="0">
                          <a:latin typeface="Calibri"/>
                          <a:ea typeface="Calibri"/>
                          <a:cs typeface="Times New Roman"/>
                        </a:rPr>
                        <a:t>DNI</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b="1" dirty="0" smtClean="0">
                          <a:latin typeface="+mn-lt"/>
                          <a:ea typeface="Calibri"/>
                          <a:cs typeface="Times New Roman"/>
                        </a:rPr>
                        <a:t>CLAVE PRIMARIA </a:t>
                      </a: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a:latin typeface="Calibri"/>
                          <a:ea typeface="Calibri"/>
                          <a:cs typeface="Times New Roman"/>
                        </a:rPr>
                        <a:t>NOMBRE</a:t>
                      </a:r>
                      <a:endParaRPr lang="es-E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a:latin typeface="Calibri"/>
                          <a:ea typeface="Calibri"/>
                          <a:cs typeface="Times New Roman"/>
                        </a:rPr>
                        <a:t>STRING</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a:latin typeface="Calibri"/>
                          <a:ea typeface="Calibri"/>
                          <a:cs typeface="Times New Roman"/>
                        </a:rPr>
                        <a:t>APELLIDOS</a:t>
                      </a:r>
                      <a:endParaRPr lang="es-E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a:latin typeface="Calibri"/>
                          <a:ea typeface="Calibri"/>
                          <a:cs typeface="Times New Roman"/>
                        </a:rPr>
                        <a:t>STRING</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a:latin typeface="Calibri"/>
                          <a:ea typeface="Calibri"/>
                          <a:cs typeface="Times New Roman"/>
                        </a:rPr>
                        <a:t>EDAD</a:t>
                      </a:r>
                      <a:endParaRPr lang="es-E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dirty="0" smtClean="0">
                          <a:latin typeface="Calibri"/>
                          <a:ea typeface="Calibri"/>
                          <a:cs typeface="Times New Roman"/>
                        </a:rPr>
                        <a:t>INT</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dirty="0" smtClean="0">
                          <a:latin typeface="Calibri"/>
                          <a:ea typeface="Calibri"/>
                          <a:cs typeface="Times New Roman"/>
                        </a:rPr>
                        <a:t>MATRICULA_</a:t>
                      </a:r>
                    </a:p>
                    <a:p>
                      <a:pPr>
                        <a:lnSpc>
                          <a:spcPct val="115000"/>
                        </a:lnSpc>
                        <a:spcAft>
                          <a:spcPts val="0"/>
                        </a:spcAft>
                      </a:pPr>
                      <a:r>
                        <a:rPr lang="es-ES" sz="2000" b="1" dirty="0" smtClean="0">
                          <a:latin typeface="Calibri"/>
                          <a:ea typeface="Calibri"/>
                          <a:cs typeface="Times New Roman"/>
                        </a:rPr>
                        <a:t>COCHE</a:t>
                      </a:r>
                      <a:endParaRPr lang="es-E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b="1" dirty="0" smtClean="0">
                          <a:latin typeface="Calibri"/>
                          <a:ea typeface="Calibri"/>
                          <a:cs typeface="Times New Roman"/>
                        </a:rPr>
                        <a:t>CLAVE FORÁNEA</a:t>
                      </a:r>
                    </a:p>
                    <a:p>
                      <a:pPr algn="ctr">
                        <a:lnSpc>
                          <a:spcPct val="115000"/>
                        </a:lnSpc>
                        <a:spcAft>
                          <a:spcPts val="0"/>
                        </a:spcAft>
                      </a:pP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7 Tabla"/>
          <p:cNvGraphicFramePr>
            <a:graphicFrameLocks noGrp="1"/>
          </p:cNvGraphicFramePr>
          <p:nvPr/>
        </p:nvGraphicFramePr>
        <p:xfrm>
          <a:off x="5004048" y="2420888"/>
          <a:ext cx="3960440" cy="2323784"/>
        </p:xfrm>
        <a:graphic>
          <a:graphicData uri="http://schemas.openxmlformats.org/drawingml/2006/table">
            <a:tbl>
              <a:tblPr/>
              <a:tblGrid>
                <a:gridCol w="1872208"/>
                <a:gridCol w="2088232"/>
              </a:tblGrid>
              <a:tr h="460852">
                <a:tc>
                  <a:txBody>
                    <a:bodyPr/>
                    <a:lstStyle/>
                    <a:p>
                      <a:pPr algn="ctr">
                        <a:lnSpc>
                          <a:spcPct val="115000"/>
                        </a:lnSpc>
                        <a:spcAft>
                          <a:spcPts val="0"/>
                        </a:spcAft>
                      </a:pPr>
                      <a:r>
                        <a:rPr lang="es-ES" sz="2000" b="1" dirty="0" smtClean="0">
                          <a:solidFill>
                            <a:srgbClr val="FFFFFF"/>
                          </a:solidFill>
                          <a:latin typeface="Calibri"/>
                          <a:ea typeface="Calibri"/>
                          <a:cs typeface="Times New Roman"/>
                        </a:rPr>
                        <a:t>COCHE</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endParaRPr lang="es-ES" sz="2000" dirty="0">
                        <a:solidFill>
                          <a:srgbClr val="FFFFFF"/>
                        </a:solidFill>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460852">
                <a:tc>
                  <a:txBody>
                    <a:bodyPr/>
                    <a:lstStyle/>
                    <a:p>
                      <a:pPr>
                        <a:lnSpc>
                          <a:spcPct val="115000"/>
                        </a:lnSpc>
                        <a:spcAft>
                          <a:spcPts val="0"/>
                        </a:spcAft>
                      </a:pPr>
                      <a:r>
                        <a:rPr lang="es-ES" sz="2000" b="1" dirty="0" smtClean="0">
                          <a:latin typeface="Calibri"/>
                          <a:ea typeface="Calibri"/>
                          <a:cs typeface="Times New Roman"/>
                        </a:rPr>
                        <a:t>MATRICULA</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b="1" dirty="0" smtClean="0">
                          <a:latin typeface="+mn-lt"/>
                          <a:ea typeface="Calibri"/>
                          <a:cs typeface="Times New Roman"/>
                        </a:rPr>
                        <a:t>CLAVE PRIMARIA </a:t>
                      </a: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dirty="0" smtClean="0">
                          <a:latin typeface="Calibri"/>
                          <a:ea typeface="Calibri"/>
                          <a:cs typeface="Times New Roman"/>
                        </a:rPr>
                        <a:t>NUM_PUERTAS</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dirty="0" smtClean="0">
                          <a:latin typeface="Calibri"/>
                          <a:ea typeface="Calibri"/>
                          <a:cs typeface="Times New Roman"/>
                        </a:rPr>
                        <a:t>INT</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dirty="0" smtClean="0">
                          <a:latin typeface="Calibri"/>
                          <a:ea typeface="Calibri"/>
                          <a:cs typeface="Times New Roman"/>
                        </a:rPr>
                        <a:t>DNI_PERSONA</a:t>
                      </a:r>
                      <a:endParaRPr lang="es-E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s-ES" sz="2000" b="1" dirty="0" smtClean="0">
                          <a:latin typeface="+mn-lt"/>
                          <a:ea typeface="Calibri"/>
                          <a:cs typeface="Times New Roman"/>
                        </a:rPr>
                        <a:t>CLAVE FORÁNEA</a:t>
                      </a:r>
                      <a:endParaRPr lang="es-ES" sz="2000" dirty="0" smtClean="0">
                        <a:latin typeface="Calibri"/>
                        <a:ea typeface="Calibri"/>
                        <a:cs typeface="Times New Roman"/>
                      </a:endParaRPr>
                    </a:p>
                    <a:p>
                      <a:pPr algn="ctr">
                        <a:lnSpc>
                          <a:spcPct val="115000"/>
                        </a:lnSpc>
                        <a:spcAft>
                          <a:spcPts val="0"/>
                        </a:spcAft>
                      </a:pP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0" name="9 Conector recto de flecha"/>
          <p:cNvCxnSpPr/>
          <p:nvPr/>
        </p:nvCxnSpPr>
        <p:spPr>
          <a:xfrm flipV="1">
            <a:off x="4283968" y="3356992"/>
            <a:ext cx="720080"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flipH="1" flipV="1">
            <a:off x="4355976" y="3284984"/>
            <a:ext cx="576064"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ESTRUCTURA DE UNA BASE DE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TIPOS DE RELACIONES:</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lvl="1"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Se pueden tener relaciones de </a:t>
            </a:r>
            <a:r>
              <a:rPr lang="es-ES" altLang="es-ES" sz="2000" b="1" dirty="0" smtClean="0">
                <a:solidFill>
                  <a:srgbClr val="000000"/>
                </a:solidFill>
                <a:latin typeface="Tahoma" pitchFamily="32" charset="0"/>
                <a:cs typeface="Tahoma" pitchFamily="32" charset="0"/>
              </a:rPr>
              <a:t>1: 1</a:t>
            </a:r>
          </a:p>
          <a:p>
            <a:pPr lvl="2"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pPr>
            <a:r>
              <a:rPr lang="es-ES" altLang="es-ES" sz="2000" dirty="0" smtClean="0">
                <a:solidFill>
                  <a:srgbClr val="000000"/>
                </a:solidFill>
                <a:latin typeface="Tahoma" pitchFamily="32" charset="0"/>
                <a:cs typeface="Tahoma" pitchFamily="32" charset="0"/>
              </a:rPr>
              <a:t>Como en el ejemplo anterior: </a:t>
            </a:r>
          </a:p>
          <a:p>
            <a:pPr lvl="2" algn="just" eaLnBrk="1" hangingPunct="1">
              <a:spcBef>
                <a:spcPts val="500"/>
              </a:spcBef>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 Una persona </a:t>
            </a:r>
            <a:r>
              <a:rPr lang="es-ES" altLang="es-ES" sz="2000" b="1" dirty="0" smtClean="0">
                <a:solidFill>
                  <a:srgbClr val="000000"/>
                </a:solidFill>
                <a:latin typeface="Tahoma" pitchFamily="32" charset="0"/>
                <a:cs typeface="Tahoma" pitchFamily="32" charset="0"/>
              </a:rPr>
              <a:t>SOLO</a:t>
            </a:r>
            <a:r>
              <a:rPr lang="es-ES" altLang="es-ES" sz="2000" dirty="0" smtClean="0">
                <a:solidFill>
                  <a:srgbClr val="000000"/>
                </a:solidFill>
                <a:latin typeface="Tahoma" pitchFamily="32" charset="0"/>
                <a:cs typeface="Tahoma" pitchFamily="32" charset="0"/>
              </a:rPr>
              <a:t> tendría un coche.</a:t>
            </a:r>
          </a:p>
          <a:p>
            <a:pPr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 Un coche </a:t>
            </a:r>
            <a:r>
              <a:rPr lang="es-ES" altLang="es-ES" sz="2000" b="1" dirty="0" smtClean="0">
                <a:solidFill>
                  <a:srgbClr val="000000"/>
                </a:solidFill>
                <a:latin typeface="Tahoma" pitchFamily="32" charset="0"/>
                <a:cs typeface="Tahoma" pitchFamily="32" charset="0"/>
              </a:rPr>
              <a:t>SOLO TIENE </a:t>
            </a:r>
            <a:r>
              <a:rPr lang="es-ES" altLang="es-ES" sz="2000" dirty="0" smtClean="0">
                <a:solidFill>
                  <a:srgbClr val="000000"/>
                </a:solidFill>
                <a:latin typeface="Tahoma" pitchFamily="32" charset="0"/>
                <a:cs typeface="Tahoma" pitchFamily="32" charset="0"/>
              </a:rPr>
              <a:t>un dueño( persona).</a:t>
            </a:r>
          </a:p>
          <a:p>
            <a:pPr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 Una persona puede </a:t>
            </a:r>
            <a:r>
              <a:rPr lang="es-ES" altLang="es-ES" sz="2000" b="1" dirty="0" smtClean="0">
                <a:solidFill>
                  <a:srgbClr val="000000"/>
                </a:solidFill>
                <a:latin typeface="Tahoma" pitchFamily="32" charset="0"/>
                <a:cs typeface="Tahoma" pitchFamily="32" charset="0"/>
              </a:rPr>
              <a:t>NO</a:t>
            </a:r>
            <a:r>
              <a:rPr lang="es-ES" altLang="es-ES" sz="2000" dirty="0" smtClean="0">
                <a:solidFill>
                  <a:srgbClr val="000000"/>
                </a:solidFill>
                <a:latin typeface="Tahoma" pitchFamily="32" charset="0"/>
                <a:cs typeface="Tahoma" pitchFamily="32" charset="0"/>
              </a:rPr>
              <a:t> tener un coche.</a:t>
            </a:r>
          </a:p>
          <a:p>
            <a:pPr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 Un coche puede </a:t>
            </a:r>
            <a:r>
              <a:rPr lang="es-ES" altLang="es-ES" sz="2000" b="1" dirty="0" smtClean="0">
                <a:solidFill>
                  <a:srgbClr val="000000"/>
                </a:solidFill>
                <a:latin typeface="Tahoma" pitchFamily="32" charset="0"/>
                <a:cs typeface="Tahoma" pitchFamily="32" charset="0"/>
              </a:rPr>
              <a:t>NO</a:t>
            </a:r>
            <a:r>
              <a:rPr lang="es-ES" altLang="es-ES" sz="2000" dirty="0" smtClean="0">
                <a:solidFill>
                  <a:srgbClr val="000000"/>
                </a:solidFill>
                <a:latin typeface="Tahoma" pitchFamily="32" charset="0"/>
                <a:cs typeface="Tahoma" pitchFamily="32" charset="0"/>
              </a:rPr>
              <a:t> tener dueño (persona).</a:t>
            </a:r>
          </a:p>
          <a:p>
            <a:pPr lvl="2"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b="1"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ESTRUCTURA DE UNA BASE DE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r>
              <a:rPr lang="es-ES" altLang="es-ES" sz="2000" b="1" dirty="0" smtClean="0">
                <a:solidFill>
                  <a:srgbClr val="000000"/>
                </a:solidFill>
                <a:latin typeface="Tahoma" pitchFamily="32" charset="0"/>
                <a:cs typeface="Tahoma" pitchFamily="32" charset="0"/>
              </a:rPr>
              <a:t>RELACIÓN DE 2 TABLAS 1:1</a:t>
            </a:r>
          </a:p>
          <a:p>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graphicFrame>
        <p:nvGraphicFramePr>
          <p:cNvPr id="7" name="6 Tabla"/>
          <p:cNvGraphicFramePr>
            <a:graphicFrameLocks noGrp="1"/>
          </p:cNvGraphicFramePr>
          <p:nvPr/>
        </p:nvGraphicFramePr>
        <p:xfrm>
          <a:off x="2699792" y="2348880"/>
          <a:ext cx="4032448" cy="3317496"/>
        </p:xfrm>
        <a:graphic>
          <a:graphicData uri="http://schemas.openxmlformats.org/drawingml/2006/table">
            <a:tbl>
              <a:tblPr/>
              <a:tblGrid>
                <a:gridCol w="2088232"/>
                <a:gridCol w="1944216"/>
              </a:tblGrid>
              <a:tr h="532860">
                <a:tc>
                  <a:txBody>
                    <a:bodyPr/>
                    <a:lstStyle/>
                    <a:p>
                      <a:pPr algn="ctr">
                        <a:lnSpc>
                          <a:spcPct val="115000"/>
                        </a:lnSpc>
                        <a:spcAft>
                          <a:spcPts val="0"/>
                        </a:spcAft>
                      </a:pPr>
                      <a:r>
                        <a:rPr lang="es-ES" sz="2000" b="1" dirty="0">
                          <a:solidFill>
                            <a:srgbClr val="FFFFFF"/>
                          </a:solidFill>
                          <a:latin typeface="Calibri"/>
                          <a:ea typeface="Calibri"/>
                          <a:cs typeface="Times New Roman"/>
                        </a:rPr>
                        <a:t>PERSONA</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endParaRPr lang="es-ES" sz="2000" dirty="0">
                        <a:solidFill>
                          <a:srgbClr val="FFFFFF"/>
                        </a:solidFill>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460852">
                <a:tc>
                  <a:txBody>
                    <a:bodyPr/>
                    <a:lstStyle/>
                    <a:p>
                      <a:pPr>
                        <a:lnSpc>
                          <a:spcPct val="115000"/>
                        </a:lnSpc>
                        <a:spcAft>
                          <a:spcPts val="0"/>
                        </a:spcAft>
                      </a:pPr>
                      <a:r>
                        <a:rPr lang="es-ES" sz="2000" b="1" dirty="0">
                          <a:latin typeface="Calibri"/>
                          <a:ea typeface="Calibri"/>
                          <a:cs typeface="Times New Roman"/>
                        </a:rPr>
                        <a:t>DNI</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b="1" dirty="0" smtClean="0">
                          <a:latin typeface="+mn-lt"/>
                          <a:ea typeface="Calibri"/>
                          <a:cs typeface="Times New Roman"/>
                        </a:rPr>
                        <a:t>CLAVE PRIMARIA </a:t>
                      </a: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a:latin typeface="Calibri"/>
                          <a:ea typeface="Calibri"/>
                          <a:cs typeface="Times New Roman"/>
                        </a:rPr>
                        <a:t>NOMBRE</a:t>
                      </a:r>
                      <a:endParaRPr lang="es-E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a:latin typeface="Calibri"/>
                          <a:ea typeface="Calibri"/>
                          <a:cs typeface="Times New Roman"/>
                        </a:rPr>
                        <a:t>STRING</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a:latin typeface="Calibri"/>
                          <a:ea typeface="Calibri"/>
                          <a:cs typeface="Times New Roman"/>
                        </a:rPr>
                        <a:t>APELLIDOS</a:t>
                      </a:r>
                      <a:endParaRPr lang="es-E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a:latin typeface="Calibri"/>
                          <a:ea typeface="Calibri"/>
                          <a:cs typeface="Times New Roman"/>
                        </a:rPr>
                        <a:t>STRING</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a:latin typeface="Calibri"/>
                          <a:ea typeface="Calibri"/>
                          <a:cs typeface="Times New Roman"/>
                        </a:rPr>
                        <a:t>EDAD</a:t>
                      </a:r>
                      <a:endParaRPr lang="es-E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dirty="0" smtClean="0">
                          <a:latin typeface="Calibri"/>
                          <a:ea typeface="Calibri"/>
                          <a:cs typeface="Times New Roman"/>
                        </a:rPr>
                        <a:t>INT</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dirty="0" smtClean="0">
                          <a:latin typeface="Calibri"/>
                          <a:ea typeface="Calibri"/>
                          <a:cs typeface="Times New Roman"/>
                        </a:rPr>
                        <a:t>CASADO_CON</a:t>
                      </a:r>
                      <a:endParaRPr lang="es-E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b="1" dirty="0" smtClean="0">
                          <a:latin typeface="Calibri"/>
                          <a:ea typeface="Calibri"/>
                          <a:cs typeface="Times New Roman"/>
                        </a:rPr>
                        <a:t>CLAVE FORÁNEA</a:t>
                      </a:r>
                    </a:p>
                    <a:p>
                      <a:pPr algn="ctr">
                        <a:lnSpc>
                          <a:spcPct val="115000"/>
                        </a:lnSpc>
                        <a:spcAft>
                          <a:spcPts val="0"/>
                        </a:spcAft>
                      </a:pP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2" name="11 Conector angular"/>
          <p:cNvCxnSpPr/>
          <p:nvPr/>
        </p:nvCxnSpPr>
        <p:spPr>
          <a:xfrm rot="10800000">
            <a:off x="2627784" y="3068960"/>
            <a:ext cx="3600400" cy="2736304"/>
          </a:xfrm>
          <a:prstGeom prst="bentConnector3">
            <a:avLst>
              <a:gd name="adj1" fmla="val 108345"/>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Las bases de datos permiten almacenar de una forma estructurada y eficiente toda la información de un sitio WEB.</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De esta manera existe un histórico de datos.</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Ventajas sobre otros tipos de almacenamiento:</a:t>
            </a:r>
          </a:p>
          <a:p>
            <a:pPr lvl="1" algn="just" eaLnBrk="1" hangingPunct="1">
              <a:spcBef>
                <a:spcPts val="500"/>
              </a:spcBef>
            </a:pPr>
            <a:r>
              <a:rPr lang="es-ES" altLang="es-ES" sz="2000" dirty="0" smtClean="0">
                <a:solidFill>
                  <a:srgbClr val="000000"/>
                </a:solidFill>
                <a:latin typeface="Tahoma" pitchFamily="32" charset="0"/>
                <a:cs typeface="Tahoma" pitchFamily="32" charset="0"/>
              </a:rPr>
              <a:t>- Se almacenan datos independientemente del lenguaje informático o programa que los usa: PHP, C++,…</a:t>
            </a:r>
          </a:p>
          <a:p>
            <a:pPr lvl="1" algn="just" eaLnBrk="1" hangingPunct="1">
              <a:spcBef>
                <a:spcPts val="500"/>
              </a:spcBef>
            </a:pPr>
            <a:r>
              <a:rPr lang="es-ES" altLang="es-ES" sz="2000" dirty="0" smtClean="0">
                <a:solidFill>
                  <a:srgbClr val="000000"/>
                </a:solidFill>
                <a:latin typeface="Tahoma" pitchFamily="32" charset="0"/>
                <a:cs typeface="Tahoma" pitchFamily="32" charset="0"/>
              </a:rPr>
              <a:t>-Proporciona información actualizada</a:t>
            </a:r>
          </a:p>
          <a:p>
            <a:pPr lvl="1" algn="just" eaLnBrk="1" hangingPunct="1">
              <a:spcBef>
                <a:spcPts val="500"/>
              </a:spcBef>
            </a:pPr>
            <a:r>
              <a:rPr lang="es-ES" altLang="es-ES" sz="2000" dirty="0" smtClean="0">
                <a:solidFill>
                  <a:srgbClr val="000000"/>
                </a:solidFill>
                <a:latin typeface="Tahoma" pitchFamily="32" charset="0"/>
                <a:cs typeface="Tahoma" pitchFamily="32" charset="0"/>
              </a:rPr>
              <a:t>-Facilita la realización de búsquedas</a:t>
            </a:r>
          </a:p>
          <a:p>
            <a:pPr lvl="1" algn="just" eaLnBrk="1" hangingPunct="1">
              <a:spcBef>
                <a:spcPts val="500"/>
              </a:spcBef>
            </a:pPr>
            <a:r>
              <a:rPr lang="es-ES" altLang="es-ES" sz="2000" dirty="0" smtClean="0">
                <a:solidFill>
                  <a:srgbClr val="000000"/>
                </a:solidFill>
                <a:latin typeface="Tahoma" pitchFamily="32" charset="0"/>
                <a:cs typeface="Tahoma" pitchFamily="32" charset="0"/>
              </a:rPr>
              <a:t>-Disminuye el coste de mantenimiento</a:t>
            </a:r>
          </a:p>
          <a:p>
            <a:pPr lvl="1" algn="just" eaLnBrk="1" hangingPunct="1">
              <a:spcBef>
                <a:spcPts val="500"/>
              </a:spcBef>
            </a:pPr>
            <a:r>
              <a:rPr lang="es-ES" altLang="es-ES" sz="2000" dirty="0" smtClean="0">
                <a:solidFill>
                  <a:srgbClr val="000000"/>
                </a:solidFill>
                <a:latin typeface="Tahoma" pitchFamily="32" charset="0"/>
                <a:cs typeface="Tahoma" pitchFamily="32" charset="0"/>
              </a:rPr>
              <a:t>-Implementa sistemas de control de acceso</a:t>
            </a:r>
          </a:p>
          <a:p>
            <a:pPr lvl="1" algn="just" eaLnBrk="1" hangingPunct="1">
              <a:spcBef>
                <a:spcPts val="500"/>
              </a:spcBef>
            </a:pPr>
            <a:r>
              <a:rPr lang="es-ES" altLang="es-ES" sz="2000" dirty="0" smtClean="0">
                <a:solidFill>
                  <a:srgbClr val="000000"/>
                </a:solidFill>
                <a:latin typeface="Tahoma" pitchFamily="32" charset="0"/>
                <a:cs typeface="Tahoma" pitchFamily="32" charset="0"/>
              </a:rPr>
              <a:t>-Almacena usuarios, productos, ….</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Introducción I</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ESTRUCTURA DE UNA BASE DE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TIPOS DE RELACIONES:</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lvl="1"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Se pueden tener relaciones de </a:t>
            </a:r>
            <a:r>
              <a:rPr lang="es-ES" altLang="es-ES" sz="2000" b="1" dirty="0" smtClean="0">
                <a:solidFill>
                  <a:srgbClr val="000000"/>
                </a:solidFill>
                <a:latin typeface="Tahoma" pitchFamily="32" charset="0"/>
                <a:cs typeface="Tahoma" pitchFamily="32" charset="0"/>
              </a:rPr>
              <a:t>1: 1</a:t>
            </a:r>
          </a:p>
          <a:p>
            <a:pPr lvl="2"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pPr>
            <a:r>
              <a:rPr lang="es-ES" altLang="es-ES" sz="2000" dirty="0" smtClean="0">
                <a:solidFill>
                  <a:srgbClr val="000000"/>
                </a:solidFill>
                <a:latin typeface="Tahoma" pitchFamily="32" charset="0"/>
                <a:cs typeface="Tahoma" pitchFamily="32" charset="0"/>
              </a:rPr>
              <a:t>Como en el ejemplo anterior: </a:t>
            </a:r>
          </a:p>
          <a:p>
            <a:pPr lvl="2" algn="just" eaLnBrk="1" hangingPunct="1">
              <a:spcBef>
                <a:spcPts val="500"/>
              </a:spcBef>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 Una persona </a:t>
            </a:r>
            <a:r>
              <a:rPr lang="es-ES" altLang="es-ES" sz="2000" b="1" dirty="0" smtClean="0">
                <a:solidFill>
                  <a:srgbClr val="000000"/>
                </a:solidFill>
                <a:latin typeface="Tahoma" pitchFamily="32" charset="0"/>
                <a:cs typeface="Tahoma" pitchFamily="32" charset="0"/>
              </a:rPr>
              <a:t>SOLO</a:t>
            </a:r>
            <a:r>
              <a:rPr lang="es-ES" altLang="es-ES" sz="2000" dirty="0" smtClean="0">
                <a:solidFill>
                  <a:srgbClr val="000000"/>
                </a:solidFill>
                <a:latin typeface="Tahoma" pitchFamily="32" charset="0"/>
                <a:cs typeface="Tahoma" pitchFamily="32" charset="0"/>
              </a:rPr>
              <a:t> esta casada con otra persona</a:t>
            </a:r>
          </a:p>
          <a:p>
            <a:pPr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 Una persona puede </a:t>
            </a:r>
            <a:r>
              <a:rPr lang="es-ES" altLang="es-ES" sz="2000" b="1" dirty="0" smtClean="0">
                <a:solidFill>
                  <a:srgbClr val="000000"/>
                </a:solidFill>
                <a:latin typeface="Tahoma" pitchFamily="32" charset="0"/>
                <a:cs typeface="Tahoma" pitchFamily="32" charset="0"/>
              </a:rPr>
              <a:t>NO</a:t>
            </a:r>
            <a:r>
              <a:rPr lang="es-ES" altLang="es-ES" sz="2000" dirty="0" smtClean="0">
                <a:solidFill>
                  <a:srgbClr val="000000"/>
                </a:solidFill>
                <a:latin typeface="Tahoma" pitchFamily="32" charset="0"/>
                <a:cs typeface="Tahoma" pitchFamily="32" charset="0"/>
              </a:rPr>
              <a:t> estar casada.</a:t>
            </a:r>
          </a:p>
          <a:p>
            <a:pPr lvl="2"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b="1"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ESTRUCTURA DE UNA BASE DE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r>
              <a:rPr lang="es-ES" altLang="es-ES" sz="2000" b="1" dirty="0" smtClean="0">
                <a:solidFill>
                  <a:srgbClr val="000000"/>
                </a:solidFill>
                <a:latin typeface="Tahoma" pitchFamily="32" charset="0"/>
                <a:cs typeface="Tahoma" pitchFamily="32" charset="0"/>
              </a:rPr>
              <a:t>RELACIÓN DE 2 TABLAS 1:N</a:t>
            </a:r>
          </a:p>
          <a:p>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graphicFrame>
        <p:nvGraphicFramePr>
          <p:cNvPr id="7" name="6 Tabla"/>
          <p:cNvGraphicFramePr>
            <a:graphicFrameLocks noGrp="1"/>
          </p:cNvGraphicFramePr>
          <p:nvPr/>
        </p:nvGraphicFramePr>
        <p:xfrm>
          <a:off x="251520" y="2492896"/>
          <a:ext cx="4032448" cy="3596008"/>
        </p:xfrm>
        <a:graphic>
          <a:graphicData uri="http://schemas.openxmlformats.org/drawingml/2006/table">
            <a:tbl>
              <a:tblPr/>
              <a:tblGrid>
                <a:gridCol w="2088232"/>
                <a:gridCol w="1944216"/>
              </a:tblGrid>
              <a:tr h="460852">
                <a:tc>
                  <a:txBody>
                    <a:bodyPr/>
                    <a:lstStyle/>
                    <a:p>
                      <a:pPr algn="ctr">
                        <a:lnSpc>
                          <a:spcPct val="115000"/>
                        </a:lnSpc>
                        <a:spcAft>
                          <a:spcPts val="0"/>
                        </a:spcAft>
                      </a:pPr>
                      <a:r>
                        <a:rPr lang="es-ES" sz="2000" b="1" dirty="0">
                          <a:solidFill>
                            <a:srgbClr val="FFFFFF"/>
                          </a:solidFill>
                          <a:latin typeface="Calibri"/>
                          <a:ea typeface="Calibri"/>
                          <a:cs typeface="Times New Roman"/>
                        </a:rPr>
                        <a:t>PERSONA</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endParaRPr lang="es-ES" sz="2000" dirty="0">
                        <a:solidFill>
                          <a:srgbClr val="FFFFFF"/>
                        </a:solidFill>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460852">
                <a:tc>
                  <a:txBody>
                    <a:bodyPr/>
                    <a:lstStyle/>
                    <a:p>
                      <a:pPr>
                        <a:lnSpc>
                          <a:spcPct val="115000"/>
                        </a:lnSpc>
                        <a:spcAft>
                          <a:spcPts val="0"/>
                        </a:spcAft>
                      </a:pPr>
                      <a:r>
                        <a:rPr lang="es-ES" sz="2000" b="1" dirty="0">
                          <a:latin typeface="Calibri"/>
                          <a:ea typeface="Calibri"/>
                          <a:cs typeface="Times New Roman"/>
                        </a:rPr>
                        <a:t>DNI</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b="1" dirty="0" smtClean="0">
                          <a:latin typeface="+mn-lt"/>
                          <a:ea typeface="Calibri"/>
                          <a:cs typeface="Times New Roman"/>
                        </a:rPr>
                        <a:t>CLAVE PRIMARIA </a:t>
                      </a: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a:latin typeface="Calibri"/>
                          <a:ea typeface="Calibri"/>
                          <a:cs typeface="Times New Roman"/>
                        </a:rPr>
                        <a:t>NOMBRE</a:t>
                      </a:r>
                      <a:endParaRPr lang="es-E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a:latin typeface="Calibri"/>
                          <a:ea typeface="Calibri"/>
                          <a:cs typeface="Times New Roman"/>
                        </a:rPr>
                        <a:t>STRING</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a:latin typeface="Calibri"/>
                          <a:ea typeface="Calibri"/>
                          <a:cs typeface="Times New Roman"/>
                        </a:rPr>
                        <a:t>APELLIDOS</a:t>
                      </a:r>
                      <a:endParaRPr lang="es-E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a:latin typeface="Calibri"/>
                          <a:ea typeface="Calibri"/>
                          <a:cs typeface="Times New Roman"/>
                        </a:rPr>
                        <a:t>STRING</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a:latin typeface="Calibri"/>
                          <a:ea typeface="Calibri"/>
                          <a:cs typeface="Times New Roman"/>
                        </a:rPr>
                        <a:t>EDAD</a:t>
                      </a:r>
                      <a:endParaRPr lang="es-E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dirty="0" smtClean="0">
                          <a:latin typeface="Calibri"/>
                          <a:ea typeface="Calibri"/>
                          <a:cs typeface="Times New Roman"/>
                        </a:rPr>
                        <a:t>INT</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dirty="0" smtClean="0">
                          <a:latin typeface="Calibri"/>
                          <a:ea typeface="Calibri"/>
                          <a:cs typeface="Times New Roman"/>
                        </a:rPr>
                        <a:t>MATRICULA_</a:t>
                      </a:r>
                    </a:p>
                    <a:p>
                      <a:pPr>
                        <a:lnSpc>
                          <a:spcPct val="115000"/>
                        </a:lnSpc>
                        <a:spcAft>
                          <a:spcPts val="0"/>
                        </a:spcAft>
                      </a:pPr>
                      <a:r>
                        <a:rPr lang="es-ES" sz="2000" b="1" dirty="0" smtClean="0">
                          <a:latin typeface="Calibri"/>
                          <a:ea typeface="Calibri"/>
                          <a:cs typeface="Times New Roman"/>
                        </a:rPr>
                        <a:t>COCHE</a:t>
                      </a:r>
                      <a:endParaRPr lang="es-E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b="1" dirty="0" smtClean="0">
                          <a:latin typeface="Calibri"/>
                          <a:ea typeface="Calibri"/>
                          <a:cs typeface="Times New Roman"/>
                        </a:rPr>
                        <a:t>CLAVE FORÁNEA</a:t>
                      </a:r>
                    </a:p>
                    <a:p>
                      <a:pPr algn="ctr">
                        <a:lnSpc>
                          <a:spcPct val="115000"/>
                        </a:lnSpc>
                        <a:spcAft>
                          <a:spcPts val="0"/>
                        </a:spcAft>
                      </a:pP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7 Tabla"/>
          <p:cNvGraphicFramePr>
            <a:graphicFrameLocks noGrp="1"/>
          </p:cNvGraphicFramePr>
          <p:nvPr/>
        </p:nvGraphicFramePr>
        <p:xfrm>
          <a:off x="5004048" y="2420888"/>
          <a:ext cx="3960440" cy="1622744"/>
        </p:xfrm>
        <a:graphic>
          <a:graphicData uri="http://schemas.openxmlformats.org/drawingml/2006/table">
            <a:tbl>
              <a:tblPr/>
              <a:tblGrid>
                <a:gridCol w="1872208"/>
                <a:gridCol w="2088232"/>
              </a:tblGrid>
              <a:tr h="460852">
                <a:tc>
                  <a:txBody>
                    <a:bodyPr/>
                    <a:lstStyle/>
                    <a:p>
                      <a:pPr algn="ctr">
                        <a:lnSpc>
                          <a:spcPct val="115000"/>
                        </a:lnSpc>
                        <a:spcAft>
                          <a:spcPts val="0"/>
                        </a:spcAft>
                      </a:pPr>
                      <a:r>
                        <a:rPr lang="es-ES" sz="2000" b="1" dirty="0" smtClean="0">
                          <a:solidFill>
                            <a:srgbClr val="FFFFFF"/>
                          </a:solidFill>
                          <a:latin typeface="Calibri"/>
                          <a:ea typeface="Calibri"/>
                          <a:cs typeface="Times New Roman"/>
                        </a:rPr>
                        <a:t>COCHE</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endParaRPr lang="es-ES" sz="2000" dirty="0">
                        <a:solidFill>
                          <a:srgbClr val="FFFFFF"/>
                        </a:solidFill>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460852">
                <a:tc>
                  <a:txBody>
                    <a:bodyPr/>
                    <a:lstStyle/>
                    <a:p>
                      <a:pPr>
                        <a:lnSpc>
                          <a:spcPct val="115000"/>
                        </a:lnSpc>
                        <a:spcAft>
                          <a:spcPts val="0"/>
                        </a:spcAft>
                      </a:pPr>
                      <a:r>
                        <a:rPr lang="es-ES" sz="2000" b="1" dirty="0" smtClean="0">
                          <a:latin typeface="Calibri"/>
                          <a:ea typeface="Calibri"/>
                          <a:cs typeface="Times New Roman"/>
                        </a:rPr>
                        <a:t>MATRICULA</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b="1" dirty="0" smtClean="0">
                          <a:latin typeface="+mn-lt"/>
                          <a:ea typeface="Calibri"/>
                          <a:cs typeface="Times New Roman"/>
                        </a:rPr>
                        <a:t>CLAVE PRIMARIA </a:t>
                      </a: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dirty="0" smtClean="0">
                          <a:latin typeface="Calibri"/>
                          <a:ea typeface="Calibri"/>
                          <a:cs typeface="Times New Roman"/>
                        </a:rPr>
                        <a:t>NUM_PUERTAS</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dirty="0" smtClean="0">
                          <a:latin typeface="Calibri"/>
                          <a:ea typeface="Calibri"/>
                          <a:cs typeface="Times New Roman"/>
                        </a:rPr>
                        <a:t>INT</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0" name="9 Conector recto de flecha"/>
          <p:cNvCxnSpPr/>
          <p:nvPr/>
        </p:nvCxnSpPr>
        <p:spPr>
          <a:xfrm flipV="1">
            <a:off x="4283968" y="3356992"/>
            <a:ext cx="720080"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ESTRUCTURA DE UNA BASE DE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TIPOS DE RELACIONES:</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lvl="1"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Se pueden tener relaciones de </a:t>
            </a:r>
            <a:r>
              <a:rPr lang="es-ES" altLang="es-ES" sz="2000" b="1" dirty="0" smtClean="0">
                <a:solidFill>
                  <a:srgbClr val="000000"/>
                </a:solidFill>
                <a:latin typeface="Tahoma" pitchFamily="32" charset="0"/>
                <a:cs typeface="Tahoma" pitchFamily="32" charset="0"/>
              </a:rPr>
              <a:t>1: N</a:t>
            </a:r>
          </a:p>
          <a:p>
            <a:pPr lvl="2"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pPr>
            <a:r>
              <a:rPr lang="es-ES" altLang="es-ES" sz="2000" dirty="0" smtClean="0">
                <a:solidFill>
                  <a:srgbClr val="000000"/>
                </a:solidFill>
                <a:latin typeface="Tahoma" pitchFamily="32" charset="0"/>
                <a:cs typeface="Tahoma" pitchFamily="32" charset="0"/>
              </a:rPr>
              <a:t>Como en el ejemplo anterior: </a:t>
            </a:r>
          </a:p>
          <a:p>
            <a:pPr lvl="2" algn="just" eaLnBrk="1" hangingPunct="1">
              <a:spcBef>
                <a:spcPts val="500"/>
              </a:spcBef>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 Una persona </a:t>
            </a:r>
            <a:r>
              <a:rPr lang="es-ES" altLang="es-ES" sz="2000" b="1" dirty="0" smtClean="0">
                <a:solidFill>
                  <a:srgbClr val="000000"/>
                </a:solidFill>
                <a:latin typeface="Tahoma" pitchFamily="32" charset="0"/>
                <a:cs typeface="Tahoma" pitchFamily="32" charset="0"/>
              </a:rPr>
              <a:t>SOLO</a:t>
            </a:r>
            <a:r>
              <a:rPr lang="es-ES" altLang="es-ES" sz="2000" dirty="0" smtClean="0">
                <a:solidFill>
                  <a:srgbClr val="000000"/>
                </a:solidFill>
                <a:latin typeface="Tahoma" pitchFamily="32" charset="0"/>
                <a:cs typeface="Tahoma" pitchFamily="32" charset="0"/>
              </a:rPr>
              <a:t> tendría un coche.</a:t>
            </a:r>
          </a:p>
          <a:p>
            <a:pPr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 Un coche </a:t>
            </a:r>
            <a:r>
              <a:rPr lang="es-ES" altLang="es-ES" sz="2000" b="1" dirty="0" smtClean="0">
                <a:solidFill>
                  <a:srgbClr val="000000"/>
                </a:solidFill>
                <a:latin typeface="Tahoma" pitchFamily="32" charset="0"/>
                <a:cs typeface="Tahoma" pitchFamily="32" charset="0"/>
              </a:rPr>
              <a:t>PUEDE TENER </a:t>
            </a:r>
            <a:r>
              <a:rPr lang="es-ES" altLang="es-ES" sz="2000" dirty="0" smtClean="0">
                <a:solidFill>
                  <a:srgbClr val="000000"/>
                </a:solidFill>
                <a:latin typeface="Tahoma" pitchFamily="32" charset="0"/>
                <a:cs typeface="Tahoma" pitchFamily="32" charset="0"/>
              </a:rPr>
              <a:t>muchos dueños( persona).</a:t>
            </a:r>
          </a:p>
          <a:p>
            <a:pPr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 Una persona puede </a:t>
            </a:r>
            <a:r>
              <a:rPr lang="es-ES" altLang="es-ES" sz="2000" b="1" dirty="0" smtClean="0">
                <a:solidFill>
                  <a:srgbClr val="000000"/>
                </a:solidFill>
                <a:latin typeface="Tahoma" pitchFamily="32" charset="0"/>
                <a:cs typeface="Tahoma" pitchFamily="32" charset="0"/>
              </a:rPr>
              <a:t>NO</a:t>
            </a:r>
            <a:r>
              <a:rPr lang="es-ES" altLang="es-ES" sz="2000" dirty="0" smtClean="0">
                <a:solidFill>
                  <a:srgbClr val="000000"/>
                </a:solidFill>
                <a:latin typeface="Tahoma" pitchFamily="32" charset="0"/>
                <a:cs typeface="Tahoma" pitchFamily="32" charset="0"/>
              </a:rPr>
              <a:t> tener un coche.</a:t>
            </a:r>
          </a:p>
          <a:p>
            <a:pPr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 Un coche puede </a:t>
            </a:r>
            <a:r>
              <a:rPr lang="es-ES" altLang="es-ES" sz="2000" b="1" dirty="0" smtClean="0">
                <a:solidFill>
                  <a:srgbClr val="000000"/>
                </a:solidFill>
                <a:latin typeface="Tahoma" pitchFamily="32" charset="0"/>
                <a:cs typeface="Tahoma" pitchFamily="32" charset="0"/>
              </a:rPr>
              <a:t>NO</a:t>
            </a:r>
            <a:r>
              <a:rPr lang="es-ES" altLang="es-ES" sz="2000" dirty="0" smtClean="0">
                <a:solidFill>
                  <a:srgbClr val="000000"/>
                </a:solidFill>
                <a:latin typeface="Tahoma" pitchFamily="32" charset="0"/>
                <a:cs typeface="Tahoma" pitchFamily="32" charset="0"/>
              </a:rPr>
              <a:t> tener dueño (persona).</a:t>
            </a:r>
          </a:p>
          <a:p>
            <a:pPr lvl="2"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b="1"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ESTRUCTURA DE UNA BASE DE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TIPOS DE RELACIONES:</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lvl="1"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Se pueden tener relaciones de </a:t>
            </a:r>
            <a:r>
              <a:rPr lang="es-ES" altLang="es-ES" sz="2000" b="1" dirty="0" smtClean="0">
                <a:solidFill>
                  <a:srgbClr val="000000"/>
                </a:solidFill>
                <a:latin typeface="Tahoma" pitchFamily="32" charset="0"/>
                <a:cs typeface="Tahoma" pitchFamily="32" charset="0"/>
              </a:rPr>
              <a:t>N: N</a:t>
            </a:r>
          </a:p>
          <a:p>
            <a:pPr lvl="2"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pPr>
            <a:r>
              <a:rPr lang="es-ES" altLang="es-ES" sz="2000" dirty="0" smtClean="0">
                <a:solidFill>
                  <a:srgbClr val="000000"/>
                </a:solidFill>
                <a:latin typeface="Tahoma" pitchFamily="32" charset="0"/>
                <a:cs typeface="Tahoma" pitchFamily="32" charset="0"/>
              </a:rPr>
              <a:t>Esto requiere el uso de </a:t>
            </a:r>
            <a:r>
              <a:rPr lang="es-ES" altLang="es-ES" sz="2000" b="1" dirty="0" smtClean="0">
                <a:solidFill>
                  <a:srgbClr val="000000"/>
                </a:solidFill>
                <a:latin typeface="Tahoma" pitchFamily="32" charset="0"/>
                <a:cs typeface="Tahoma" pitchFamily="32" charset="0"/>
              </a:rPr>
              <a:t>una tercera tabla </a:t>
            </a:r>
            <a:r>
              <a:rPr lang="es-ES" altLang="es-ES" sz="2000" dirty="0" smtClean="0">
                <a:solidFill>
                  <a:srgbClr val="000000"/>
                </a:solidFill>
                <a:latin typeface="Tahoma" pitchFamily="32" charset="0"/>
                <a:cs typeface="Tahoma" pitchFamily="32" charset="0"/>
              </a:rPr>
              <a:t>para controlar esta relación.</a:t>
            </a:r>
            <a:r>
              <a:rPr lang="es-ES" altLang="es-ES" sz="2000" b="1" dirty="0" smtClean="0">
                <a:solidFill>
                  <a:srgbClr val="000000"/>
                </a:solidFill>
                <a:latin typeface="Tahoma" pitchFamily="32" charset="0"/>
                <a:cs typeface="Tahoma" pitchFamily="32" charset="0"/>
              </a:rPr>
              <a:t> </a:t>
            </a:r>
          </a:p>
          <a:p>
            <a:pPr lvl="2" algn="just" eaLnBrk="1" hangingPunct="1">
              <a:spcBef>
                <a:spcPts val="500"/>
              </a:spcBef>
            </a:pPr>
            <a:endParaRPr lang="es-ES" altLang="es-ES" sz="2000" b="1" dirty="0" smtClean="0">
              <a:solidFill>
                <a:srgbClr val="000000"/>
              </a:solidFill>
              <a:latin typeface="Tahoma" pitchFamily="32" charset="0"/>
              <a:cs typeface="Tahoma" pitchFamily="32" charset="0"/>
            </a:endParaRPr>
          </a:p>
          <a:p>
            <a:pPr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 Una persona </a:t>
            </a:r>
            <a:r>
              <a:rPr lang="es-ES" altLang="es-ES" sz="2000" b="1" dirty="0" smtClean="0">
                <a:solidFill>
                  <a:srgbClr val="000000"/>
                </a:solidFill>
                <a:latin typeface="Tahoma" pitchFamily="32" charset="0"/>
                <a:cs typeface="Tahoma" pitchFamily="32" charset="0"/>
              </a:rPr>
              <a:t>PUEDE TENER MÁS DE UN</a:t>
            </a:r>
            <a:r>
              <a:rPr lang="es-ES" altLang="es-ES" sz="2000" dirty="0" smtClean="0">
                <a:solidFill>
                  <a:srgbClr val="000000"/>
                </a:solidFill>
                <a:latin typeface="Tahoma" pitchFamily="32" charset="0"/>
                <a:cs typeface="Tahoma" pitchFamily="32" charset="0"/>
              </a:rPr>
              <a:t> un coche.</a:t>
            </a:r>
          </a:p>
          <a:p>
            <a:pPr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 Un coche </a:t>
            </a:r>
            <a:r>
              <a:rPr lang="es-ES" altLang="es-ES" sz="2000" b="1" dirty="0" smtClean="0">
                <a:solidFill>
                  <a:srgbClr val="000000"/>
                </a:solidFill>
                <a:latin typeface="Tahoma" pitchFamily="32" charset="0"/>
                <a:cs typeface="Tahoma" pitchFamily="32" charset="0"/>
              </a:rPr>
              <a:t>PUEDE TENER MÁS DE UN</a:t>
            </a:r>
            <a:r>
              <a:rPr lang="es-ES" altLang="es-ES" sz="2000" dirty="0" smtClean="0">
                <a:solidFill>
                  <a:srgbClr val="000000"/>
                </a:solidFill>
                <a:latin typeface="Tahoma" pitchFamily="32" charset="0"/>
                <a:cs typeface="Tahoma" pitchFamily="32" charset="0"/>
              </a:rPr>
              <a:t> dueño( persona).</a:t>
            </a:r>
          </a:p>
          <a:p>
            <a:pPr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 Una persona puede </a:t>
            </a:r>
            <a:r>
              <a:rPr lang="es-ES" altLang="es-ES" sz="2000" b="1" dirty="0" smtClean="0">
                <a:solidFill>
                  <a:srgbClr val="000000"/>
                </a:solidFill>
                <a:latin typeface="Tahoma" pitchFamily="32" charset="0"/>
                <a:cs typeface="Tahoma" pitchFamily="32" charset="0"/>
              </a:rPr>
              <a:t>NO</a:t>
            </a:r>
            <a:r>
              <a:rPr lang="es-ES" altLang="es-ES" sz="2000" dirty="0" smtClean="0">
                <a:solidFill>
                  <a:srgbClr val="000000"/>
                </a:solidFill>
                <a:latin typeface="Tahoma" pitchFamily="32" charset="0"/>
                <a:cs typeface="Tahoma" pitchFamily="32" charset="0"/>
              </a:rPr>
              <a:t> tener un coche.</a:t>
            </a:r>
          </a:p>
          <a:p>
            <a:pPr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 Un coche puede </a:t>
            </a:r>
            <a:r>
              <a:rPr lang="es-ES" altLang="es-ES" sz="2000" b="1" dirty="0" smtClean="0">
                <a:solidFill>
                  <a:srgbClr val="000000"/>
                </a:solidFill>
                <a:latin typeface="Tahoma" pitchFamily="32" charset="0"/>
                <a:cs typeface="Tahoma" pitchFamily="32" charset="0"/>
              </a:rPr>
              <a:t>NO</a:t>
            </a:r>
            <a:r>
              <a:rPr lang="es-ES" altLang="es-ES" sz="2000" dirty="0" smtClean="0">
                <a:solidFill>
                  <a:srgbClr val="000000"/>
                </a:solidFill>
                <a:latin typeface="Tahoma" pitchFamily="32" charset="0"/>
                <a:cs typeface="Tahoma" pitchFamily="32" charset="0"/>
              </a:rPr>
              <a:t> tener dueño (persona).</a:t>
            </a:r>
          </a:p>
          <a:p>
            <a:pPr lvl="1" algn="just" eaLnBrk="1" hangingPunct="1">
              <a:spcBef>
                <a:spcPts val="500"/>
              </a:spcBef>
              <a:buFontTx/>
              <a:buChar char="-"/>
            </a:pPr>
            <a:endParaRPr lang="es-ES" altLang="es-ES" sz="2000" b="1"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ESTRUCTURA DE UNA BASE DE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EJERCICIO:</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lvl="1"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 Representad la relación N:N entre coche y persona.</a:t>
            </a:r>
          </a:p>
          <a:p>
            <a:pPr lvl="1" algn="just" eaLnBrk="1" hangingPunct="1">
              <a:spcBef>
                <a:spcPts val="500"/>
              </a:spcBef>
              <a:buFontTx/>
              <a:buChar char="-"/>
            </a:pPr>
            <a:endParaRPr lang="es-ES" altLang="es-ES" sz="2000" b="1"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ESTRUCTURA DE UNA BASE DE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11560" y="126876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SIMPLIFICAR DATOS:</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lvl="1"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Una vez se tiene el conjunto de tablas definidas, en algunas ocasiones se pueden simplificar algunos de las columnas ya introducidas.</a:t>
            </a:r>
            <a:endParaRPr lang="es-ES" altLang="es-ES" sz="2000" b="1" dirty="0" smtClean="0">
              <a:solidFill>
                <a:srgbClr val="000000"/>
              </a:solidFill>
              <a:latin typeface="Tahoma" pitchFamily="32" charset="0"/>
              <a:cs typeface="Tahoma" pitchFamily="32" charset="0"/>
            </a:endParaRPr>
          </a:p>
          <a:p>
            <a:pPr lvl="2"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b="1"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graphicFrame>
        <p:nvGraphicFramePr>
          <p:cNvPr id="7" name="6 Tabla"/>
          <p:cNvGraphicFramePr>
            <a:graphicFrameLocks noGrp="1"/>
          </p:cNvGraphicFramePr>
          <p:nvPr/>
        </p:nvGraphicFramePr>
        <p:xfrm>
          <a:off x="395536" y="3068960"/>
          <a:ext cx="4032448" cy="3355820"/>
        </p:xfrm>
        <a:graphic>
          <a:graphicData uri="http://schemas.openxmlformats.org/drawingml/2006/table">
            <a:tbl>
              <a:tblPr/>
              <a:tblGrid>
                <a:gridCol w="2088232"/>
                <a:gridCol w="1944216"/>
              </a:tblGrid>
              <a:tr h="460852">
                <a:tc>
                  <a:txBody>
                    <a:bodyPr/>
                    <a:lstStyle/>
                    <a:p>
                      <a:pPr algn="ctr">
                        <a:lnSpc>
                          <a:spcPct val="115000"/>
                        </a:lnSpc>
                        <a:spcAft>
                          <a:spcPts val="0"/>
                        </a:spcAft>
                      </a:pPr>
                      <a:r>
                        <a:rPr lang="es-ES" sz="2000" b="1" dirty="0">
                          <a:solidFill>
                            <a:srgbClr val="FFFFFF"/>
                          </a:solidFill>
                          <a:latin typeface="Calibri"/>
                          <a:ea typeface="Calibri"/>
                          <a:cs typeface="Times New Roman"/>
                        </a:rPr>
                        <a:t>PERSONA</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endParaRPr lang="es-ES" sz="2000" dirty="0">
                        <a:solidFill>
                          <a:srgbClr val="FFFFFF"/>
                        </a:solidFill>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460852">
                <a:tc>
                  <a:txBody>
                    <a:bodyPr/>
                    <a:lstStyle/>
                    <a:p>
                      <a:pPr>
                        <a:lnSpc>
                          <a:spcPct val="115000"/>
                        </a:lnSpc>
                        <a:spcAft>
                          <a:spcPts val="0"/>
                        </a:spcAft>
                      </a:pPr>
                      <a:r>
                        <a:rPr lang="es-ES" sz="2000" b="1" dirty="0">
                          <a:latin typeface="Calibri"/>
                          <a:ea typeface="Calibri"/>
                          <a:cs typeface="Times New Roman"/>
                        </a:rPr>
                        <a:t>DNI</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b="1" dirty="0" smtClean="0">
                          <a:latin typeface="+mn-lt"/>
                          <a:ea typeface="Calibri"/>
                          <a:cs typeface="Times New Roman"/>
                        </a:rPr>
                        <a:t>CLAVE PRIMARIA </a:t>
                      </a: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a:latin typeface="Calibri"/>
                          <a:ea typeface="Calibri"/>
                          <a:cs typeface="Times New Roman"/>
                        </a:rPr>
                        <a:t>NOMBRE</a:t>
                      </a:r>
                      <a:endParaRPr lang="es-E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a:latin typeface="Calibri"/>
                          <a:ea typeface="Calibri"/>
                          <a:cs typeface="Times New Roman"/>
                        </a:rPr>
                        <a:t>STRING</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a:latin typeface="Calibri"/>
                          <a:ea typeface="Calibri"/>
                          <a:cs typeface="Times New Roman"/>
                        </a:rPr>
                        <a:t>APELLIDOS</a:t>
                      </a:r>
                      <a:endParaRPr lang="es-E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dirty="0">
                          <a:latin typeface="Calibri"/>
                          <a:ea typeface="Calibri"/>
                          <a:cs typeface="Times New Roman"/>
                        </a:rPr>
                        <a:t>STRING</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dirty="0" smtClean="0">
                          <a:latin typeface="Calibri"/>
                          <a:ea typeface="Calibri"/>
                          <a:cs typeface="Times New Roman"/>
                        </a:rPr>
                        <a:t>CIUDAD</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dirty="0" smtClean="0">
                          <a:latin typeface="+mn-lt"/>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dirty="0" smtClean="0">
                          <a:latin typeface="Calibri"/>
                          <a:ea typeface="Calibri"/>
                          <a:cs typeface="Times New Roman"/>
                        </a:rPr>
                        <a:t>COD_POST</a:t>
                      </a:r>
                      <a:endParaRPr lang="es-E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7 Tabla"/>
          <p:cNvGraphicFramePr>
            <a:graphicFrameLocks noGrp="1"/>
          </p:cNvGraphicFramePr>
          <p:nvPr/>
        </p:nvGraphicFramePr>
        <p:xfrm>
          <a:off x="4932040" y="3140968"/>
          <a:ext cx="3960440" cy="1622744"/>
        </p:xfrm>
        <a:graphic>
          <a:graphicData uri="http://schemas.openxmlformats.org/drawingml/2006/table">
            <a:tbl>
              <a:tblPr/>
              <a:tblGrid>
                <a:gridCol w="1872208"/>
                <a:gridCol w="2088232"/>
              </a:tblGrid>
              <a:tr h="460852">
                <a:tc>
                  <a:txBody>
                    <a:bodyPr/>
                    <a:lstStyle/>
                    <a:p>
                      <a:pPr algn="ctr">
                        <a:lnSpc>
                          <a:spcPct val="115000"/>
                        </a:lnSpc>
                        <a:spcAft>
                          <a:spcPts val="0"/>
                        </a:spcAft>
                      </a:pPr>
                      <a:r>
                        <a:rPr lang="es-ES" sz="2000" b="1" dirty="0" smtClean="0">
                          <a:solidFill>
                            <a:srgbClr val="FFFFFF"/>
                          </a:solidFill>
                          <a:latin typeface="Calibri"/>
                          <a:ea typeface="Calibri"/>
                          <a:cs typeface="Times New Roman"/>
                        </a:rPr>
                        <a:t>CIUDAD</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endParaRPr lang="es-ES" sz="2000" dirty="0">
                        <a:solidFill>
                          <a:srgbClr val="FFFFFF"/>
                        </a:solidFill>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460852">
                <a:tc>
                  <a:txBody>
                    <a:bodyPr/>
                    <a:lstStyle/>
                    <a:p>
                      <a:pPr>
                        <a:lnSpc>
                          <a:spcPct val="115000"/>
                        </a:lnSpc>
                        <a:spcAft>
                          <a:spcPts val="0"/>
                        </a:spcAft>
                      </a:pPr>
                      <a:r>
                        <a:rPr lang="es-ES" sz="2000" b="1" dirty="0" smtClean="0">
                          <a:latin typeface="Calibri"/>
                          <a:ea typeface="Calibri"/>
                          <a:cs typeface="Times New Roman"/>
                        </a:rPr>
                        <a:t>COD_POST</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b="1" dirty="0" smtClean="0">
                          <a:latin typeface="+mn-lt"/>
                          <a:ea typeface="Calibri"/>
                          <a:cs typeface="Times New Roman"/>
                        </a:rPr>
                        <a:t>CLAVE PRIMARIA </a:t>
                      </a: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dirty="0" smtClean="0">
                          <a:latin typeface="+mn-lt"/>
                          <a:ea typeface="Calibri"/>
                          <a:cs typeface="Times New Roman"/>
                        </a:rPr>
                        <a:t>NOMBRE</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ESTRUCTURA DE UNA BASE DE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11560" y="126876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SIMPLIFICAR DATOS:</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lvl="1"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En este caso, repetíamos datos en ambas tablas. Mediante la clave foránea de Código postal podremos acceder al nombre de la ciudad sin problemas!</a:t>
            </a:r>
            <a:endParaRPr lang="es-ES" altLang="es-ES" sz="2000" b="1" dirty="0" smtClean="0">
              <a:solidFill>
                <a:srgbClr val="000000"/>
              </a:solidFill>
              <a:latin typeface="Tahoma" pitchFamily="32" charset="0"/>
              <a:cs typeface="Tahoma" pitchFamily="32" charset="0"/>
            </a:endParaRPr>
          </a:p>
          <a:p>
            <a:pPr lvl="2"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b="1"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graphicFrame>
        <p:nvGraphicFramePr>
          <p:cNvPr id="7" name="6 Tabla"/>
          <p:cNvGraphicFramePr>
            <a:graphicFrameLocks noGrp="1"/>
          </p:cNvGraphicFramePr>
          <p:nvPr/>
        </p:nvGraphicFramePr>
        <p:xfrm>
          <a:off x="395536" y="3068960"/>
          <a:ext cx="4032448" cy="3135156"/>
        </p:xfrm>
        <a:graphic>
          <a:graphicData uri="http://schemas.openxmlformats.org/drawingml/2006/table">
            <a:tbl>
              <a:tblPr/>
              <a:tblGrid>
                <a:gridCol w="2088232"/>
                <a:gridCol w="1944216"/>
              </a:tblGrid>
              <a:tr h="460852">
                <a:tc>
                  <a:txBody>
                    <a:bodyPr/>
                    <a:lstStyle/>
                    <a:p>
                      <a:pPr algn="ctr">
                        <a:lnSpc>
                          <a:spcPct val="115000"/>
                        </a:lnSpc>
                        <a:spcAft>
                          <a:spcPts val="0"/>
                        </a:spcAft>
                      </a:pPr>
                      <a:r>
                        <a:rPr lang="es-ES" sz="2000" b="1" dirty="0">
                          <a:solidFill>
                            <a:srgbClr val="FFFFFF"/>
                          </a:solidFill>
                          <a:latin typeface="Calibri"/>
                          <a:ea typeface="Calibri"/>
                          <a:cs typeface="Times New Roman"/>
                        </a:rPr>
                        <a:t>PERSONA</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endParaRPr lang="es-ES" sz="2000" dirty="0">
                        <a:solidFill>
                          <a:srgbClr val="FFFFFF"/>
                        </a:solidFill>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460852">
                <a:tc>
                  <a:txBody>
                    <a:bodyPr/>
                    <a:lstStyle/>
                    <a:p>
                      <a:pPr>
                        <a:lnSpc>
                          <a:spcPct val="115000"/>
                        </a:lnSpc>
                        <a:spcAft>
                          <a:spcPts val="0"/>
                        </a:spcAft>
                      </a:pPr>
                      <a:r>
                        <a:rPr lang="es-ES" sz="2000" b="1" dirty="0">
                          <a:latin typeface="Calibri"/>
                          <a:ea typeface="Calibri"/>
                          <a:cs typeface="Times New Roman"/>
                        </a:rPr>
                        <a:t>DNI</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b="1" dirty="0" smtClean="0">
                          <a:latin typeface="+mn-lt"/>
                          <a:ea typeface="Calibri"/>
                          <a:cs typeface="Times New Roman"/>
                        </a:rPr>
                        <a:t>CLAVE PRIMARIA </a:t>
                      </a: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a:latin typeface="Calibri"/>
                          <a:ea typeface="Calibri"/>
                          <a:cs typeface="Times New Roman"/>
                        </a:rPr>
                        <a:t>NOMBRE</a:t>
                      </a:r>
                      <a:endParaRPr lang="es-E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a:latin typeface="Calibri"/>
                          <a:ea typeface="Calibri"/>
                          <a:cs typeface="Times New Roman"/>
                        </a:rPr>
                        <a:t>STRING</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a:latin typeface="Calibri"/>
                          <a:ea typeface="Calibri"/>
                          <a:cs typeface="Times New Roman"/>
                        </a:rPr>
                        <a:t>APELLIDOS</a:t>
                      </a:r>
                      <a:endParaRPr lang="es-E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dirty="0">
                          <a:latin typeface="Calibri"/>
                          <a:ea typeface="Calibri"/>
                          <a:cs typeface="Times New Roman"/>
                        </a:rPr>
                        <a:t>STRING</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dirty="0" smtClean="0">
                          <a:latin typeface="Calibri"/>
                          <a:ea typeface="Calibri"/>
                          <a:cs typeface="Times New Roman"/>
                        </a:rPr>
                        <a:t>COD_POST</a:t>
                      </a:r>
                      <a:endParaRPr lang="es-E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b="1" dirty="0" smtClean="0">
                          <a:latin typeface="+mn-lt"/>
                          <a:ea typeface="Calibri"/>
                          <a:cs typeface="Times New Roman"/>
                        </a:rPr>
                        <a:t>CLAVE FORÁNEA</a:t>
                      </a:r>
                      <a:endParaRPr lang="es-ES" sz="2000" dirty="0" smtClean="0">
                        <a:latin typeface="Calibri"/>
                        <a:ea typeface="Calibri"/>
                        <a:cs typeface="Times New Roman"/>
                      </a:endParaRPr>
                    </a:p>
                    <a:p>
                      <a:pPr algn="ctr">
                        <a:lnSpc>
                          <a:spcPct val="115000"/>
                        </a:lnSpc>
                        <a:spcAft>
                          <a:spcPts val="0"/>
                        </a:spcAft>
                      </a:pP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7 Tabla"/>
          <p:cNvGraphicFramePr>
            <a:graphicFrameLocks noGrp="1"/>
          </p:cNvGraphicFramePr>
          <p:nvPr/>
        </p:nvGraphicFramePr>
        <p:xfrm>
          <a:off x="4932040" y="3140968"/>
          <a:ext cx="3960440" cy="1622744"/>
        </p:xfrm>
        <a:graphic>
          <a:graphicData uri="http://schemas.openxmlformats.org/drawingml/2006/table">
            <a:tbl>
              <a:tblPr/>
              <a:tblGrid>
                <a:gridCol w="1872208"/>
                <a:gridCol w="2088232"/>
              </a:tblGrid>
              <a:tr h="460852">
                <a:tc>
                  <a:txBody>
                    <a:bodyPr/>
                    <a:lstStyle/>
                    <a:p>
                      <a:pPr algn="ctr">
                        <a:lnSpc>
                          <a:spcPct val="115000"/>
                        </a:lnSpc>
                        <a:spcAft>
                          <a:spcPts val="0"/>
                        </a:spcAft>
                      </a:pPr>
                      <a:r>
                        <a:rPr lang="es-ES" sz="2000" b="1" dirty="0" smtClean="0">
                          <a:solidFill>
                            <a:srgbClr val="FFFFFF"/>
                          </a:solidFill>
                          <a:latin typeface="Calibri"/>
                          <a:ea typeface="Calibri"/>
                          <a:cs typeface="Times New Roman"/>
                        </a:rPr>
                        <a:t>CIUDAD</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endParaRPr lang="es-ES" sz="2000" dirty="0">
                        <a:solidFill>
                          <a:srgbClr val="FFFFFF"/>
                        </a:solidFill>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460852">
                <a:tc>
                  <a:txBody>
                    <a:bodyPr/>
                    <a:lstStyle/>
                    <a:p>
                      <a:pPr>
                        <a:lnSpc>
                          <a:spcPct val="115000"/>
                        </a:lnSpc>
                        <a:spcAft>
                          <a:spcPts val="0"/>
                        </a:spcAft>
                      </a:pPr>
                      <a:r>
                        <a:rPr lang="es-ES" sz="2000" b="1" dirty="0" smtClean="0">
                          <a:latin typeface="Calibri"/>
                          <a:ea typeface="Calibri"/>
                          <a:cs typeface="Times New Roman"/>
                        </a:rPr>
                        <a:t>COD_POST</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b="1" dirty="0" smtClean="0">
                          <a:latin typeface="+mn-lt"/>
                          <a:ea typeface="Calibri"/>
                          <a:cs typeface="Times New Roman"/>
                        </a:rPr>
                        <a:t>CLAVE PRIMARIA </a:t>
                      </a: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852">
                <a:tc>
                  <a:txBody>
                    <a:bodyPr/>
                    <a:lstStyle/>
                    <a:p>
                      <a:pPr>
                        <a:lnSpc>
                          <a:spcPct val="115000"/>
                        </a:lnSpc>
                        <a:spcAft>
                          <a:spcPts val="0"/>
                        </a:spcAft>
                      </a:pPr>
                      <a:r>
                        <a:rPr lang="es-ES" sz="2000" b="1" dirty="0" smtClean="0">
                          <a:latin typeface="+mn-lt"/>
                          <a:ea typeface="Calibri"/>
                          <a:cs typeface="Times New Roman"/>
                        </a:rPr>
                        <a:t>NOMBRE</a:t>
                      </a:r>
                      <a:endParaRPr lang="es-E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2000" dirty="0" smtClean="0">
                          <a:latin typeface="Calibri"/>
                          <a:ea typeface="Calibri"/>
                          <a:cs typeface="Times New Roman"/>
                        </a:rPr>
                        <a:t>STRING</a:t>
                      </a:r>
                      <a:endParaRPr lang="es-ES" sz="20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0" name="9 Conector recto de flecha"/>
          <p:cNvCxnSpPr/>
          <p:nvPr/>
        </p:nvCxnSpPr>
        <p:spPr>
          <a:xfrm flipV="1">
            <a:off x="4572000" y="3789040"/>
            <a:ext cx="360040"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SQL (</a:t>
            </a:r>
            <a:r>
              <a:rPr lang="es-ES" altLang="es-ES" sz="2000" dirty="0" err="1" smtClean="0">
                <a:solidFill>
                  <a:srgbClr val="000000"/>
                </a:solidFill>
                <a:latin typeface="Tahoma" pitchFamily="32" charset="0"/>
                <a:cs typeface="Tahoma" pitchFamily="32" charset="0"/>
              </a:rPr>
              <a:t>Structured</a:t>
            </a:r>
            <a:r>
              <a:rPr lang="es-ES" altLang="es-ES" sz="2000" dirty="0" smtClean="0">
                <a:solidFill>
                  <a:srgbClr val="000000"/>
                </a:solidFill>
                <a:latin typeface="Tahoma" pitchFamily="32" charset="0"/>
                <a:cs typeface="Tahoma" pitchFamily="32" charset="0"/>
              </a:rPr>
              <a:t> </a:t>
            </a:r>
            <a:r>
              <a:rPr lang="es-ES" altLang="es-ES" sz="2000" dirty="0" err="1" smtClean="0">
                <a:solidFill>
                  <a:srgbClr val="000000"/>
                </a:solidFill>
                <a:latin typeface="Tahoma" pitchFamily="32" charset="0"/>
                <a:cs typeface="Tahoma" pitchFamily="32" charset="0"/>
              </a:rPr>
              <a:t>Query</a:t>
            </a:r>
            <a:r>
              <a:rPr lang="es-ES" altLang="es-ES" sz="2000" dirty="0" smtClean="0">
                <a:solidFill>
                  <a:srgbClr val="000000"/>
                </a:solidFill>
                <a:latin typeface="Tahoma" pitchFamily="32" charset="0"/>
                <a:cs typeface="Tahoma" pitchFamily="32" charset="0"/>
              </a:rPr>
              <a:t> </a:t>
            </a:r>
            <a:r>
              <a:rPr lang="es-ES" altLang="es-ES" sz="2000" dirty="0" err="1" smtClean="0">
                <a:solidFill>
                  <a:srgbClr val="000000"/>
                </a:solidFill>
                <a:latin typeface="Tahoma" pitchFamily="32" charset="0"/>
                <a:cs typeface="Tahoma" pitchFamily="32" charset="0"/>
              </a:rPr>
              <a:t>Language</a:t>
            </a:r>
            <a:r>
              <a:rPr lang="es-ES" altLang="es-ES" sz="2000" dirty="0" smtClean="0">
                <a:solidFill>
                  <a:srgbClr val="000000"/>
                </a:solidFill>
                <a:latin typeface="Tahoma" pitchFamily="32" charset="0"/>
                <a:cs typeface="Tahoma" pitchFamily="32" charset="0"/>
              </a:rPr>
              <a:t>) es el lenguaje que se utiliza para tratar con las bases de datos </a:t>
            </a:r>
            <a:r>
              <a:rPr lang="es-ES" altLang="es-ES" sz="2000" dirty="0" err="1" smtClean="0">
                <a:solidFill>
                  <a:srgbClr val="000000"/>
                </a:solidFill>
                <a:latin typeface="Tahoma" pitchFamily="32" charset="0"/>
                <a:cs typeface="Tahoma" pitchFamily="32" charset="0"/>
              </a:rPr>
              <a:t>MySQL</a:t>
            </a: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pic>
        <p:nvPicPr>
          <p:cNvPr id="2050" name="Picture 2"/>
          <p:cNvPicPr>
            <a:picLocks noChangeAspect="1" noChangeArrowheads="1"/>
          </p:cNvPicPr>
          <p:nvPr/>
        </p:nvPicPr>
        <p:blipFill>
          <a:blip r:embed="rId4" cstate="print"/>
          <a:srcRect/>
          <a:stretch>
            <a:fillRect/>
          </a:stretch>
        </p:blipFill>
        <p:spPr bwMode="auto">
          <a:xfrm>
            <a:off x="2051720" y="2492896"/>
            <a:ext cx="5333313" cy="2474763"/>
          </a:xfrm>
          <a:prstGeom prst="rect">
            <a:avLst/>
          </a:prstGeom>
          <a:noFill/>
          <a:ln w="9525">
            <a:noFill/>
            <a:miter lim="800000"/>
            <a:headEnd/>
            <a:tailEnd/>
          </a:ln>
        </p:spPr>
      </p:pic>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TIPOS DE DATOS: existen muchos tipos de datos en </a:t>
            </a:r>
            <a:r>
              <a:rPr lang="es-ES" altLang="es-ES" sz="2000" dirty="0" err="1" smtClean="0">
                <a:solidFill>
                  <a:srgbClr val="000000"/>
                </a:solidFill>
                <a:latin typeface="Tahoma" pitchFamily="32" charset="0"/>
                <a:cs typeface="Tahoma" pitchFamily="32" charset="0"/>
              </a:rPr>
              <a:t>MySQL</a:t>
            </a:r>
            <a:r>
              <a:rPr lang="es-ES" altLang="es-ES" sz="2000" dirty="0" smtClean="0">
                <a:solidFill>
                  <a:srgbClr val="000000"/>
                </a:solidFill>
                <a:latin typeface="Tahoma" pitchFamily="32" charset="0"/>
                <a:cs typeface="Tahoma" pitchFamily="32" charset="0"/>
              </a:rPr>
              <a:t>, esto es debido a que se prevé que se almacenen muchos registros. </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Seleccionando el tipo de dato que más se adapte se puede ahorrar espacio en un futuro.</a:t>
            </a: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TIPOS NUMÉRICOS:</a:t>
            </a:r>
          </a:p>
          <a:p>
            <a:pPr lvl="1" algn="just" eaLnBrk="1" hangingPunct="1">
              <a:spcBef>
                <a:spcPts val="500"/>
              </a:spcBef>
              <a:buFont typeface="Arial" charset="0"/>
              <a:buChar char="•"/>
            </a:pPr>
            <a:r>
              <a:rPr lang="es-ES" altLang="es-ES" sz="2000" b="1" dirty="0" err="1" smtClean="0">
                <a:solidFill>
                  <a:srgbClr val="000000"/>
                </a:solidFill>
                <a:latin typeface="Tahoma" pitchFamily="32" charset="0"/>
                <a:cs typeface="Tahoma" pitchFamily="32" charset="0"/>
              </a:rPr>
              <a:t>TinyInt</a:t>
            </a:r>
            <a:r>
              <a:rPr lang="es-ES" altLang="es-ES" sz="2000" dirty="0" smtClean="0">
                <a:solidFill>
                  <a:srgbClr val="000000"/>
                </a:solidFill>
                <a:latin typeface="Tahoma" pitchFamily="32" charset="0"/>
                <a:cs typeface="Tahoma" pitchFamily="32" charset="0"/>
              </a:rPr>
              <a:t>:  tipo entero. 	Del -128 al 127 con signo.</a:t>
            </a:r>
          </a:p>
          <a:p>
            <a:pPr lvl="1" algn="just" eaLnBrk="1" hangingPunct="1">
              <a:spcBef>
                <a:spcPts val="500"/>
              </a:spcBef>
            </a:pPr>
            <a:r>
              <a:rPr lang="es-ES" altLang="es-ES" sz="2000" dirty="0" smtClean="0">
                <a:solidFill>
                  <a:srgbClr val="000000"/>
                </a:solidFill>
                <a:latin typeface="Tahoma" pitchFamily="32" charset="0"/>
                <a:cs typeface="Tahoma" pitchFamily="32" charset="0"/>
              </a:rPr>
              <a:t>							Del 0 a 255 sin signo.</a:t>
            </a: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Bit</a:t>
            </a:r>
            <a:r>
              <a:rPr lang="es-ES" altLang="es-ES" sz="2000" dirty="0" smtClean="0">
                <a:solidFill>
                  <a:srgbClr val="000000"/>
                </a:solidFill>
                <a:latin typeface="Tahoma" pitchFamily="32" charset="0"/>
                <a:cs typeface="Tahoma" pitchFamily="32" charset="0"/>
              </a:rPr>
              <a:t>: tipo entero. Del 0 al 1.</a:t>
            </a:r>
          </a:p>
          <a:p>
            <a:pPr lvl="1" algn="just" eaLnBrk="1" hangingPunct="1">
              <a:spcBef>
                <a:spcPts val="500"/>
              </a:spcBef>
              <a:buFont typeface="Arial" charset="0"/>
              <a:buChar char="•"/>
            </a:pPr>
            <a:endParaRPr lang="es-ES" altLang="es-ES" sz="2000" dirty="0" smtClean="0">
              <a:solidFill>
                <a:schemeClr val="tx1"/>
              </a:solidFill>
              <a:latin typeface="Tahoma" pitchFamily="32" charset="0"/>
              <a:cs typeface="Tahoma" pitchFamily="32" charset="0"/>
            </a:endParaRPr>
          </a:p>
          <a:p>
            <a:pPr lvl="1" algn="just" eaLnBrk="1" hangingPunct="1">
              <a:spcBef>
                <a:spcPts val="500"/>
              </a:spcBef>
              <a:buFont typeface="Arial" charset="0"/>
              <a:buChar char="•"/>
            </a:pPr>
            <a:r>
              <a:rPr lang="es-ES" sz="2000" b="1" dirty="0" err="1" smtClean="0">
                <a:solidFill>
                  <a:schemeClr val="tx1"/>
                </a:solidFill>
                <a:latin typeface="Tahoma" pitchFamily="34" charset="0"/>
                <a:ea typeface="Tahoma" pitchFamily="34" charset="0"/>
                <a:cs typeface="Tahoma" pitchFamily="34" charset="0"/>
              </a:rPr>
              <a:t>Integer</a:t>
            </a:r>
            <a:r>
              <a:rPr lang="es-ES" sz="2000" b="1" dirty="0" smtClean="0">
                <a:solidFill>
                  <a:schemeClr val="tx1"/>
                </a:solidFill>
                <a:latin typeface="Tahoma" pitchFamily="34" charset="0"/>
                <a:ea typeface="Tahoma" pitchFamily="34" charset="0"/>
                <a:cs typeface="Tahoma" pitchFamily="34" charset="0"/>
              </a:rPr>
              <a:t>: </a:t>
            </a:r>
            <a:r>
              <a:rPr lang="es-ES" sz="2000" dirty="0" smtClean="0">
                <a:solidFill>
                  <a:schemeClr val="tx1"/>
                </a:solidFill>
                <a:latin typeface="Tahoma" pitchFamily="34" charset="0"/>
                <a:ea typeface="Tahoma" pitchFamily="34" charset="0"/>
                <a:cs typeface="Tahoma" pitchFamily="34" charset="0"/>
              </a:rPr>
              <a:t>tipo entero. Del </a:t>
            </a:r>
            <a:r>
              <a:rPr lang="es-ES" sz="2000" dirty="0" smtClean="0">
                <a:solidFill>
                  <a:schemeClr val="tx1"/>
                </a:solidFill>
              </a:rPr>
              <a:t>2147483648 a 2147483647 con signo.</a:t>
            </a:r>
          </a:p>
          <a:p>
            <a:pPr lvl="6" algn="just" eaLnBrk="1" hangingPunct="1">
              <a:spcBef>
                <a:spcPts val="500"/>
              </a:spcBef>
            </a:pPr>
            <a:r>
              <a:rPr lang="es-ES" sz="2000" dirty="0" smtClean="0">
                <a:solidFill>
                  <a:schemeClr val="tx1"/>
                </a:solidFill>
              </a:rPr>
              <a:t>	Del 0 a 429.4967.295 sin signo.</a:t>
            </a: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1" algn="just" eaLnBrk="1" hangingPunct="1">
              <a:spcBef>
                <a:spcPts val="500"/>
              </a:spcBef>
              <a:buFont typeface="Arial" charset="0"/>
              <a:buChar char="•"/>
            </a:pPr>
            <a:r>
              <a:rPr lang="es-ES" sz="2000" b="1" dirty="0" err="1" smtClean="0">
                <a:solidFill>
                  <a:schemeClr val="tx1"/>
                </a:solidFill>
                <a:latin typeface="Tahoma" pitchFamily="34" charset="0"/>
                <a:ea typeface="Tahoma" pitchFamily="34" charset="0"/>
                <a:cs typeface="Tahoma" pitchFamily="34" charset="0"/>
              </a:rPr>
              <a:t>BigInt</a:t>
            </a:r>
            <a:r>
              <a:rPr lang="es-ES" sz="2000" b="1" dirty="0" smtClean="0">
                <a:solidFill>
                  <a:schemeClr val="tx1"/>
                </a:solidFill>
                <a:latin typeface="Tahoma" pitchFamily="34" charset="0"/>
                <a:ea typeface="Tahoma" pitchFamily="34" charset="0"/>
                <a:cs typeface="Tahoma" pitchFamily="34" charset="0"/>
              </a:rPr>
              <a:t>: </a:t>
            </a:r>
            <a:r>
              <a:rPr lang="es-ES" sz="2000" dirty="0" smtClean="0">
                <a:solidFill>
                  <a:schemeClr val="tx1"/>
                </a:solidFill>
                <a:latin typeface="Tahoma" pitchFamily="34" charset="0"/>
                <a:ea typeface="Tahoma" pitchFamily="34" charset="0"/>
                <a:cs typeface="Tahoma" pitchFamily="34" charset="0"/>
              </a:rPr>
              <a:t>tipo entero. Del </a:t>
            </a:r>
            <a:r>
              <a:rPr lang="es-ES" sz="2000" dirty="0" smtClean="0">
                <a:solidFill>
                  <a:schemeClr val="tx1"/>
                </a:solidFill>
              </a:rPr>
              <a:t>-9.223.372.036.854.775.808 a 9.223.372.036.854.775.807 con signo.</a:t>
            </a:r>
          </a:p>
          <a:p>
            <a:pPr lvl="1" algn="just" eaLnBrk="1" hangingPunct="1">
              <a:spcBef>
                <a:spcPts val="500"/>
              </a:spcBef>
            </a:pPr>
            <a:r>
              <a:rPr lang="es-ES" sz="2000" dirty="0" smtClean="0">
                <a:solidFill>
                  <a:schemeClr val="tx1"/>
                </a:solidFill>
              </a:rPr>
              <a:t>Del 0 a 18.446.744.073.709.551.615. sin signo.</a:t>
            </a: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44930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a:r>
              <a:rPr lang="es-ES" sz="1800" dirty="0">
                <a:solidFill>
                  <a:schemeClr val="tx1"/>
                </a:solidFill>
              </a:rPr>
              <a:t>A pesar de que existen otros Sistemas de Gestión de Bases de Datos Relacionales comerciales (</a:t>
            </a:r>
            <a:r>
              <a:rPr lang="es-ES" sz="1800" b="1" dirty="0">
                <a:solidFill>
                  <a:schemeClr val="tx1"/>
                </a:solidFill>
              </a:rPr>
              <a:t>Oracle, Microsoft SQL Server…</a:t>
            </a:r>
            <a:r>
              <a:rPr lang="es-ES" sz="1800" dirty="0">
                <a:solidFill>
                  <a:schemeClr val="tx1"/>
                </a:solidFill>
              </a:rPr>
              <a:t>), </a:t>
            </a:r>
            <a:r>
              <a:rPr lang="es-ES" sz="1800" dirty="0" err="1">
                <a:solidFill>
                  <a:schemeClr val="tx1"/>
                </a:solidFill>
              </a:rPr>
              <a:t>MySQL</a:t>
            </a:r>
            <a:r>
              <a:rPr lang="es-ES" sz="1800" dirty="0">
                <a:solidFill>
                  <a:schemeClr val="tx1"/>
                </a:solidFill>
              </a:rPr>
              <a:t> presenta una serie de ventajas:</a:t>
            </a:r>
          </a:p>
          <a:p>
            <a:pPr algn="just"/>
            <a:endParaRPr lang="es-ES" sz="1800" dirty="0">
              <a:solidFill>
                <a:schemeClr val="tx1"/>
              </a:solidFill>
            </a:endParaRPr>
          </a:p>
          <a:p>
            <a:pPr marL="285750" indent="-285750" algn="just">
              <a:buFontTx/>
              <a:buChar char="-"/>
            </a:pPr>
            <a:r>
              <a:rPr lang="es-ES" sz="1800" b="1" dirty="0">
                <a:solidFill>
                  <a:schemeClr val="tx1"/>
                </a:solidFill>
              </a:rPr>
              <a:t>Licencia GPL</a:t>
            </a:r>
            <a:r>
              <a:rPr lang="es-ES" sz="1800" dirty="0">
                <a:solidFill>
                  <a:schemeClr val="tx1"/>
                </a:solidFill>
              </a:rPr>
              <a:t>, General </a:t>
            </a:r>
            <a:r>
              <a:rPr lang="es-ES" sz="1800" dirty="0" err="1">
                <a:solidFill>
                  <a:schemeClr val="tx1"/>
                </a:solidFill>
              </a:rPr>
              <a:t>Public</a:t>
            </a:r>
            <a:r>
              <a:rPr lang="es-ES" sz="1800" dirty="0">
                <a:solidFill>
                  <a:schemeClr val="tx1"/>
                </a:solidFill>
              </a:rPr>
              <a:t> </a:t>
            </a:r>
            <a:r>
              <a:rPr lang="es-ES" sz="1800" dirty="0" err="1">
                <a:solidFill>
                  <a:schemeClr val="tx1"/>
                </a:solidFill>
              </a:rPr>
              <a:t>License</a:t>
            </a:r>
            <a:r>
              <a:rPr lang="es-ES" sz="1800" dirty="0">
                <a:solidFill>
                  <a:schemeClr val="tx1"/>
                </a:solidFill>
              </a:rPr>
              <a:t>, que permite su uso gratuito en la mayoría de los casos.</a:t>
            </a:r>
          </a:p>
          <a:p>
            <a:pPr marL="285750" indent="-285750" algn="just">
              <a:buFontTx/>
              <a:buChar char="-"/>
            </a:pPr>
            <a:endParaRPr lang="es-ES" sz="1800" dirty="0">
              <a:solidFill>
                <a:schemeClr val="tx1"/>
              </a:solidFill>
            </a:endParaRPr>
          </a:p>
          <a:p>
            <a:pPr marL="285750" indent="-285750" algn="just">
              <a:buFontTx/>
              <a:buChar char="-"/>
            </a:pPr>
            <a:r>
              <a:rPr lang="es-ES" sz="1800" b="1" dirty="0">
                <a:solidFill>
                  <a:schemeClr val="tx1"/>
                </a:solidFill>
              </a:rPr>
              <a:t>Alta velocidad y rendimiento</a:t>
            </a:r>
            <a:r>
              <a:rPr lang="es-ES" sz="1800" dirty="0">
                <a:solidFill>
                  <a:schemeClr val="tx1"/>
                </a:solidFill>
              </a:rPr>
              <a:t>, se trata de un sistema muy ligero que apenas consume recursos del equipo en el que se encuentra.</a:t>
            </a:r>
          </a:p>
          <a:p>
            <a:pPr marL="285750" indent="-285750" algn="just">
              <a:buFontTx/>
              <a:buChar char="-"/>
            </a:pPr>
            <a:endParaRPr lang="es-ES" sz="1800" b="1" dirty="0">
              <a:solidFill>
                <a:schemeClr val="tx1"/>
              </a:solidFill>
            </a:endParaRPr>
          </a:p>
          <a:p>
            <a:pPr marL="285750" indent="-285750" algn="just">
              <a:buFontTx/>
              <a:buChar char="-"/>
            </a:pPr>
            <a:r>
              <a:rPr lang="es-ES" sz="1800" b="1" dirty="0">
                <a:solidFill>
                  <a:schemeClr val="tx1"/>
                </a:solidFill>
              </a:rPr>
              <a:t>Conectividad con otras tecnologías</a:t>
            </a:r>
            <a:r>
              <a:rPr lang="es-ES" sz="1800" dirty="0">
                <a:solidFill>
                  <a:schemeClr val="tx1"/>
                </a:solidFill>
              </a:rPr>
              <a:t>, se puede combinar con PHP para su uso en páginas web, pero también con aplicaciones C, Java…</a:t>
            </a:r>
          </a:p>
          <a:p>
            <a:pPr marL="285750" indent="-285750" algn="just">
              <a:buFontTx/>
              <a:buChar char="-"/>
            </a:pPr>
            <a:endParaRPr lang="es-ES" sz="1800" b="1" dirty="0">
              <a:solidFill>
                <a:schemeClr val="tx1"/>
              </a:solidFill>
            </a:endParaRPr>
          </a:p>
          <a:p>
            <a:pPr marL="285750" indent="-285750" algn="just">
              <a:buFontTx/>
              <a:buChar char="-"/>
            </a:pPr>
            <a:r>
              <a:rPr lang="es-ES" sz="1800" b="1" dirty="0">
                <a:solidFill>
                  <a:schemeClr val="tx1"/>
                </a:solidFill>
              </a:rPr>
              <a:t>Uso muy extendido</a:t>
            </a:r>
            <a:r>
              <a:rPr lang="es-ES" sz="1800" dirty="0">
                <a:solidFill>
                  <a:schemeClr val="tx1"/>
                </a:solidFill>
              </a:rPr>
              <a:t>, que permite encontrar muchísima documentación en la red sobre el mismo, así como tutoriales, solución a incidencias, etc.</a:t>
            </a:r>
            <a:endParaRPr lang="es-ES" sz="1800" b="1" dirty="0">
              <a:solidFill>
                <a:schemeClr val="tx1"/>
              </a:solidFill>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Introducción II</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TIPOS NUMÉRICOS:</a:t>
            </a:r>
          </a:p>
          <a:p>
            <a:pPr lvl="1" algn="just" eaLnBrk="1" hangingPunct="1">
              <a:spcBef>
                <a:spcPts val="500"/>
              </a:spcBef>
              <a:buFont typeface="Arial" charset="0"/>
              <a:buChar char="•"/>
            </a:pPr>
            <a:r>
              <a:rPr lang="es-ES" altLang="es-ES" sz="2000" b="1" dirty="0" err="1" smtClean="0">
                <a:solidFill>
                  <a:srgbClr val="000000"/>
                </a:solidFill>
                <a:latin typeface="Tahoma" pitchFamily="32" charset="0"/>
                <a:cs typeface="Tahoma" pitchFamily="32" charset="0"/>
              </a:rPr>
              <a:t>Float</a:t>
            </a:r>
            <a:r>
              <a:rPr lang="es-ES" altLang="es-ES" sz="2000" dirty="0" smtClean="0">
                <a:solidFill>
                  <a:srgbClr val="000000"/>
                </a:solidFill>
                <a:latin typeface="Tahoma" pitchFamily="32" charset="0"/>
                <a:cs typeface="Tahoma" pitchFamily="32" charset="0"/>
              </a:rPr>
              <a:t>:  tipo coma</a:t>
            </a:r>
            <a:r>
              <a:rPr lang="es-ES" altLang="es-ES" sz="2000" dirty="0" smtClean="0">
                <a:solidFill>
                  <a:schemeClr val="tx1"/>
                </a:solidFill>
                <a:latin typeface="Tahoma" pitchFamily="32" charset="0"/>
                <a:cs typeface="Tahoma" pitchFamily="32" charset="0"/>
              </a:rPr>
              <a:t> flotante. 	</a:t>
            </a:r>
            <a:r>
              <a:rPr lang="pt-BR" sz="2000" dirty="0" smtClean="0">
                <a:solidFill>
                  <a:schemeClr val="tx1"/>
                </a:solidFill>
              </a:rPr>
              <a:t> -3.402823466E+38 a -1.175494351E-38, 0 y desde 1.175494351E-38 a 3.402823466E+38. </a:t>
            </a:r>
          </a:p>
          <a:p>
            <a:pPr lvl="1" algn="just" eaLnBrk="1" hangingPunct="1">
              <a:spcBef>
                <a:spcPts val="500"/>
              </a:spcBef>
              <a:buFont typeface="Arial" charset="0"/>
              <a:buChar char="•"/>
            </a:pPr>
            <a:endParaRPr lang="es-ES" altLang="es-ES" sz="2000" dirty="0" smtClean="0">
              <a:solidFill>
                <a:schemeClr val="tx1"/>
              </a:solidFill>
              <a:latin typeface="Tahoma" pitchFamily="32" charset="0"/>
              <a:cs typeface="Tahoma" pitchFamily="32" charset="0"/>
            </a:endParaRPr>
          </a:p>
          <a:p>
            <a:pPr lvl="1" algn="just" eaLnBrk="1" hangingPunct="1">
              <a:spcBef>
                <a:spcPts val="500"/>
              </a:spcBef>
              <a:buFont typeface="Arial" charset="0"/>
              <a:buChar char="•"/>
            </a:pPr>
            <a:r>
              <a:rPr lang="es-ES" altLang="es-ES" sz="2000" b="1" dirty="0" err="1" smtClean="0">
                <a:solidFill>
                  <a:schemeClr val="tx1"/>
                </a:solidFill>
                <a:latin typeface="Tahoma" pitchFamily="32" charset="0"/>
                <a:cs typeface="Tahoma" pitchFamily="32" charset="0"/>
              </a:rPr>
              <a:t>Double</a:t>
            </a:r>
            <a:r>
              <a:rPr lang="es-ES" altLang="es-ES" sz="2000" dirty="0" smtClean="0">
                <a:solidFill>
                  <a:schemeClr val="tx1"/>
                </a:solidFill>
                <a:latin typeface="Tahoma" pitchFamily="32" charset="0"/>
                <a:cs typeface="Tahoma" pitchFamily="32" charset="0"/>
              </a:rPr>
              <a:t>: tipo coma flotante. </a:t>
            </a:r>
            <a:r>
              <a:rPr lang="pt-BR" sz="2000" dirty="0" smtClean="0">
                <a:solidFill>
                  <a:schemeClr val="tx1"/>
                </a:solidFill>
              </a:rPr>
              <a:t>-1.7976931348623157E+308 a -2.2250738585072014E-308, 0 y desde 2.2250738585072014E-308 a 1.7976931348623157E+308 </a:t>
            </a:r>
            <a:endParaRPr lang="es-ES" altLang="es-ES" sz="2000" dirty="0" smtClean="0">
              <a:solidFill>
                <a:schemeClr val="tx1"/>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chemeClr val="tx1"/>
              </a:solidFill>
              <a:latin typeface="Tahoma" pitchFamily="32" charset="0"/>
              <a:cs typeface="Tahoma" pitchFamily="32" charset="0"/>
            </a:endParaRP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TIPOS NUMÉRICOS:</a:t>
            </a:r>
          </a:p>
          <a:p>
            <a:pPr lvl="1" algn="just" eaLnBrk="1" hangingPunct="1">
              <a:spcBef>
                <a:spcPts val="500"/>
              </a:spcBef>
              <a:buFont typeface="Arial" charset="0"/>
              <a:buChar char="•"/>
            </a:pPr>
            <a:endParaRPr lang="es-ES" altLang="es-ES" sz="2000" dirty="0" smtClean="0">
              <a:solidFill>
                <a:schemeClr val="tx1"/>
              </a:solidFill>
              <a:latin typeface="Tahoma" pitchFamily="32" charset="0"/>
              <a:cs typeface="Tahoma" pitchFamily="32" charset="0"/>
            </a:endParaRP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pic>
        <p:nvPicPr>
          <p:cNvPr id="1026" name="Picture 2"/>
          <p:cNvPicPr>
            <a:picLocks noChangeAspect="1" noChangeArrowheads="1"/>
          </p:cNvPicPr>
          <p:nvPr/>
        </p:nvPicPr>
        <p:blipFill>
          <a:blip r:embed="rId4" cstate="print"/>
          <a:srcRect/>
          <a:stretch>
            <a:fillRect/>
          </a:stretch>
        </p:blipFill>
        <p:spPr bwMode="auto">
          <a:xfrm>
            <a:off x="4499992" y="1268760"/>
            <a:ext cx="2505075" cy="4791075"/>
          </a:xfrm>
          <a:prstGeom prst="rect">
            <a:avLst/>
          </a:prstGeom>
          <a:noFill/>
          <a:ln w="9525">
            <a:noFill/>
            <a:miter lim="800000"/>
            <a:headEnd/>
            <a:tailEnd/>
          </a:ln>
        </p:spPr>
      </p:pic>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TIPOS DE FECHA:</a:t>
            </a:r>
          </a:p>
          <a:p>
            <a:pPr lvl="1" algn="just" eaLnBrk="1" hangingPunct="1">
              <a:spcBef>
                <a:spcPts val="500"/>
              </a:spcBef>
              <a:buFont typeface="Arial" charset="0"/>
              <a:buChar char="•"/>
            </a:pPr>
            <a:r>
              <a:rPr lang="es-ES" altLang="es-ES" sz="2000" b="1" dirty="0" err="1" smtClean="0">
                <a:solidFill>
                  <a:srgbClr val="000000"/>
                </a:solidFill>
                <a:latin typeface="Tahoma" pitchFamily="32" charset="0"/>
                <a:cs typeface="Tahoma" pitchFamily="32" charset="0"/>
              </a:rPr>
              <a:t>DateTime</a:t>
            </a:r>
            <a:r>
              <a:rPr lang="es-ES" altLang="es-ES" sz="2000" dirty="0" smtClean="0">
                <a:solidFill>
                  <a:srgbClr val="000000"/>
                </a:solidFill>
                <a:latin typeface="Tahoma" pitchFamily="32" charset="0"/>
                <a:cs typeface="Tahoma" pitchFamily="32" charset="0"/>
              </a:rPr>
              <a:t>:  combinación de fecha más estándar. </a:t>
            </a:r>
            <a:r>
              <a:rPr lang="es-ES" sz="2000" dirty="0" smtClean="0"/>
              <a:t> </a:t>
            </a:r>
            <a:r>
              <a:rPr lang="es-ES" sz="2000" dirty="0" smtClean="0">
                <a:solidFill>
                  <a:schemeClr val="tx1"/>
                </a:solidFill>
              </a:rPr>
              <a:t>El rango de valores va desde el 1 de enero del 1001 al 31 de diciembre de 9999. El formato de almacenamiento es de año-mes-</a:t>
            </a:r>
            <a:r>
              <a:rPr lang="es-ES" sz="2000" dirty="0" err="1" smtClean="0">
                <a:solidFill>
                  <a:schemeClr val="tx1"/>
                </a:solidFill>
              </a:rPr>
              <a:t>dia</a:t>
            </a:r>
            <a:r>
              <a:rPr lang="es-ES" sz="2000" dirty="0" smtClean="0">
                <a:solidFill>
                  <a:schemeClr val="tx1"/>
                </a:solidFill>
              </a:rPr>
              <a:t> </a:t>
            </a:r>
          </a:p>
          <a:p>
            <a:pPr lvl="1" algn="just" eaLnBrk="1" hangingPunct="1">
              <a:spcBef>
                <a:spcPts val="500"/>
              </a:spcBef>
              <a:buFont typeface="Arial" charset="0"/>
              <a:buChar char="•"/>
            </a:pPr>
            <a:endParaRPr lang="es-ES" altLang="es-ES" sz="2000" dirty="0" smtClean="0">
              <a:solidFill>
                <a:schemeClr val="tx1"/>
              </a:solidFill>
              <a:latin typeface="Tahoma" pitchFamily="32" charset="0"/>
              <a:cs typeface="Tahoma" pitchFamily="32" charset="0"/>
            </a:endParaRPr>
          </a:p>
          <a:p>
            <a:pPr lvl="1" algn="just" eaLnBrk="1" hangingPunct="1">
              <a:spcBef>
                <a:spcPts val="500"/>
              </a:spcBef>
              <a:buFont typeface="Arial" charset="0"/>
              <a:buChar char="•"/>
            </a:pPr>
            <a:r>
              <a:rPr lang="es-ES" altLang="es-ES" sz="2000" b="1" dirty="0" err="1" smtClean="0">
                <a:solidFill>
                  <a:srgbClr val="000000"/>
                </a:solidFill>
                <a:latin typeface="Tahoma" pitchFamily="32" charset="0"/>
                <a:cs typeface="Tahoma" pitchFamily="32" charset="0"/>
              </a:rPr>
              <a:t>TimeStamp</a:t>
            </a:r>
            <a:r>
              <a:rPr lang="es-ES" altLang="es-ES" sz="2000" dirty="0" smtClean="0">
                <a:solidFill>
                  <a:srgbClr val="000000"/>
                </a:solidFill>
                <a:latin typeface="Tahoma" pitchFamily="32" charset="0"/>
                <a:cs typeface="Tahoma" pitchFamily="32" charset="0"/>
              </a:rPr>
              <a:t>: c</a:t>
            </a:r>
            <a:r>
              <a:rPr lang="es-ES" sz="2000" dirty="0" smtClean="0">
                <a:solidFill>
                  <a:schemeClr val="tx1"/>
                </a:solidFill>
              </a:rPr>
              <a:t>ombinación de fecha y hora. El rango va desde el 1 de enero de 1970 al año 2037.</a:t>
            </a:r>
            <a:endParaRPr lang="es-ES" altLang="es-ES" sz="2000" dirty="0" smtClean="0">
              <a:solidFill>
                <a:schemeClr val="tx1"/>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chemeClr val="tx1"/>
              </a:solidFill>
              <a:latin typeface="Tahoma" pitchFamily="32" charset="0"/>
              <a:cs typeface="Tahoma" pitchFamily="32" charset="0"/>
            </a:endParaRPr>
          </a:p>
          <a:p>
            <a:pPr lvl="1" algn="just" eaLnBrk="1" hangingPunct="1">
              <a:spcBef>
                <a:spcPts val="500"/>
              </a:spcBef>
              <a:buFont typeface="Arial" charset="0"/>
              <a:buChar char="•"/>
            </a:pPr>
            <a:r>
              <a:rPr lang="es-ES" sz="2000" b="1" dirty="0" smtClean="0">
                <a:solidFill>
                  <a:schemeClr val="tx1"/>
                </a:solidFill>
                <a:latin typeface="Tahoma" pitchFamily="34" charset="0"/>
                <a:ea typeface="Tahoma" pitchFamily="34" charset="0"/>
                <a:cs typeface="Tahoma" pitchFamily="34" charset="0"/>
              </a:rPr>
              <a:t>Time: </a:t>
            </a:r>
            <a:r>
              <a:rPr lang="es-ES" sz="2000" dirty="0" smtClean="0">
                <a:solidFill>
                  <a:schemeClr val="tx1"/>
                </a:solidFill>
              </a:rPr>
              <a:t>almacena una hora. El rango de horas va desde -838 horas, 59 minutos y 59 segundos a 838, 59 minutos y 59 segundos. El formato de almacenamiento es de 'HH:MM:SS‘.</a:t>
            </a:r>
            <a:endParaRPr lang="es-ES" altLang="es-ES" sz="2000" dirty="0" smtClean="0">
              <a:solidFill>
                <a:schemeClr val="tx1"/>
              </a:solidFill>
              <a:latin typeface="Tahoma" pitchFamily="34" charset="0"/>
              <a:ea typeface="Tahoma" pitchFamily="34" charset="0"/>
              <a:cs typeface="Tahoma" pitchFamily="34" charset="0"/>
            </a:endParaRP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TIPOS DE FECHA:</a:t>
            </a: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pic>
        <p:nvPicPr>
          <p:cNvPr id="2050" name="Picture 2"/>
          <p:cNvPicPr>
            <a:picLocks noChangeAspect="1" noChangeArrowheads="1"/>
          </p:cNvPicPr>
          <p:nvPr/>
        </p:nvPicPr>
        <p:blipFill>
          <a:blip r:embed="rId4" cstate="print"/>
          <a:srcRect/>
          <a:stretch>
            <a:fillRect/>
          </a:stretch>
        </p:blipFill>
        <p:spPr bwMode="auto">
          <a:xfrm>
            <a:off x="3419872" y="2636912"/>
            <a:ext cx="3758976" cy="2952328"/>
          </a:xfrm>
          <a:prstGeom prst="rect">
            <a:avLst/>
          </a:prstGeom>
          <a:noFill/>
          <a:ln w="9525">
            <a:noFill/>
            <a:miter lim="800000"/>
            <a:headEnd/>
            <a:tailEnd/>
          </a:ln>
        </p:spPr>
      </p:pic>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TIPOS DE CADENA:</a:t>
            </a:r>
          </a:p>
          <a:p>
            <a:pPr lvl="1" algn="just" eaLnBrk="1" hangingPunct="1">
              <a:spcBef>
                <a:spcPts val="500"/>
              </a:spcBef>
              <a:buFont typeface="Arial" charset="0"/>
              <a:buChar char="•"/>
            </a:pPr>
            <a:r>
              <a:rPr lang="es-ES" altLang="es-ES" sz="2000" b="1" dirty="0" err="1" smtClean="0">
                <a:solidFill>
                  <a:schemeClr val="tx1"/>
                </a:solidFill>
                <a:latin typeface="Tahoma" pitchFamily="32" charset="0"/>
                <a:cs typeface="Tahoma" pitchFamily="32" charset="0"/>
              </a:rPr>
              <a:t>Char</a:t>
            </a:r>
            <a:r>
              <a:rPr lang="es-ES" altLang="es-ES" sz="2000" dirty="0" smtClean="0">
                <a:solidFill>
                  <a:schemeClr val="tx1"/>
                </a:solidFill>
                <a:latin typeface="Tahoma" pitchFamily="32" charset="0"/>
                <a:cs typeface="Tahoma" pitchFamily="32" charset="0"/>
              </a:rPr>
              <a:t>:  </a:t>
            </a:r>
            <a:r>
              <a:rPr lang="es-ES" sz="2000" dirty="0" smtClean="0">
                <a:solidFill>
                  <a:schemeClr val="tx1"/>
                </a:solidFill>
              </a:rPr>
              <a:t>almacena una cadena de longitud fija. La cadena podrá contener desde 0 a 255 caracteres.</a:t>
            </a:r>
          </a:p>
          <a:p>
            <a:pPr lvl="1" algn="just" eaLnBrk="1" hangingPunct="1">
              <a:spcBef>
                <a:spcPts val="500"/>
              </a:spcBef>
              <a:buFont typeface="Arial" charset="0"/>
              <a:buChar char="•"/>
            </a:pPr>
            <a:endParaRPr lang="es-ES" altLang="es-ES" sz="2000" dirty="0" smtClean="0">
              <a:solidFill>
                <a:schemeClr val="tx1"/>
              </a:solidFill>
              <a:latin typeface="Tahoma" pitchFamily="32" charset="0"/>
              <a:cs typeface="Tahoma" pitchFamily="32" charset="0"/>
            </a:endParaRPr>
          </a:p>
          <a:p>
            <a:pPr lvl="1" algn="just" eaLnBrk="1" hangingPunct="1">
              <a:spcBef>
                <a:spcPts val="500"/>
              </a:spcBef>
              <a:buFont typeface="Arial" charset="0"/>
              <a:buChar char="•"/>
            </a:pPr>
            <a:r>
              <a:rPr lang="es-ES" altLang="es-ES" sz="2000" b="1" dirty="0" err="1" smtClean="0">
                <a:solidFill>
                  <a:schemeClr val="tx1"/>
                </a:solidFill>
                <a:latin typeface="Tahoma" pitchFamily="32" charset="0"/>
                <a:cs typeface="Tahoma" pitchFamily="32" charset="0"/>
              </a:rPr>
              <a:t>VarChar</a:t>
            </a:r>
            <a:r>
              <a:rPr lang="es-ES" altLang="es-ES" sz="2000" dirty="0" smtClean="0">
                <a:solidFill>
                  <a:schemeClr val="tx1"/>
                </a:solidFill>
                <a:latin typeface="Tahoma" pitchFamily="32" charset="0"/>
                <a:cs typeface="Tahoma" pitchFamily="32" charset="0"/>
              </a:rPr>
              <a:t>: </a:t>
            </a:r>
            <a:r>
              <a:rPr lang="es-ES" sz="2000" dirty="0" smtClean="0">
                <a:solidFill>
                  <a:schemeClr val="tx1"/>
                </a:solidFill>
              </a:rPr>
              <a:t>almacena una cadena de longitud variable. La cadena podrá contener desde 0 a 255 caracteres. </a:t>
            </a:r>
            <a:br>
              <a:rPr lang="es-ES" sz="2000" dirty="0" smtClean="0">
                <a:solidFill>
                  <a:schemeClr val="tx1"/>
                </a:solidFill>
              </a:rPr>
            </a:br>
            <a:endParaRPr lang="es-ES" altLang="es-ES" sz="2000" dirty="0" smtClean="0">
              <a:solidFill>
                <a:schemeClr val="tx1"/>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chemeClr val="tx1"/>
              </a:solidFill>
              <a:latin typeface="Tahoma" pitchFamily="32" charset="0"/>
              <a:cs typeface="Tahoma" pitchFamily="32" charset="0"/>
            </a:endParaRPr>
          </a:p>
          <a:p>
            <a:pPr lvl="1" algn="just" eaLnBrk="1" hangingPunct="1">
              <a:spcBef>
                <a:spcPts val="500"/>
              </a:spcBef>
              <a:buFont typeface="Arial" pitchFamily="34" charset="0"/>
              <a:buChar char="•"/>
            </a:pPr>
            <a:r>
              <a:rPr lang="es-ES" sz="2000" b="1" dirty="0" err="1" smtClean="0">
                <a:solidFill>
                  <a:schemeClr val="tx1"/>
                </a:solidFill>
                <a:latin typeface="Tahoma" pitchFamily="34" charset="0"/>
                <a:ea typeface="Tahoma" pitchFamily="34" charset="0"/>
                <a:cs typeface="Tahoma" pitchFamily="34" charset="0"/>
              </a:rPr>
              <a:t>Text</a:t>
            </a:r>
            <a:r>
              <a:rPr lang="es-ES" sz="2000" b="1" dirty="0" smtClean="0">
                <a:solidFill>
                  <a:schemeClr val="tx1"/>
                </a:solidFill>
                <a:latin typeface="Tahoma" pitchFamily="34" charset="0"/>
                <a:ea typeface="Tahoma" pitchFamily="34" charset="0"/>
                <a:cs typeface="Tahoma" pitchFamily="34" charset="0"/>
              </a:rPr>
              <a:t>: </a:t>
            </a:r>
            <a:r>
              <a:rPr lang="es-ES" sz="2000" dirty="0" smtClean="0">
                <a:solidFill>
                  <a:schemeClr val="tx1"/>
                </a:solidFill>
              </a:rPr>
              <a:t>un texto con un máximo de 65535 caracteres. </a:t>
            </a:r>
            <a:endParaRPr lang="es-ES" altLang="es-ES" sz="2000" dirty="0" smtClean="0">
              <a:solidFill>
                <a:schemeClr val="tx1"/>
              </a:solidFill>
              <a:latin typeface="Tahoma" pitchFamily="34" charset="0"/>
              <a:ea typeface="Tahoma" pitchFamily="34" charset="0"/>
              <a:cs typeface="Tahoma" pitchFamily="34" charset="0"/>
            </a:endParaRP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609600" y="17526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TIPOS DE CADENA:</a:t>
            </a: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pic>
        <p:nvPicPr>
          <p:cNvPr id="2" name="Picture 2"/>
          <p:cNvPicPr>
            <a:picLocks noChangeAspect="1" noChangeArrowheads="1"/>
          </p:cNvPicPr>
          <p:nvPr/>
        </p:nvPicPr>
        <p:blipFill>
          <a:blip r:embed="rId4" cstate="print"/>
          <a:srcRect/>
          <a:stretch>
            <a:fillRect/>
          </a:stretch>
        </p:blipFill>
        <p:spPr bwMode="auto">
          <a:xfrm>
            <a:off x="4355976" y="1196752"/>
            <a:ext cx="3476625" cy="5067300"/>
          </a:xfrm>
          <a:prstGeom prst="rect">
            <a:avLst/>
          </a:prstGeom>
          <a:noFill/>
          <a:ln w="9525">
            <a:noFill/>
            <a:miter lim="800000"/>
            <a:headEnd/>
            <a:tailEnd/>
          </a:ln>
        </p:spPr>
      </p:pic>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Al igual que los lenguajes de programación, tiene una lista de operadores:</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r>
              <a:rPr lang="es-ES" altLang="es-ES" sz="2000" dirty="0" smtClean="0">
                <a:solidFill>
                  <a:srgbClr val="000000"/>
                </a:solidFill>
                <a:latin typeface="Tahoma" pitchFamily="32" charset="0"/>
                <a:cs typeface="Tahoma" pitchFamily="32" charset="0"/>
              </a:rPr>
              <a:t>-</a:t>
            </a:r>
            <a:r>
              <a:rPr lang="es-ES" altLang="es-ES" sz="2000" b="1" dirty="0" smtClean="0">
                <a:solidFill>
                  <a:srgbClr val="000000"/>
                </a:solidFill>
                <a:latin typeface="Tahoma" pitchFamily="32" charset="0"/>
                <a:cs typeface="Tahoma" pitchFamily="32" charset="0"/>
              </a:rPr>
              <a:t>Aritméticos</a:t>
            </a:r>
          </a:p>
          <a:p>
            <a:pPr lvl="1" algn="just" eaLnBrk="1" hangingPunct="1">
              <a:spcBef>
                <a:spcPts val="500"/>
              </a:spcBef>
            </a:pPr>
            <a:r>
              <a:rPr lang="es-ES" altLang="es-ES" sz="2000" dirty="0" smtClean="0">
                <a:solidFill>
                  <a:srgbClr val="000000"/>
                </a:solidFill>
                <a:latin typeface="Tahoma" pitchFamily="32" charset="0"/>
                <a:cs typeface="Tahoma" pitchFamily="32" charset="0"/>
              </a:rPr>
              <a:t>			+   -   *    /</a:t>
            </a: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r>
              <a:rPr lang="es-ES" altLang="es-ES" sz="2000" dirty="0" smtClean="0">
                <a:solidFill>
                  <a:srgbClr val="000000"/>
                </a:solidFill>
                <a:latin typeface="Tahoma" pitchFamily="32" charset="0"/>
                <a:cs typeface="Tahoma" pitchFamily="32" charset="0"/>
              </a:rPr>
              <a:t>-</a:t>
            </a:r>
            <a:r>
              <a:rPr lang="es-ES" altLang="es-ES" sz="2000" b="1" dirty="0" smtClean="0">
                <a:solidFill>
                  <a:srgbClr val="000000"/>
                </a:solidFill>
                <a:latin typeface="Tahoma" pitchFamily="32" charset="0"/>
                <a:cs typeface="Tahoma" pitchFamily="32" charset="0"/>
              </a:rPr>
              <a:t>Comparación</a:t>
            </a:r>
            <a:r>
              <a:rPr lang="es-ES" altLang="es-ES" sz="2000" dirty="0" smtClean="0">
                <a:solidFill>
                  <a:srgbClr val="000000"/>
                </a:solidFill>
                <a:latin typeface="Tahoma" pitchFamily="32" charset="0"/>
                <a:cs typeface="Tahoma" pitchFamily="32" charset="0"/>
              </a:rPr>
              <a:t>:</a:t>
            </a:r>
          </a:p>
          <a:p>
            <a:pPr lvl="1" algn="just" eaLnBrk="1" hangingPunct="1">
              <a:spcBef>
                <a:spcPts val="500"/>
              </a:spcBef>
            </a:pPr>
            <a:r>
              <a:rPr lang="es-ES" altLang="es-ES" sz="2000" dirty="0" smtClean="0">
                <a:solidFill>
                  <a:srgbClr val="000000"/>
                </a:solidFill>
                <a:latin typeface="Tahoma" pitchFamily="32" charset="0"/>
                <a:cs typeface="Tahoma" pitchFamily="32" charset="0"/>
              </a:rPr>
              <a:t>			=       &lt;&gt;        &lt;=        &lt;         &gt;=         &gt;  </a:t>
            </a:r>
          </a:p>
          <a:p>
            <a:pPr lvl="1" algn="just" eaLnBrk="1" hangingPunct="1">
              <a:spcBef>
                <a:spcPts val="500"/>
              </a:spcBef>
            </a:pPr>
            <a:r>
              <a:rPr lang="es-ES" altLang="es-ES" sz="2000" dirty="0" smtClean="0">
                <a:solidFill>
                  <a:srgbClr val="000000"/>
                </a:solidFill>
                <a:latin typeface="Tahoma" pitchFamily="32" charset="0"/>
                <a:cs typeface="Tahoma" pitchFamily="32" charset="0"/>
              </a:rPr>
              <a:t>			IS NULL              IS NOT NULL  </a:t>
            </a: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r>
              <a:rPr lang="es-ES" altLang="es-ES" sz="2000" dirty="0" smtClean="0">
                <a:solidFill>
                  <a:srgbClr val="000000"/>
                </a:solidFill>
                <a:latin typeface="Tahoma" pitchFamily="32" charset="0"/>
                <a:cs typeface="Tahoma" pitchFamily="32" charset="0"/>
              </a:rPr>
              <a:t>-</a:t>
            </a:r>
            <a:r>
              <a:rPr lang="es-ES" altLang="es-ES" sz="2000" b="1" dirty="0" smtClean="0">
                <a:solidFill>
                  <a:srgbClr val="000000"/>
                </a:solidFill>
                <a:latin typeface="Tahoma" pitchFamily="32" charset="0"/>
                <a:cs typeface="Tahoma" pitchFamily="32" charset="0"/>
              </a:rPr>
              <a:t>Lógicos</a:t>
            </a:r>
            <a:r>
              <a:rPr lang="es-ES" altLang="es-ES" sz="2000" dirty="0" smtClean="0">
                <a:solidFill>
                  <a:srgbClr val="000000"/>
                </a:solidFill>
                <a:latin typeface="Tahoma" pitchFamily="32" charset="0"/>
                <a:cs typeface="Tahoma" pitchFamily="32" charset="0"/>
              </a:rPr>
              <a:t>:</a:t>
            </a:r>
          </a:p>
          <a:p>
            <a:pPr lvl="3" algn="just" eaLnBrk="1" hangingPunct="1">
              <a:spcBef>
                <a:spcPts val="500"/>
              </a:spcBef>
            </a:pPr>
            <a:r>
              <a:rPr lang="es-ES" altLang="es-ES" sz="2000" dirty="0" smtClean="0">
                <a:solidFill>
                  <a:srgbClr val="000000"/>
                </a:solidFill>
                <a:latin typeface="Tahoma" pitchFamily="32" charset="0"/>
                <a:cs typeface="Tahoma" pitchFamily="32" charset="0"/>
              </a:rPr>
              <a:t>NOT (negación)       AND            OR</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539552" y="1065212"/>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TIPOS MÁS UTILITZADOS:</a:t>
            </a:r>
          </a:p>
          <a:p>
            <a:pPr lvl="1" algn="just" eaLnBrk="1" hangingPunct="1">
              <a:spcBef>
                <a:spcPts val="500"/>
              </a:spcBef>
            </a:pPr>
            <a:r>
              <a:rPr lang="es-ES" altLang="es-ES" sz="2000" b="1" dirty="0" smtClean="0">
                <a:solidFill>
                  <a:schemeClr val="tx1"/>
                </a:solidFill>
                <a:latin typeface="Tahoma" pitchFamily="32" charset="0"/>
                <a:cs typeface="Tahoma" pitchFamily="32" charset="0"/>
              </a:rPr>
              <a:t>-Bit (1)</a:t>
            </a:r>
          </a:p>
          <a:p>
            <a:pPr lvl="1" algn="just" eaLnBrk="1" hangingPunct="1">
              <a:spcBef>
                <a:spcPts val="500"/>
              </a:spcBef>
            </a:pPr>
            <a:endParaRPr lang="es-ES" altLang="es-ES" sz="2000" dirty="0" smtClean="0">
              <a:solidFill>
                <a:schemeClr val="tx1"/>
              </a:solidFill>
              <a:latin typeface="Tahoma" pitchFamily="32" charset="0"/>
              <a:cs typeface="Tahoma" pitchFamily="32" charset="0"/>
            </a:endParaRPr>
          </a:p>
          <a:p>
            <a:pPr lvl="1" algn="just" eaLnBrk="1" hangingPunct="1">
              <a:spcBef>
                <a:spcPts val="500"/>
              </a:spcBef>
            </a:pPr>
            <a:r>
              <a:rPr lang="es-ES" altLang="es-ES" sz="2000" b="1" dirty="0" smtClean="0">
                <a:solidFill>
                  <a:schemeClr val="tx1"/>
                </a:solidFill>
                <a:latin typeface="Tahoma" pitchFamily="32" charset="0"/>
                <a:cs typeface="Tahoma" pitchFamily="32" charset="0"/>
              </a:rPr>
              <a:t>-</a:t>
            </a:r>
            <a:r>
              <a:rPr lang="es-ES" altLang="es-ES" sz="2000" b="1" dirty="0" err="1" smtClean="0">
                <a:solidFill>
                  <a:schemeClr val="tx1"/>
                </a:solidFill>
                <a:latin typeface="Tahoma" pitchFamily="32" charset="0"/>
                <a:cs typeface="Tahoma" pitchFamily="32" charset="0"/>
              </a:rPr>
              <a:t>Tinyint</a:t>
            </a:r>
            <a:r>
              <a:rPr lang="es-ES" altLang="es-ES" sz="2000" b="1" dirty="0" smtClean="0">
                <a:solidFill>
                  <a:schemeClr val="tx1"/>
                </a:solidFill>
                <a:latin typeface="Tahoma" pitchFamily="32" charset="0"/>
                <a:cs typeface="Tahoma" pitchFamily="32" charset="0"/>
              </a:rPr>
              <a:t>:     </a:t>
            </a:r>
            <a:r>
              <a:rPr lang="es-ES" altLang="es-ES" sz="2000" dirty="0" err="1" smtClean="0">
                <a:solidFill>
                  <a:schemeClr val="tx1"/>
                </a:solidFill>
                <a:latin typeface="Tahoma" pitchFamily="32" charset="0"/>
                <a:cs typeface="Tahoma" pitchFamily="32" charset="0"/>
              </a:rPr>
              <a:t>Tinyint</a:t>
            </a:r>
            <a:r>
              <a:rPr lang="es-ES" altLang="es-ES" sz="2000" dirty="0" smtClean="0">
                <a:solidFill>
                  <a:schemeClr val="tx1"/>
                </a:solidFill>
                <a:latin typeface="Tahoma" pitchFamily="32" charset="0"/>
                <a:cs typeface="Tahoma" pitchFamily="32" charset="0"/>
              </a:rPr>
              <a:t>(1) = </a:t>
            </a:r>
            <a:r>
              <a:rPr lang="es-ES" altLang="es-ES" sz="2000" dirty="0" err="1" smtClean="0">
                <a:solidFill>
                  <a:schemeClr val="tx1"/>
                </a:solidFill>
                <a:latin typeface="Tahoma" pitchFamily="32" charset="0"/>
                <a:cs typeface="Tahoma" pitchFamily="32" charset="0"/>
              </a:rPr>
              <a:t>Boolean</a:t>
            </a:r>
            <a:endParaRPr lang="es-ES" altLang="es-ES" sz="2000" dirty="0" smtClean="0">
              <a:solidFill>
                <a:schemeClr val="tx1"/>
              </a:solidFill>
              <a:latin typeface="Tahoma" pitchFamily="32" charset="0"/>
              <a:cs typeface="Tahoma" pitchFamily="32" charset="0"/>
            </a:endParaRPr>
          </a:p>
          <a:p>
            <a:pPr lvl="1" algn="just" eaLnBrk="1" hangingPunct="1">
              <a:spcBef>
                <a:spcPts val="500"/>
              </a:spcBef>
            </a:pPr>
            <a:endParaRPr lang="es-ES" altLang="es-ES" sz="2000" dirty="0" smtClean="0">
              <a:solidFill>
                <a:schemeClr val="tx1"/>
              </a:solidFill>
              <a:latin typeface="Tahoma" pitchFamily="32" charset="0"/>
              <a:cs typeface="Tahoma" pitchFamily="32" charset="0"/>
            </a:endParaRPr>
          </a:p>
          <a:p>
            <a:pPr lvl="1" algn="just" eaLnBrk="1" hangingPunct="1">
              <a:spcBef>
                <a:spcPts val="500"/>
              </a:spcBef>
            </a:pPr>
            <a:r>
              <a:rPr lang="es-ES" altLang="es-ES" sz="2000" b="1" dirty="0" smtClean="0">
                <a:solidFill>
                  <a:schemeClr val="tx1"/>
                </a:solidFill>
                <a:latin typeface="Tahoma" pitchFamily="32" charset="0"/>
                <a:cs typeface="Tahoma" pitchFamily="32" charset="0"/>
              </a:rPr>
              <a:t>-INT</a:t>
            </a:r>
            <a:endParaRPr lang="es-ES" altLang="es-ES" sz="2000" dirty="0" smtClean="0">
              <a:solidFill>
                <a:schemeClr val="tx1"/>
              </a:solidFill>
              <a:latin typeface="Tahoma" pitchFamily="32" charset="0"/>
              <a:cs typeface="Tahoma" pitchFamily="32" charset="0"/>
            </a:endParaRPr>
          </a:p>
          <a:p>
            <a:pPr lvl="1" algn="just" eaLnBrk="1" hangingPunct="1">
              <a:spcBef>
                <a:spcPts val="500"/>
              </a:spcBef>
            </a:pPr>
            <a:endParaRPr lang="es-ES" altLang="es-ES" sz="2000" dirty="0" smtClean="0">
              <a:solidFill>
                <a:schemeClr val="tx1"/>
              </a:solidFill>
              <a:latin typeface="Tahoma" pitchFamily="32" charset="0"/>
              <a:cs typeface="Tahoma" pitchFamily="32" charset="0"/>
            </a:endParaRPr>
          </a:p>
          <a:p>
            <a:pPr lvl="1" algn="just" eaLnBrk="1" hangingPunct="1">
              <a:spcBef>
                <a:spcPts val="500"/>
              </a:spcBef>
            </a:pPr>
            <a:r>
              <a:rPr lang="es-ES" altLang="es-ES" sz="2000" b="1" dirty="0" smtClean="0">
                <a:solidFill>
                  <a:schemeClr val="tx1"/>
                </a:solidFill>
                <a:latin typeface="Tahoma" pitchFamily="32" charset="0"/>
                <a:cs typeface="Tahoma" pitchFamily="32" charset="0"/>
              </a:rPr>
              <a:t>-</a:t>
            </a:r>
            <a:r>
              <a:rPr lang="es-ES" altLang="es-ES" sz="2000" b="1" dirty="0" err="1" smtClean="0">
                <a:solidFill>
                  <a:schemeClr val="tx1"/>
                </a:solidFill>
                <a:latin typeface="Tahoma" pitchFamily="32" charset="0"/>
                <a:cs typeface="Tahoma" pitchFamily="32" charset="0"/>
              </a:rPr>
              <a:t>VarChar</a:t>
            </a:r>
            <a:r>
              <a:rPr lang="es-ES" altLang="es-ES" sz="2000" dirty="0" smtClean="0">
                <a:solidFill>
                  <a:schemeClr val="tx1"/>
                </a:solidFill>
                <a:latin typeface="Tahoma" pitchFamily="32" charset="0"/>
                <a:cs typeface="Tahoma" pitchFamily="32" charset="0"/>
              </a:rPr>
              <a:t> </a:t>
            </a:r>
            <a:r>
              <a:rPr lang="es-ES" altLang="es-ES" sz="2000" b="1" dirty="0" smtClean="0">
                <a:solidFill>
                  <a:schemeClr val="tx1"/>
                </a:solidFill>
                <a:latin typeface="Tahoma" pitchFamily="32" charset="0"/>
                <a:cs typeface="Tahoma" pitchFamily="32" charset="0"/>
              </a:rPr>
              <a:t>(255)</a:t>
            </a:r>
          </a:p>
          <a:p>
            <a:pPr lvl="1" algn="just" eaLnBrk="1" hangingPunct="1">
              <a:spcBef>
                <a:spcPts val="500"/>
              </a:spcBef>
              <a:buFont typeface="Arial" charset="0"/>
              <a:buChar char="•"/>
            </a:pPr>
            <a:endParaRPr lang="es-ES" altLang="es-ES" sz="2000" dirty="0" smtClean="0">
              <a:solidFill>
                <a:schemeClr val="tx1"/>
              </a:solidFill>
              <a:latin typeface="Tahoma" pitchFamily="32" charset="0"/>
              <a:cs typeface="Tahoma" pitchFamily="32" charset="0"/>
            </a:endParaRPr>
          </a:p>
          <a:p>
            <a:pPr lvl="1" algn="just" eaLnBrk="1" hangingPunct="1">
              <a:spcBef>
                <a:spcPts val="500"/>
              </a:spcBef>
              <a:buFontTx/>
              <a:buChar char="-"/>
            </a:pPr>
            <a:r>
              <a:rPr lang="es-ES" sz="2000" b="1" dirty="0" err="1" smtClean="0">
                <a:solidFill>
                  <a:schemeClr val="tx1"/>
                </a:solidFill>
                <a:latin typeface="Tahoma" pitchFamily="34" charset="0"/>
                <a:ea typeface="Tahoma" pitchFamily="34" charset="0"/>
                <a:cs typeface="Tahoma" pitchFamily="34" charset="0"/>
              </a:rPr>
              <a:t>Text</a:t>
            </a:r>
            <a:endParaRPr lang="es-ES" sz="2000" dirty="0" smtClean="0">
              <a:solidFill>
                <a:schemeClr val="tx1"/>
              </a:solidFill>
            </a:endParaRPr>
          </a:p>
          <a:p>
            <a:pPr lvl="1" algn="just" eaLnBrk="1" hangingPunct="1">
              <a:spcBef>
                <a:spcPts val="500"/>
              </a:spcBef>
              <a:buFontTx/>
              <a:buChar char="-"/>
            </a:pPr>
            <a:endParaRPr lang="es-ES" altLang="es-ES" sz="2000" dirty="0" smtClean="0">
              <a:solidFill>
                <a:schemeClr val="tx1"/>
              </a:solidFill>
              <a:latin typeface="Tahoma" pitchFamily="34" charset="0"/>
              <a:ea typeface="Tahoma" pitchFamily="34" charset="0"/>
              <a:cs typeface="Tahoma" pitchFamily="34" charset="0"/>
            </a:endParaRPr>
          </a:p>
          <a:p>
            <a:pPr lvl="1" algn="just" eaLnBrk="1" hangingPunct="1">
              <a:spcBef>
                <a:spcPts val="500"/>
              </a:spcBef>
              <a:buFontTx/>
              <a:buChar char="-"/>
            </a:pPr>
            <a:r>
              <a:rPr lang="es-ES" altLang="es-ES" sz="2000" b="1" dirty="0" smtClean="0">
                <a:solidFill>
                  <a:schemeClr val="tx1"/>
                </a:solidFill>
                <a:latin typeface="Tahoma" pitchFamily="34" charset="0"/>
                <a:ea typeface="Tahoma" pitchFamily="34" charset="0"/>
                <a:cs typeface="Tahoma" pitchFamily="34" charset="0"/>
              </a:rPr>
              <a:t>Date</a:t>
            </a:r>
          </a:p>
          <a:p>
            <a:pPr lvl="1" algn="just" eaLnBrk="1" hangingPunct="1">
              <a:spcBef>
                <a:spcPts val="500"/>
              </a:spcBef>
              <a:buFontTx/>
              <a:buChar char="-"/>
            </a:pPr>
            <a:endParaRPr lang="es-ES" altLang="es-ES" sz="2000" b="1" dirty="0" smtClean="0">
              <a:solidFill>
                <a:schemeClr val="tx1"/>
              </a:solidFill>
              <a:latin typeface="Tahoma" pitchFamily="34" charset="0"/>
              <a:ea typeface="Tahoma" pitchFamily="34" charset="0"/>
              <a:cs typeface="Tahoma" pitchFamily="34" charset="0"/>
            </a:endParaRPr>
          </a:p>
          <a:p>
            <a:pPr lvl="1" algn="just" eaLnBrk="1" hangingPunct="1">
              <a:spcBef>
                <a:spcPts val="500"/>
              </a:spcBef>
              <a:buFontTx/>
              <a:buChar char="-"/>
            </a:pPr>
            <a:r>
              <a:rPr lang="es-ES" altLang="es-ES" sz="2000" b="1" dirty="0" err="1" smtClean="0">
                <a:solidFill>
                  <a:schemeClr val="tx1"/>
                </a:solidFill>
                <a:latin typeface="Tahoma" pitchFamily="34" charset="0"/>
                <a:ea typeface="Tahoma" pitchFamily="34" charset="0"/>
                <a:cs typeface="Tahoma" pitchFamily="34" charset="0"/>
              </a:rPr>
              <a:t>Float</a:t>
            </a:r>
            <a:endParaRPr lang="es-ES" altLang="es-ES" sz="2000" b="1" dirty="0" smtClean="0">
              <a:solidFill>
                <a:schemeClr val="tx1"/>
              </a:solidFill>
              <a:latin typeface="Tahoma" pitchFamily="34" charset="0"/>
              <a:ea typeface="Tahoma" pitchFamily="34" charset="0"/>
              <a:cs typeface="Tahoma" pitchFamily="34" charset="0"/>
            </a:endParaRP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6" algn="just" eaLnBrk="1" hangingPunct="1">
              <a:spcBef>
                <a:spcPts val="500"/>
              </a:spcBef>
            </a:pPr>
            <a:endParaRPr lang="es-ES" altLang="es-ES" sz="2000" dirty="0" smtClean="0">
              <a:solidFill>
                <a:schemeClr val="tx1"/>
              </a:solidFill>
              <a:latin typeface="Tahoma" pitchFamily="34" charset="0"/>
              <a:ea typeface="Tahoma" pitchFamily="34" charset="0"/>
              <a:cs typeface="Tahoma" pitchFamily="34"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2"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Las instrucciones que se usaran una o pocas veces son de creación de tablas y modificación de su estructura CREATE, o borrar tablas TRUNCATE, DROP….</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Las instrucciones más habituales son SELECT, INSERT, UPDATE, DELETE que afectan a las filas o registros como tal.</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277162"/>
            <a:ext cx="8229600" cy="6115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Para probar todas estas instrucciones navegaremos hasta </a:t>
            </a:r>
            <a:r>
              <a:rPr lang="es-ES" altLang="es-ES" sz="2000" dirty="0" err="1" smtClean="0">
                <a:solidFill>
                  <a:srgbClr val="000000"/>
                </a:solidFill>
                <a:latin typeface="Tahoma" pitchFamily="32" charset="0"/>
                <a:cs typeface="Tahoma" pitchFamily="32" charset="0"/>
              </a:rPr>
              <a:t>PHPMyAdmin</a:t>
            </a:r>
            <a:r>
              <a:rPr lang="es-ES" altLang="es-ES" sz="2000" dirty="0" smtClean="0">
                <a:solidFill>
                  <a:srgbClr val="000000"/>
                </a:solidFill>
                <a:latin typeface="Tahoma" pitchFamily="32" charset="0"/>
                <a:cs typeface="Tahoma" pitchFamily="32" charset="0"/>
              </a:rPr>
              <a:t> y abriremos la opción SQL:</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pic>
        <p:nvPicPr>
          <p:cNvPr id="5" name="Imagen 4"/>
          <p:cNvPicPr>
            <a:picLocks noChangeAspect="1"/>
          </p:cNvPicPr>
          <p:nvPr/>
        </p:nvPicPr>
        <p:blipFill>
          <a:blip r:embed="rId4" cstate="print"/>
          <a:stretch>
            <a:fillRect/>
          </a:stretch>
        </p:blipFill>
        <p:spPr>
          <a:xfrm>
            <a:off x="1619672" y="1998467"/>
            <a:ext cx="5976664" cy="4131871"/>
          </a:xfrm>
          <a:prstGeom prst="rect">
            <a:avLst/>
          </a:prstGeom>
        </p:spPr>
      </p:pic>
    </p:spTree>
    <p:extLst>
      <p:ext uri="{BB962C8B-B14F-4D97-AF65-F5344CB8AC3E}">
        <p14:creationId xmlns="" xmlns:p14="http://schemas.microsoft.com/office/powerpoint/2010/main" val="12454170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Como se verá más adelante, </a:t>
            </a:r>
            <a:r>
              <a:rPr lang="es-ES" altLang="es-ES" sz="2000" dirty="0" err="1" smtClean="0">
                <a:solidFill>
                  <a:srgbClr val="000000"/>
                </a:solidFill>
                <a:latin typeface="Tahoma" pitchFamily="32" charset="0"/>
                <a:cs typeface="Tahoma" pitchFamily="32" charset="0"/>
              </a:rPr>
              <a:t>MySQL</a:t>
            </a:r>
            <a:r>
              <a:rPr lang="es-ES" altLang="es-ES" sz="2000" dirty="0" smtClean="0">
                <a:solidFill>
                  <a:srgbClr val="000000"/>
                </a:solidFill>
                <a:latin typeface="Tahoma" pitchFamily="32" charset="0"/>
                <a:cs typeface="Tahoma" pitchFamily="32" charset="0"/>
              </a:rPr>
              <a:t> junto con PHP proporcionan una gran cantidad de información mostrada por pantalla con un mínimo bloque de código.</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r>
              <a:rPr lang="es-ES" altLang="es-ES" sz="2000" dirty="0" smtClean="0">
                <a:solidFill>
                  <a:srgbClr val="000000"/>
                </a:solidFill>
                <a:latin typeface="Tahoma" pitchFamily="32" charset="0"/>
                <a:cs typeface="Tahoma" pitchFamily="32" charset="0"/>
              </a:rPr>
              <a:t>Por ejemplo: 	  -  Listados de productos.</a:t>
            </a:r>
          </a:p>
          <a:p>
            <a:pPr lvl="5"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Listados de usuarios.</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Introducción III</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CREATE DATABASE [IF NOT EXISTS] </a:t>
            </a:r>
            <a:r>
              <a:rPr lang="es-ES" altLang="es-ES" sz="2000" b="1" dirty="0" err="1" smtClean="0">
                <a:solidFill>
                  <a:srgbClr val="000000"/>
                </a:solidFill>
                <a:latin typeface="Tahoma" pitchFamily="32" charset="0"/>
                <a:cs typeface="Tahoma" pitchFamily="32" charset="0"/>
              </a:rPr>
              <a:t>nombre_base_datos</a:t>
            </a:r>
            <a:r>
              <a:rPr lang="es-ES" altLang="es-ES" sz="2000" b="1" dirty="0" smtClean="0">
                <a:solidFill>
                  <a:srgbClr val="000000"/>
                </a:solidFill>
                <a:latin typeface="Tahoma" pitchFamily="32" charset="0"/>
                <a:cs typeface="Tahoma" pitchFamily="32" charset="0"/>
              </a:rPr>
              <a:t>;</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 Nos crea una base de datos si no existe ya.</a:t>
            </a:r>
          </a:p>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CREATE DATABASE IF NOT EXISTS empresa;</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DROP DATABASE [IF EXISTS] </a:t>
            </a:r>
            <a:r>
              <a:rPr lang="es-ES" altLang="es-ES" sz="2000" b="1" dirty="0" err="1" smtClean="0">
                <a:solidFill>
                  <a:srgbClr val="000000"/>
                </a:solidFill>
                <a:latin typeface="Tahoma" pitchFamily="32" charset="0"/>
                <a:cs typeface="Tahoma" pitchFamily="32" charset="0"/>
              </a:rPr>
              <a:t>nombre_base_datos</a:t>
            </a:r>
            <a:r>
              <a:rPr lang="es-ES" altLang="es-ES" sz="2000" b="1" dirty="0" smtClean="0">
                <a:solidFill>
                  <a:srgbClr val="000000"/>
                </a:solidFill>
                <a:latin typeface="Tahoma" pitchFamily="32" charset="0"/>
                <a:cs typeface="Tahoma" pitchFamily="32" charset="0"/>
              </a:rPr>
              <a:t>;</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 Nos </a:t>
            </a:r>
            <a:r>
              <a:rPr lang="es-ES" altLang="es-ES" sz="2000" dirty="0" smtClean="0">
                <a:solidFill>
                  <a:srgbClr val="FF0000"/>
                </a:solidFill>
                <a:latin typeface="Tahoma" pitchFamily="32" charset="0"/>
                <a:cs typeface="Tahoma" pitchFamily="32" charset="0"/>
              </a:rPr>
              <a:t>elimina</a:t>
            </a:r>
            <a:r>
              <a:rPr lang="es-ES" altLang="es-ES" sz="2000" dirty="0" smtClean="0">
                <a:solidFill>
                  <a:srgbClr val="000000"/>
                </a:solidFill>
                <a:latin typeface="Tahoma" pitchFamily="32" charset="0"/>
                <a:cs typeface="Tahoma" pitchFamily="32" charset="0"/>
              </a:rPr>
              <a:t> base de datos si existe.</a:t>
            </a:r>
          </a:p>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DROP DATABASE IF EXISTS empresa;</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42360" y="127947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CREATE TABLE [IF NOT EXISTS] </a:t>
            </a:r>
            <a:r>
              <a:rPr lang="es-ES" altLang="es-ES" sz="2000" b="1" dirty="0" err="1" smtClean="0">
                <a:solidFill>
                  <a:srgbClr val="000000"/>
                </a:solidFill>
                <a:latin typeface="Tahoma" pitchFamily="32" charset="0"/>
                <a:cs typeface="Tahoma" pitchFamily="32" charset="0"/>
              </a:rPr>
              <a:t>nombretabla</a:t>
            </a:r>
            <a:endParaRPr lang="es-ES" altLang="es-ES" sz="2000" b="1"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pPr>
            <a:r>
              <a:rPr lang="es-ES" altLang="es-ES" sz="2000" b="1" dirty="0" smtClean="0">
                <a:solidFill>
                  <a:srgbClr val="000000"/>
                </a:solidFill>
                <a:latin typeface="Tahoma" pitchFamily="32" charset="0"/>
                <a:cs typeface="Tahoma" pitchFamily="32" charset="0"/>
              </a:rPr>
              <a:t>	(nombre_campo1 </a:t>
            </a:r>
            <a:r>
              <a:rPr lang="es-ES" altLang="es-ES" sz="2000" b="1" dirty="0" err="1" smtClean="0">
                <a:solidFill>
                  <a:srgbClr val="000000"/>
                </a:solidFill>
                <a:latin typeface="Tahoma" pitchFamily="32" charset="0"/>
                <a:cs typeface="Tahoma" pitchFamily="32" charset="0"/>
              </a:rPr>
              <a:t>tipo_datos</a:t>
            </a:r>
            <a:r>
              <a:rPr lang="es-ES" altLang="es-ES" sz="2000" b="1" dirty="0" smtClean="0">
                <a:solidFill>
                  <a:srgbClr val="000000"/>
                </a:solidFill>
                <a:latin typeface="Tahoma" pitchFamily="32" charset="0"/>
                <a:cs typeface="Tahoma" pitchFamily="32" charset="0"/>
              </a:rPr>
              <a:t> (longitud) [características especiales]   , </a:t>
            </a:r>
          </a:p>
          <a:p>
            <a:pPr algn="just" eaLnBrk="1" hangingPunct="1">
              <a:spcBef>
                <a:spcPts val="500"/>
              </a:spcBef>
            </a:pPr>
            <a:r>
              <a:rPr lang="es-ES" altLang="es-ES" sz="2000" b="1" dirty="0" smtClean="0">
                <a:solidFill>
                  <a:srgbClr val="000000"/>
                </a:solidFill>
                <a:latin typeface="Tahoma" pitchFamily="32" charset="0"/>
                <a:cs typeface="Tahoma" pitchFamily="32" charset="0"/>
              </a:rPr>
              <a:t>	nombre_campo2 </a:t>
            </a:r>
            <a:r>
              <a:rPr lang="es-ES" altLang="es-ES" sz="2000" b="1" dirty="0" err="1" smtClean="0">
                <a:solidFill>
                  <a:srgbClr val="000000"/>
                </a:solidFill>
                <a:latin typeface="Tahoma" pitchFamily="32" charset="0"/>
                <a:cs typeface="Tahoma" pitchFamily="32" charset="0"/>
              </a:rPr>
              <a:t>tipo_datos</a:t>
            </a:r>
            <a:r>
              <a:rPr lang="es-ES" altLang="es-ES" sz="2000" b="1" dirty="0" smtClean="0">
                <a:solidFill>
                  <a:srgbClr val="000000"/>
                </a:solidFill>
                <a:latin typeface="Tahoma" pitchFamily="32" charset="0"/>
                <a:cs typeface="Tahoma" pitchFamily="32" charset="0"/>
              </a:rPr>
              <a:t>(longitud) [características especiales]    ) ;</a:t>
            </a:r>
          </a:p>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marL="342900" indent="-342900"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Nos crea una tabla si no existe.</a:t>
            </a:r>
          </a:p>
          <a:p>
            <a:pPr marL="342900" indent="-342900"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marL="342900" indent="-342900"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Deberemos estar ya dentro de una base de datos.</a:t>
            </a:r>
          </a:p>
          <a:p>
            <a:pPr algn="just" eaLnBrk="1" hangingPunct="1">
              <a:spcBef>
                <a:spcPts val="500"/>
              </a:spcBef>
              <a:buFontTx/>
              <a:buChar char="-"/>
            </a:pPr>
            <a:endParaRPr lang="es-ES" altLang="es-ES" sz="2000" u="sng"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Las partes obligatorias son el nombre de la tabla y para cada columna su nombre y tipo de datos.</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a:t>
            </a: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chemeClr val="tx1"/>
              </a:solidFill>
              <a:latin typeface="Tahoma" pitchFamily="32" charset="0"/>
              <a:cs typeface="Tahoma" pitchFamily="32" charset="0"/>
            </a:endParaRPr>
          </a:p>
          <a:p>
            <a:r>
              <a:rPr lang="es-ES" sz="2000" dirty="0" smtClean="0">
                <a:solidFill>
                  <a:schemeClr val="tx1"/>
                </a:solidFill>
              </a:rPr>
              <a:t>CREATE TABLE EMPLEATS(</a:t>
            </a:r>
          </a:p>
          <a:p>
            <a:pPr lvl="2"/>
            <a:r>
              <a:rPr lang="es-ES" sz="2000" dirty="0" err="1" smtClean="0">
                <a:solidFill>
                  <a:schemeClr val="tx1"/>
                </a:solidFill>
              </a:rPr>
              <a:t>codi_emp</a:t>
            </a:r>
            <a:r>
              <a:rPr lang="es-ES" sz="2000" dirty="0" smtClean="0">
                <a:solidFill>
                  <a:schemeClr val="tx1"/>
                </a:solidFill>
              </a:rPr>
              <a:t> CHAR(4),</a:t>
            </a:r>
          </a:p>
          <a:p>
            <a:pPr lvl="2"/>
            <a:r>
              <a:rPr lang="es-ES" sz="2000" dirty="0" err="1" smtClean="0">
                <a:solidFill>
                  <a:schemeClr val="tx1"/>
                </a:solidFill>
              </a:rPr>
              <a:t>dni</a:t>
            </a:r>
            <a:r>
              <a:rPr lang="es-ES" sz="2000" dirty="0" smtClean="0">
                <a:solidFill>
                  <a:schemeClr val="tx1"/>
                </a:solidFill>
              </a:rPr>
              <a:t> CHAR(9),</a:t>
            </a:r>
          </a:p>
          <a:p>
            <a:pPr lvl="2"/>
            <a:r>
              <a:rPr lang="es-ES" sz="2000" dirty="0" err="1" smtClean="0">
                <a:solidFill>
                  <a:schemeClr val="tx1"/>
                </a:solidFill>
              </a:rPr>
              <a:t>nom</a:t>
            </a:r>
            <a:r>
              <a:rPr lang="es-ES" sz="2000" dirty="0" smtClean="0">
                <a:solidFill>
                  <a:schemeClr val="tx1"/>
                </a:solidFill>
              </a:rPr>
              <a:t> VARCHAR(30),</a:t>
            </a:r>
          </a:p>
          <a:p>
            <a:pPr lvl="2"/>
            <a:r>
              <a:rPr lang="es-ES" sz="2000" dirty="0" smtClean="0">
                <a:solidFill>
                  <a:schemeClr val="tx1"/>
                </a:solidFill>
              </a:rPr>
              <a:t>cog1 VARCHAR(30),</a:t>
            </a:r>
          </a:p>
          <a:p>
            <a:pPr lvl="2"/>
            <a:r>
              <a:rPr lang="es-ES" sz="2000" dirty="0" smtClean="0">
                <a:solidFill>
                  <a:schemeClr val="tx1"/>
                </a:solidFill>
              </a:rPr>
              <a:t>cog2 VARCHAR(30),</a:t>
            </a:r>
          </a:p>
          <a:p>
            <a:pPr lvl="2"/>
            <a:r>
              <a:rPr lang="es-ES" sz="2000" dirty="0" err="1" smtClean="0">
                <a:solidFill>
                  <a:schemeClr val="tx1"/>
                </a:solidFill>
              </a:rPr>
              <a:t>sou</a:t>
            </a:r>
            <a:r>
              <a:rPr lang="es-ES" sz="2000" dirty="0" smtClean="0">
                <a:solidFill>
                  <a:schemeClr val="tx1"/>
                </a:solidFill>
              </a:rPr>
              <a:t> FLOAT(8),</a:t>
            </a:r>
          </a:p>
          <a:p>
            <a:pPr lvl="2"/>
            <a:r>
              <a:rPr lang="es-ES" sz="2000" dirty="0" smtClean="0">
                <a:solidFill>
                  <a:schemeClr val="tx1"/>
                </a:solidFill>
              </a:rPr>
              <a:t>oficina CHAR(4)</a:t>
            </a:r>
          </a:p>
          <a:p>
            <a:r>
              <a:rPr lang="es-ES" sz="2000" dirty="0" smtClean="0">
                <a:solidFill>
                  <a:schemeClr val="tx1"/>
                </a:solidFill>
              </a:rPr>
              <a:t>);</a:t>
            </a:r>
          </a:p>
          <a:p>
            <a:pPr algn="just" eaLnBrk="1" hangingPunct="1">
              <a:spcBef>
                <a:spcPts val="500"/>
              </a:spcBef>
            </a:pPr>
            <a:r>
              <a:rPr lang="es-ES" altLang="es-ES" sz="2000" dirty="0" smtClean="0">
                <a:solidFill>
                  <a:srgbClr val="000000"/>
                </a:solidFill>
                <a:latin typeface="Tahoma" pitchFamily="32" charset="0"/>
                <a:cs typeface="Tahoma" pitchFamily="32" charset="0"/>
              </a:rPr>
              <a:t>	</a:t>
            </a: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0864991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Para definir una clave primaria hace falta usar </a:t>
            </a:r>
            <a:r>
              <a:rPr lang="es-ES" altLang="es-ES" sz="2000" b="1" dirty="0" err="1" smtClean="0">
                <a:solidFill>
                  <a:srgbClr val="000000"/>
                </a:solidFill>
                <a:latin typeface="Tahoma" pitchFamily="32" charset="0"/>
                <a:cs typeface="Tahoma" pitchFamily="32" charset="0"/>
              </a:rPr>
              <a:t>primary</a:t>
            </a:r>
            <a:r>
              <a:rPr lang="es-ES" altLang="es-ES" sz="2000" b="1" dirty="0" smtClean="0">
                <a:solidFill>
                  <a:srgbClr val="000000"/>
                </a:solidFill>
                <a:latin typeface="Tahoma" pitchFamily="32" charset="0"/>
                <a:cs typeface="Tahoma" pitchFamily="32" charset="0"/>
              </a:rPr>
              <a:t> </a:t>
            </a:r>
            <a:r>
              <a:rPr lang="es-ES" altLang="es-ES" sz="2000" b="1" dirty="0" err="1" smtClean="0">
                <a:solidFill>
                  <a:srgbClr val="000000"/>
                </a:solidFill>
                <a:latin typeface="Tahoma" pitchFamily="32" charset="0"/>
                <a:cs typeface="Tahoma" pitchFamily="32" charset="0"/>
              </a:rPr>
              <a:t>key</a:t>
            </a:r>
            <a:r>
              <a:rPr lang="es-ES" altLang="es-ES" sz="2000" dirty="0" smtClean="0">
                <a:solidFill>
                  <a:srgbClr val="000000"/>
                </a:solidFill>
                <a:latin typeface="Tahoma" pitchFamily="32" charset="0"/>
                <a:cs typeface="Tahoma" pitchFamily="32" charset="0"/>
              </a:rPr>
              <a:t>.</a:t>
            </a: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Si esta formada por una única column</a:t>
            </a:r>
            <a:r>
              <a:rPr lang="es-ES" altLang="es-ES" sz="2000" dirty="0" smtClean="0">
                <a:solidFill>
                  <a:schemeClr val="tx1"/>
                </a:solidFill>
                <a:latin typeface="Tahoma" pitchFamily="32" charset="0"/>
                <a:cs typeface="Tahoma" pitchFamily="32" charset="0"/>
              </a:rPr>
              <a:t>a puede especificarse así directamente en la definición de la tabla:</a:t>
            </a:r>
          </a:p>
          <a:p>
            <a:pPr algn="just" eaLnBrk="1" hangingPunct="1">
              <a:spcBef>
                <a:spcPts val="500"/>
              </a:spcBef>
            </a:pPr>
            <a:r>
              <a:rPr lang="es-ES" sz="2000" dirty="0" smtClean="0">
                <a:solidFill>
                  <a:schemeClr val="tx1"/>
                </a:solidFill>
              </a:rPr>
              <a:t> 	</a:t>
            </a:r>
            <a:r>
              <a:rPr lang="es-ES" sz="2000" b="1" dirty="0" smtClean="0">
                <a:solidFill>
                  <a:schemeClr val="tx1"/>
                </a:solidFill>
              </a:rPr>
              <a:t>&lt;columna&gt; &lt;</a:t>
            </a:r>
            <a:r>
              <a:rPr lang="es-ES" sz="2000" b="1" dirty="0" err="1" smtClean="0">
                <a:solidFill>
                  <a:schemeClr val="tx1"/>
                </a:solidFill>
              </a:rPr>
              <a:t>tipo_dato</a:t>
            </a:r>
            <a:r>
              <a:rPr lang="es-ES" sz="2000" b="1" dirty="0" smtClean="0">
                <a:solidFill>
                  <a:schemeClr val="tx1"/>
                </a:solidFill>
              </a:rPr>
              <a:t>&gt; PRIMARY KEY</a:t>
            </a:r>
          </a:p>
          <a:p>
            <a:pPr algn="just" eaLnBrk="1" hangingPunct="1">
              <a:spcBef>
                <a:spcPts val="500"/>
              </a:spcBef>
            </a:pPr>
            <a:r>
              <a:rPr lang="es-ES" sz="2000" dirty="0" smtClean="0">
                <a:solidFill>
                  <a:schemeClr val="tx1"/>
                </a:solidFill>
              </a:rPr>
              <a:t>	PRIMARY KEY ocupa el espacio de características especiales antes mostrado.</a:t>
            </a:r>
          </a:p>
          <a:p>
            <a:pPr algn="just" eaLnBrk="1" hangingPunct="1">
              <a:spcBef>
                <a:spcPts val="500"/>
              </a:spcBef>
              <a:buFontTx/>
              <a:buChar char="-"/>
            </a:pPr>
            <a:endParaRPr lang="es-ES" altLang="es-ES" sz="2000" dirty="0" smtClean="0">
              <a:solidFill>
                <a:schemeClr val="tx1"/>
              </a:solidFill>
              <a:latin typeface="Tahoma" pitchFamily="32" charset="0"/>
              <a:cs typeface="Tahoma" pitchFamily="32" charset="0"/>
            </a:endParaRPr>
          </a:p>
          <a:p>
            <a:pPr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Si esta formada por dos o más columnas debe especificarse al final de la creación de la tabla: </a:t>
            </a:r>
            <a:endParaRPr lang="es-ES" altLang="es-ES" sz="2000" u="sng" dirty="0" smtClean="0">
              <a:solidFill>
                <a:schemeClr val="tx1"/>
              </a:solidFill>
              <a:latin typeface="Tahoma" pitchFamily="32" charset="0"/>
              <a:cs typeface="Tahoma" pitchFamily="32" charset="0"/>
            </a:endParaRPr>
          </a:p>
          <a:p>
            <a:pPr algn="just" eaLnBrk="1" hangingPunct="1">
              <a:spcBef>
                <a:spcPts val="500"/>
              </a:spcBef>
            </a:pPr>
            <a:r>
              <a:rPr lang="en-US" sz="2000" b="1" dirty="0" smtClean="0">
                <a:solidFill>
                  <a:schemeClr val="tx1"/>
                </a:solidFill>
              </a:rPr>
              <a:t>    </a:t>
            </a:r>
            <a:r>
              <a:rPr lang="en-US" sz="2000" b="1" dirty="0">
                <a:solidFill>
                  <a:schemeClr val="tx1"/>
                </a:solidFill>
              </a:rPr>
              <a:t> </a:t>
            </a:r>
            <a:r>
              <a:rPr lang="en-US" sz="2000" b="1" dirty="0" smtClean="0">
                <a:solidFill>
                  <a:schemeClr val="tx1"/>
                </a:solidFill>
              </a:rPr>
              <a:t>primary key (col1,col2,...)</a:t>
            </a:r>
            <a:endParaRPr lang="es-ES" altLang="es-ES" sz="2000" b="1" dirty="0" smtClean="0">
              <a:solidFill>
                <a:schemeClr val="tx1"/>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a:t>
            </a: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37327610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chemeClr val="tx1"/>
              </a:solidFill>
              <a:latin typeface="Tahoma" pitchFamily="32" charset="0"/>
              <a:cs typeface="Tahoma" pitchFamily="32" charset="0"/>
            </a:endParaRPr>
          </a:p>
          <a:p>
            <a:r>
              <a:rPr lang="es-ES" sz="2000" dirty="0" smtClean="0">
                <a:solidFill>
                  <a:schemeClr val="tx1"/>
                </a:solidFill>
              </a:rPr>
              <a:t>CREATE TABLE EMPLEATS(</a:t>
            </a:r>
          </a:p>
          <a:p>
            <a:pPr lvl="2"/>
            <a:r>
              <a:rPr lang="es-ES" sz="2000" dirty="0" err="1" smtClean="0">
                <a:solidFill>
                  <a:schemeClr val="tx1"/>
                </a:solidFill>
              </a:rPr>
              <a:t>codi_emp</a:t>
            </a:r>
            <a:r>
              <a:rPr lang="es-ES" sz="2000" dirty="0" smtClean="0">
                <a:solidFill>
                  <a:schemeClr val="tx1"/>
                </a:solidFill>
              </a:rPr>
              <a:t> CHAR(4</a:t>
            </a:r>
            <a:r>
              <a:rPr lang="es-ES" sz="2000" dirty="0">
                <a:solidFill>
                  <a:schemeClr val="tx1"/>
                </a:solidFill>
              </a:rPr>
              <a:t>) </a:t>
            </a:r>
            <a:r>
              <a:rPr lang="es-ES" sz="2000" b="1" dirty="0">
                <a:solidFill>
                  <a:schemeClr val="tx1"/>
                </a:solidFill>
              </a:rPr>
              <a:t>PRIMARY </a:t>
            </a:r>
            <a:r>
              <a:rPr lang="es-ES" sz="2000" b="1" dirty="0" smtClean="0">
                <a:solidFill>
                  <a:schemeClr val="tx1"/>
                </a:solidFill>
              </a:rPr>
              <a:t>KEY</a:t>
            </a:r>
            <a:r>
              <a:rPr lang="es-ES" sz="2000" dirty="0" smtClean="0">
                <a:solidFill>
                  <a:schemeClr val="tx1"/>
                </a:solidFill>
              </a:rPr>
              <a:t>,</a:t>
            </a:r>
          </a:p>
          <a:p>
            <a:pPr lvl="2"/>
            <a:r>
              <a:rPr lang="es-ES" sz="2000" dirty="0" err="1" smtClean="0">
                <a:solidFill>
                  <a:schemeClr val="tx1"/>
                </a:solidFill>
              </a:rPr>
              <a:t>dni</a:t>
            </a:r>
            <a:r>
              <a:rPr lang="es-ES" sz="2000" dirty="0" smtClean="0">
                <a:solidFill>
                  <a:schemeClr val="tx1"/>
                </a:solidFill>
              </a:rPr>
              <a:t> CHAR(9),</a:t>
            </a:r>
          </a:p>
          <a:p>
            <a:pPr lvl="2"/>
            <a:r>
              <a:rPr lang="es-ES" sz="2000" dirty="0" err="1" smtClean="0">
                <a:solidFill>
                  <a:schemeClr val="tx1"/>
                </a:solidFill>
              </a:rPr>
              <a:t>nom</a:t>
            </a:r>
            <a:r>
              <a:rPr lang="es-ES" sz="2000" dirty="0" smtClean="0">
                <a:solidFill>
                  <a:schemeClr val="tx1"/>
                </a:solidFill>
              </a:rPr>
              <a:t> VARCHAR(30),</a:t>
            </a:r>
          </a:p>
          <a:p>
            <a:pPr lvl="2"/>
            <a:r>
              <a:rPr lang="es-ES" sz="2000" dirty="0" smtClean="0">
                <a:solidFill>
                  <a:schemeClr val="tx1"/>
                </a:solidFill>
              </a:rPr>
              <a:t>cog1 VARCHAR(30),</a:t>
            </a:r>
          </a:p>
          <a:p>
            <a:pPr lvl="2"/>
            <a:r>
              <a:rPr lang="es-ES" sz="2000" dirty="0" smtClean="0">
                <a:solidFill>
                  <a:schemeClr val="tx1"/>
                </a:solidFill>
              </a:rPr>
              <a:t>cog2 VARCHAR(30),</a:t>
            </a:r>
          </a:p>
          <a:p>
            <a:pPr lvl="2"/>
            <a:r>
              <a:rPr lang="es-ES" sz="2000" dirty="0" err="1" smtClean="0">
                <a:solidFill>
                  <a:schemeClr val="tx1"/>
                </a:solidFill>
              </a:rPr>
              <a:t>sou</a:t>
            </a:r>
            <a:r>
              <a:rPr lang="es-ES" sz="2000" dirty="0" smtClean="0">
                <a:solidFill>
                  <a:schemeClr val="tx1"/>
                </a:solidFill>
              </a:rPr>
              <a:t> FLOAT(8),</a:t>
            </a:r>
          </a:p>
          <a:p>
            <a:pPr lvl="2"/>
            <a:r>
              <a:rPr lang="es-ES" sz="2000" dirty="0" smtClean="0">
                <a:solidFill>
                  <a:schemeClr val="tx1"/>
                </a:solidFill>
              </a:rPr>
              <a:t>oficina CHAR(4)</a:t>
            </a:r>
          </a:p>
          <a:p>
            <a:r>
              <a:rPr lang="es-ES" sz="2000" dirty="0" smtClean="0">
                <a:solidFill>
                  <a:schemeClr val="tx1"/>
                </a:solidFill>
              </a:rPr>
              <a:t>);</a:t>
            </a:r>
          </a:p>
          <a:p>
            <a:endParaRPr lang="es-ES" altLang="es-ES" sz="2000" dirty="0" smtClean="0">
              <a:solidFill>
                <a:schemeClr val="tx1"/>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a:t>
            </a: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chemeClr val="tx1"/>
              </a:solidFill>
              <a:latin typeface="Tahoma" pitchFamily="32" charset="0"/>
              <a:cs typeface="Tahoma" pitchFamily="32" charset="0"/>
            </a:endParaRPr>
          </a:p>
          <a:p>
            <a:r>
              <a:rPr lang="es-ES" sz="2000" dirty="0" smtClean="0">
                <a:solidFill>
                  <a:schemeClr val="tx1"/>
                </a:solidFill>
              </a:rPr>
              <a:t>CREATE TABLE EMPLEATS(</a:t>
            </a:r>
          </a:p>
          <a:p>
            <a:pPr lvl="2"/>
            <a:r>
              <a:rPr lang="es-ES" sz="2000" dirty="0" err="1" smtClean="0">
                <a:solidFill>
                  <a:schemeClr val="tx1"/>
                </a:solidFill>
              </a:rPr>
              <a:t>codi_emp</a:t>
            </a:r>
            <a:r>
              <a:rPr lang="es-ES" sz="2000" dirty="0" smtClean="0">
                <a:solidFill>
                  <a:schemeClr val="tx1"/>
                </a:solidFill>
              </a:rPr>
              <a:t> CHAR(4),</a:t>
            </a:r>
          </a:p>
          <a:p>
            <a:pPr lvl="2"/>
            <a:r>
              <a:rPr lang="es-ES" sz="2000" dirty="0" err="1" smtClean="0">
                <a:solidFill>
                  <a:schemeClr val="tx1"/>
                </a:solidFill>
              </a:rPr>
              <a:t>dni</a:t>
            </a:r>
            <a:r>
              <a:rPr lang="es-ES" sz="2000" dirty="0" smtClean="0">
                <a:solidFill>
                  <a:schemeClr val="tx1"/>
                </a:solidFill>
              </a:rPr>
              <a:t> CHAR(9),</a:t>
            </a:r>
          </a:p>
          <a:p>
            <a:pPr lvl="2"/>
            <a:r>
              <a:rPr lang="es-ES" sz="2000" dirty="0" err="1" smtClean="0">
                <a:solidFill>
                  <a:schemeClr val="tx1"/>
                </a:solidFill>
              </a:rPr>
              <a:t>nom</a:t>
            </a:r>
            <a:r>
              <a:rPr lang="es-ES" sz="2000" dirty="0" smtClean="0">
                <a:solidFill>
                  <a:schemeClr val="tx1"/>
                </a:solidFill>
              </a:rPr>
              <a:t> VARCHAR(30),</a:t>
            </a:r>
          </a:p>
          <a:p>
            <a:pPr lvl="2"/>
            <a:r>
              <a:rPr lang="es-ES" sz="2000" dirty="0" smtClean="0">
                <a:solidFill>
                  <a:schemeClr val="tx1"/>
                </a:solidFill>
              </a:rPr>
              <a:t>cog1 VARCHAR(30),</a:t>
            </a:r>
          </a:p>
          <a:p>
            <a:pPr lvl="2"/>
            <a:r>
              <a:rPr lang="es-ES" sz="2000" dirty="0" smtClean="0">
                <a:solidFill>
                  <a:schemeClr val="tx1"/>
                </a:solidFill>
              </a:rPr>
              <a:t>cog2 VARCHAR(30),</a:t>
            </a:r>
          </a:p>
          <a:p>
            <a:pPr lvl="2"/>
            <a:r>
              <a:rPr lang="es-ES" sz="2000" dirty="0" err="1" smtClean="0">
                <a:solidFill>
                  <a:schemeClr val="tx1"/>
                </a:solidFill>
              </a:rPr>
              <a:t>sou</a:t>
            </a:r>
            <a:r>
              <a:rPr lang="es-ES" sz="2000" dirty="0" smtClean="0">
                <a:solidFill>
                  <a:schemeClr val="tx1"/>
                </a:solidFill>
              </a:rPr>
              <a:t> FLOAT(8),</a:t>
            </a:r>
          </a:p>
          <a:p>
            <a:pPr lvl="2"/>
            <a:r>
              <a:rPr lang="es-ES" sz="2000" dirty="0" smtClean="0">
                <a:solidFill>
                  <a:schemeClr val="tx1"/>
                </a:solidFill>
              </a:rPr>
              <a:t>oficina CHAR(4),</a:t>
            </a:r>
          </a:p>
          <a:p>
            <a:pPr lvl="2"/>
            <a:r>
              <a:rPr lang="es-ES" sz="2000" b="1" dirty="0" smtClean="0">
                <a:solidFill>
                  <a:schemeClr val="tx1"/>
                </a:solidFill>
              </a:rPr>
              <a:t>PRIMARY KEY</a:t>
            </a:r>
            <a:r>
              <a:rPr lang="es-ES" sz="2000" dirty="0" smtClean="0">
                <a:solidFill>
                  <a:schemeClr val="tx1"/>
                </a:solidFill>
              </a:rPr>
              <a:t>(</a:t>
            </a:r>
            <a:r>
              <a:rPr lang="es-ES" sz="2000" dirty="0" err="1" smtClean="0">
                <a:solidFill>
                  <a:schemeClr val="tx1"/>
                </a:solidFill>
              </a:rPr>
              <a:t>nom</a:t>
            </a:r>
            <a:r>
              <a:rPr lang="es-ES" sz="2000" dirty="0" smtClean="0">
                <a:solidFill>
                  <a:schemeClr val="tx1"/>
                </a:solidFill>
              </a:rPr>
              <a:t>, cog1, cog2)</a:t>
            </a:r>
          </a:p>
          <a:p>
            <a:pPr lvl="2"/>
            <a:endParaRPr lang="es-ES" sz="2000" dirty="0" smtClean="0">
              <a:solidFill>
                <a:schemeClr val="tx1"/>
              </a:solidFill>
            </a:endParaRPr>
          </a:p>
          <a:p>
            <a:r>
              <a:rPr lang="es-ES" sz="2000" dirty="0" smtClean="0">
                <a:solidFill>
                  <a:schemeClr val="tx1"/>
                </a:solidFill>
              </a:rPr>
              <a:t>);</a:t>
            </a:r>
          </a:p>
          <a:p>
            <a:endParaRPr lang="es-ES" altLang="es-ES" sz="2000" dirty="0" smtClean="0">
              <a:solidFill>
                <a:schemeClr val="tx1"/>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a:t>
            </a: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24196201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Otras características especiales:</a:t>
            </a: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r>
              <a:rPr lang="es-ES" altLang="es-ES" sz="2000" b="1" dirty="0" smtClean="0">
                <a:solidFill>
                  <a:srgbClr val="000000"/>
                </a:solidFill>
                <a:latin typeface="Tahoma" pitchFamily="32" charset="0"/>
                <a:cs typeface="Tahoma" pitchFamily="32" charset="0"/>
              </a:rPr>
              <a:t>NOT NULL </a:t>
            </a:r>
            <a:r>
              <a:rPr lang="es-ES" altLang="es-ES" sz="2000" dirty="0" smtClean="0">
                <a:solidFill>
                  <a:srgbClr val="000000"/>
                </a:solidFill>
                <a:latin typeface="Tahoma" pitchFamily="32" charset="0"/>
                <a:cs typeface="Tahoma" pitchFamily="32" charset="0"/>
              </a:rPr>
              <a:t>si el valor en esa posición no puede ser nulo.</a:t>
            </a: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s-ES" sz="2000" dirty="0" smtClean="0">
                <a:solidFill>
                  <a:schemeClr val="tx1"/>
                </a:solidFill>
              </a:rPr>
              <a:t>		&lt;columna&gt; &lt;</a:t>
            </a:r>
            <a:r>
              <a:rPr lang="es-ES" sz="2000" dirty="0" err="1" smtClean="0">
                <a:solidFill>
                  <a:schemeClr val="tx1"/>
                </a:solidFill>
              </a:rPr>
              <a:t>tipo_dato</a:t>
            </a:r>
            <a:r>
              <a:rPr lang="es-ES" sz="2000" dirty="0" smtClean="0">
                <a:solidFill>
                  <a:schemeClr val="tx1"/>
                </a:solidFill>
              </a:rPr>
              <a:t>&gt; NOT NULL</a:t>
            </a:r>
          </a:p>
          <a:p>
            <a:pPr algn="just" eaLnBrk="1" hangingPunct="1">
              <a:spcBef>
                <a:spcPts val="500"/>
              </a:spcBef>
            </a:pPr>
            <a:endParaRPr lang="es-ES" altLang="es-ES" sz="2000" dirty="0" smtClean="0">
              <a:solidFill>
                <a:schemeClr val="tx1"/>
              </a:solidFill>
              <a:latin typeface="Tahoma" pitchFamily="32" charset="0"/>
              <a:cs typeface="Tahoma" pitchFamily="32" charset="0"/>
            </a:endParaRPr>
          </a:p>
          <a:p>
            <a:pPr marL="339725" lvl="1" indent="-339725" algn="just" eaLnBrk="1" hangingPunct="1">
              <a:spcBef>
                <a:spcPts val="500"/>
              </a:spcBef>
            </a:pPr>
            <a:r>
              <a:rPr lang="es-ES" altLang="es-ES" sz="2000" b="1" dirty="0" smtClean="0">
                <a:solidFill>
                  <a:srgbClr val="000000"/>
                </a:solidFill>
                <a:latin typeface="Tahoma" pitchFamily="32" charset="0"/>
                <a:cs typeface="Tahoma" pitchFamily="32" charset="0"/>
              </a:rPr>
              <a:t>	 -UNIQUE </a:t>
            </a:r>
            <a:r>
              <a:rPr lang="es-ES" altLang="es-ES" sz="2000" dirty="0" smtClean="0">
                <a:solidFill>
                  <a:srgbClr val="000000"/>
                </a:solidFill>
                <a:latin typeface="Tahoma" pitchFamily="32" charset="0"/>
                <a:cs typeface="Tahoma" pitchFamily="32" charset="0"/>
              </a:rPr>
              <a:t>si el valor en esa posición debe ser único y no puede repetirse. Si el valor es una </a:t>
            </a:r>
            <a:r>
              <a:rPr lang="es-ES" altLang="es-ES" sz="2000" b="1" dirty="0" smtClean="0">
                <a:solidFill>
                  <a:srgbClr val="000000"/>
                </a:solidFill>
                <a:latin typeface="Tahoma" pitchFamily="32" charset="0"/>
                <a:cs typeface="Tahoma" pitchFamily="32" charset="0"/>
              </a:rPr>
              <a:t>PRIMARY KEY </a:t>
            </a:r>
            <a:r>
              <a:rPr lang="es-ES" altLang="es-ES" sz="2000" dirty="0" smtClean="0">
                <a:solidFill>
                  <a:srgbClr val="000000"/>
                </a:solidFill>
                <a:latin typeface="Tahoma" pitchFamily="32" charset="0"/>
                <a:cs typeface="Tahoma" pitchFamily="32" charset="0"/>
              </a:rPr>
              <a:t>no hace falta indicar por </a:t>
            </a:r>
            <a:r>
              <a:rPr lang="es-ES" altLang="es-ES" sz="2000" b="1" dirty="0" smtClean="0">
                <a:solidFill>
                  <a:srgbClr val="000000"/>
                </a:solidFill>
                <a:latin typeface="Tahoma" pitchFamily="32" charset="0"/>
                <a:cs typeface="Tahoma" pitchFamily="32" charset="0"/>
              </a:rPr>
              <a:t>UNIQUE</a:t>
            </a:r>
            <a:r>
              <a:rPr lang="es-ES" altLang="es-ES" sz="2000" dirty="0" smtClean="0">
                <a:solidFill>
                  <a:srgbClr val="000000"/>
                </a:solidFill>
                <a:latin typeface="Tahoma" pitchFamily="32" charset="0"/>
                <a:cs typeface="Tahoma" pitchFamily="32" charset="0"/>
              </a:rPr>
              <a:t> ya que tendrá esta propiedad por defecto.</a:t>
            </a:r>
          </a:p>
          <a:p>
            <a:pPr marL="339725" lvl="1" indent="-339725"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s-ES" sz="2000" dirty="0" smtClean="0">
                <a:solidFill>
                  <a:schemeClr val="tx1"/>
                </a:solidFill>
              </a:rPr>
              <a:t>		&lt;columna&gt; &lt;</a:t>
            </a:r>
            <a:r>
              <a:rPr lang="es-ES" sz="2000" dirty="0" err="1" smtClean="0">
                <a:solidFill>
                  <a:schemeClr val="tx1"/>
                </a:solidFill>
              </a:rPr>
              <a:t>tipo_dato</a:t>
            </a:r>
            <a:r>
              <a:rPr lang="es-ES" sz="2000" dirty="0" smtClean="0">
                <a:solidFill>
                  <a:schemeClr val="tx1"/>
                </a:solidFill>
              </a:rPr>
              <a:t>&gt; UNIQUE</a:t>
            </a: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Otras características especiales:</a:t>
            </a: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buFontTx/>
              <a:buChar char="-"/>
            </a:pPr>
            <a:r>
              <a:rPr lang="es-ES" altLang="es-ES" sz="2000" b="1" dirty="0" smtClean="0">
                <a:solidFill>
                  <a:srgbClr val="000000"/>
                </a:solidFill>
                <a:latin typeface="Tahoma" pitchFamily="32" charset="0"/>
                <a:cs typeface="Tahoma" pitchFamily="32" charset="0"/>
              </a:rPr>
              <a:t>AUTO-INCREMENT: </a:t>
            </a:r>
            <a:r>
              <a:rPr lang="es-ES" altLang="es-ES" sz="2000" dirty="0" smtClean="0">
                <a:solidFill>
                  <a:srgbClr val="000000"/>
                </a:solidFill>
                <a:latin typeface="Tahoma" pitchFamily="32" charset="0"/>
                <a:cs typeface="Tahoma" pitchFamily="32" charset="0"/>
              </a:rPr>
              <a:t>incrementara el valor para cada registro añadido de manera automática. Se le puede asignar el valor por el cual va a empezar al final de la creación de la tabla.</a:t>
            </a: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r>
              <a:rPr lang="es-ES" altLang="es-ES" sz="2000" dirty="0" smtClean="0">
                <a:solidFill>
                  <a:srgbClr val="000000"/>
                </a:solidFill>
                <a:latin typeface="Tahoma" pitchFamily="32" charset="0"/>
                <a:cs typeface="Tahoma" pitchFamily="32" charset="0"/>
              </a:rPr>
              <a:t>CREATE </a:t>
            </a:r>
            <a:r>
              <a:rPr lang="es-ES" altLang="es-ES" sz="2000" dirty="0">
                <a:solidFill>
                  <a:srgbClr val="000000"/>
                </a:solidFill>
                <a:latin typeface="Tahoma" pitchFamily="32" charset="0"/>
                <a:cs typeface="Tahoma" pitchFamily="32" charset="0"/>
              </a:rPr>
              <a:t>TABLE IF NOT EXISTS `cliente1` </a:t>
            </a:r>
            <a:r>
              <a:rPr lang="es-ES" altLang="es-ES" sz="2000" dirty="0" smtClean="0">
                <a:solidFill>
                  <a:srgbClr val="000000"/>
                </a:solidFill>
                <a:latin typeface="Tahoma" pitchFamily="32" charset="0"/>
                <a:cs typeface="Tahoma" pitchFamily="32" charset="0"/>
              </a:rPr>
              <a:t>(  </a:t>
            </a:r>
          </a:p>
          <a:p>
            <a:pPr lvl="1" algn="just" eaLnBrk="1" hangingPunct="1">
              <a:spcBef>
                <a:spcPts val="500"/>
              </a:spcBef>
            </a:pPr>
            <a:r>
              <a:rPr lang="es-ES" altLang="es-ES" sz="2000" dirty="0" smtClean="0">
                <a:solidFill>
                  <a:srgbClr val="000000"/>
                </a:solidFill>
                <a:latin typeface="Tahoma" pitchFamily="32" charset="0"/>
                <a:cs typeface="Tahoma" pitchFamily="32" charset="0"/>
              </a:rPr>
              <a:t>`</a:t>
            </a:r>
            <a:r>
              <a:rPr lang="es-ES" altLang="es-ES" sz="2000" dirty="0" err="1">
                <a:solidFill>
                  <a:srgbClr val="000000"/>
                </a:solidFill>
                <a:latin typeface="Tahoma" pitchFamily="32" charset="0"/>
                <a:cs typeface="Tahoma" pitchFamily="32" charset="0"/>
              </a:rPr>
              <a:t>id_cliente</a:t>
            </a:r>
            <a:r>
              <a:rPr lang="es-ES" altLang="es-ES" sz="2000" dirty="0">
                <a:solidFill>
                  <a:srgbClr val="000000"/>
                </a:solidFill>
                <a:latin typeface="Tahoma" pitchFamily="32" charset="0"/>
                <a:cs typeface="Tahoma" pitchFamily="32" charset="0"/>
              </a:rPr>
              <a:t>` </a:t>
            </a:r>
            <a:r>
              <a:rPr lang="es-ES" altLang="es-ES" sz="2000" dirty="0" err="1">
                <a:solidFill>
                  <a:srgbClr val="000000"/>
                </a:solidFill>
                <a:latin typeface="Tahoma" pitchFamily="32" charset="0"/>
                <a:cs typeface="Tahoma" pitchFamily="32" charset="0"/>
              </a:rPr>
              <a:t>int</a:t>
            </a:r>
            <a:r>
              <a:rPr lang="es-ES" altLang="es-ES" sz="2000" dirty="0">
                <a:solidFill>
                  <a:srgbClr val="000000"/>
                </a:solidFill>
                <a:latin typeface="Tahoma" pitchFamily="32" charset="0"/>
                <a:cs typeface="Tahoma" pitchFamily="32" charset="0"/>
              </a:rPr>
              <a:t>(11) NOT NULL </a:t>
            </a:r>
            <a:r>
              <a:rPr lang="es-ES" altLang="es-ES" sz="2000" b="1" dirty="0">
                <a:solidFill>
                  <a:srgbClr val="000000"/>
                </a:solidFill>
                <a:latin typeface="Tahoma" pitchFamily="32" charset="0"/>
                <a:cs typeface="Tahoma" pitchFamily="32" charset="0"/>
              </a:rPr>
              <a:t>AUTO_INCREMENT,  </a:t>
            </a:r>
            <a:endParaRPr lang="es-ES" altLang="es-ES" sz="2000" b="1" dirty="0" smtClean="0">
              <a:solidFill>
                <a:srgbClr val="000000"/>
              </a:solidFill>
              <a:latin typeface="Tahoma" pitchFamily="32" charset="0"/>
              <a:cs typeface="Tahoma" pitchFamily="32" charset="0"/>
            </a:endParaRPr>
          </a:p>
          <a:p>
            <a:pPr lvl="1" algn="just" eaLnBrk="1" hangingPunct="1">
              <a:spcBef>
                <a:spcPts val="500"/>
              </a:spcBef>
            </a:pPr>
            <a:r>
              <a:rPr lang="es-ES" altLang="es-ES" sz="2000" dirty="0" smtClean="0">
                <a:solidFill>
                  <a:srgbClr val="000000"/>
                </a:solidFill>
                <a:latin typeface="Tahoma" pitchFamily="32" charset="0"/>
                <a:cs typeface="Tahoma" pitchFamily="32" charset="0"/>
              </a:rPr>
              <a:t>`</a:t>
            </a:r>
            <a:r>
              <a:rPr lang="es-ES" altLang="es-ES" sz="2000" dirty="0">
                <a:solidFill>
                  <a:srgbClr val="000000"/>
                </a:solidFill>
                <a:latin typeface="Tahoma" pitchFamily="32" charset="0"/>
                <a:cs typeface="Tahoma" pitchFamily="32" charset="0"/>
              </a:rPr>
              <a:t>nombre` </a:t>
            </a:r>
            <a:r>
              <a:rPr lang="es-ES" altLang="es-ES" sz="2000" dirty="0" err="1">
                <a:solidFill>
                  <a:srgbClr val="000000"/>
                </a:solidFill>
                <a:latin typeface="Tahoma" pitchFamily="32" charset="0"/>
                <a:cs typeface="Tahoma" pitchFamily="32" charset="0"/>
              </a:rPr>
              <a:t>varchar</a:t>
            </a:r>
            <a:r>
              <a:rPr lang="es-ES" altLang="es-ES" sz="2000" dirty="0">
                <a:solidFill>
                  <a:srgbClr val="000000"/>
                </a:solidFill>
                <a:latin typeface="Tahoma" pitchFamily="32" charset="0"/>
                <a:cs typeface="Tahoma" pitchFamily="32" charset="0"/>
              </a:rPr>
              <a:t>(255) NOT NULL,  </a:t>
            </a: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r>
              <a:rPr lang="es-ES" altLang="es-ES" sz="2000" dirty="0" smtClean="0">
                <a:solidFill>
                  <a:srgbClr val="000000"/>
                </a:solidFill>
                <a:latin typeface="Tahoma" pitchFamily="32" charset="0"/>
                <a:cs typeface="Tahoma" pitchFamily="32" charset="0"/>
              </a:rPr>
              <a:t>PRIMARY </a:t>
            </a:r>
            <a:r>
              <a:rPr lang="es-ES" altLang="es-ES" sz="2000" dirty="0">
                <a:solidFill>
                  <a:srgbClr val="000000"/>
                </a:solidFill>
                <a:latin typeface="Tahoma" pitchFamily="32" charset="0"/>
                <a:cs typeface="Tahoma" pitchFamily="32" charset="0"/>
              </a:rPr>
              <a:t>KEY (`</a:t>
            </a:r>
            <a:r>
              <a:rPr lang="es-ES" altLang="es-ES" sz="2000" dirty="0" err="1">
                <a:solidFill>
                  <a:srgbClr val="000000"/>
                </a:solidFill>
                <a:latin typeface="Tahoma" pitchFamily="32" charset="0"/>
                <a:cs typeface="Tahoma" pitchFamily="32" charset="0"/>
              </a:rPr>
              <a:t>id_cliente</a:t>
            </a:r>
            <a:r>
              <a:rPr lang="es-ES" altLang="es-ES" sz="2000" dirty="0" smtClean="0">
                <a:solidFill>
                  <a:srgbClr val="000000"/>
                </a:solidFill>
                <a:latin typeface="Tahoma" pitchFamily="32" charset="0"/>
                <a:cs typeface="Tahoma" pitchFamily="32" charset="0"/>
              </a:rPr>
              <a:t>`) </a:t>
            </a:r>
          </a:p>
          <a:p>
            <a:pPr lvl="1" algn="just" eaLnBrk="1" hangingPunct="1">
              <a:spcBef>
                <a:spcPts val="500"/>
              </a:spcBef>
            </a:pPr>
            <a:r>
              <a:rPr lang="es-ES" altLang="es-ES" sz="2000" dirty="0" smtClean="0">
                <a:solidFill>
                  <a:srgbClr val="000000"/>
                </a:solidFill>
                <a:latin typeface="Tahoma" pitchFamily="32" charset="0"/>
                <a:cs typeface="Tahoma" pitchFamily="32" charset="0"/>
              </a:rPr>
              <a:t>)  </a:t>
            </a:r>
            <a:r>
              <a:rPr lang="es-ES" altLang="es-ES" sz="2000" b="1" dirty="0" smtClean="0">
                <a:solidFill>
                  <a:srgbClr val="000000"/>
                </a:solidFill>
                <a:latin typeface="Tahoma" pitchFamily="32" charset="0"/>
                <a:cs typeface="Tahoma" pitchFamily="32" charset="0"/>
              </a:rPr>
              <a:t>AUTO_INCREMENT=1</a:t>
            </a:r>
            <a:r>
              <a:rPr lang="es-ES" altLang="es-ES" sz="2000" dirty="0" smtClean="0">
                <a:solidFill>
                  <a:srgbClr val="000000"/>
                </a:solidFill>
                <a:latin typeface="Tahoma" pitchFamily="32" charset="0"/>
                <a:cs typeface="Tahoma" pitchFamily="32" charset="0"/>
              </a:rPr>
              <a:t> </a:t>
            </a:r>
            <a:r>
              <a:rPr lang="es-ES" altLang="es-ES" sz="2000" dirty="0">
                <a:solidFill>
                  <a:srgbClr val="000000"/>
                </a:solidFill>
                <a:latin typeface="Tahoma" pitchFamily="32" charset="0"/>
                <a:cs typeface="Tahoma" pitchFamily="32" charset="0"/>
              </a:rPr>
              <a:t>;</a:t>
            </a: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30919261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084668"/>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r>
              <a:rPr lang="es-ES" altLang="es-ES" sz="2000" b="1" dirty="0" smtClean="0">
                <a:solidFill>
                  <a:srgbClr val="000000"/>
                </a:solidFill>
                <a:latin typeface="Tahoma" pitchFamily="32" charset="0"/>
                <a:cs typeface="Tahoma" pitchFamily="32" charset="0"/>
              </a:rPr>
              <a:t>CREACIÓN DE INDICES</a:t>
            </a:r>
          </a:p>
          <a:p>
            <a:pPr marL="0" indent="0" algn="just" eaLnBrk="1" hangingPunct="1">
              <a:spcBef>
                <a:spcPts val="500"/>
              </a:spcBef>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	</a:t>
            </a:r>
            <a:r>
              <a:rPr lang="es-ES" altLang="es-ES" sz="2000" b="1" dirty="0" smtClean="0">
                <a:solidFill>
                  <a:srgbClr val="000000"/>
                </a:solidFill>
                <a:latin typeface="Tahoma" pitchFamily="32" charset="0"/>
                <a:cs typeface="Tahoma" pitchFamily="32" charset="0"/>
              </a:rPr>
              <a:t>Ventajas</a:t>
            </a:r>
            <a:r>
              <a:rPr lang="es-ES" altLang="es-ES" sz="2000" dirty="0" smtClean="0">
                <a:solidFill>
                  <a:srgbClr val="000000"/>
                </a:solidFill>
                <a:latin typeface="Tahoma" pitchFamily="32" charset="0"/>
                <a:cs typeface="Tahoma" pitchFamily="32" charset="0"/>
              </a:rPr>
              <a:t>:</a:t>
            </a:r>
            <a:endParaRPr lang="es-ES" altLang="es-ES" sz="2000" dirty="0">
              <a:solidFill>
                <a:srgbClr val="000000"/>
              </a:solidFill>
              <a:latin typeface="Tahoma" pitchFamily="32" charset="0"/>
              <a:cs typeface="Tahoma" pitchFamily="32" charset="0"/>
            </a:endParaRPr>
          </a:p>
          <a:p>
            <a:pPr marL="574675"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Nos permiten acceder de manera más rápida a la información.</a:t>
            </a:r>
          </a:p>
          <a:p>
            <a:pPr marL="0" indent="0"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marL="117475" lvl="1" algn="just" eaLnBrk="1" hangingPunct="1">
              <a:spcBef>
                <a:spcPts val="500"/>
              </a:spcBef>
            </a:pPr>
            <a:r>
              <a:rPr lang="es-ES" altLang="es-ES" sz="2000" dirty="0" smtClean="0">
                <a:solidFill>
                  <a:srgbClr val="000000"/>
                </a:solidFill>
                <a:latin typeface="Tahoma" pitchFamily="32" charset="0"/>
                <a:cs typeface="Tahoma" pitchFamily="32" charset="0"/>
              </a:rPr>
              <a:t> 	</a:t>
            </a:r>
            <a:r>
              <a:rPr lang="es-ES" altLang="es-ES" sz="2000" b="1" dirty="0" smtClean="0">
                <a:solidFill>
                  <a:srgbClr val="000000"/>
                </a:solidFill>
                <a:latin typeface="Tahoma" pitchFamily="32" charset="0"/>
                <a:cs typeface="Tahoma" pitchFamily="32" charset="0"/>
              </a:rPr>
              <a:t>Desventajas</a:t>
            </a:r>
            <a:r>
              <a:rPr lang="es-ES" altLang="es-ES" sz="2000" dirty="0" smtClean="0">
                <a:solidFill>
                  <a:srgbClr val="000000"/>
                </a:solidFill>
                <a:latin typeface="Tahoma" pitchFamily="32" charset="0"/>
                <a:cs typeface="Tahoma" pitchFamily="32" charset="0"/>
              </a:rPr>
              <a:t>:</a:t>
            </a:r>
          </a:p>
          <a:p>
            <a:pPr marL="574675"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Nos ralentiza un poco la inserción y modificación de datos (</a:t>
            </a:r>
            <a:r>
              <a:rPr lang="es-ES" altLang="es-ES" sz="2000" dirty="0" err="1" smtClean="0">
                <a:solidFill>
                  <a:srgbClr val="000000"/>
                </a:solidFill>
                <a:latin typeface="Tahoma" pitchFamily="32" charset="0"/>
                <a:cs typeface="Tahoma" pitchFamily="32" charset="0"/>
              </a:rPr>
              <a:t>insert</a:t>
            </a:r>
            <a:r>
              <a:rPr lang="es-ES" altLang="es-ES" sz="2000" dirty="0" smtClean="0">
                <a:solidFill>
                  <a:srgbClr val="000000"/>
                </a:solidFill>
                <a:latin typeface="Tahoma" pitchFamily="32" charset="0"/>
                <a:cs typeface="Tahoma" pitchFamily="32" charset="0"/>
              </a:rPr>
              <a:t>, </a:t>
            </a:r>
            <a:r>
              <a:rPr lang="es-ES" altLang="es-ES" sz="2000" dirty="0" err="1" smtClean="0">
                <a:solidFill>
                  <a:srgbClr val="000000"/>
                </a:solidFill>
                <a:latin typeface="Tahoma" pitchFamily="32" charset="0"/>
                <a:cs typeface="Tahoma" pitchFamily="32" charset="0"/>
              </a:rPr>
              <a:t>update</a:t>
            </a:r>
            <a:r>
              <a:rPr lang="es-ES" altLang="es-ES" sz="2000" dirty="0" smtClean="0">
                <a:solidFill>
                  <a:srgbClr val="000000"/>
                </a:solidFill>
                <a:latin typeface="Tahoma" pitchFamily="32" charset="0"/>
                <a:cs typeface="Tahoma" pitchFamily="32" charset="0"/>
              </a:rPr>
              <a:t>, </a:t>
            </a:r>
            <a:r>
              <a:rPr lang="es-ES" altLang="es-ES" sz="2000" dirty="0" err="1" smtClean="0">
                <a:solidFill>
                  <a:srgbClr val="000000"/>
                </a:solidFill>
                <a:latin typeface="Tahoma" pitchFamily="32" charset="0"/>
                <a:cs typeface="Tahoma" pitchFamily="32" charset="0"/>
              </a:rPr>
              <a:t>delete</a:t>
            </a:r>
            <a:r>
              <a:rPr lang="es-ES" altLang="es-ES" sz="2000" dirty="0" smtClean="0">
                <a:solidFill>
                  <a:srgbClr val="000000"/>
                </a:solidFill>
                <a:latin typeface="Tahoma" pitchFamily="32" charset="0"/>
                <a:cs typeface="Tahoma" pitchFamily="32" charset="0"/>
              </a:rPr>
              <a:t>).</a:t>
            </a:r>
          </a:p>
          <a:p>
            <a:pPr marL="574675" lvl="2"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marL="574675" lvl="2"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En tablas pequeñas no mejoran mucho el tiempo de respuesta.</a:t>
            </a:r>
          </a:p>
          <a:p>
            <a:pPr marL="0" indent="0"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Por ello se debe decidir con calma que campos serán </a:t>
            </a:r>
            <a:r>
              <a:rPr lang="es-ES" altLang="es-ES" sz="2000" b="1" dirty="0" smtClean="0">
                <a:solidFill>
                  <a:srgbClr val="000000"/>
                </a:solidFill>
                <a:latin typeface="Tahoma" pitchFamily="32" charset="0"/>
                <a:cs typeface="Tahoma" pitchFamily="32" charset="0"/>
              </a:rPr>
              <a:t>índices</a:t>
            </a:r>
            <a:r>
              <a:rPr lang="es-ES" altLang="es-ES" sz="2000" dirty="0" smtClean="0">
                <a:solidFill>
                  <a:srgbClr val="000000"/>
                </a:solidFill>
                <a:latin typeface="Tahoma" pitchFamily="32" charset="0"/>
                <a:cs typeface="Tahoma" pitchFamily="32" charset="0"/>
              </a:rPr>
              <a:t>. Como mínimo, si la tabla tiene una clave foránea, esta será un índice.</a:t>
            </a:r>
          </a:p>
          <a:p>
            <a:pPr marL="0" indent="0" algn="just" eaLnBrk="1" hangingPunct="1">
              <a:spcBef>
                <a:spcPts val="500"/>
              </a:spcBef>
            </a:pPr>
            <a:endParaRPr lang="es-ES" altLang="es-ES" sz="2000" dirty="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37967873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Introducción IV</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pic>
        <p:nvPicPr>
          <p:cNvPr id="1026" name="Picture 2" descr="C:\Users\Albert\Downloads\arquitectura-de-base-de-datos-para-la-web_22846_5_2.jpg"/>
          <p:cNvPicPr>
            <a:picLocks noChangeAspect="1" noChangeArrowheads="1"/>
          </p:cNvPicPr>
          <p:nvPr/>
        </p:nvPicPr>
        <p:blipFill>
          <a:blip r:embed="rId4" cstate="print"/>
          <a:srcRect/>
          <a:stretch>
            <a:fillRect/>
          </a:stretch>
        </p:blipFill>
        <p:spPr bwMode="auto">
          <a:xfrm>
            <a:off x="1043608" y="1484784"/>
            <a:ext cx="6984776" cy="4471033"/>
          </a:xfrm>
          <a:prstGeom prst="rect">
            <a:avLst/>
          </a:prstGeom>
          <a:noFill/>
        </p:spPr>
      </p:pic>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084668"/>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r>
              <a:rPr lang="es-ES" altLang="es-ES" sz="2000" b="1" dirty="0" smtClean="0">
                <a:solidFill>
                  <a:srgbClr val="000000"/>
                </a:solidFill>
                <a:latin typeface="Tahoma" pitchFamily="32" charset="0"/>
                <a:cs typeface="Tahoma" pitchFamily="32" charset="0"/>
              </a:rPr>
              <a:t>CREACIÓN DE INDICES</a:t>
            </a:r>
          </a:p>
          <a:p>
            <a:pPr marL="0" indent="0" algn="just" eaLnBrk="1" hangingPunct="1">
              <a:spcBef>
                <a:spcPts val="500"/>
              </a:spcBef>
            </a:pPr>
            <a:endParaRPr lang="es-ES" altLang="es-ES" sz="2000" dirty="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CREATE INDEX &lt;</a:t>
            </a:r>
            <a:r>
              <a:rPr lang="es-ES" altLang="es-ES" sz="2000" dirty="0" err="1" smtClean="0">
                <a:solidFill>
                  <a:srgbClr val="000000"/>
                </a:solidFill>
                <a:latin typeface="Tahoma" pitchFamily="32" charset="0"/>
                <a:cs typeface="Tahoma" pitchFamily="32" charset="0"/>
              </a:rPr>
              <a:t>nombre_indice</a:t>
            </a:r>
            <a:r>
              <a:rPr lang="es-ES" altLang="es-ES" sz="2000" dirty="0" smtClean="0">
                <a:solidFill>
                  <a:srgbClr val="000000"/>
                </a:solidFill>
                <a:latin typeface="Tahoma" pitchFamily="32" charset="0"/>
                <a:cs typeface="Tahoma" pitchFamily="32" charset="0"/>
              </a:rPr>
              <a:t>&gt; ON &lt;</a:t>
            </a:r>
            <a:r>
              <a:rPr lang="es-ES" altLang="es-ES" sz="2000" dirty="0" err="1" smtClean="0">
                <a:solidFill>
                  <a:srgbClr val="000000"/>
                </a:solidFill>
                <a:latin typeface="Tahoma" pitchFamily="32" charset="0"/>
                <a:cs typeface="Tahoma" pitchFamily="32" charset="0"/>
              </a:rPr>
              <a:t>nombre_tabla</a:t>
            </a:r>
            <a:r>
              <a:rPr lang="es-ES" altLang="es-ES" sz="2000" dirty="0" smtClean="0">
                <a:solidFill>
                  <a:srgbClr val="000000"/>
                </a:solidFill>
                <a:latin typeface="Tahoma" pitchFamily="32" charset="0"/>
                <a:cs typeface="Tahoma" pitchFamily="32" charset="0"/>
              </a:rPr>
              <a:t>&gt; ( </a:t>
            </a:r>
            <a:r>
              <a:rPr lang="es-ES" altLang="es-ES" sz="2000" dirty="0" err="1" smtClean="0">
                <a:solidFill>
                  <a:srgbClr val="000000"/>
                </a:solidFill>
                <a:latin typeface="Tahoma" pitchFamily="32" charset="0"/>
                <a:cs typeface="Tahoma" pitchFamily="32" charset="0"/>
              </a:rPr>
              <a:t>nom_columna_indice</a:t>
            </a:r>
            <a:r>
              <a:rPr lang="es-ES" altLang="es-ES" sz="2000" dirty="0" smtClean="0">
                <a:solidFill>
                  <a:srgbClr val="000000"/>
                </a:solidFill>
                <a:latin typeface="Tahoma" pitchFamily="32" charset="0"/>
                <a:cs typeface="Tahoma" pitchFamily="32" charset="0"/>
              </a:rPr>
              <a:t> [ASC | DESC] , ….);</a:t>
            </a:r>
          </a:p>
          <a:p>
            <a:pPr marL="0" indent="0" algn="just" eaLnBrk="1" hangingPunct="1">
              <a:spcBef>
                <a:spcPts val="500"/>
              </a:spcBef>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Si no se especifica el criterio de ordenación, se ordena de forma ascendente.</a:t>
            </a:r>
          </a:p>
          <a:p>
            <a:pPr marL="0" indent="0"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endParaRPr lang="es-ES" altLang="es-ES" sz="2000" dirty="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37967873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084668"/>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r>
              <a:rPr lang="es-ES" altLang="es-ES" sz="2000" b="1" dirty="0" smtClean="0">
                <a:solidFill>
                  <a:srgbClr val="000000"/>
                </a:solidFill>
                <a:latin typeface="Tahoma" pitchFamily="32" charset="0"/>
                <a:cs typeface="Tahoma" pitchFamily="32" charset="0"/>
              </a:rPr>
              <a:t>ELIMINACIÓN DE INDICES</a:t>
            </a:r>
          </a:p>
          <a:p>
            <a:pPr marL="0" indent="0" algn="just" eaLnBrk="1" hangingPunct="1">
              <a:spcBef>
                <a:spcPts val="500"/>
              </a:spcBef>
            </a:pPr>
            <a:endParaRPr lang="es-ES" altLang="es-ES" sz="2000" dirty="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DROP INDEX &lt;</a:t>
            </a:r>
            <a:r>
              <a:rPr lang="es-ES" altLang="es-ES" sz="2000" dirty="0" err="1" smtClean="0">
                <a:solidFill>
                  <a:srgbClr val="000000"/>
                </a:solidFill>
                <a:latin typeface="Tahoma" pitchFamily="32" charset="0"/>
                <a:cs typeface="Tahoma" pitchFamily="32" charset="0"/>
              </a:rPr>
              <a:t>nombre_indice</a:t>
            </a:r>
            <a:r>
              <a:rPr lang="es-ES" altLang="es-ES" sz="2000" dirty="0" smtClean="0">
                <a:solidFill>
                  <a:srgbClr val="000000"/>
                </a:solidFill>
                <a:latin typeface="Tahoma" pitchFamily="32" charset="0"/>
                <a:cs typeface="Tahoma" pitchFamily="32" charset="0"/>
              </a:rPr>
              <a:t>&gt; ON &lt;</a:t>
            </a:r>
            <a:r>
              <a:rPr lang="es-ES" altLang="es-ES" sz="2000" dirty="0" err="1" smtClean="0">
                <a:solidFill>
                  <a:srgbClr val="000000"/>
                </a:solidFill>
                <a:latin typeface="Tahoma" pitchFamily="32" charset="0"/>
                <a:cs typeface="Tahoma" pitchFamily="32" charset="0"/>
              </a:rPr>
              <a:t>nombre_tabla</a:t>
            </a:r>
            <a:r>
              <a:rPr lang="es-ES" altLang="es-ES" sz="2000" dirty="0" smtClean="0">
                <a:solidFill>
                  <a:srgbClr val="000000"/>
                </a:solidFill>
                <a:latin typeface="Tahoma" pitchFamily="32" charset="0"/>
                <a:cs typeface="Tahoma" pitchFamily="32" charset="0"/>
              </a:rPr>
              <a:t>&gt;;</a:t>
            </a:r>
          </a:p>
          <a:p>
            <a:pPr marL="0" indent="0" algn="just" eaLnBrk="1" hangingPunct="1">
              <a:spcBef>
                <a:spcPts val="500"/>
              </a:spcBef>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endParaRPr lang="es-ES" altLang="es-ES" sz="2000" dirty="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37967873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r>
              <a:rPr lang="es-ES" altLang="es-ES" sz="2000" b="1" dirty="0" smtClean="0">
                <a:solidFill>
                  <a:srgbClr val="000000"/>
                </a:solidFill>
                <a:latin typeface="Tahoma" pitchFamily="32" charset="0"/>
                <a:cs typeface="Tahoma" pitchFamily="32" charset="0"/>
              </a:rPr>
              <a:t>INTEGRIDAD REFERENCIAL </a:t>
            </a:r>
            <a:r>
              <a:rPr lang="es-ES" altLang="es-ES" sz="2000" dirty="0" smtClean="0">
                <a:solidFill>
                  <a:srgbClr val="000000"/>
                </a:solidFill>
                <a:latin typeface="Tahoma" pitchFamily="32" charset="0"/>
                <a:cs typeface="Tahoma" pitchFamily="32" charset="0"/>
              </a:rPr>
              <a:t>(soportada a partir de </a:t>
            </a:r>
            <a:r>
              <a:rPr lang="es-ES" altLang="es-ES" sz="2000" dirty="0" err="1" smtClean="0">
                <a:solidFill>
                  <a:srgbClr val="000000"/>
                </a:solidFill>
                <a:latin typeface="Tahoma" pitchFamily="32" charset="0"/>
                <a:cs typeface="Tahoma" pitchFamily="32" charset="0"/>
              </a:rPr>
              <a:t>MySQL</a:t>
            </a:r>
            <a:r>
              <a:rPr lang="es-ES" altLang="es-ES" sz="2000" dirty="0" smtClean="0">
                <a:solidFill>
                  <a:srgbClr val="000000"/>
                </a:solidFill>
                <a:latin typeface="Tahoma" pitchFamily="32" charset="0"/>
                <a:cs typeface="Tahoma" pitchFamily="32" charset="0"/>
              </a:rPr>
              <a:t> 4.0).</a:t>
            </a: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Esta referencia nos ayuda a tratar con </a:t>
            </a:r>
            <a:r>
              <a:rPr lang="es-ES" altLang="es-ES" sz="2000" b="1" dirty="0" smtClean="0">
                <a:solidFill>
                  <a:srgbClr val="000000"/>
                </a:solidFill>
                <a:latin typeface="Tahoma" pitchFamily="32" charset="0"/>
                <a:cs typeface="Tahoma" pitchFamily="32" charset="0"/>
              </a:rPr>
              <a:t>CLAVES FORANEAS ENTRE TABLAS.</a:t>
            </a:r>
          </a:p>
          <a:p>
            <a:pPr algn="just" eaLnBrk="1" hangingPunct="1">
              <a:spcBef>
                <a:spcPts val="500"/>
              </a:spcBef>
              <a:buFontTx/>
              <a:buChar char="-"/>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Para usar este tipo de referencias las tablas deben crearse como </a:t>
            </a:r>
            <a:r>
              <a:rPr lang="es-ES" altLang="es-ES" sz="2000" dirty="0">
                <a:solidFill>
                  <a:schemeClr val="tx1"/>
                </a:solidFill>
                <a:latin typeface="Tahoma" pitchFamily="32" charset="0"/>
                <a:cs typeface="Tahoma" pitchFamily="32" charset="0"/>
              </a:rPr>
              <a:t>ENGINE=INNODB ;</a:t>
            </a:r>
            <a:endParaRPr lang="en-GB" altLang="es-ES" sz="2000" dirty="0">
              <a:solidFill>
                <a:schemeClr val="tx1"/>
              </a:solidFill>
              <a:latin typeface="Tahoma" pitchFamily="32" charset="0"/>
              <a:cs typeface="Tahoma" pitchFamily="32" charset="0"/>
            </a:endParaRP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sz="2000" dirty="0" smtClean="0">
              <a:solidFill>
                <a:schemeClr val="tx1"/>
              </a:solidFill>
            </a:endParaRPr>
          </a:p>
          <a:p>
            <a:pPr algn="just" eaLnBrk="1" hangingPunct="1">
              <a:spcBef>
                <a:spcPts val="500"/>
              </a:spcBef>
            </a:pPr>
            <a:endParaRPr lang="es-ES" altLang="es-ES" sz="2000" dirty="0" smtClean="0">
              <a:solidFill>
                <a:schemeClr val="tx1"/>
              </a:solidFill>
              <a:latin typeface="Tahoma" pitchFamily="32" charset="0"/>
              <a:cs typeface="Tahoma" pitchFamily="32" charset="0"/>
            </a:endParaRPr>
          </a:p>
          <a:p>
            <a:pPr marL="339725" lvl="1" indent="-339725" algn="just" eaLnBrk="1" hangingPunct="1">
              <a:spcBef>
                <a:spcPts val="500"/>
              </a:spcBef>
            </a:pPr>
            <a:r>
              <a:rPr lang="es-ES" altLang="es-ES" sz="2000" b="1" dirty="0" smtClean="0">
                <a:solidFill>
                  <a:srgbClr val="000000"/>
                </a:solidFill>
                <a:latin typeface="Tahoma" pitchFamily="32" charset="0"/>
                <a:cs typeface="Tahoma" pitchFamily="32" charset="0"/>
              </a:rPr>
              <a:t>	 </a:t>
            </a:r>
          </a:p>
          <a:p>
            <a:pPr marL="339725" lvl="1" indent="-339725"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s-ES" altLang="es-ES" sz="2000" b="1" dirty="0" smtClean="0">
                <a:solidFill>
                  <a:srgbClr val="000000"/>
                </a:solidFill>
                <a:latin typeface="Tahoma" pitchFamily="32" charset="0"/>
                <a:cs typeface="Tahoma" pitchFamily="32" charset="0"/>
              </a:rPr>
              <a:t>INTEGRIDAD REFERENCIAL</a:t>
            </a:r>
          </a:p>
          <a:p>
            <a:pPr algn="just" eaLnBrk="1" hangingPunct="1">
              <a:spcBef>
                <a:spcPts val="500"/>
              </a:spcBef>
              <a:buFontTx/>
              <a:buChar char="-"/>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En la tabla con la clave </a:t>
            </a:r>
            <a:r>
              <a:rPr lang="es-ES" altLang="es-ES" sz="2000" dirty="0" err="1" smtClean="0">
                <a:solidFill>
                  <a:srgbClr val="000000"/>
                </a:solidFill>
                <a:latin typeface="Tahoma" pitchFamily="32" charset="0"/>
                <a:cs typeface="Tahoma" pitchFamily="32" charset="0"/>
              </a:rPr>
              <a:t>foranea</a:t>
            </a:r>
            <a:r>
              <a:rPr lang="es-ES" altLang="es-ES" sz="2000" dirty="0" smtClean="0">
                <a:solidFill>
                  <a:srgbClr val="000000"/>
                </a:solidFill>
                <a:latin typeface="Tahoma" pitchFamily="32" charset="0"/>
                <a:cs typeface="Tahoma" pitchFamily="32" charset="0"/>
              </a:rPr>
              <a:t> se tendrá que crear esta propiedad con: </a:t>
            </a:r>
          </a:p>
          <a:p>
            <a:pPr lvl="0" algn="just" eaLnBrk="1" hangingPunct="1">
              <a:spcBef>
                <a:spcPts val="500"/>
              </a:spcBef>
            </a:pPr>
            <a:r>
              <a:rPr lang="es-ES" sz="2000" dirty="0" smtClean="0">
                <a:solidFill>
                  <a:schemeClr val="tx1"/>
                </a:solidFill>
              </a:rPr>
              <a:t>			</a:t>
            </a:r>
            <a:r>
              <a:rPr lang="es-ES" sz="2000" b="1" dirty="0" smtClean="0">
                <a:solidFill>
                  <a:schemeClr val="tx1"/>
                </a:solidFill>
              </a:rPr>
              <a:t>FOREIGN KEY(</a:t>
            </a:r>
            <a:r>
              <a:rPr lang="es-ES" sz="2000" b="1" dirty="0" err="1" smtClean="0">
                <a:solidFill>
                  <a:schemeClr val="tx1"/>
                </a:solidFill>
              </a:rPr>
              <a:t>campo_fk</a:t>
            </a:r>
            <a:r>
              <a:rPr lang="es-ES" sz="2000" b="1" dirty="0" smtClean="0">
                <a:solidFill>
                  <a:schemeClr val="tx1"/>
                </a:solidFill>
              </a:rPr>
              <a:t>) REFERENCES </a:t>
            </a:r>
            <a:r>
              <a:rPr lang="es-ES" sz="2000" b="1" dirty="0" err="1" smtClean="0">
                <a:solidFill>
                  <a:schemeClr val="tx1"/>
                </a:solidFill>
              </a:rPr>
              <a:t>nombre_tabla</a:t>
            </a:r>
            <a:r>
              <a:rPr lang="es-ES" sz="2000" b="1" dirty="0" smtClean="0">
                <a:solidFill>
                  <a:schemeClr val="tx1"/>
                </a:solidFill>
              </a:rPr>
              <a:t> (</a:t>
            </a:r>
            <a:r>
              <a:rPr lang="es-ES" sz="2000" b="1" dirty="0" err="1" smtClean="0">
                <a:solidFill>
                  <a:schemeClr val="tx1"/>
                </a:solidFill>
              </a:rPr>
              <a:t>nombre_campo</a:t>
            </a:r>
            <a:r>
              <a:rPr lang="es-ES" sz="2000" b="1" dirty="0" smtClean="0">
                <a:solidFill>
                  <a:schemeClr val="tx1"/>
                </a:solidFill>
              </a:rPr>
              <a:t>) </a:t>
            </a: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Al igual que con claves foráneas normales, los campos deben ser del mismo tipo.</a:t>
            </a:r>
          </a:p>
          <a:p>
            <a:pPr lvl="1" algn="just" eaLnBrk="1" hangingPunct="1">
              <a:spcBef>
                <a:spcPts val="500"/>
              </a:spcBef>
            </a:pPr>
            <a:endParaRPr lang="es-ES" sz="2000" dirty="0" smtClean="0">
              <a:solidFill>
                <a:schemeClr val="tx1"/>
              </a:solidFill>
            </a:endParaRPr>
          </a:p>
          <a:p>
            <a:pPr algn="just" eaLnBrk="1" hangingPunct="1">
              <a:spcBef>
                <a:spcPts val="500"/>
              </a:spcBef>
            </a:pPr>
            <a:endParaRPr lang="es-ES" altLang="es-ES" sz="2000" dirty="0" smtClean="0">
              <a:solidFill>
                <a:schemeClr val="tx1"/>
              </a:solidFill>
              <a:latin typeface="Tahoma" pitchFamily="32" charset="0"/>
              <a:cs typeface="Tahoma" pitchFamily="32" charset="0"/>
            </a:endParaRPr>
          </a:p>
          <a:p>
            <a:pPr marL="339725" lvl="1" indent="-339725" algn="just" eaLnBrk="1" hangingPunct="1">
              <a:spcBef>
                <a:spcPts val="500"/>
              </a:spcBef>
            </a:pPr>
            <a:r>
              <a:rPr lang="es-ES" altLang="es-ES" sz="2000" b="1" dirty="0" smtClean="0">
                <a:solidFill>
                  <a:srgbClr val="000000"/>
                </a:solidFill>
                <a:latin typeface="Tahoma" pitchFamily="32" charset="0"/>
                <a:cs typeface="Tahoma" pitchFamily="32" charset="0"/>
              </a:rPr>
              <a:t>	 </a:t>
            </a:r>
          </a:p>
          <a:p>
            <a:pPr marL="339725" lvl="1" indent="-339725"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pPr>
            <a:r>
              <a:rPr lang="es-ES" altLang="es-ES" sz="2000" b="1" dirty="0" smtClean="0">
                <a:solidFill>
                  <a:srgbClr val="000000"/>
                </a:solidFill>
                <a:latin typeface="Tahoma" pitchFamily="32" charset="0"/>
                <a:cs typeface="Tahoma" pitchFamily="32" charset="0"/>
              </a:rPr>
              <a:t>INTEGRIDAD REFERENCIAL</a:t>
            </a:r>
          </a:p>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Creamos una tabla cliente con clave primaria cliente INT</a:t>
            </a:r>
          </a:p>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n-GB" sz="2000" dirty="0" smtClean="0">
                <a:solidFill>
                  <a:schemeClr val="tx1"/>
                </a:solidFill>
              </a:rPr>
              <a:t>CREATE TABLE </a:t>
            </a:r>
            <a:r>
              <a:rPr lang="en-GB" sz="2000" dirty="0" err="1" smtClean="0">
                <a:solidFill>
                  <a:schemeClr val="tx1"/>
                </a:solidFill>
              </a:rPr>
              <a:t>cliente</a:t>
            </a:r>
            <a:r>
              <a:rPr lang="en-GB" sz="2000" dirty="0" smtClean="0">
                <a:solidFill>
                  <a:schemeClr val="tx1"/>
                </a:solidFill>
              </a:rPr>
              <a:t>(   </a:t>
            </a:r>
          </a:p>
          <a:p>
            <a:pPr algn="just" eaLnBrk="1" hangingPunct="1">
              <a:spcBef>
                <a:spcPts val="500"/>
              </a:spcBef>
            </a:pPr>
            <a:r>
              <a:rPr lang="en-GB" sz="2000" dirty="0" smtClean="0">
                <a:solidFill>
                  <a:schemeClr val="tx1"/>
                </a:solidFill>
              </a:rPr>
              <a:t>			 </a:t>
            </a:r>
            <a:r>
              <a:rPr lang="en-GB" sz="2000" dirty="0" err="1" smtClean="0">
                <a:solidFill>
                  <a:schemeClr val="tx1"/>
                </a:solidFill>
              </a:rPr>
              <a:t>id_cliente</a:t>
            </a:r>
            <a:r>
              <a:rPr lang="en-GB" sz="2000" dirty="0" smtClean="0">
                <a:solidFill>
                  <a:schemeClr val="tx1"/>
                </a:solidFill>
              </a:rPr>
              <a:t> INT NOT NULL,    </a:t>
            </a:r>
          </a:p>
          <a:p>
            <a:pPr algn="just" eaLnBrk="1" hangingPunct="1">
              <a:spcBef>
                <a:spcPts val="500"/>
              </a:spcBef>
            </a:pPr>
            <a:r>
              <a:rPr lang="en-GB" sz="2000" dirty="0" smtClean="0">
                <a:solidFill>
                  <a:schemeClr val="tx1"/>
                </a:solidFill>
              </a:rPr>
              <a:t>			 </a:t>
            </a:r>
            <a:r>
              <a:rPr lang="en-GB" sz="2000" dirty="0" err="1" smtClean="0">
                <a:solidFill>
                  <a:schemeClr val="tx1"/>
                </a:solidFill>
              </a:rPr>
              <a:t>nombre</a:t>
            </a:r>
            <a:r>
              <a:rPr lang="en-GB" sz="2000" dirty="0" smtClean="0">
                <a:solidFill>
                  <a:schemeClr val="tx1"/>
                </a:solidFill>
              </a:rPr>
              <a:t> VARCHAR(30),   </a:t>
            </a:r>
          </a:p>
          <a:p>
            <a:pPr algn="just" eaLnBrk="1" hangingPunct="1">
              <a:spcBef>
                <a:spcPts val="500"/>
              </a:spcBef>
            </a:pPr>
            <a:r>
              <a:rPr lang="en-GB" sz="2000" dirty="0" smtClean="0">
                <a:solidFill>
                  <a:schemeClr val="tx1"/>
                </a:solidFill>
              </a:rPr>
              <a:t>			 PRIMARY KEY (</a:t>
            </a:r>
            <a:r>
              <a:rPr lang="en-GB" sz="2000" dirty="0" err="1" smtClean="0">
                <a:solidFill>
                  <a:schemeClr val="tx1"/>
                </a:solidFill>
              </a:rPr>
              <a:t>id_cliente</a:t>
            </a:r>
            <a:r>
              <a:rPr lang="en-GB" sz="2000" dirty="0" smtClean="0">
                <a:solidFill>
                  <a:schemeClr val="tx1"/>
                </a:solidFill>
              </a:rPr>
              <a:t>)</a:t>
            </a:r>
          </a:p>
          <a:p>
            <a:pPr algn="just" eaLnBrk="1" hangingPunct="1">
              <a:spcBef>
                <a:spcPts val="500"/>
              </a:spcBef>
            </a:pPr>
            <a:r>
              <a:rPr lang="en-GB" sz="2000" dirty="0" smtClean="0">
                <a:solidFill>
                  <a:schemeClr val="tx1"/>
                </a:solidFill>
              </a:rPr>
              <a:t>) </a:t>
            </a:r>
            <a:r>
              <a:rPr lang="es-ES" altLang="es-ES" sz="2000" b="1" dirty="0" smtClean="0">
                <a:solidFill>
                  <a:schemeClr val="tx1"/>
                </a:solidFill>
                <a:latin typeface="Tahoma" pitchFamily="32" charset="0"/>
                <a:cs typeface="Tahoma" pitchFamily="32" charset="0"/>
              </a:rPr>
              <a:t>ENGINE=INNODB ;</a:t>
            </a:r>
            <a:endParaRPr lang="en-GB" altLang="es-ES" sz="2000" b="1" dirty="0">
              <a:solidFill>
                <a:schemeClr val="tx1"/>
              </a:solidFill>
              <a:latin typeface="Tahoma" pitchFamily="32" charset="0"/>
              <a:cs typeface="Tahoma" pitchFamily="32" charset="0"/>
            </a:endParaRPr>
          </a:p>
          <a:p>
            <a:pPr lvl="1" algn="just" eaLnBrk="1" hangingPunct="1">
              <a:spcBef>
                <a:spcPts val="500"/>
              </a:spcBef>
            </a:pPr>
            <a:endParaRPr lang="es-ES" sz="2000" dirty="0" smtClean="0">
              <a:solidFill>
                <a:schemeClr val="tx1"/>
              </a:solidFill>
            </a:endParaRPr>
          </a:p>
          <a:p>
            <a:pPr algn="just" eaLnBrk="1" hangingPunct="1">
              <a:spcBef>
                <a:spcPts val="500"/>
              </a:spcBef>
            </a:pPr>
            <a:endParaRPr lang="es-ES" altLang="es-ES" sz="2000" dirty="0" smtClean="0">
              <a:solidFill>
                <a:schemeClr val="tx1"/>
              </a:solidFill>
              <a:latin typeface="Tahoma" pitchFamily="32" charset="0"/>
              <a:cs typeface="Tahoma" pitchFamily="32" charset="0"/>
            </a:endParaRPr>
          </a:p>
          <a:p>
            <a:pPr marL="339725" lvl="1" indent="-339725" algn="just" eaLnBrk="1" hangingPunct="1">
              <a:spcBef>
                <a:spcPts val="500"/>
              </a:spcBef>
            </a:pPr>
            <a:r>
              <a:rPr lang="es-ES" altLang="es-ES" sz="2000" b="1" dirty="0" smtClean="0">
                <a:solidFill>
                  <a:srgbClr val="000000"/>
                </a:solidFill>
                <a:latin typeface="Tahoma" pitchFamily="32" charset="0"/>
                <a:cs typeface="Tahoma" pitchFamily="32" charset="0"/>
              </a:rPr>
              <a:t>	 </a:t>
            </a:r>
          </a:p>
          <a:p>
            <a:pPr marL="339725" lvl="1" indent="-339725"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pPr>
            <a:r>
              <a:rPr lang="es-ES" altLang="es-ES" sz="2000" b="1" dirty="0" smtClean="0">
                <a:solidFill>
                  <a:srgbClr val="000000"/>
                </a:solidFill>
                <a:latin typeface="Tahoma" pitchFamily="32" charset="0"/>
                <a:cs typeface="Tahoma" pitchFamily="32" charset="0"/>
              </a:rPr>
              <a:t>INTEGRIDAD REFERENCIAL</a:t>
            </a:r>
          </a:p>
          <a:p>
            <a:pPr algn="just" eaLnBrk="1" hangingPunct="1">
              <a:spcBef>
                <a:spcPts val="500"/>
              </a:spcBef>
            </a:pPr>
            <a:r>
              <a:rPr lang="es-ES" altLang="es-ES" sz="2000" dirty="0" smtClean="0">
                <a:solidFill>
                  <a:srgbClr val="000000"/>
                </a:solidFill>
                <a:latin typeface="Tahoma" pitchFamily="32" charset="0"/>
                <a:cs typeface="Tahoma" pitchFamily="32" charset="0"/>
              </a:rPr>
              <a:t>Creamos una tabla venta que esta relacionada con cliente mediante un campo </a:t>
            </a:r>
            <a:r>
              <a:rPr lang="es-ES" altLang="es-ES" sz="2000" dirty="0" err="1" smtClean="0">
                <a:solidFill>
                  <a:srgbClr val="000000"/>
                </a:solidFill>
                <a:latin typeface="Tahoma" pitchFamily="32" charset="0"/>
                <a:cs typeface="Tahoma" pitchFamily="32" charset="0"/>
              </a:rPr>
              <a:t>id_cliente</a:t>
            </a:r>
            <a:r>
              <a:rPr lang="es-ES" altLang="es-ES" sz="2000" dirty="0" smtClean="0">
                <a:solidFill>
                  <a:srgbClr val="000000"/>
                </a:solidFill>
                <a:latin typeface="Tahoma" pitchFamily="32" charset="0"/>
                <a:cs typeface="Tahoma" pitchFamily="32" charset="0"/>
              </a:rPr>
              <a:t>.</a:t>
            </a:r>
          </a:p>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n-GB" sz="2000" dirty="0" smtClean="0">
                <a:solidFill>
                  <a:schemeClr val="tx1"/>
                </a:solidFill>
              </a:rPr>
              <a:t>CREATE TABLE </a:t>
            </a:r>
            <a:r>
              <a:rPr lang="en-GB" sz="2000" dirty="0" err="1" smtClean="0">
                <a:solidFill>
                  <a:schemeClr val="tx1"/>
                </a:solidFill>
              </a:rPr>
              <a:t>venta</a:t>
            </a:r>
            <a:r>
              <a:rPr lang="en-GB" sz="2000" dirty="0" smtClean="0">
                <a:solidFill>
                  <a:schemeClr val="tx1"/>
                </a:solidFill>
              </a:rPr>
              <a:t> (   </a:t>
            </a:r>
          </a:p>
          <a:p>
            <a:pPr algn="just" eaLnBrk="1" hangingPunct="1">
              <a:spcBef>
                <a:spcPts val="500"/>
              </a:spcBef>
            </a:pPr>
            <a:r>
              <a:rPr lang="en-GB" sz="2000" dirty="0" smtClean="0">
                <a:solidFill>
                  <a:schemeClr val="tx1"/>
                </a:solidFill>
              </a:rPr>
              <a:t>			 </a:t>
            </a:r>
            <a:r>
              <a:rPr lang="en-GB" sz="2000" dirty="0" err="1" smtClean="0">
                <a:solidFill>
                  <a:schemeClr val="tx1"/>
                </a:solidFill>
              </a:rPr>
              <a:t>id_factura</a:t>
            </a:r>
            <a:r>
              <a:rPr lang="en-GB" sz="2000" dirty="0" smtClean="0">
                <a:solidFill>
                  <a:schemeClr val="tx1"/>
                </a:solidFill>
              </a:rPr>
              <a:t> INT NOT NULL, </a:t>
            </a:r>
          </a:p>
          <a:p>
            <a:pPr algn="just" eaLnBrk="1" hangingPunct="1">
              <a:spcBef>
                <a:spcPts val="500"/>
              </a:spcBef>
            </a:pPr>
            <a:r>
              <a:rPr lang="en-GB" sz="2000" dirty="0" smtClean="0">
                <a:solidFill>
                  <a:schemeClr val="tx1"/>
                </a:solidFill>
              </a:rPr>
              <a:t>			 </a:t>
            </a:r>
            <a:r>
              <a:rPr lang="en-GB" sz="2000" dirty="0" err="1" smtClean="0">
                <a:solidFill>
                  <a:schemeClr val="tx1"/>
                </a:solidFill>
              </a:rPr>
              <a:t>id_cliente</a:t>
            </a:r>
            <a:r>
              <a:rPr lang="en-GB" sz="2000" dirty="0" smtClean="0">
                <a:solidFill>
                  <a:schemeClr val="tx1"/>
                </a:solidFill>
              </a:rPr>
              <a:t> INT NOT NULL,  </a:t>
            </a:r>
          </a:p>
          <a:p>
            <a:pPr algn="just" eaLnBrk="1" hangingPunct="1">
              <a:spcBef>
                <a:spcPts val="500"/>
              </a:spcBef>
            </a:pPr>
            <a:r>
              <a:rPr lang="en-GB" sz="2000" dirty="0" smtClean="0">
                <a:solidFill>
                  <a:schemeClr val="tx1"/>
                </a:solidFill>
              </a:rPr>
              <a:t>			 </a:t>
            </a:r>
            <a:r>
              <a:rPr lang="en-GB" sz="2000" dirty="0" err="1" smtClean="0">
                <a:solidFill>
                  <a:schemeClr val="tx1"/>
                </a:solidFill>
              </a:rPr>
              <a:t>cantidad</a:t>
            </a:r>
            <a:r>
              <a:rPr lang="en-GB" sz="2000" dirty="0" smtClean="0">
                <a:solidFill>
                  <a:schemeClr val="tx1"/>
                </a:solidFill>
              </a:rPr>
              <a:t>   INT,   </a:t>
            </a:r>
          </a:p>
          <a:p>
            <a:pPr algn="just" eaLnBrk="1" hangingPunct="1">
              <a:spcBef>
                <a:spcPts val="500"/>
              </a:spcBef>
            </a:pPr>
            <a:r>
              <a:rPr lang="en-GB" sz="2000" dirty="0" smtClean="0">
                <a:solidFill>
                  <a:schemeClr val="tx1"/>
                </a:solidFill>
              </a:rPr>
              <a:t>		 	 PRIMARY KEY(</a:t>
            </a:r>
            <a:r>
              <a:rPr lang="en-GB" sz="2000" dirty="0" err="1" smtClean="0">
                <a:solidFill>
                  <a:schemeClr val="tx1"/>
                </a:solidFill>
              </a:rPr>
              <a:t>id_factura</a:t>
            </a:r>
            <a:r>
              <a:rPr lang="en-GB" sz="2000" dirty="0" smtClean="0">
                <a:solidFill>
                  <a:schemeClr val="tx1"/>
                </a:solidFill>
              </a:rPr>
              <a:t>), </a:t>
            </a:r>
          </a:p>
          <a:p>
            <a:pPr algn="just" eaLnBrk="1" hangingPunct="1">
              <a:spcBef>
                <a:spcPts val="500"/>
              </a:spcBef>
            </a:pPr>
            <a:r>
              <a:rPr lang="en-GB" sz="2000" dirty="0" smtClean="0">
                <a:solidFill>
                  <a:schemeClr val="tx1"/>
                </a:solidFill>
              </a:rPr>
              <a:t>			</a:t>
            </a:r>
            <a:r>
              <a:rPr lang="en-GB" sz="2000" b="1" dirty="0" smtClean="0">
                <a:solidFill>
                  <a:schemeClr val="tx1"/>
                </a:solidFill>
              </a:rPr>
              <a:t> INDEX (</a:t>
            </a:r>
            <a:r>
              <a:rPr lang="en-GB" sz="2000" b="1" dirty="0" err="1" smtClean="0">
                <a:solidFill>
                  <a:schemeClr val="tx1"/>
                </a:solidFill>
              </a:rPr>
              <a:t>id_cliente</a:t>
            </a:r>
            <a:r>
              <a:rPr lang="en-GB" sz="2000" b="1" dirty="0" smtClean="0">
                <a:solidFill>
                  <a:schemeClr val="tx1"/>
                </a:solidFill>
              </a:rPr>
              <a:t>),  </a:t>
            </a:r>
          </a:p>
          <a:p>
            <a:pPr algn="just" eaLnBrk="1" hangingPunct="1">
              <a:spcBef>
                <a:spcPts val="500"/>
              </a:spcBef>
            </a:pPr>
            <a:r>
              <a:rPr lang="en-GB" sz="2000" b="1" dirty="0" smtClean="0">
                <a:solidFill>
                  <a:schemeClr val="tx1"/>
                </a:solidFill>
              </a:rPr>
              <a:t>	  FOREIGN KEY (</a:t>
            </a:r>
            <a:r>
              <a:rPr lang="en-GB" sz="2000" b="1" dirty="0" err="1" smtClean="0">
                <a:solidFill>
                  <a:schemeClr val="tx1"/>
                </a:solidFill>
              </a:rPr>
              <a:t>id_cliente</a:t>
            </a:r>
            <a:r>
              <a:rPr lang="en-GB" sz="2000" b="1" dirty="0" smtClean="0">
                <a:solidFill>
                  <a:schemeClr val="tx1"/>
                </a:solidFill>
              </a:rPr>
              <a:t>) REFERENCES </a:t>
            </a:r>
            <a:r>
              <a:rPr lang="en-GB" sz="2000" b="1" dirty="0" err="1" smtClean="0">
                <a:solidFill>
                  <a:schemeClr val="tx1"/>
                </a:solidFill>
              </a:rPr>
              <a:t>cliente</a:t>
            </a:r>
            <a:r>
              <a:rPr lang="en-GB" sz="2000" b="1" dirty="0" smtClean="0">
                <a:solidFill>
                  <a:schemeClr val="tx1"/>
                </a:solidFill>
              </a:rPr>
              <a:t>(</a:t>
            </a:r>
            <a:r>
              <a:rPr lang="en-GB" sz="2000" b="1" dirty="0" err="1" smtClean="0">
                <a:solidFill>
                  <a:schemeClr val="tx1"/>
                </a:solidFill>
              </a:rPr>
              <a:t>id_cliente</a:t>
            </a:r>
            <a:r>
              <a:rPr lang="en-GB" sz="2000" b="1" dirty="0" smtClean="0">
                <a:solidFill>
                  <a:schemeClr val="tx1"/>
                </a:solidFill>
              </a:rPr>
              <a:t>) </a:t>
            </a:r>
          </a:p>
          <a:p>
            <a:pPr algn="just" eaLnBrk="1" hangingPunct="1">
              <a:spcBef>
                <a:spcPts val="500"/>
              </a:spcBef>
            </a:pPr>
            <a:r>
              <a:rPr lang="es-ES" sz="2000" b="1" dirty="0" smtClean="0">
                <a:solidFill>
                  <a:schemeClr val="tx1"/>
                </a:solidFill>
              </a:rPr>
              <a:t>) </a:t>
            </a:r>
            <a:r>
              <a:rPr lang="es-ES" altLang="es-ES" sz="2000" b="1" dirty="0">
                <a:solidFill>
                  <a:schemeClr val="tx1"/>
                </a:solidFill>
                <a:latin typeface="Tahoma" pitchFamily="32" charset="0"/>
                <a:cs typeface="Tahoma" pitchFamily="32" charset="0"/>
              </a:rPr>
              <a:t>ENGINE=INNODB ;</a:t>
            </a:r>
            <a:endParaRPr lang="en-GB" altLang="es-ES" sz="2000" b="1" dirty="0">
              <a:solidFill>
                <a:schemeClr val="tx1"/>
              </a:solidFill>
              <a:latin typeface="Tahoma" pitchFamily="32" charset="0"/>
              <a:cs typeface="Tahoma" pitchFamily="32" charset="0"/>
            </a:endParaRPr>
          </a:p>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endParaRPr lang="es-ES" altLang="es-ES" sz="2000" dirty="0" smtClean="0">
              <a:solidFill>
                <a:schemeClr val="tx1"/>
              </a:solidFill>
              <a:latin typeface="Tahoma" pitchFamily="32" charset="0"/>
              <a:cs typeface="Tahoma" pitchFamily="32" charset="0"/>
            </a:endParaRPr>
          </a:p>
          <a:p>
            <a:pPr marL="339725" lvl="1" indent="-339725" algn="just" eaLnBrk="1" hangingPunct="1">
              <a:spcBef>
                <a:spcPts val="500"/>
              </a:spcBef>
            </a:pPr>
            <a:r>
              <a:rPr lang="es-ES" altLang="es-ES" sz="2000" b="1" dirty="0" smtClean="0">
                <a:solidFill>
                  <a:srgbClr val="000000"/>
                </a:solidFill>
                <a:latin typeface="Tahoma" pitchFamily="32" charset="0"/>
                <a:cs typeface="Tahoma" pitchFamily="32" charset="0"/>
              </a:rPr>
              <a:t>	 </a:t>
            </a:r>
          </a:p>
          <a:p>
            <a:pPr marL="339725" lvl="1" indent="-339725"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pPr>
            <a:r>
              <a:rPr lang="es-ES" altLang="es-ES" sz="2000" b="1" dirty="0" smtClean="0">
                <a:solidFill>
                  <a:srgbClr val="000000"/>
                </a:solidFill>
                <a:latin typeface="Tahoma" pitchFamily="32" charset="0"/>
                <a:cs typeface="Tahoma" pitchFamily="32" charset="0"/>
              </a:rPr>
              <a:t>INTEGRIDAD REFERENCIAL</a:t>
            </a:r>
          </a:p>
          <a:p>
            <a:pPr algn="just" eaLnBrk="1" hangingPunct="1">
              <a:spcBef>
                <a:spcPts val="500"/>
              </a:spcBef>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En el caso anterior, la segunda tabla (venta) debe también tener como </a:t>
            </a:r>
            <a:r>
              <a:rPr lang="es-ES" altLang="es-ES" sz="2000" b="1" dirty="0" smtClean="0">
                <a:solidFill>
                  <a:srgbClr val="000000"/>
                </a:solidFill>
                <a:latin typeface="Tahoma" pitchFamily="32" charset="0"/>
                <a:cs typeface="Tahoma" pitchFamily="32" charset="0"/>
              </a:rPr>
              <a:t>índice la clave foránea.</a:t>
            </a:r>
          </a:p>
          <a:p>
            <a:pPr algn="just" eaLnBrk="1" hangingPunct="1">
              <a:spcBef>
                <a:spcPts val="500"/>
              </a:spcBef>
              <a:buFontTx/>
              <a:buChar char="-"/>
            </a:pPr>
            <a:endParaRPr lang="es-ES" sz="2000" b="1" dirty="0" smtClean="0">
              <a:solidFill>
                <a:srgbClr val="000000"/>
              </a:solidFill>
              <a:latin typeface="Tahoma" pitchFamily="32" charset="0"/>
              <a:cs typeface="Tahoma" pitchFamily="32" charset="0"/>
            </a:endParaRPr>
          </a:p>
          <a:p>
            <a:pPr marL="339725" lvl="1" indent="-339725" algn="just" eaLnBrk="1" hangingPunct="1">
              <a:spcBef>
                <a:spcPts val="500"/>
              </a:spcBef>
              <a:buFontTx/>
              <a:buChar char="-"/>
            </a:pPr>
            <a:r>
              <a:rPr lang="es-ES" altLang="es-ES" sz="2000" b="1" dirty="0" smtClean="0">
                <a:solidFill>
                  <a:srgbClr val="000000"/>
                </a:solidFill>
                <a:latin typeface="Tahoma" pitchFamily="32" charset="0"/>
                <a:cs typeface="Tahoma" pitchFamily="32" charset="0"/>
              </a:rPr>
              <a:t>A pesar de ello, podemos crear claves foráneas a nivel lógico, pero en tal caso algunas acciones se deberán controlar a nivel de código. </a:t>
            </a:r>
          </a:p>
          <a:p>
            <a:pPr marL="339725" lvl="1" indent="-339725" algn="just" eaLnBrk="1" hangingPunct="1">
              <a:spcBef>
                <a:spcPts val="500"/>
              </a:spcBef>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buFontTx/>
              <a:buChar char="-"/>
            </a:pPr>
            <a:endParaRPr lang="es-ES" sz="2000" b="1" dirty="0" smtClean="0">
              <a:solidFill>
                <a:schemeClr val="tx1"/>
              </a:solidFill>
            </a:endParaRPr>
          </a:p>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endParaRPr lang="es-ES" altLang="es-ES" sz="2000" dirty="0" smtClean="0">
              <a:solidFill>
                <a:schemeClr val="tx1"/>
              </a:solidFill>
              <a:latin typeface="Tahoma" pitchFamily="32" charset="0"/>
              <a:cs typeface="Tahoma" pitchFamily="32" charset="0"/>
            </a:endParaRPr>
          </a:p>
          <a:p>
            <a:pPr marL="339725" lvl="1" indent="-339725" algn="just" eaLnBrk="1" hangingPunct="1">
              <a:spcBef>
                <a:spcPts val="500"/>
              </a:spcBef>
            </a:pPr>
            <a:r>
              <a:rPr lang="es-ES" altLang="es-ES" sz="2000" b="1" dirty="0" smtClean="0">
                <a:solidFill>
                  <a:srgbClr val="000000"/>
                </a:solidFill>
                <a:latin typeface="Tahoma" pitchFamily="32" charset="0"/>
                <a:cs typeface="Tahoma" pitchFamily="32" charset="0"/>
              </a:rPr>
              <a:t>	 </a:t>
            </a:r>
          </a:p>
          <a:p>
            <a:pPr marL="339725" lvl="1" indent="-339725"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a:solidFill>
                  <a:srgbClr val="000000"/>
                </a:solidFill>
                <a:effectLst>
                  <a:outerShdw blurRad="50800" dist="38100" dir="2700000" algn="tl" rotWithShape="0">
                    <a:prstClr val="black">
                      <a:alpha val="40000"/>
                    </a:prstClr>
                  </a:outerShdw>
                </a:effectLst>
                <a:cs typeface="Arial" charset="0"/>
              </a:rPr>
              <a:t>SQL: DEFINIR DATOS</a:t>
            </a: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pPr>
            <a:r>
              <a:rPr lang="es-ES" altLang="es-ES" sz="2000" b="1" dirty="0">
                <a:solidFill>
                  <a:srgbClr val="000000"/>
                </a:solidFill>
                <a:latin typeface="Tahoma" pitchFamily="32" charset="0"/>
                <a:cs typeface="Tahoma" pitchFamily="32" charset="0"/>
              </a:rPr>
              <a:t>INTEGRIDAD REFERENCIAL</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Existen 4 alternativas para </a:t>
            </a:r>
            <a:r>
              <a:rPr lang="es-ES" altLang="es-ES" sz="2000" dirty="0">
                <a:solidFill>
                  <a:srgbClr val="000000"/>
                </a:solidFill>
                <a:latin typeface="Tahoma" pitchFamily="32" charset="0"/>
                <a:cs typeface="Tahoma" pitchFamily="32" charset="0"/>
              </a:rPr>
              <a:t>las acciones que se llevarán a cabo </a:t>
            </a:r>
            <a:r>
              <a:rPr lang="es-ES" altLang="es-ES" sz="2000" dirty="0" smtClean="0">
                <a:solidFill>
                  <a:srgbClr val="000000"/>
                </a:solidFill>
                <a:latin typeface="Tahoma" pitchFamily="32" charset="0"/>
                <a:cs typeface="Tahoma" pitchFamily="32" charset="0"/>
              </a:rPr>
              <a:t>cuando se </a:t>
            </a:r>
            <a:r>
              <a:rPr lang="es-ES" altLang="es-ES" sz="2000" dirty="0">
                <a:solidFill>
                  <a:srgbClr val="000000"/>
                </a:solidFill>
                <a:latin typeface="Tahoma" pitchFamily="32" charset="0"/>
                <a:cs typeface="Tahoma" pitchFamily="32" charset="0"/>
              </a:rPr>
              <a:t>intente borrar o modificar el valor de la clave primaria asociada:</a:t>
            </a: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a:t>
            </a:r>
            <a:r>
              <a:rPr lang="es-ES" altLang="es-ES" sz="2000" b="1" dirty="0" smtClean="0">
                <a:solidFill>
                  <a:srgbClr val="000000"/>
                </a:solidFill>
                <a:latin typeface="Tahoma" pitchFamily="32" charset="0"/>
                <a:cs typeface="Tahoma" pitchFamily="32" charset="0"/>
              </a:rPr>
              <a:t>CASCADE</a:t>
            </a:r>
            <a:r>
              <a:rPr lang="es-ES" altLang="es-ES" sz="2000" dirty="0" smtClean="0">
                <a:solidFill>
                  <a:srgbClr val="000000"/>
                </a:solidFill>
                <a:latin typeface="Tahoma" pitchFamily="32" charset="0"/>
                <a:cs typeface="Tahoma" pitchFamily="32" charset="0"/>
              </a:rPr>
              <a:t>:  Al cambiar el valor de la clave primaria automáticamente se actualiza el valor de la clave foránea asociada. Si borramos una clave primaria, entonces se eliminan todos los registros con claves ajenas que hagan referencia a la clave primaria que se ha borrado.</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42911970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a:solidFill>
                  <a:srgbClr val="000000"/>
                </a:solidFill>
                <a:effectLst>
                  <a:outerShdw blurRad="50800" dist="38100" dir="2700000" algn="tl" rotWithShape="0">
                    <a:prstClr val="black">
                      <a:alpha val="40000"/>
                    </a:prstClr>
                  </a:outerShdw>
                </a:effectLst>
                <a:cs typeface="Arial" charset="0"/>
              </a:rPr>
              <a:t>SQL: DEFINIR DATOS</a:t>
            </a: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Creando CLAVES FORANEAS Y RELACIONES</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a:t>
            </a:r>
            <a:r>
              <a:rPr lang="es-ES" altLang="es-ES" sz="2000" b="1" dirty="0" smtClean="0">
                <a:solidFill>
                  <a:srgbClr val="000000"/>
                </a:solidFill>
                <a:latin typeface="Tahoma" pitchFamily="32" charset="0"/>
                <a:cs typeface="Tahoma" pitchFamily="32" charset="0"/>
              </a:rPr>
              <a:t>SET NULL</a:t>
            </a:r>
            <a:r>
              <a:rPr lang="es-ES" altLang="es-ES" sz="2000" dirty="0" smtClean="0">
                <a:solidFill>
                  <a:srgbClr val="000000"/>
                </a:solidFill>
                <a:latin typeface="Tahoma" pitchFamily="32" charset="0"/>
                <a:cs typeface="Tahoma" pitchFamily="32" charset="0"/>
              </a:rPr>
              <a:t>: Si se cambia o borra el valor de una clave primaria, entonces las claves foráneas cambiarán su valor a NULL.</a:t>
            </a:r>
          </a:p>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r>
              <a:rPr lang="es-ES" altLang="es-ES" sz="2000" b="1" dirty="0" smtClean="0">
                <a:solidFill>
                  <a:srgbClr val="000000"/>
                </a:solidFill>
                <a:latin typeface="Tahoma" pitchFamily="32" charset="0"/>
                <a:cs typeface="Tahoma" pitchFamily="32" charset="0"/>
              </a:rPr>
              <a:t>RESTRICT</a:t>
            </a:r>
            <a:r>
              <a:rPr lang="es-ES" altLang="es-ES" sz="2000" dirty="0" smtClean="0">
                <a:solidFill>
                  <a:srgbClr val="000000"/>
                </a:solidFill>
                <a:latin typeface="Tahoma" pitchFamily="32" charset="0"/>
                <a:cs typeface="Tahoma" pitchFamily="32" charset="0"/>
              </a:rPr>
              <a:t>: No se permite la eliminación o actualización de las claves primarias que tengan claves foráneas que le hagan referencia.</a:t>
            </a: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r>
              <a:rPr lang="es-ES" altLang="es-ES" sz="2000" b="1" dirty="0" smtClean="0">
                <a:solidFill>
                  <a:srgbClr val="000000"/>
                </a:solidFill>
                <a:latin typeface="Tahoma" pitchFamily="32" charset="0"/>
                <a:cs typeface="Tahoma" pitchFamily="32" charset="0"/>
              </a:rPr>
              <a:t>NO ACTIONS</a:t>
            </a:r>
            <a:r>
              <a:rPr lang="es-ES" altLang="es-ES" sz="2000" dirty="0" smtClean="0">
                <a:solidFill>
                  <a:srgbClr val="000000"/>
                </a:solidFill>
                <a:latin typeface="Tahoma" pitchFamily="32" charset="0"/>
                <a:cs typeface="Tahoma" pitchFamily="32" charset="0"/>
              </a:rPr>
              <a:t>: Si se modifica o elimina una clave primaria las claves ajenas no sufren ninguna modificación.</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42911970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a:solidFill>
                  <a:srgbClr val="000000"/>
                </a:solidFill>
                <a:effectLst>
                  <a:outerShdw blurRad="50800" dist="38100" dir="2700000" algn="tl" rotWithShape="0">
                    <a:prstClr val="black">
                      <a:alpha val="40000"/>
                    </a:prstClr>
                  </a:outerShdw>
                </a:effectLst>
                <a:cs typeface="Arial" charset="0"/>
              </a:rPr>
              <a:t>SQL: DEFINIR DATOS</a:t>
            </a: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Creando CLAVES FORANEAS Y RELACIONES</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pPr>
            <a:r>
              <a:rPr lang="en-GB" sz="2000" dirty="0">
                <a:solidFill>
                  <a:schemeClr val="tx1"/>
                </a:solidFill>
              </a:rPr>
              <a:t>CREATE TABLE </a:t>
            </a:r>
            <a:r>
              <a:rPr lang="en-GB" sz="2000" dirty="0" err="1">
                <a:solidFill>
                  <a:schemeClr val="tx1"/>
                </a:solidFill>
              </a:rPr>
              <a:t>venta</a:t>
            </a:r>
            <a:r>
              <a:rPr lang="en-GB" sz="2000" dirty="0">
                <a:solidFill>
                  <a:schemeClr val="tx1"/>
                </a:solidFill>
              </a:rPr>
              <a:t> (   </a:t>
            </a:r>
          </a:p>
          <a:p>
            <a:pPr algn="just" eaLnBrk="1" hangingPunct="1">
              <a:spcBef>
                <a:spcPts val="500"/>
              </a:spcBef>
            </a:pPr>
            <a:r>
              <a:rPr lang="en-GB" sz="2000" dirty="0">
                <a:solidFill>
                  <a:schemeClr val="tx1"/>
                </a:solidFill>
              </a:rPr>
              <a:t>			 </a:t>
            </a:r>
            <a:r>
              <a:rPr lang="en-GB" sz="2000" dirty="0" err="1">
                <a:solidFill>
                  <a:schemeClr val="tx1"/>
                </a:solidFill>
              </a:rPr>
              <a:t>id_factura</a:t>
            </a:r>
            <a:r>
              <a:rPr lang="en-GB" sz="2000" dirty="0">
                <a:solidFill>
                  <a:schemeClr val="tx1"/>
                </a:solidFill>
              </a:rPr>
              <a:t> INT NOT NULL, </a:t>
            </a:r>
          </a:p>
          <a:p>
            <a:pPr algn="just" eaLnBrk="1" hangingPunct="1">
              <a:spcBef>
                <a:spcPts val="500"/>
              </a:spcBef>
            </a:pPr>
            <a:r>
              <a:rPr lang="en-GB" sz="2000" dirty="0">
                <a:solidFill>
                  <a:schemeClr val="tx1"/>
                </a:solidFill>
              </a:rPr>
              <a:t>			 </a:t>
            </a:r>
            <a:r>
              <a:rPr lang="en-GB" sz="2000" dirty="0" err="1">
                <a:solidFill>
                  <a:schemeClr val="tx1"/>
                </a:solidFill>
              </a:rPr>
              <a:t>id_cliente</a:t>
            </a:r>
            <a:r>
              <a:rPr lang="en-GB" sz="2000" dirty="0">
                <a:solidFill>
                  <a:schemeClr val="tx1"/>
                </a:solidFill>
              </a:rPr>
              <a:t> INT NOT NULL,  </a:t>
            </a:r>
          </a:p>
          <a:p>
            <a:pPr algn="just" eaLnBrk="1" hangingPunct="1">
              <a:spcBef>
                <a:spcPts val="500"/>
              </a:spcBef>
            </a:pPr>
            <a:r>
              <a:rPr lang="en-GB" sz="2000" dirty="0">
                <a:solidFill>
                  <a:schemeClr val="tx1"/>
                </a:solidFill>
              </a:rPr>
              <a:t>			 </a:t>
            </a:r>
            <a:r>
              <a:rPr lang="en-GB" sz="2000" dirty="0" err="1">
                <a:solidFill>
                  <a:schemeClr val="tx1"/>
                </a:solidFill>
              </a:rPr>
              <a:t>cantidad</a:t>
            </a:r>
            <a:r>
              <a:rPr lang="en-GB" sz="2000" dirty="0">
                <a:solidFill>
                  <a:schemeClr val="tx1"/>
                </a:solidFill>
              </a:rPr>
              <a:t>   INT,   </a:t>
            </a:r>
          </a:p>
          <a:p>
            <a:pPr algn="just" eaLnBrk="1" hangingPunct="1">
              <a:spcBef>
                <a:spcPts val="500"/>
              </a:spcBef>
            </a:pPr>
            <a:r>
              <a:rPr lang="en-GB" sz="2000" dirty="0">
                <a:solidFill>
                  <a:schemeClr val="tx1"/>
                </a:solidFill>
              </a:rPr>
              <a:t>		 	 PRIMARY KEY(</a:t>
            </a:r>
            <a:r>
              <a:rPr lang="en-GB" sz="2000" dirty="0" err="1">
                <a:solidFill>
                  <a:schemeClr val="tx1"/>
                </a:solidFill>
              </a:rPr>
              <a:t>id_factura</a:t>
            </a:r>
            <a:r>
              <a:rPr lang="en-GB" sz="2000" dirty="0">
                <a:solidFill>
                  <a:schemeClr val="tx1"/>
                </a:solidFill>
              </a:rPr>
              <a:t>), </a:t>
            </a:r>
          </a:p>
          <a:p>
            <a:pPr algn="just" eaLnBrk="1" hangingPunct="1">
              <a:spcBef>
                <a:spcPts val="500"/>
              </a:spcBef>
            </a:pPr>
            <a:r>
              <a:rPr lang="en-GB" sz="2000" dirty="0">
                <a:solidFill>
                  <a:schemeClr val="tx1"/>
                </a:solidFill>
              </a:rPr>
              <a:t>			</a:t>
            </a:r>
            <a:r>
              <a:rPr lang="en-GB" sz="2000" b="1" dirty="0">
                <a:solidFill>
                  <a:schemeClr val="tx1"/>
                </a:solidFill>
              </a:rPr>
              <a:t> INDEX (</a:t>
            </a:r>
            <a:r>
              <a:rPr lang="en-GB" sz="2000" b="1" dirty="0" err="1">
                <a:solidFill>
                  <a:schemeClr val="tx1"/>
                </a:solidFill>
              </a:rPr>
              <a:t>id_cliente</a:t>
            </a:r>
            <a:r>
              <a:rPr lang="en-GB" sz="2000" b="1" dirty="0">
                <a:solidFill>
                  <a:schemeClr val="tx1"/>
                </a:solidFill>
              </a:rPr>
              <a:t>),  </a:t>
            </a:r>
          </a:p>
          <a:p>
            <a:pPr algn="just" eaLnBrk="1" hangingPunct="1">
              <a:spcBef>
                <a:spcPts val="500"/>
              </a:spcBef>
            </a:pPr>
            <a:r>
              <a:rPr lang="en-GB" sz="2000" b="1" dirty="0">
                <a:solidFill>
                  <a:schemeClr val="tx1"/>
                </a:solidFill>
              </a:rPr>
              <a:t>	  FOREIGN KEY (</a:t>
            </a:r>
            <a:r>
              <a:rPr lang="en-GB" sz="2000" b="1" dirty="0" err="1">
                <a:solidFill>
                  <a:schemeClr val="tx1"/>
                </a:solidFill>
              </a:rPr>
              <a:t>id_cliente</a:t>
            </a:r>
            <a:r>
              <a:rPr lang="en-GB" sz="2000" b="1" dirty="0">
                <a:solidFill>
                  <a:schemeClr val="tx1"/>
                </a:solidFill>
              </a:rPr>
              <a:t>) REFERENCES </a:t>
            </a:r>
            <a:r>
              <a:rPr lang="en-GB" sz="2000" b="1" dirty="0" err="1">
                <a:solidFill>
                  <a:schemeClr val="tx1"/>
                </a:solidFill>
              </a:rPr>
              <a:t>cliente</a:t>
            </a:r>
            <a:r>
              <a:rPr lang="en-GB" sz="2000" b="1" dirty="0">
                <a:solidFill>
                  <a:schemeClr val="tx1"/>
                </a:solidFill>
              </a:rPr>
              <a:t>(</a:t>
            </a:r>
            <a:r>
              <a:rPr lang="en-GB" sz="2000" b="1" dirty="0" err="1">
                <a:solidFill>
                  <a:schemeClr val="tx1"/>
                </a:solidFill>
              </a:rPr>
              <a:t>id_cliente</a:t>
            </a:r>
            <a:r>
              <a:rPr lang="en-GB" sz="2000" b="1" dirty="0" smtClean="0">
                <a:solidFill>
                  <a:schemeClr val="tx1"/>
                </a:solidFill>
              </a:rPr>
              <a:t>)</a:t>
            </a:r>
          </a:p>
          <a:p>
            <a:pPr algn="just" eaLnBrk="1" hangingPunct="1">
              <a:spcBef>
                <a:spcPts val="500"/>
              </a:spcBef>
            </a:pPr>
            <a:r>
              <a:rPr lang="en-GB" sz="2000" b="1" dirty="0">
                <a:solidFill>
                  <a:schemeClr val="tx1"/>
                </a:solidFill>
              </a:rPr>
              <a:t>	</a:t>
            </a:r>
            <a:r>
              <a:rPr lang="en-GB" sz="2000" b="1" dirty="0" smtClean="0">
                <a:solidFill>
                  <a:schemeClr val="tx1"/>
                </a:solidFill>
              </a:rPr>
              <a:t>  ON UPDATE CASCADE </a:t>
            </a:r>
          </a:p>
          <a:p>
            <a:pPr algn="just" eaLnBrk="1" hangingPunct="1">
              <a:spcBef>
                <a:spcPts val="500"/>
              </a:spcBef>
            </a:pPr>
            <a:r>
              <a:rPr lang="en-GB" sz="2000" b="1">
                <a:solidFill>
                  <a:schemeClr val="tx1"/>
                </a:solidFill>
              </a:rPr>
              <a:t> </a:t>
            </a:r>
            <a:r>
              <a:rPr lang="en-GB" sz="2000" b="1" smtClean="0">
                <a:solidFill>
                  <a:schemeClr val="tx1"/>
                </a:solidFill>
              </a:rPr>
              <a:t> 	  ON DELETE RESTRICT </a:t>
            </a:r>
            <a:endParaRPr lang="en-GB" sz="2000" b="1" dirty="0">
              <a:solidFill>
                <a:schemeClr val="tx1"/>
              </a:solidFill>
            </a:endParaRPr>
          </a:p>
          <a:p>
            <a:pPr algn="just" eaLnBrk="1" hangingPunct="1">
              <a:spcBef>
                <a:spcPts val="500"/>
              </a:spcBef>
            </a:pPr>
            <a:r>
              <a:rPr lang="es-ES" sz="2000" b="1" dirty="0">
                <a:solidFill>
                  <a:schemeClr val="tx1"/>
                </a:solidFill>
              </a:rPr>
              <a:t>) </a:t>
            </a:r>
            <a:r>
              <a:rPr lang="es-ES" altLang="es-ES" sz="2000" b="1" dirty="0">
                <a:solidFill>
                  <a:schemeClr val="tx1"/>
                </a:solidFill>
                <a:latin typeface="Tahoma" pitchFamily="32" charset="0"/>
                <a:cs typeface="Tahoma" pitchFamily="32" charset="0"/>
              </a:rPr>
              <a:t>ENGINE=INNODB ;</a:t>
            </a:r>
            <a:endParaRPr lang="en-GB" altLang="es-ES" sz="2000" b="1" dirty="0">
              <a:solidFill>
                <a:schemeClr val="tx1"/>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1504856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Instalación </a:t>
            </a:r>
            <a:r>
              <a:rPr lang="es-ES" sz="3600" b="1" dirty="0" err="1" smtClean="0">
                <a:solidFill>
                  <a:srgbClr val="000000"/>
                </a:solidFill>
                <a:effectLst>
                  <a:outerShdw blurRad="50800" dist="38100" dir="2700000" algn="tl" rotWithShape="0">
                    <a:prstClr val="black">
                      <a:alpha val="40000"/>
                    </a:prstClr>
                  </a:outerShdw>
                </a:effectLst>
                <a:cs typeface="Arial" charset="0"/>
              </a:rPr>
              <a:t>MySQL</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539552" y="1412776"/>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a:r>
              <a:rPr lang="es-ES" sz="1800" dirty="0">
                <a:solidFill>
                  <a:srgbClr val="000000"/>
                </a:solidFill>
              </a:rPr>
              <a:t>Podemos obtener el servidor </a:t>
            </a:r>
            <a:r>
              <a:rPr lang="es-ES" sz="1800" dirty="0" err="1">
                <a:solidFill>
                  <a:srgbClr val="000000"/>
                </a:solidFill>
              </a:rPr>
              <a:t>MySQL</a:t>
            </a:r>
            <a:r>
              <a:rPr lang="es-ES" sz="1800" dirty="0">
                <a:solidFill>
                  <a:srgbClr val="000000"/>
                </a:solidFill>
              </a:rPr>
              <a:t> directamente desde la página web oficial (requiere registro):</a:t>
            </a:r>
          </a:p>
          <a:p>
            <a:pPr algn="just"/>
            <a:endParaRPr lang="es-ES" sz="1800" dirty="0">
              <a:solidFill>
                <a:srgbClr val="000000"/>
              </a:solidFill>
            </a:endParaRPr>
          </a:p>
          <a:p>
            <a:pPr algn="just"/>
            <a:r>
              <a:rPr lang="es-ES" sz="1800" dirty="0">
                <a:solidFill>
                  <a:srgbClr val="000000"/>
                </a:solidFill>
              </a:rPr>
              <a:t>	</a:t>
            </a:r>
            <a:r>
              <a:rPr lang="es-ES" sz="1800" dirty="0">
                <a:solidFill>
                  <a:srgbClr val="000000"/>
                </a:solidFill>
                <a:hlinkClick r:id="rId4"/>
              </a:rPr>
              <a:t>http://www.mysql.com </a:t>
            </a:r>
            <a:endParaRPr lang="es-ES" sz="1800" dirty="0">
              <a:solidFill>
                <a:srgbClr val="000000"/>
              </a:solidFill>
            </a:endParaRPr>
          </a:p>
          <a:p>
            <a:pPr algn="just"/>
            <a:endParaRPr lang="es-ES" sz="1800" dirty="0">
              <a:solidFill>
                <a:srgbClr val="000000"/>
              </a:solidFill>
            </a:endParaRPr>
          </a:p>
          <a:p>
            <a:pPr algn="just"/>
            <a:r>
              <a:rPr lang="es-ES" sz="1800" dirty="0">
                <a:solidFill>
                  <a:srgbClr val="000000"/>
                </a:solidFill>
              </a:rPr>
              <a:t>También es muy recomendable descargar desde la misma página el </a:t>
            </a:r>
            <a:r>
              <a:rPr lang="es-ES" sz="1800" b="1" dirty="0" err="1">
                <a:solidFill>
                  <a:srgbClr val="000000"/>
                </a:solidFill>
              </a:rPr>
              <a:t>MySQL</a:t>
            </a:r>
            <a:r>
              <a:rPr lang="es-ES" sz="1800" b="1" dirty="0">
                <a:solidFill>
                  <a:srgbClr val="000000"/>
                </a:solidFill>
              </a:rPr>
              <a:t> </a:t>
            </a:r>
            <a:r>
              <a:rPr lang="es-ES" sz="1800" b="1" dirty="0" err="1">
                <a:solidFill>
                  <a:srgbClr val="000000"/>
                </a:solidFill>
              </a:rPr>
              <a:t>Workbench</a:t>
            </a:r>
            <a:r>
              <a:rPr lang="es-ES" sz="1800" dirty="0">
                <a:solidFill>
                  <a:srgbClr val="000000"/>
                </a:solidFill>
              </a:rPr>
              <a:t>, aplicación que proporciona una interfaz gráfica para interactuar con la base de datos. De lo contrario, tendremos que acceder a la misma a través de la consola. </a:t>
            </a:r>
          </a:p>
          <a:p>
            <a:pPr algn="just"/>
            <a:endParaRPr lang="es-ES" sz="1800" b="1" dirty="0">
              <a:solidFill>
                <a:srgbClr val="000000"/>
              </a:solidFill>
            </a:endParaRPr>
          </a:p>
          <a:p>
            <a:pPr algn="just"/>
            <a:r>
              <a:rPr lang="es-ES" sz="1800" b="1" dirty="0">
                <a:solidFill>
                  <a:srgbClr val="000000"/>
                </a:solidFill>
              </a:rPr>
              <a:t>	</a:t>
            </a:r>
            <a:r>
              <a:rPr lang="es-ES" sz="1800" dirty="0">
                <a:solidFill>
                  <a:srgbClr val="000000"/>
                </a:solidFill>
                <a:hlinkClick r:id="rId5"/>
              </a:rPr>
              <a:t>http://www.mysql.com/downloads/workbench/</a:t>
            </a:r>
            <a:endParaRPr lang="es-ES" sz="1800" dirty="0">
              <a:solidFill>
                <a:srgbClr val="000000"/>
              </a:solidFill>
            </a:endParaRPr>
          </a:p>
          <a:p>
            <a:pPr algn="just"/>
            <a:endParaRPr lang="es-ES" sz="1800" dirty="0">
              <a:solidFill>
                <a:srgbClr val="000000"/>
              </a:solidFill>
            </a:endParaRPr>
          </a:p>
          <a:p>
            <a:pPr algn="just"/>
            <a:r>
              <a:rPr lang="es-ES" sz="1800" dirty="0">
                <a:solidFill>
                  <a:srgbClr val="000000"/>
                </a:solidFill>
              </a:rPr>
              <a:t>Para su uso en el desarrollo de aplicaciones web, lo ideal es descargar un paquete del tipo </a:t>
            </a:r>
            <a:r>
              <a:rPr lang="es-ES" sz="1800" b="1" dirty="0">
                <a:solidFill>
                  <a:srgbClr val="000000"/>
                </a:solidFill>
              </a:rPr>
              <a:t>XAMPP</a:t>
            </a:r>
            <a:r>
              <a:rPr lang="es-ES" sz="1800" dirty="0">
                <a:solidFill>
                  <a:srgbClr val="000000"/>
                </a:solidFill>
              </a:rPr>
              <a:t>, que incluyen Apache, PHP y </a:t>
            </a:r>
            <a:r>
              <a:rPr lang="es-ES" sz="1800" dirty="0" err="1">
                <a:solidFill>
                  <a:srgbClr val="000000"/>
                </a:solidFill>
              </a:rPr>
              <a:t>MySQL</a:t>
            </a:r>
            <a:r>
              <a:rPr lang="es-ES" sz="1800" dirty="0">
                <a:solidFill>
                  <a:srgbClr val="000000"/>
                </a:solidFill>
              </a:rPr>
              <a:t> en una misma instalación.</a:t>
            </a:r>
          </a:p>
          <a:p>
            <a:pPr algn="just"/>
            <a:endParaRPr lang="es-ES" sz="1800" b="1" dirty="0">
              <a:solidFill>
                <a:srgbClr val="000000"/>
              </a:solidFill>
            </a:endParaRPr>
          </a:p>
          <a:p>
            <a:pPr algn="just"/>
            <a:r>
              <a:rPr lang="es-ES" sz="1800" b="1" dirty="0">
                <a:solidFill>
                  <a:srgbClr val="000000"/>
                </a:solidFill>
              </a:rPr>
              <a:t>	</a:t>
            </a:r>
            <a:r>
              <a:rPr lang="es-ES" sz="1800" dirty="0">
                <a:solidFill>
                  <a:srgbClr val="000000"/>
                </a:solidFill>
                <a:hlinkClick r:id="rId6"/>
              </a:rPr>
              <a:t>http://www.apachefriends.org/es/xampp.html</a:t>
            </a:r>
            <a:endParaRPr lang="es-ES" sz="1800" dirty="0">
              <a:solidFill>
                <a:srgbClr val="000000"/>
              </a:solidFill>
            </a:endParaRPr>
          </a:p>
          <a:p>
            <a:pPr lvl="1" algn="just" eaLnBrk="1" hangingPunct="1">
              <a:spcBef>
                <a:spcPts val="500"/>
              </a:spcBef>
            </a:pPr>
            <a:endParaRPr lang="es-ES" altLang="es-ES" sz="1800" dirty="0" smtClean="0">
              <a:solidFill>
                <a:srgbClr val="000000"/>
              </a:solidFill>
              <a:latin typeface="Tahoma" pitchFamily="32" charset="0"/>
              <a:cs typeface="Tahoma" pitchFamily="32" charset="0"/>
            </a:endParaRPr>
          </a:p>
          <a:p>
            <a:pPr lvl="1" algn="just" eaLnBrk="1" hangingPunct="1">
              <a:spcBef>
                <a:spcPts val="500"/>
              </a:spcBef>
            </a:pPr>
            <a:endParaRPr lang="es-ES" altLang="es-ES" sz="1800" dirty="0" smtClean="0">
              <a:solidFill>
                <a:srgbClr val="000000"/>
              </a:solidFill>
              <a:latin typeface="Tahoma" pitchFamily="32" charset="0"/>
              <a:cs typeface="Tahoma" pitchFamily="32" charset="0"/>
            </a:endParaRPr>
          </a:p>
          <a:p>
            <a:pPr lvl="1" algn="just" eaLnBrk="1" hangingPunct="1">
              <a:spcBef>
                <a:spcPts val="500"/>
              </a:spcBef>
            </a:pPr>
            <a:endParaRPr lang="es-ES" altLang="es-ES" sz="18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18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18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18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ALTER TABLE </a:t>
            </a:r>
            <a:r>
              <a:rPr lang="es-ES" altLang="es-ES" sz="2000" dirty="0" err="1" smtClean="0">
                <a:solidFill>
                  <a:srgbClr val="000000"/>
                </a:solidFill>
                <a:latin typeface="Tahoma" pitchFamily="32" charset="0"/>
                <a:cs typeface="Tahoma" pitchFamily="32" charset="0"/>
              </a:rPr>
              <a:t>nombre_tabla</a:t>
            </a:r>
            <a:r>
              <a:rPr lang="es-ES" altLang="es-ES" sz="2000" dirty="0" smtClean="0">
                <a:solidFill>
                  <a:srgbClr val="000000"/>
                </a:solidFill>
                <a:latin typeface="Tahoma" pitchFamily="32" charset="0"/>
                <a:cs typeface="Tahoma" pitchFamily="32" charset="0"/>
              </a:rPr>
              <a:t> </a:t>
            </a:r>
          </a:p>
          <a:p>
            <a:pPr lvl="2" algn="just" eaLnBrk="1" hangingPunct="1">
              <a:spcBef>
                <a:spcPts val="500"/>
              </a:spcBef>
            </a:pPr>
            <a:r>
              <a:rPr lang="es-ES" altLang="es-ES" sz="2000" dirty="0" smtClean="0">
                <a:solidFill>
                  <a:srgbClr val="000000"/>
                </a:solidFill>
                <a:latin typeface="Tahoma" pitchFamily="32" charset="0"/>
                <a:cs typeface="Tahoma" pitchFamily="32" charset="0"/>
              </a:rPr>
              <a:t>&lt;</a:t>
            </a:r>
            <a:r>
              <a:rPr lang="es-ES" altLang="es-ES" sz="2000" dirty="0" err="1" smtClean="0">
                <a:solidFill>
                  <a:srgbClr val="000000"/>
                </a:solidFill>
                <a:latin typeface="Tahoma" pitchFamily="32" charset="0"/>
                <a:cs typeface="Tahoma" pitchFamily="32" charset="0"/>
              </a:rPr>
              <a:t>modificación_de_la_tabla</a:t>
            </a:r>
            <a:r>
              <a:rPr lang="es-ES" altLang="es-ES" sz="2000" dirty="0" smtClean="0">
                <a:solidFill>
                  <a:srgbClr val="000000"/>
                </a:solidFill>
                <a:latin typeface="Tahoma" pitchFamily="32" charset="0"/>
                <a:cs typeface="Tahoma" pitchFamily="32" charset="0"/>
              </a:rPr>
              <a:t>&gt;;</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 Nos </a:t>
            </a:r>
            <a:r>
              <a:rPr lang="es-ES" altLang="es-ES" sz="2000" dirty="0" smtClean="0">
                <a:solidFill>
                  <a:srgbClr val="FF0000"/>
                </a:solidFill>
                <a:latin typeface="Tahoma" pitchFamily="32" charset="0"/>
                <a:cs typeface="Tahoma" pitchFamily="32" charset="0"/>
              </a:rPr>
              <a:t>modifica</a:t>
            </a:r>
            <a:r>
              <a:rPr lang="es-ES" altLang="es-ES" sz="2000" dirty="0" smtClean="0">
                <a:solidFill>
                  <a:srgbClr val="000000"/>
                </a:solidFill>
                <a:latin typeface="Tahoma" pitchFamily="32" charset="0"/>
                <a:cs typeface="Tahoma" pitchFamily="32" charset="0"/>
              </a:rPr>
              <a:t> la tabla que le pasamos.</a:t>
            </a:r>
          </a:p>
          <a:p>
            <a:pPr algn="just" eaLnBrk="1" hangingPunct="1">
              <a:spcBef>
                <a:spcPts val="500"/>
              </a:spcBef>
            </a:pPr>
            <a:endParaRPr lang="es-ES" altLang="es-ES" sz="2000" dirty="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Existen varios tipos de modificaciones que se pueden dar en una tabla.</a:t>
            </a:r>
          </a:p>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147975"/>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Tipos de modificaciones de una tabla:</a:t>
            </a:r>
          </a:p>
          <a:p>
            <a:pPr marL="0" indent="0" algn="just" eaLnBrk="1" hangingPunct="1">
              <a:spcBef>
                <a:spcPts val="500"/>
              </a:spcBef>
            </a:pPr>
            <a:endParaRPr lang="es-ES" altLang="es-ES" sz="2000" dirty="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1- Para añadir una columna: </a:t>
            </a:r>
          </a:p>
          <a:p>
            <a:pPr marL="0" indent="0" algn="just" eaLnBrk="1" hangingPunct="1">
              <a:spcBef>
                <a:spcPts val="500"/>
              </a:spcBef>
            </a:pPr>
            <a:r>
              <a:rPr lang="es-ES" altLang="es-ES" sz="2000" dirty="0">
                <a:solidFill>
                  <a:srgbClr val="000000"/>
                </a:solidFill>
                <a:latin typeface="Tahoma" pitchFamily="32" charset="0"/>
                <a:cs typeface="Tahoma" pitchFamily="32" charset="0"/>
              </a:rPr>
              <a:t>	</a:t>
            </a:r>
            <a:r>
              <a:rPr lang="es-ES" altLang="es-ES" sz="2000" dirty="0" err="1" smtClean="0">
                <a:solidFill>
                  <a:srgbClr val="000000"/>
                </a:solidFill>
                <a:latin typeface="Tahoma" pitchFamily="32" charset="0"/>
                <a:cs typeface="Tahoma" pitchFamily="32" charset="0"/>
              </a:rPr>
              <a:t>add</a:t>
            </a:r>
            <a:r>
              <a:rPr lang="es-ES" altLang="es-ES" sz="2000" dirty="0" smtClean="0">
                <a:solidFill>
                  <a:srgbClr val="000000"/>
                </a:solidFill>
                <a:latin typeface="Tahoma" pitchFamily="32" charset="0"/>
                <a:cs typeface="Tahoma" pitchFamily="32" charset="0"/>
              </a:rPr>
              <a:t> &lt;</a:t>
            </a:r>
            <a:r>
              <a:rPr lang="es-ES" altLang="es-ES" sz="2000" dirty="0" err="1" smtClean="0">
                <a:solidFill>
                  <a:srgbClr val="000000"/>
                </a:solidFill>
                <a:latin typeface="Tahoma" pitchFamily="32" charset="0"/>
                <a:cs typeface="Tahoma" pitchFamily="32" charset="0"/>
              </a:rPr>
              <a:t>nombre_columna</a:t>
            </a:r>
            <a:r>
              <a:rPr lang="es-ES" altLang="es-ES" sz="2000" dirty="0" smtClean="0">
                <a:solidFill>
                  <a:srgbClr val="000000"/>
                </a:solidFill>
                <a:latin typeface="Tahoma" pitchFamily="32" charset="0"/>
                <a:cs typeface="Tahoma" pitchFamily="32" charset="0"/>
              </a:rPr>
              <a:t>&gt;&lt;</a:t>
            </a:r>
            <a:r>
              <a:rPr lang="es-ES" altLang="es-ES" sz="2000" dirty="0" err="1" smtClean="0">
                <a:solidFill>
                  <a:srgbClr val="000000"/>
                </a:solidFill>
                <a:latin typeface="Tahoma" pitchFamily="32" charset="0"/>
                <a:cs typeface="Tahoma" pitchFamily="32" charset="0"/>
              </a:rPr>
              <a:t>definición_de_la_columna</a:t>
            </a:r>
            <a:r>
              <a:rPr lang="es-ES" altLang="es-ES" sz="2000" dirty="0" smtClean="0">
                <a:solidFill>
                  <a:srgbClr val="000000"/>
                </a:solidFill>
                <a:latin typeface="Tahoma" pitchFamily="32" charset="0"/>
                <a:cs typeface="Tahoma" pitchFamily="32" charset="0"/>
              </a:rPr>
              <a:t>&gt;</a:t>
            </a:r>
          </a:p>
          <a:p>
            <a:pPr marL="0" indent="0" algn="just" eaLnBrk="1" hangingPunct="1">
              <a:spcBef>
                <a:spcPts val="500"/>
              </a:spcBef>
            </a:pPr>
            <a:r>
              <a:rPr lang="es-ES" altLang="es-ES" sz="2000" dirty="0">
                <a:solidFill>
                  <a:srgbClr val="000000"/>
                </a:solidFill>
                <a:latin typeface="Tahoma" pitchFamily="32" charset="0"/>
                <a:cs typeface="Tahoma" pitchFamily="32" charset="0"/>
              </a:rPr>
              <a:t>	</a:t>
            </a: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r>
              <a:rPr lang="es-ES" altLang="es-ES" sz="2000" dirty="0">
                <a:solidFill>
                  <a:srgbClr val="000000"/>
                </a:solidFill>
                <a:latin typeface="Tahoma" pitchFamily="32" charset="0"/>
                <a:cs typeface="Tahoma" pitchFamily="32" charset="0"/>
              </a:rPr>
              <a:t>	</a:t>
            </a:r>
            <a:r>
              <a:rPr lang="es-ES" altLang="es-ES" sz="2000" b="1" i="1" dirty="0" smtClean="0">
                <a:solidFill>
                  <a:srgbClr val="000000"/>
                </a:solidFill>
                <a:latin typeface="Tahoma" pitchFamily="32" charset="0"/>
                <a:cs typeface="Tahoma" pitchFamily="32" charset="0"/>
              </a:rPr>
              <a:t>Alter </a:t>
            </a:r>
            <a:r>
              <a:rPr lang="es-ES" altLang="es-ES" sz="2000" b="1" i="1" dirty="0" err="1" smtClean="0">
                <a:solidFill>
                  <a:srgbClr val="000000"/>
                </a:solidFill>
                <a:latin typeface="Tahoma" pitchFamily="32" charset="0"/>
                <a:cs typeface="Tahoma" pitchFamily="32" charset="0"/>
              </a:rPr>
              <a:t>table</a:t>
            </a:r>
            <a:r>
              <a:rPr lang="es-ES" altLang="es-ES" sz="2000" b="1" i="1" dirty="0" smtClean="0">
                <a:solidFill>
                  <a:srgbClr val="000000"/>
                </a:solidFill>
                <a:latin typeface="Tahoma" pitchFamily="32" charset="0"/>
                <a:cs typeface="Tahoma" pitchFamily="32" charset="0"/>
              </a:rPr>
              <a:t> DEPT </a:t>
            </a:r>
            <a:r>
              <a:rPr lang="es-ES" altLang="es-ES" sz="2000" b="1" i="1" dirty="0" err="1" smtClean="0">
                <a:solidFill>
                  <a:srgbClr val="000000"/>
                </a:solidFill>
                <a:latin typeface="Tahoma" pitchFamily="32" charset="0"/>
                <a:cs typeface="Tahoma" pitchFamily="32" charset="0"/>
              </a:rPr>
              <a:t>add</a:t>
            </a:r>
            <a:r>
              <a:rPr lang="es-ES" altLang="es-ES" sz="2000" b="1" i="1" dirty="0" smtClean="0">
                <a:solidFill>
                  <a:srgbClr val="000000"/>
                </a:solidFill>
                <a:latin typeface="Tahoma" pitchFamily="32" charset="0"/>
                <a:cs typeface="Tahoma" pitchFamily="32" charset="0"/>
              </a:rPr>
              <a:t> </a:t>
            </a:r>
            <a:r>
              <a:rPr lang="es-ES" altLang="es-ES" sz="2000" b="1" i="1" dirty="0" err="1" smtClean="0">
                <a:solidFill>
                  <a:srgbClr val="000000"/>
                </a:solidFill>
                <a:latin typeface="Tahoma" pitchFamily="32" charset="0"/>
                <a:cs typeface="Tahoma" pitchFamily="32" charset="0"/>
              </a:rPr>
              <a:t>any</a:t>
            </a:r>
            <a:r>
              <a:rPr lang="es-ES" altLang="es-ES" sz="2000" b="1" i="1" dirty="0" smtClean="0">
                <a:solidFill>
                  <a:srgbClr val="000000"/>
                </a:solidFill>
                <a:latin typeface="Tahoma" pitchFamily="32" charset="0"/>
                <a:cs typeface="Tahoma" pitchFamily="32" charset="0"/>
              </a:rPr>
              <a:t> </a:t>
            </a:r>
            <a:r>
              <a:rPr lang="es-ES" altLang="es-ES" sz="2000" b="1" i="1" dirty="0" err="1" smtClean="0">
                <a:solidFill>
                  <a:srgbClr val="000000"/>
                </a:solidFill>
                <a:latin typeface="Tahoma" pitchFamily="32" charset="0"/>
                <a:cs typeface="Tahoma" pitchFamily="32" charset="0"/>
              </a:rPr>
              <a:t>int</a:t>
            </a:r>
            <a:r>
              <a:rPr lang="es-ES" altLang="es-ES" sz="2000" b="1" i="1" dirty="0" smtClean="0">
                <a:solidFill>
                  <a:srgbClr val="000000"/>
                </a:solidFill>
                <a:latin typeface="Tahoma" pitchFamily="32" charset="0"/>
                <a:cs typeface="Tahoma" pitchFamily="32" charset="0"/>
              </a:rPr>
              <a:t>(2);</a:t>
            </a:r>
          </a:p>
          <a:p>
            <a:pPr marL="0" indent="0" algn="just" eaLnBrk="1" hangingPunct="1">
              <a:spcBef>
                <a:spcPts val="500"/>
              </a:spcBef>
            </a:pPr>
            <a:endParaRPr lang="es-ES" altLang="es-ES" sz="2000" i="1" dirty="0" smtClean="0">
              <a:solidFill>
                <a:srgbClr val="000000"/>
              </a:solidFill>
              <a:latin typeface="Tahoma" pitchFamily="32" charset="0"/>
              <a:cs typeface="Tahoma" pitchFamily="32" charset="0"/>
            </a:endParaRPr>
          </a:p>
          <a:p>
            <a:pPr marL="0" indent="0" algn="just" eaLnBrk="1" hangingPunct="1">
              <a:spcBef>
                <a:spcPts val="500"/>
              </a:spcBef>
            </a:pPr>
            <a:endParaRPr lang="es-ES" altLang="es-ES" sz="2000" dirty="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2-Para eliminar una columna</a:t>
            </a: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	</a:t>
            </a:r>
            <a:r>
              <a:rPr lang="es-ES" altLang="es-ES" sz="2000" dirty="0" err="1" smtClean="0">
                <a:solidFill>
                  <a:srgbClr val="000000"/>
                </a:solidFill>
                <a:latin typeface="Tahoma" pitchFamily="32" charset="0"/>
                <a:cs typeface="Tahoma" pitchFamily="32" charset="0"/>
              </a:rPr>
              <a:t>drop</a:t>
            </a:r>
            <a:r>
              <a:rPr lang="es-ES" altLang="es-ES" sz="2000" dirty="0" smtClean="0">
                <a:solidFill>
                  <a:srgbClr val="000000"/>
                </a:solidFill>
                <a:latin typeface="Tahoma" pitchFamily="32" charset="0"/>
                <a:cs typeface="Tahoma" pitchFamily="32" charset="0"/>
              </a:rPr>
              <a:t> </a:t>
            </a:r>
            <a:r>
              <a:rPr lang="es-ES" altLang="es-ES" sz="2000" dirty="0" err="1" smtClean="0">
                <a:solidFill>
                  <a:srgbClr val="000000"/>
                </a:solidFill>
                <a:latin typeface="Tahoma" pitchFamily="32" charset="0"/>
                <a:cs typeface="Tahoma" pitchFamily="32" charset="0"/>
              </a:rPr>
              <a:t>column</a:t>
            </a:r>
            <a:r>
              <a:rPr lang="es-ES" altLang="es-ES" sz="2000" dirty="0" smtClean="0">
                <a:solidFill>
                  <a:srgbClr val="000000"/>
                </a:solidFill>
                <a:latin typeface="Tahoma" pitchFamily="32" charset="0"/>
                <a:cs typeface="Tahoma" pitchFamily="32" charset="0"/>
              </a:rPr>
              <a:t> &lt;</a:t>
            </a:r>
            <a:r>
              <a:rPr lang="es-ES" altLang="es-ES" sz="2000" dirty="0" err="1" smtClean="0">
                <a:solidFill>
                  <a:srgbClr val="000000"/>
                </a:solidFill>
                <a:latin typeface="Tahoma" pitchFamily="32" charset="0"/>
                <a:cs typeface="Tahoma" pitchFamily="32" charset="0"/>
              </a:rPr>
              <a:t>nom_columna</a:t>
            </a:r>
            <a:r>
              <a:rPr lang="es-ES" altLang="es-ES" sz="2000" dirty="0" smtClean="0">
                <a:solidFill>
                  <a:srgbClr val="000000"/>
                </a:solidFill>
                <a:latin typeface="Tahoma" pitchFamily="32" charset="0"/>
                <a:cs typeface="Tahoma" pitchFamily="32" charset="0"/>
              </a:rPr>
              <a:t>&gt; </a:t>
            </a:r>
            <a:r>
              <a:rPr lang="es-ES" altLang="es-ES" sz="2000" dirty="0">
                <a:solidFill>
                  <a:srgbClr val="000000"/>
                </a:solidFill>
                <a:latin typeface="Tahoma" pitchFamily="32" charset="0"/>
                <a:cs typeface="Tahoma" pitchFamily="32" charset="0"/>
              </a:rPr>
              <a:t> </a:t>
            </a:r>
            <a:r>
              <a:rPr lang="es-ES" altLang="es-ES" sz="2000" dirty="0" smtClean="0">
                <a:solidFill>
                  <a:srgbClr val="000000"/>
                </a:solidFill>
                <a:latin typeface="Tahoma" pitchFamily="32" charset="0"/>
                <a:cs typeface="Tahoma" pitchFamily="32" charset="0"/>
              </a:rPr>
              <a:t>   o     </a:t>
            </a:r>
            <a:r>
              <a:rPr lang="es-ES" altLang="es-ES" sz="2000" dirty="0" err="1" smtClean="0">
                <a:solidFill>
                  <a:srgbClr val="000000"/>
                </a:solidFill>
                <a:latin typeface="Tahoma" pitchFamily="32" charset="0"/>
                <a:cs typeface="Tahoma" pitchFamily="32" charset="0"/>
              </a:rPr>
              <a:t>drop</a:t>
            </a:r>
            <a:r>
              <a:rPr lang="es-ES" altLang="es-ES" sz="2000" dirty="0" smtClean="0">
                <a:solidFill>
                  <a:srgbClr val="000000"/>
                </a:solidFill>
                <a:latin typeface="Tahoma" pitchFamily="32" charset="0"/>
                <a:cs typeface="Tahoma" pitchFamily="32" charset="0"/>
              </a:rPr>
              <a:t> &lt;</a:t>
            </a:r>
            <a:r>
              <a:rPr lang="es-ES" altLang="es-ES" sz="2000" dirty="0" err="1" smtClean="0">
                <a:solidFill>
                  <a:srgbClr val="000000"/>
                </a:solidFill>
                <a:latin typeface="Tahoma" pitchFamily="32" charset="0"/>
                <a:cs typeface="Tahoma" pitchFamily="32" charset="0"/>
              </a:rPr>
              <a:t>nom_columna</a:t>
            </a:r>
            <a:r>
              <a:rPr lang="es-ES" altLang="es-ES" sz="2000" dirty="0" smtClean="0">
                <a:solidFill>
                  <a:srgbClr val="000000"/>
                </a:solidFill>
                <a:latin typeface="Tahoma" pitchFamily="32" charset="0"/>
                <a:cs typeface="Tahoma" pitchFamily="32" charset="0"/>
              </a:rPr>
              <a:t>&gt;</a:t>
            </a:r>
          </a:p>
          <a:p>
            <a:pPr marL="0" indent="0" algn="just" eaLnBrk="1" hangingPunct="1">
              <a:spcBef>
                <a:spcPts val="500"/>
              </a:spcBef>
            </a:pPr>
            <a:endParaRPr lang="es-ES" altLang="es-ES" sz="2000" dirty="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	</a:t>
            </a:r>
            <a:r>
              <a:rPr lang="es-ES" altLang="es-ES" sz="2000" b="1" i="1" dirty="0" smtClean="0">
                <a:solidFill>
                  <a:srgbClr val="000000"/>
                </a:solidFill>
                <a:latin typeface="Tahoma" pitchFamily="32" charset="0"/>
                <a:cs typeface="Tahoma" pitchFamily="32" charset="0"/>
              </a:rPr>
              <a:t>Alter </a:t>
            </a:r>
            <a:r>
              <a:rPr lang="es-ES" altLang="es-ES" sz="2000" b="1" i="1" dirty="0" err="1" smtClean="0">
                <a:solidFill>
                  <a:srgbClr val="000000"/>
                </a:solidFill>
                <a:latin typeface="Tahoma" pitchFamily="32" charset="0"/>
                <a:cs typeface="Tahoma" pitchFamily="32" charset="0"/>
              </a:rPr>
              <a:t>table</a:t>
            </a:r>
            <a:r>
              <a:rPr lang="es-ES" altLang="es-ES" sz="2000" b="1" i="1" dirty="0" smtClean="0">
                <a:solidFill>
                  <a:srgbClr val="000000"/>
                </a:solidFill>
                <a:latin typeface="Tahoma" pitchFamily="32" charset="0"/>
                <a:cs typeface="Tahoma" pitchFamily="32" charset="0"/>
              </a:rPr>
              <a:t> DEPT </a:t>
            </a:r>
            <a:r>
              <a:rPr lang="es-ES" altLang="es-ES" sz="2000" b="1" i="1" dirty="0" err="1" smtClean="0">
                <a:solidFill>
                  <a:srgbClr val="000000"/>
                </a:solidFill>
                <a:latin typeface="Tahoma" pitchFamily="32" charset="0"/>
                <a:cs typeface="Tahoma" pitchFamily="32" charset="0"/>
              </a:rPr>
              <a:t>drop</a:t>
            </a:r>
            <a:r>
              <a:rPr lang="es-ES" altLang="es-ES" sz="2000" b="1" i="1" dirty="0" smtClean="0">
                <a:solidFill>
                  <a:srgbClr val="000000"/>
                </a:solidFill>
                <a:latin typeface="Tahoma" pitchFamily="32" charset="0"/>
                <a:cs typeface="Tahoma" pitchFamily="32" charset="0"/>
              </a:rPr>
              <a:t> </a:t>
            </a:r>
            <a:r>
              <a:rPr lang="es-ES" altLang="es-ES" sz="2000" b="1" i="1" dirty="0" err="1" smtClean="0">
                <a:solidFill>
                  <a:srgbClr val="000000"/>
                </a:solidFill>
                <a:latin typeface="Tahoma" pitchFamily="32" charset="0"/>
                <a:cs typeface="Tahoma" pitchFamily="32" charset="0"/>
              </a:rPr>
              <a:t>column</a:t>
            </a:r>
            <a:r>
              <a:rPr lang="es-ES" altLang="es-ES" sz="2000" b="1" i="1" dirty="0" smtClean="0">
                <a:solidFill>
                  <a:srgbClr val="000000"/>
                </a:solidFill>
                <a:latin typeface="Tahoma" pitchFamily="32" charset="0"/>
                <a:cs typeface="Tahoma" pitchFamily="32" charset="0"/>
              </a:rPr>
              <a:t> </a:t>
            </a:r>
            <a:r>
              <a:rPr lang="es-ES" altLang="es-ES" sz="2000" b="1" i="1" dirty="0" err="1" smtClean="0">
                <a:solidFill>
                  <a:srgbClr val="000000"/>
                </a:solidFill>
                <a:latin typeface="Tahoma" pitchFamily="32" charset="0"/>
                <a:cs typeface="Tahoma" pitchFamily="32" charset="0"/>
              </a:rPr>
              <a:t>any</a:t>
            </a:r>
            <a:r>
              <a:rPr lang="es-ES" altLang="es-ES" sz="2000" b="1" i="1" dirty="0" smtClean="0">
                <a:solidFill>
                  <a:srgbClr val="000000"/>
                </a:solidFill>
                <a:latin typeface="Tahoma" pitchFamily="32" charset="0"/>
                <a:cs typeface="Tahoma" pitchFamily="32" charset="0"/>
              </a:rPr>
              <a:t>;</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831232"/>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Tipos de modificaciones de una tabla:</a:t>
            </a:r>
          </a:p>
          <a:p>
            <a:pPr marL="0" indent="0" algn="just" eaLnBrk="1" hangingPunct="1">
              <a:spcBef>
                <a:spcPts val="500"/>
              </a:spcBef>
            </a:pPr>
            <a:endParaRPr lang="es-ES" altLang="es-ES" sz="2000" dirty="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3- Para modificar la estructura de una columna. No hace falta añadir las características antiguas:</a:t>
            </a:r>
          </a:p>
          <a:p>
            <a:pPr marL="0" indent="0" algn="just" eaLnBrk="1" hangingPunct="1">
              <a:spcBef>
                <a:spcPts val="500"/>
              </a:spcBef>
            </a:pPr>
            <a:r>
              <a:rPr lang="es-ES" altLang="es-ES" sz="2000" dirty="0">
                <a:solidFill>
                  <a:srgbClr val="000000"/>
                </a:solidFill>
                <a:latin typeface="Tahoma" pitchFamily="32" charset="0"/>
                <a:cs typeface="Tahoma" pitchFamily="32" charset="0"/>
              </a:rPr>
              <a:t>	</a:t>
            </a:r>
            <a:r>
              <a:rPr lang="es-ES" altLang="es-ES" sz="2000" dirty="0" err="1" smtClean="0">
                <a:solidFill>
                  <a:srgbClr val="000000"/>
                </a:solidFill>
                <a:latin typeface="Tahoma" pitchFamily="32" charset="0"/>
                <a:cs typeface="Tahoma" pitchFamily="32" charset="0"/>
              </a:rPr>
              <a:t>modify</a:t>
            </a:r>
            <a:r>
              <a:rPr lang="es-ES" altLang="es-ES" sz="2000" dirty="0" smtClean="0">
                <a:solidFill>
                  <a:srgbClr val="000000"/>
                </a:solidFill>
                <a:latin typeface="Tahoma" pitchFamily="32" charset="0"/>
                <a:cs typeface="Tahoma" pitchFamily="32" charset="0"/>
              </a:rPr>
              <a:t> &lt;</a:t>
            </a:r>
            <a:r>
              <a:rPr lang="es-ES" altLang="es-ES" sz="2000" dirty="0" err="1" smtClean="0">
                <a:solidFill>
                  <a:srgbClr val="000000"/>
                </a:solidFill>
                <a:latin typeface="Tahoma" pitchFamily="32" charset="0"/>
                <a:cs typeface="Tahoma" pitchFamily="32" charset="0"/>
              </a:rPr>
              <a:t>nom_col</a:t>
            </a:r>
            <a:r>
              <a:rPr lang="es-ES" altLang="es-ES" sz="2000" dirty="0" smtClean="0">
                <a:solidFill>
                  <a:srgbClr val="000000"/>
                </a:solidFill>
                <a:latin typeface="Tahoma" pitchFamily="32" charset="0"/>
                <a:cs typeface="Tahoma" pitchFamily="32" charset="0"/>
              </a:rPr>
              <a:t>&gt;&lt;</a:t>
            </a:r>
            <a:r>
              <a:rPr lang="es-ES" altLang="es-ES" sz="2000" dirty="0" err="1" smtClean="0">
                <a:solidFill>
                  <a:srgbClr val="000000"/>
                </a:solidFill>
                <a:latin typeface="Tahoma" pitchFamily="32" charset="0"/>
                <a:cs typeface="Tahoma" pitchFamily="32" charset="0"/>
              </a:rPr>
              <a:t>nuevas_características</a:t>
            </a:r>
            <a:r>
              <a:rPr lang="es-ES" altLang="es-ES" sz="2000" dirty="0" smtClean="0">
                <a:solidFill>
                  <a:srgbClr val="000000"/>
                </a:solidFill>
                <a:latin typeface="Tahoma" pitchFamily="32" charset="0"/>
                <a:cs typeface="Tahoma" pitchFamily="32" charset="0"/>
              </a:rPr>
              <a:t>&gt;  </a:t>
            </a:r>
            <a:r>
              <a:rPr lang="es-ES" sz="2000" i="1" dirty="0">
                <a:solidFill>
                  <a:srgbClr val="000000"/>
                </a:solidFill>
                <a:latin typeface="Tahoma" pitchFamily="32" charset="0"/>
                <a:cs typeface="Tahoma" pitchFamily="32" charset="0"/>
              </a:rPr>
              <a:t>	</a:t>
            </a:r>
            <a:r>
              <a:rPr lang="es-ES" sz="2000" dirty="0">
                <a:solidFill>
                  <a:schemeClr val="tx1"/>
                </a:solidFill>
              </a:rPr>
              <a:t>[FIRST]|[AFTER|BEFORE </a:t>
            </a:r>
            <a:r>
              <a:rPr lang="es-ES" sz="2000" dirty="0" err="1">
                <a:solidFill>
                  <a:schemeClr val="tx1"/>
                </a:solidFill>
              </a:rPr>
              <a:t>NombreColumna</a:t>
            </a:r>
            <a:r>
              <a:rPr lang="es-ES" sz="2000" dirty="0">
                <a:solidFill>
                  <a:schemeClr val="tx1"/>
                </a:solidFill>
              </a:rPr>
              <a:t>]</a:t>
            </a:r>
            <a:endParaRPr lang="es-ES" altLang="es-ES" sz="2000" dirty="0">
              <a:solidFill>
                <a:schemeClr val="tx1"/>
              </a:solidFill>
              <a:latin typeface="Tahoma" pitchFamily="32" charset="0"/>
              <a:cs typeface="Tahoma" pitchFamily="32" charset="0"/>
            </a:endParaRPr>
          </a:p>
          <a:p>
            <a:pPr marL="0" indent="0" algn="just" eaLnBrk="1" hangingPunct="1">
              <a:spcBef>
                <a:spcPts val="500"/>
              </a:spcBef>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r>
              <a:rPr lang="es-ES" altLang="es-ES" sz="2000" dirty="0">
                <a:solidFill>
                  <a:srgbClr val="000000"/>
                </a:solidFill>
                <a:latin typeface="Tahoma" pitchFamily="32" charset="0"/>
                <a:cs typeface="Tahoma" pitchFamily="32" charset="0"/>
              </a:rPr>
              <a:t>	</a:t>
            </a:r>
            <a:r>
              <a:rPr lang="es-ES" altLang="es-ES" sz="2000" b="1" i="1" dirty="0" smtClean="0">
                <a:solidFill>
                  <a:srgbClr val="000000"/>
                </a:solidFill>
                <a:latin typeface="Tahoma" pitchFamily="32" charset="0"/>
                <a:cs typeface="Tahoma" pitchFamily="32" charset="0"/>
              </a:rPr>
              <a:t>Alter </a:t>
            </a:r>
            <a:r>
              <a:rPr lang="es-ES" altLang="es-ES" sz="2000" b="1" i="1" dirty="0" err="1" smtClean="0">
                <a:solidFill>
                  <a:srgbClr val="000000"/>
                </a:solidFill>
                <a:latin typeface="Tahoma" pitchFamily="32" charset="0"/>
                <a:cs typeface="Tahoma" pitchFamily="32" charset="0"/>
              </a:rPr>
              <a:t>table</a:t>
            </a:r>
            <a:r>
              <a:rPr lang="es-ES" altLang="es-ES" sz="2000" b="1" i="1" dirty="0" smtClean="0">
                <a:solidFill>
                  <a:srgbClr val="000000"/>
                </a:solidFill>
                <a:latin typeface="Tahoma" pitchFamily="32" charset="0"/>
                <a:cs typeface="Tahoma" pitchFamily="32" charset="0"/>
              </a:rPr>
              <a:t> DEPT </a:t>
            </a:r>
            <a:r>
              <a:rPr lang="es-ES" altLang="es-ES" sz="2000" b="1" i="1" dirty="0" err="1" smtClean="0">
                <a:solidFill>
                  <a:srgbClr val="000000"/>
                </a:solidFill>
                <a:latin typeface="Tahoma" pitchFamily="32" charset="0"/>
                <a:cs typeface="Tahoma" pitchFamily="32" charset="0"/>
              </a:rPr>
              <a:t>modify</a:t>
            </a:r>
            <a:r>
              <a:rPr lang="es-ES" altLang="es-ES" sz="2000" b="1" i="1" dirty="0" smtClean="0">
                <a:solidFill>
                  <a:srgbClr val="000000"/>
                </a:solidFill>
                <a:latin typeface="Tahoma" pitchFamily="32" charset="0"/>
                <a:cs typeface="Tahoma" pitchFamily="32" charset="0"/>
              </a:rPr>
              <a:t> </a:t>
            </a:r>
            <a:r>
              <a:rPr lang="es-ES" altLang="es-ES" sz="2000" b="1" i="1" dirty="0" err="1" smtClean="0">
                <a:solidFill>
                  <a:srgbClr val="000000"/>
                </a:solidFill>
                <a:latin typeface="Tahoma" pitchFamily="32" charset="0"/>
                <a:cs typeface="Tahoma" pitchFamily="32" charset="0"/>
              </a:rPr>
              <a:t>any</a:t>
            </a:r>
            <a:r>
              <a:rPr lang="es-ES" altLang="es-ES" sz="2000" b="1" i="1" dirty="0" smtClean="0">
                <a:solidFill>
                  <a:srgbClr val="000000"/>
                </a:solidFill>
                <a:latin typeface="Tahoma" pitchFamily="32" charset="0"/>
                <a:cs typeface="Tahoma" pitchFamily="32" charset="0"/>
              </a:rPr>
              <a:t> </a:t>
            </a:r>
            <a:r>
              <a:rPr lang="es-ES" altLang="es-ES" sz="2000" b="1" i="1" dirty="0" err="1" smtClean="0">
                <a:solidFill>
                  <a:srgbClr val="000000"/>
                </a:solidFill>
                <a:latin typeface="Tahoma" pitchFamily="32" charset="0"/>
                <a:cs typeface="Tahoma" pitchFamily="32" charset="0"/>
              </a:rPr>
              <a:t>int</a:t>
            </a:r>
            <a:r>
              <a:rPr lang="es-ES" altLang="es-ES" sz="2000" b="1" i="1" dirty="0" smtClean="0">
                <a:solidFill>
                  <a:srgbClr val="000000"/>
                </a:solidFill>
                <a:latin typeface="Tahoma" pitchFamily="32" charset="0"/>
                <a:cs typeface="Tahoma" pitchFamily="32" charset="0"/>
              </a:rPr>
              <a:t>(4) </a:t>
            </a:r>
            <a:r>
              <a:rPr lang="es-ES" altLang="es-ES" sz="2000" b="1" i="1" dirty="0" err="1" smtClean="0">
                <a:solidFill>
                  <a:srgbClr val="000000"/>
                </a:solidFill>
                <a:latin typeface="Tahoma" pitchFamily="32" charset="0"/>
                <a:cs typeface="Tahoma" pitchFamily="32" charset="0"/>
              </a:rPr>
              <a:t>not</a:t>
            </a:r>
            <a:r>
              <a:rPr lang="es-ES" altLang="es-ES" sz="2000" b="1" i="1" dirty="0" smtClean="0">
                <a:solidFill>
                  <a:srgbClr val="000000"/>
                </a:solidFill>
                <a:latin typeface="Tahoma" pitchFamily="32" charset="0"/>
                <a:cs typeface="Tahoma" pitchFamily="32" charset="0"/>
              </a:rPr>
              <a:t> </a:t>
            </a:r>
            <a:r>
              <a:rPr lang="es-ES" altLang="es-ES" sz="2000" b="1" i="1" dirty="0" err="1" smtClean="0">
                <a:solidFill>
                  <a:srgbClr val="000000"/>
                </a:solidFill>
                <a:latin typeface="Tahoma" pitchFamily="32" charset="0"/>
                <a:cs typeface="Tahoma" pitchFamily="32" charset="0"/>
              </a:rPr>
              <a:t>null</a:t>
            </a:r>
            <a:r>
              <a:rPr lang="es-ES" altLang="es-ES" sz="2000" b="1" i="1" dirty="0" smtClean="0">
                <a:solidFill>
                  <a:srgbClr val="000000"/>
                </a:solidFill>
                <a:latin typeface="Tahoma" pitchFamily="32" charset="0"/>
                <a:cs typeface="Tahoma" pitchFamily="32" charset="0"/>
              </a:rPr>
              <a:t>;</a:t>
            </a:r>
          </a:p>
          <a:p>
            <a:pPr marL="0" indent="0" algn="just" eaLnBrk="1" hangingPunct="1">
              <a:spcBef>
                <a:spcPts val="500"/>
              </a:spcBef>
            </a:pPr>
            <a:r>
              <a:rPr lang="es-ES" sz="2000" i="1" dirty="0" smtClean="0">
                <a:solidFill>
                  <a:srgbClr val="000000"/>
                </a:solidFill>
                <a:latin typeface="Tahoma" pitchFamily="32" charset="0"/>
                <a:cs typeface="Tahoma" pitchFamily="32" charset="0"/>
              </a:rPr>
              <a:t>		</a:t>
            </a:r>
            <a:endParaRPr lang="es-ES" altLang="es-ES" sz="2000" dirty="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4- Para modificar la estructura o </a:t>
            </a:r>
            <a:r>
              <a:rPr lang="es-ES" altLang="es-ES" sz="2000" dirty="0" err="1" smtClean="0">
                <a:solidFill>
                  <a:srgbClr val="000000"/>
                </a:solidFill>
                <a:latin typeface="Tahoma" pitchFamily="32" charset="0"/>
                <a:cs typeface="Tahoma" pitchFamily="32" charset="0"/>
              </a:rPr>
              <a:t>canviar</a:t>
            </a:r>
            <a:r>
              <a:rPr lang="es-ES" altLang="es-ES" sz="2000" dirty="0" smtClean="0">
                <a:solidFill>
                  <a:srgbClr val="000000"/>
                </a:solidFill>
                <a:latin typeface="Tahoma" pitchFamily="32" charset="0"/>
                <a:cs typeface="Tahoma" pitchFamily="32" charset="0"/>
              </a:rPr>
              <a:t> el nombre de una columna:</a:t>
            </a:r>
          </a:p>
          <a:p>
            <a:pPr marL="0" indent="0" algn="just" eaLnBrk="1" hangingPunct="1">
              <a:spcBef>
                <a:spcPts val="500"/>
              </a:spcBef>
            </a:pPr>
            <a:r>
              <a:rPr lang="es-ES" altLang="es-ES" sz="2000" dirty="0" err="1" smtClean="0">
                <a:solidFill>
                  <a:srgbClr val="000000"/>
                </a:solidFill>
                <a:latin typeface="Tahoma" pitchFamily="32" charset="0"/>
                <a:cs typeface="Tahoma" pitchFamily="32" charset="0"/>
              </a:rPr>
              <a:t>Change</a:t>
            </a:r>
            <a:r>
              <a:rPr lang="es-ES" altLang="es-ES" sz="2000" dirty="0" smtClean="0">
                <a:solidFill>
                  <a:srgbClr val="000000"/>
                </a:solidFill>
                <a:latin typeface="Tahoma" pitchFamily="32" charset="0"/>
                <a:cs typeface="Tahoma" pitchFamily="32" charset="0"/>
              </a:rPr>
              <a:t> &lt;</a:t>
            </a:r>
            <a:r>
              <a:rPr lang="es-ES" altLang="es-ES" sz="2000" dirty="0" err="1" smtClean="0">
                <a:solidFill>
                  <a:srgbClr val="000000"/>
                </a:solidFill>
                <a:latin typeface="Tahoma" pitchFamily="32" charset="0"/>
                <a:cs typeface="Tahoma" pitchFamily="32" charset="0"/>
              </a:rPr>
              <a:t>nombre_vieja_columna</a:t>
            </a:r>
            <a:r>
              <a:rPr lang="es-ES" altLang="es-ES" sz="2000" dirty="0" smtClean="0">
                <a:solidFill>
                  <a:srgbClr val="000000"/>
                </a:solidFill>
                <a:latin typeface="Tahoma" pitchFamily="32" charset="0"/>
                <a:cs typeface="Tahoma" pitchFamily="32" charset="0"/>
              </a:rPr>
              <a:t>&gt; &lt;</a:t>
            </a:r>
            <a:r>
              <a:rPr lang="es-ES" altLang="es-ES" sz="2000" dirty="0" err="1" smtClean="0">
                <a:solidFill>
                  <a:srgbClr val="000000"/>
                </a:solidFill>
                <a:latin typeface="Tahoma" pitchFamily="32" charset="0"/>
                <a:cs typeface="Tahoma" pitchFamily="32" charset="0"/>
              </a:rPr>
              <a:t>nombre_nueva_columna</a:t>
            </a:r>
            <a:r>
              <a:rPr lang="es-ES" altLang="es-ES" sz="2000" dirty="0" smtClean="0">
                <a:solidFill>
                  <a:srgbClr val="000000"/>
                </a:solidFill>
                <a:latin typeface="Tahoma" pitchFamily="32" charset="0"/>
                <a:cs typeface="Tahoma" pitchFamily="32" charset="0"/>
              </a:rPr>
              <a:t>&gt; &lt;características&gt;</a:t>
            </a:r>
            <a:endParaRPr lang="es-ES" altLang="es-ES" sz="2000" dirty="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	</a:t>
            </a:r>
            <a:r>
              <a:rPr lang="es-ES" altLang="es-ES" sz="2000" b="1" i="1" dirty="0" smtClean="0">
                <a:solidFill>
                  <a:srgbClr val="000000"/>
                </a:solidFill>
                <a:latin typeface="Tahoma" pitchFamily="32" charset="0"/>
                <a:cs typeface="Tahoma" pitchFamily="32" charset="0"/>
              </a:rPr>
              <a:t>Alter </a:t>
            </a:r>
            <a:r>
              <a:rPr lang="es-ES" altLang="es-ES" sz="2000" b="1" i="1" dirty="0" err="1" smtClean="0">
                <a:solidFill>
                  <a:srgbClr val="000000"/>
                </a:solidFill>
                <a:latin typeface="Tahoma" pitchFamily="32" charset="0"/>
                <a:cs typeface="Tahoma" pitchFamily="32" charset="0"/>
              </a:rPr>
              <a:t>table</a:t>
            </a:r>
            <a:r>
              <a:rPr lang="es-ES" altLang="es-ES" sz="2000" b="1" i="1" dirty="0" smtClean="0">
                <a:solidFill>
                  <a:srgbClr val="000000"/>
                </a:solidFill>
                <a:latin typeface="Tahoma" pitchFamily="32" charset="0"/>
                <a:cs typeface="Tahoma" pitchFamily="32" charset="0"/>
              </a:rPr>
              <a:t> DEPT </a:t>
            </a:r>
            <a:r>
              <a:rPr lang="es-ES" altLang="es-ES" sz="2000" b="1" i="1" dirty="0" err="1" smtClean="0">
                <a:solidFill>
                  <a:srgbClr val="000000"/>
                </a:solidFill>
                <a:latin typeface="Tahoma" pitchFamily="32" charset="0"/>
                <a:cs typeface="Tahoma" pitchFamily="32" charset="0"/>
              </a:rPr>
              <a:t>change</a:t>
            </a:r>
            <a:r>
              <a:rPr lang="es-ES" altLang="es-ES" sz="2000" b="1" i="1" dirty="0" smtClean="0">
                <a:solidFill>
                  <a:srgbClr val="000000"/>
                </a:solidFill>
                <a:latin typeface="Tahoma" pitchFamily="32" charset="0"/>
                <a:cs typeface="Tahoma" pitchFamily="32" charset="0"/>
              </a:rPr>
              <a:t> </a:t>
            </a:r>
            <a:r>
              <a:rPr lang="es-ES" altLang="es-ES" sz="2000" b="1" i="1" dirty="0" err="1" smtClean="0">
                <a:solidFill>
                  <a:srgbClr val="000000"/>
                </a:solidFill>
                <a:latin typeface="Tahoma" pitchFamily="32" charset="0"/>
                <a:cs typeface="Tahoma" pitchFamily="32" charset="0"/>
              </a:rPr>
              <a:t>any</a:t>
            </a:r>
            <a:r>
              <a:rPr lang="es-ES" altLang="es-ES" sz="2000" b="1" i="1" dirty="0" smtClean="0">
                <a:solidFill>
                  <a:srgbClr val="000000"/>
                </a:solidFill>
                <a:latin typeface="Tahoma" pitchFamily="32" charset="0"/>
                <a:cs typeface="Tahoma" pitchFamily="32" charset="0"/>
              </a:rPr>
              <a:t> </a:t>
            </a:r>
            <a:r>
              <a:rPr lang="es-ES" altLang="es-ES" sz="2000" b="1" i="1" dirty="0" err="1" smtClean="0">
                <a:solidFill>
                  <a:srgbClr val="000000"/>
                </a:solidFill>
                <a:latin typeface="Tahoma" pitchFamily="32" charset="0"/>
                <a:cs typeface="Tahoma" pitchFamily="32" charset="0"/>
              </a:rPr>
              <a:t>any_ent</a:t>
            </a:r>
            <a:r>
              <a:rPr lang="es-ES" altLang="es-ES" sz="2000" b="1" i="1" dirty="0" smtClean="0">
                <a:solidFill>
                  <a:srgbClr val="000000"/>
                </a:solidFill>
                <a:latin typeface="Tahoma" pitchFamily="32" charset="0"/>
                <a:cs typeface="Tahoma" pitchFamily="32" charset="0"/>
              </a:rPr>
              <a:t> </a:t>
            </a:r>
            <a:r>
              <a:rPr lang="es-ES" altLang="es-ES" sz="2000" b="1" i="1" dirty="0" err="1" smtClean="0">
                <a:solidFill>
                  <a:srgbClr val="000000"/>
                </a:solidFill>
                <a:latin typeface="Tahoma" pitchFamily="32" charset="0"/>
                <a:cs typeface="Tahoma" pitchFamily="32" charset="0"/>
              </a:rPr>
              <a:t>int</a:t>
            </a:r>
            <a:r>
              <a:rPr lang="es-ES" altLang="es-ES" sz="2000" b="1" i="1" dirty="0" smtClean="0">
                <a:solidFill>
                  <a:srgbClr val="000000"/>
                </a:solidFill>
                <a:latin typeface="Tahoma" pitchFamily="32" charset="0"/>
                <a:cs typeface="Tahoma" pitchFamily="32" charset="0"/>
              </a:rPr>
              <a:t>(4) </a:t>
            </a:r>
            <a:r>
              <a:rPr lang="es-ES" altLang="es-ES" sz="2000" b="1" i="1" dirty="0" err="1" smtClean="0">
                <a:solidFill>
                  <a:srgbClr val="000000"/>
                </a:solidFill>
                <a:latin typeface="Tahoma" pitchFamily="32" charset="0"/>
                <a:cs typeface="Tahoma" pitchFamily="32" charset="0"/>
              </a:rPr>
              <a:t>not</a:t>
            </a:r>
            <a:r>
              <a:rPr lang="es-ES" altLang="es-ES" sz="2000" b="1" i="1" dirty="0" smtClean="0">
                <a:solidFill>
                  <a:srgbClr val="000000"/>
                </a:solidFill>
                <a:latin typeface="Tahoma" pitchFamily="32" charset="0"/>
                <a:cs typeface="Tahoma" pitchFamily="32" charset="0"/>
              </a:rPr>
              <a:t> </a:t>
            </a:r>
            <a:r>
              <a:rPr lang="es-ES" altLang="es-ES" sz="2000" b="1" i="1" dirty="0" err="1" smtClean="0">
                <a:solidFill>
                  <a:srgbClr val="000000"/>
                </a:solidFill>
                <a:latin typeface="Tahoma" pitchFamily="32" charset="0"/>
                <a:cs typeface="Tahoma" pitchFamily="32" charset="0"/>
              </a:rPr>
              <a:t>null</a:t>
            </a:r>
            <a:r>
              <a:rPr lang="es-ES" altLang="es-ES" sz="2000" b="1" i="1" dirty="0" smtClean="0">
                <a:solidFill>
                  <a:srgbClr val="000000"/>
                </a:solidFill>
                <a:latin typeface="Tahoma" pitchFamily="32" charset="0"/>
                <a:cs typeface="Tahoma" pitchFamily="32" charset="0"/>
              </a:rPr>
              <a:t>;</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23665716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084668"/>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Tipos de modificaciones de una tabla:</a:t>
            </a:r>
          </a:p>
          <a:p>
            <a:pPr marL="0" indent="0" algn="just" eaLnBrk="1" hangingPunct="1">
              <a:spcBef>
                <a:spcPts val="500"/>
              </a:spcBef>
            </a:pPr>
            <a:endParaRPr lang="es-ES" altLang="es-ES" sz="2000" dirty="0">
              <a:solidFill>
                <a:srgbClr val="000000"/>
              </a:solidFill>
              <a:latin typeface="Tahoma" pitchFamily="32" charset="0"/>
              <a:cs typeface="Tahoma" pitchFamily="32" charset="0"/>
            </a:endParaRPr>
          </a:p>
          <a:p>
            <a:pPr marL="0" indent="0" algn="just" eaLnBrk="1" hangingPunct="1">
              <a:spcBef>
                <a:spcPts val="500"/>
              </a:spcBef>
            </a:pPr>
            <a:r>
              <a:rPr lang="es-ES" altLang="es-ES" sz="2000" dirty="0">
                <a:solidFill>
                  <a:srgbClr val="000000"/>
                </a:solidFill>
                <a:latin typeface="Tahoma" pitchFamily="32" charset="0"/>
                <a:cs typeface="Tahoma" pitchFamily="32" charset="0"/>
              </a:rPr>
              <a:t>5</a:t>
            </a:r>
            <a:r>
              <a:rPr lang="es-ES" altLang="es-ES" sz="2000" dirty="0" smtClean="0">
                <a:solidFill>
                  <a:srgbClr val="000000"/>
                </a:solidFill>
                <a:latin typeface="Tahoma" pitchFamily="32" charset="0"/>
                <a:cs typeface="Tahoma" pitchFamily="32" charset="0"/>
              </a:rPr>
              <a:t>- Añadir o eliminar el valor por defecto de una columna:</a:t>
            </a: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	</a:t>
            </a:r>
          </a:p>
          <a:p>
            <a:pPr marL="0" indent="0" algn="just" eaLnBrk="1" hangingPunct="1">
              <a:spcBef>
                <a:spcPts val="500"/>
              </a:spcBef>
            </a:pPr>
            <a:r>
              <a:rPr lang="es-ES" altLang="es-ES" sz="2000" dirty="0">
                <a:solidFill>
                  <a:srgbClr val="000000"/>
                </a:solidFill>
                <a:latin typeface="Tahoma" pitchFamily="32" charset="0"/>
                <a:cs typeface="Tahoma" pitchFamily="32" charset="0"/>
              </a:rPr>
              <a:t>	</a:t>
            </a:r>
            <a:r>
              <a:rPr lang="es-ES" altLang="es-ES" sz="2000" b="1" dirty="0" smtClean="0">
                <a:solidFill>
                  <a:srgbClr val="000000"/>
                </a:solidFill>
                <a:latin typeface="Tahoma" pitchFamily="32" charset="0"/>
                <a:cs typeface="Tahoma" pitchFamily="32" charset="0"/>
              </a:rPr>
              <a:t>alter </a:t>
            </a:r>
            <a:r>
              <a:rPr lang="es-ES" altLang="es-ES" sz="2000" b="1" dirty="0" err="1" smtClean="0">
                <a:solidFill>
                  <a:srgbClr val="000000"/>
                </a:solidFill>
                <a:latin typeface="Tahoma" pitchFamily="32" charset="0"/>
                <a:cs typeface="Tahoma" pitchFamily="32" charset="0"/>
              </a:rPr>
              <a:t>column</a:t>
            </a:r>
            <a:r>
              <a:rPr lang="es-ES" altLang="es-ES" sz="2000" b="1" dirty="0" smtClean="0">
                <a:solidFill>
                  <a:srgbClr val="000000"/>
                </a:solidFill>
                <a:latin typeface="Tahoma" pitchFamily="32" charset="0"/>
                <a:cs typeface="Tahoma" pitchFamily="32" charset="0"/>
              </a:rPr>
              <a:t> &lt;</a:t>
            </a:r>
            <a:r>
              <a:rPr lang="es-ES" altLang="es-ES" sz="2000" b="1" dirty="0" err="1" smtClean="0">
                <a:solidFill>
                  <a:srgbClr val="000000"/>
                </a:solidFill>
                <a:latin typeface="Tahoma" pitchFamily="32" charset="0"/>
                <a:cs typeface="Tahoma" pitchFamily="32" charset="0"/>
              </a:rPr>
              <a:t>nom_col</a:t>
            </a:r>
            <a:r>
              <a:rPr lang="es-ES" altLang="es-ES" sz="2000" b="1" dirty="0" smtClean="0">
                <a:solidFill>
                  <a:srgbClr val="000000"/>
                </a:solidFill>
                <a:latin typeface="Tahoma" pitchFamily="32" charset="0"/>
                <a:cs typeface="Tahoma" pitchFamily="32" charset="0"/>
              </a:rPr>
              <a:t>&gt; SET DEFAULT &lt;</a:t>
            </a:r>
            <a:r>
              <a:rPr lang="es-ES" altLang="es-ES" sz="2000" b="1" dirty="0" err="1" smtClean="0">
                <a:solidFill>
                  <a:srgbClr val="000000"/>
                </a:solidFill>
                <a:latin typeface="Tahoma" pitchFamily="32" charset="0"/>
                <a:cs typeface="Tahoma" pitchFamily="32" charset="0"/>
              </a:rPr>
              <a:t>valor_defecto</a:t>
            </a:r>
            <a:r>
              <a:rPr lang="es-ES" altLang="es-ES" sz="2000" b="1" dirty="0" smtClean="0">
                <a:solidFill>
                  <a:srgbClr val="000000"/>
                </a:solidFill>
                <a:latin typeface="Tahoma" pitchFamily="32" charset="0"/>
                <a:cs typeface="Tahoma" pitchFamily="32" charset="0"/>
              </a:rPr>
              <a:t>&gt;</a:t>
            </a:r>
          </a:p>
          <a:p>
            <a:pPr marL="0" indent="0" algn="just" eaLnBrk="1" hangingPunct="1">
              <a:spcBef>
                <a:spcPts val="500"/>
              </a:spcBef>
            </a:pPr>
            <a:r>
              <a:rPr lang="es-ES" altLang="es-ES" sz="2000" b="1" dirty="0">
                <a:solidFill>
                  <a:srgbClr val="000000"/>
                </a:solidFill>
                <a:latin typeface="Tahoma" pitchFamily="32" charset="0"/>
                <a:cs typeface="Tahoma" pitchFamily="32" charset="0"/>
              </a:rPr>
              <a:t>	alter </a:t>
            </a:r>
            <a:r>
              <a:rPr lang="es-ES" altLang="es-ES" sz="2000" b="1" dirty="0" err="1">
                <a:solidFill>
                  <a:srgbClr val="000000"/>
                </a:solidFill>
                <a:latin typeface="Tahoma" pitchFamily="32" charset="0"/>
                <a:cs typeface="Tahoma" pitchFamily="32" charset="0"/>
              </a:rPr>
              <a:t>column</a:t>
            </a:r>
            <a:r>
              <a:rPr lang="es-ES" altLang="es-ES" sz="2000" b="1" dirty="0">
                <a:solidFill>
                  <a:srgbClr val="000000"/>
                </a:solidFill>
                <a:latin typeface="Tahoma" pitchFamily="32" charset="0"/>
                <a:cs typeface="Tahoma" pitchFamily="32" charset="0"/>
              </a:rPr>
              <a:t> &lt;</a:t>
            </a:r>
            <a:r>
              <a:rPr lang="es-ES" altLang="es-ES" sz="2000" b="1" dirty="0" err="1">
                <a:solidFill>
                  <a:srgbClr val="000000"/>
                </a:solidFill>
                <a:latin typeface="Tahoma" pitchFamily="32" charset="0"/>
                <a:cs typeface="Tahoma" pitchFamily="32" charset="0"/>
              </a:rPr>
              <a:t>nom_col</a:t>
            </a:r>
            <a:r>
              <a:rPr lang="es-ES" altLang="es-ES" sz="2000" b="1" dirty="0">
                <a:solidFill>
                  <a:srgbClr val="000000"/>
                </a:solidFill>
                <a:latin typeface="Tahoma" pitchFamily="32" charset="0"/>
                <a:cs typeface="Tahoma" pitchFamily="32" charset="0"/>
              </a:rPr>
              <a:t>&gt; </a:t>
            </a:r>
            <a:r>
              <a:rPr lang="es-ES" altLang="es-ES" sz="2000" b="1" dirty="0" smtClean="0">
                <a:solidFill>
                  <a:srgbClr val="000000"/>
                </a:solidFill>
                <a:latin typeface="Tahoma" pitchFamily="32" charset="0"/>
                <a:cs typeface="Tahoma" pitchFamily="32" charset="0"/>
              </a:rPr>
              <a:t>DROP DEFAULT</a:t>
            </a:r>
          </a:p>
          <a:p>
            <a:pPr marL="0" indent="0" algn="just" eaLnBrk="1" hangingPunct="1">
              <a:spcBef>
                <a:spcPts val="500"/>
              </a:spcBef>
            </a:pPr>
            <a:endParaRPr lang="es-ES" altLang="es-ES" sz="2000" dirty="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6- Para añadir restricciones (</a:t>
            </a:r>
            <a:r>
              <a:rPr lang="es-ES" altLang="es-ES" sz="2000" dirty="0" err="1" smtClean="0">
                <a:solidFill>
                  <a:srgbClr val="000000"/>
                </a:solidFill>
                <a:latin typeface="Tahoma" pitchFamily="32" charset="0"/>
                <a:cs typeface="Tahoma" pitchFamily="32" charset="0"/>
              </a:rPr>
              <a:t>primary</a:t>
            </a:r>
            <a:r>
              <a:rPr lang="es-ES" altLang="es-ES" sz="2000" dirty="0" smtClean="0">
                <a:solidFill>
                  <a:srgbClr val="000000"/>
                </a:solidFill>
                <a:latin typeface="Tahoma" pitchFamily="32" charset="0"/>
                <a:cs typeface="Tahoma" pitchFamily="32" charset="0"/>
              </a:rPr>
              <a:t> </a:t>
            </a:r>
            <a:r>
              <a:rPr lang="es-ES" altLang="es-ES" sz="2000" dirty="0" err="1" smtClean="0">
                <a:solidFill>
                  <a:srgbClr val="000000"/>
                </a:solidFill>
                <a:latin typeface="Tahoma" pitchFamily="32" charset="0"/>
                <a:cs typeface="Tahoma" pitchFamily="32" charset="0"/>
              </a:rPr>
              <a:t>key</a:t>
            </a:r>
            <a:r>
              <a:rPr lang="es-ES" altLang="es-ES" sz="2000" dirty="0" smtClean="0">
                <a:solidFill>
                  <a:srgbClr val="000000"/>
                </a:solidFill>
                <a:latin typeface="Tahoma" pitchFamily="32" charset="0"/>
                <a:cs typeface="Tahoma" pitchFamily="32" charset="0"/>
              </a:rPr>
              <a:t>, </a:t>
            </a:r>
            <a:r>
              <a:rPr lang="es-ES" altLang="es-ES" sz="2000" dirty="0" err="1" smtClean="0">
                <a:solidFill>
                  <a:srgbClr val="000000"/>
                </a:solidFill>
                <a:latin typeface="Tahoma" pitchFamily="32" charset="0"/>
                <a:cs typeface="Tahoma" pitchFamily="32" charset="0"/>
              </a:rPr>
              <a:t>foreign</a:t>
            </a:r>
            <a:r>
              <a:rPr lang="es-ES" altLang="es-ES" sz="2000" dirty="0" smtClean="0">
                <a:solidFill>
                  <a:srgbClr val="000000"/>
                </a:solidFill>
                <a:latin typeface="Tahoma" pitchFamily="32" charset="0"/>
                <a:cs typeface="Tahoma" pitchFamily="32" charset="0"/>
              </a:rPr>
              <a:t> </a:t>
            </a:r>
            <a:r>
              <a:rPr lang="es-ES" altLang="es-ES" sz="2000" dirty="0" err="1" smtClean="0">
                <a:solidFill>
                  <a:srgbClr val="000000"/>
                </a:solidFill>
                <a:latin typeface="Tahoma" pitchFamily="32" charset="0"/>
                <a:cs typeface="Tahoma" pitchFamily="32" charset="0"/>
              </a:rPr>
              <a:t>key</a:t>
            </a:r>
            <a:r>
              <a:rPr lang="es-ES" altLang="es-ES" sz="2000" dirty="0" smtClean="0">
                <a:solidFill>
                  <a:srgbClr val="000000"/>
                </a:solidFill>
                <a:latin typeface="Tahoma" pitchFamily="32" charset="0"/>
                <a:cs typeface="Tahoma" pitchFamily="32" charset="0"/>
              </a:rPr>
              <a:t>, </a:t>
            </a:r>
            <a:r>
              <a:rPr lang="es-ES" altLang="es-ES" sz="2000" dirty="0" err="1" smtClean="0">
                <a:solidFill>
                  <a:srgbClr val="000000"/>
                </a:solidFill>
                <a:latin typeface="Tahoma" pitchFamily="32" charset="0"/>
                <a:cs typeface="Tahoma" pitchFamily="32" charset="0"/>
              </a:rPr>
              <a:t>unique</a:t>
            </a:r>
            <a:r>
              <a:rPr lang="es-ES" altLang="es-ES" sz="2000" dirty="0" smtClean="0">
                <a:solidFill>
                  <a:srgbClr val="000000"/>
                </a:solidFill>
                <a:latin typeface="Tahoma" pitchFamily="32" charset="0"/>
                <a:cs typeface="Tahoma" pitchFamily="32" charset="0"/>
              </a:rPr>
              <a:t>):</a:t>
            </a:r>
          </a:p>
          <a:p>
            <a:pPr marL="0" indent="0" algn="just" eaLnBrk="1" hangingPunct="1">
              <a:spcBef>
                <a:spcPts val="500"/>
              </a:spcBef>
            </a:pPr>
            <a:r>
              <a:rPr lang="es-ES" altLang="es-ES" sz="2000" dirty="0" err="1" smtClean="0">
                <a:solidFill>
                  <a:srgbClr val="000000"/>
                </a:solidFill>
                <a:latin typeface="Tahoma" pitchFamily="32" charset="0"/>
                <a:cs typeface="Tahoma" pitchFamily="32" charset="0"/>
              </a:rPr>
              <a:t>Add</a:t>
            </a:r>
            <a:r>
              <a:rPr lang="es-ES" altLang="es-ES" sz="2000" dirty="0" smtClean="0">
                <a:solidFill>
                  <a:srgbClr val="000000"/>
                </a:solidFill>
                <a:latin typeface="Tahoma" pitchFamily="32" charset="0"/>
                <a:cs typeface="Tahoma" pitchFamily="32" charset="0"/>
              </a:rPr>
              <a:t> </a:t>
            </a:r>
            <a:r>
              <a:rPr lang="es-ES" altLang="es-ES" sz="2000" dirty="0" err="1" smtClean="0">
                <a:solidFill>
                  <a:srgbClr val="000000"/>
                </a:solidFill>
                <a:latin typeface="Tahoma" pitchFamily="32" charset="0"/>
                <a:cs typeface="Tahoma" pitchFamily="32" charset="0"/>
              </a:rPr>
              <a:t>constraint</a:t>
            </a:r>
            <a:r>
              <a:rPr lang="es-ES" altLang="es-ES" sz="2000" dirty="0" smtClean="0">
                <a:solidFill>
                  <a:srgbClr val="000000"/>
                </a:solidFill>
                <a:latin typeface="Tahoma" pitchFamily="32" charset="0"/>
                <a:cs typeface="Tahoma" pitchFamily="32" charset="0"/>
              </a:rPr>
              <a:t> &lt;</a:t>
            </a:r>
            <a:r>
              <a:rPr lang="es-ES" altLang="es-ES" sz="2000" dirty="0" err="1" smtClean="0">
                <a:solidFill>
                  <a:srgbClr val="000000"/>
                </a:solidFill>
                <a:latin typeface="Tahoma" pitchFamily="32" charset="0"/>
                <a:cs typeface="Tahoma" pitchFamily="32" charset="0"/>
              </a:rPr>
              <a:t>nombre_restricción</a:t>
            </a:r>
            <a:r>
              <a:rPr lang="es-ES" altLang="es-ES" sz="2000" dirty="0" smtClean="0">
                <a:solidFill>
                  <a:srgbClr val="000000"/>
                </a:solidFill>
                <a:latin typeface="Tahoma" pitchFamily="32" charset="0"/>
                <a:cs typeface="Tahoma" pitchFamily="32" charset="0"/>
              </a:rPr>
              <a:t>&gt; &lt;restricción&gt;</a:t>
            </a: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	</a:t>
            </a:r>
            <a:r>
              <a:rPr lang="es-ES" altLang="es-ES" sz="2000" b="1" i="1" dirty="0" smtClean="0">
                <a:solidFill>
                  <a:srgbClr val="000000"/>
                </a:solidFill>
                <a:latin typeface="Tahoma" pitchFamily="32" charset="0"/>
                <a:cs typeface="Tahoma" pitchFamily="32" charset="0"/>
              </a:rPr>
              <a:t>Alter </a:t>
            </a:r>
            <a:r>
              <a:rPr lang="es-ES" altLang="es-ES" sz="2000" b="1" i="1" dirty="0" err="1" smtClean="0">
                <a:solidFill>
                  <a:srgbClr val="000000"/>
                </a:solidFill>
                <a:latin typeface="Tahoma" pitchFamily="32" charset="0"/>
                <a:cs typeface="Tahoma" pitchFamily="32" charset="0"/>
              </a:rPr>
              <a:t>table</a:t>
            </a:r>
            <a:r>
              <a:rPr lang="es-ES" altLang="es-ES" sz="2000" b="1" i="1" dirty="0" smtClean="0">
                <a:solidFill>
                  <a:srgbClr val="000000"/>
                </a:solidFill>
                <a:latin typeface="Tahoma" pitchFamily="32" charset="0"/>
                <a:cs typeface="Tahoma" pitchFamily="32" charset="0"/>
              </a:rPr>
              <a:t> DEPT </a:t>
            </a:r>
            <a:r>
              <a:rPr lang="es-ES" altLang="es-ES" sz="2000" b="1" i="1" dirty="0" err="1" smtClean="0">
                <a:solidFill>
                  <a:srgbClr val="000000"/>
                </a:solidFill>
                <a:latin typeface="Tahoma" pitchFamily="32" charset="0"/>
                <a:cs typeface="Tahoma" pitchFamily="32" charset="0"/>
              </a:rPr>
              <a:t>add</a:t>
            </a:r>
            <a:r>
              <a:rPr lang="es-ES" altLang="es-ES" sz="2000" b="1" i="1" dirty="0" smtClean="0">
                <a:solidFill>
                  <a:srgbClr val="000000"/>
                </a:solidFill>
                <a:latin typeface="Tahoma" pitchFamily="32" charset="0"/>
                <a:cs typeface="Tahoma" pitchFamily="32" charset="0"/>
              </a:rPr>
              <a:t> </a:t>
            </a:r>
            <a:r>
              <a:rPr lang="es-ES" altLang="es-ES" sz="2000" b="1" i="1" dirty="0" err="1" smtClean="0">
                <a:solidFill>
                  <a:srgbClr val="000000"/>
                </a:solidFill>
                <a:latin typeface="Tahoma" pitchFamily="32" charset="0"/>
                <a:cs typeface="Tahoma" pitchFamily="32" charset="0"/>
              </a:rPr>
              <a:t>constraint</a:t>
            </a:r>
            <a:r>
              <a:rPr lang="es-ES" altLang="es-ES" sz="2000" b="1" i="1" dirty="0" smtClean="0">
                <a:solidFill>
                  <a:srgbClr val="000000"/>
                </a:solidFill>
                <a:latin typeface="Tahoma" pitchFamily="32" charset="0"/>
                <a:cs typeface="Tahoma" pitchFamily="32" charset="0"/>
              </a:rPr>
              <a:t> DEPT_UNICO </a:t>
            </a:r>
            <a:r>
              <a:rPr lang="es-ES" altLang="es-ES" sz="2000" b="1" i="1" dirty="0" err="1" smtClean="0">
                <a:solidFill>
                  <a:srgbClr val="000000"/>
                </a:solidFill>
                <a:latin typeface="Tahoma" pitchFamily="32" charset="0"/>
                <a:cs typeface="Tahoma" pitchFamily="32" charset="0"/>
              </a:rPr>
              <a:t>unique</a:t>
            </a:r>
            <a:r>
              <a:rPr lang="es-ES" altLang="es-ES" sz="2000" b="1" i="1" dirty="0" smtClean="0">
                <a:solidFill>
                  <a:srgbClr val="000000"/>
                </a:solidFill>
                <a:latin typeface="Tahoma" pitchFamily="32" charset="0"/>
                <a:cs typeface="Tahoma" pitchFamily="32" charset="0"/>
              </a:rPr>
              <a:t>(</a:t>
            </a:r>
            <a:r>
              <a:rPr lang="es-ES" altLang="es-ES" sz="2000" b="1" i="1" dirty="0" err="1" smtClean="0">
                <a:solidFill>
                  <a:srgbClr val="000000"/>
                </a:solidFill>
                <a:latin typeface="Tahoma" pitchFamily="32" charset="0"/>
                <a:cs typeface="Tahoma" pitchFamily="32" charset="0"/>
              </a:rPr>
              <a:t>any</a:t>
            </a:r>
            <a:r>
              <a:rPr lang="es-ES" altLang="es-ES" sz="2000" b="1" i="1" dirty="0" smtClean="0">
                <a:solidFill>
                  <a:srgbClr val="000000"/>
                </a:solidFill>
                <a:latin typeface="Tahoma" pitchFamily="32" charset="0"/>
                <a:cs typeface="Tahoma" pitchFamily="32" charset="0"/>
              </a:rPr>
              <a:t>);</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9637554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084668"/>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Tipos de modificaciones de una tabla:</a:t>
            </a:r>
          </a:p>
          <a:p>
            <a:pPr marL="0" indent="0" algn="just" eaLnBrk="1" hangingPunct="1">
              <a:spcBef>
                <a:spcPts val="500"/>
              </a:spcBef>
            </a:pPr>
            <a:endParaRPr lang="es-ES" altLang="es-ES" sz="2000" dirty="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7- Eliminar restricciones</a:t>
            </a: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	</a:t>
            </a:r>
          </a:p>
          <a:p>
            <a:pPr marL="0" indent="0" algn="just" eaLnBrk="1" hangingPunct="1">
              <a:spcBef>
                <a:spcPts val="500"/>
              </a:spcBef>
            </a:pPr>
            <a:r>
              <a:rPr lang="es-ES" altLang="es-ES" sz="2000" b="1" dirty="0">
                <a:solidFill>
                  <a:srgbClr val="000000"/>
                </a:solidFill>
                <a:latin typeface="Tahoma" pitchFamily="32" charset="0"/>
                <a:cs typeface="Tahoma" pitchFamily="32" charset="0"/>
              </a:rPr>
              <a:t>	</a:t>
            </a:r>
            <a:r>
              <a:rPr lang="es-ES" altLang="es-ES" sz="2000" b="1" dirty="0" err="1" smtClean="0">
                <a:solidFill>
                  <a:srgbClr val="000000"/>
                </a:solidFill>
                <a:latin typeface="Tahoma" pitchFamily="32" charset="0"/>
                <a:cs typeface="Tahoma" pitchFamily="32" charset="0"/>
              </a:rPr>
              <a:t>drop</a:t>
            </a:r>
            <a:r>
              <a:rPr lang="es-ES" altLang="es-ES" sz="2000" b="1" dirty="0" smtClean="0">
                <a:solidFill>
                  <a:srgbClr val="000000"/>
                </a:solidFill>
                <a:latin typeface="Tahoma" pitchFamily="32" charset="0"/>
                <a:cs typeface="Tahoma" pitchFamily="32" charset="0"/>
              </a:rPr>
              <a:t> </a:t>
            </a:r>
            <a:r>
              <a:rPr lang="es-ES" altLang="es-ES" sz="2000" b="1" dirty="0" err="1" smtClean="0">
                <a:solidFill>
                  <a:srgbClr val="000000"/>
                </a:solidFill>
                <a:latin typeface="Tahoma" pitchFamily="32" charset="0"/>
                <a:cs typeface="Tahoma" pitchFamily="32" charset="0"/>
              </a:rPr>
              <a:t>primary</a:t>
            </a:r>
            <a:r>
              <a:rPr lang="es-ES" altLang="es-ES" sz="2000" b="1" dirty="0">
                <a:solidFill>
                  <a:srgbClr val="000000"/>
                </a:solidFill>
                <a:latin typeface="Tahoma" pitchFamily="32" charset="0"/>
                <a:cs typeface="Tahoma" pitchFamily="32" charset="0"/>
              </a:rPr>
              <a:t> </a:t>
            </a:r>
            <a:r>
              <a:rPr lang="es-ES" altLang="es-ES" sz="2000" b="1" dirty="0" err="1" smtClean="0">
                <a:solidFill>
                  <a:srgbClr val="000000"/>
                </a:solidFill>
                <a:latin typeface="Tahoma" pitchFamily="32" charset="0"/>
                <a:cs typeface="Tahoma" pitchFamily="32" charset="0"/>
              </a:rPr>
              <a:t>key</a:t>
            </a:r>
            <a:endParaRPr lang="es-ES" altLang="es-ES" sz="2000" b="1" dirty="0" smtClean="0">
              <a:solidFill>
                <a:srgbClr val="000000"/>
              </a:solidFill>
              <a:latin typeface="Tahoma" pitchFamily="32" charset="0"/>
              <a:cs typeface="Tahoma" pitchFamily="32" charset="0"/>
            </a:endParaRPr>
          </a:p>
          <a:p>
            <a:pPr marL="0" indent="0" algn="just" eaLnBrk="1" hangingPunct="1">
              <a:spcBef>
                <a:spcPts val="500"/>
              </a:spcBef>
            </a:pPr>
            <a:r>
              <a:rPr lang="es-ES" altLang="es-ES" sz="2000" b="1" dirty="0">
                <a:solidFill>
                  <a:srgbClr val="000000"/>
                </a:solidFill>
                <a:latin typeface="Tahoma" pitchFamily="32" charset="0"/>
                <a:cs typeface="Tahoma" pitchFamily="32" charset="0"/>
              </a:rPr>
              <a:t>	</a:t>
            </a:r>
            <a:r>
              <a:rPr lang="es-ES" altLang="es-ES" sz="2000" b="1" dirty="0" err="1" smtClean="0">
                <a:solidFill>
                  <a:srgbClr val="000000"/>
                </a:solidFill>
                <a:latin typeface="Tahoma" pitchFamily="32" charset="0"/>
                <a:cs typeface="Tahoma" pitchFamily="32" charset="0"/>
              </a:rPr>
              <a:t>drop</a:t>
            </a:r>
            <a:r>
              <a:rPr lang="es-ES" altLang="es-ES" sz="2000" b="1" dirty="0" smtClean="0">
                <a:solidFill>
                  <a:srgbClr val="000000"/>
                </a:solidFill>
                <a:latin typeface="Tahoma" pitchFamily="32" charset="0"/>
                <a:cs typeface="Tahoma" pitchFamily="32" charset="0"/>
              </a:rPr>
              <a:t> </a:t>
            </a:r>
            <a:r>
              <a:rPr lang="es-ES" altLang="es-ES" sz="2000" b="1" dirty="0" err="1" smtClean="0">
                <a:solidFill>
                  <a:srgbClr val="000000"/>
                </a:solidFill>
                <a:latin typeface="Tahoma" pitchFamily="32" charset="0"/>
                <a:cs typeface="Tahoma" pitchFamily="32" charset="0"/>
              </a:rPr>
              <a:t>index</a:t>
            </a:r>
            <a:r>
              <a:rPr lang="es-ES" altLang="es-ES" sz="2000" b="1" dirty="0" smtClean="0">
                <a:solidFill>
                  <a:srgbClr val="000000"/>
                </a:solidFill>
                <a:latin typeface="Tahoma" pitchFamily="32" charset="0"/>
                <a:cs typeface="Tahoma" pitchFamily="32" charset="0"/>
              </a:rPr>
              <a:t> &lt;</a:t>
            </a:r>
            <a:r>
              <a:rPr lang="es-ES" altLang="es-ES" sz="2000" b="1" dirty="0" err="1" smtClean="0">
                <a:solidFill>
                  <a:srgbClr val="000000"/>
                </a:solidFill>
                <a:latin typeface="Tahoma" pitchFamily="32" charset="0"/>
                <a:cs typeface="Tahoma" pitchFamily="32" charset="0"/>
              </a:rPr>
              <a:t>nombre_restricción</a:t>
            </a:r>
            <a:r>
              <a:rPr lang="es-ES" altLang="es-ES" sz="2000" b="1" dirty="0" smtClean="0">
                <a:solidFill>
                  <a:srgbClr val="000000"/>
                </a:solidFill>
                <a:latin typeface="Tahoma" pitchFamily="32" charset="0"/>
                <a:cs typeface="Tahoma" pitchFamily="32" charset="0"/>
              </a:rPr>
              <a:t>&gt;</a:t>
            </a:r>
          </a:p>
          <a:p>
            <a:pPr marL="0" indent="0" algn="just" eaLnBrk="1" hangingPunct="1">
              <a:spcBef>
                <a:spcPts val="500"/>
              </a:spcBef>
            </a:pPr>
            <a:r>
              <a:rPr lang="es-ES" altLang="es-ES" sz="2000" b="1" dirty="0" smtClean="0">
                <a:solidFill>
                  <a:srgbClr val="000000"/>
                </a:solidFill>
                <a:latin typeface="Tahoma" pitchFamily="32" charset="0"/>
                <a:cs typeface="Tahoma" pitchFamily="32" charset="0"/>
              </a:rPr>
              <a:t>	</a:t>
            </a:r>
            <a:r>
              <a:rPr lang="es-ES" altLang="es-ES" sz="2000" b="1" dirty="0" err="1" smtClean="0">
                <a:solidFill>
                  <a:srgbClr val="000000"/>
                </a:solidFill>
                <a:latin typeface="Tahoma" pitchFamily="32" charset="0"/>
                <a:cs typeface="Tahoma" pitchFamily="32" charset="0"/>
              </a:rPr>
              <a:t>drop</a:t>
            </a:r>
            <a:r>
              <a:rPr lang="es-ES" altLang="es-ES" sz="2000" b="1" dirty="0" smtClean="0">
                <a:solidFill>
                  <a:srgbClr val="000000"/>
                </a:solidFill>
                <a:latin typeface="Tahoma" pitchFamily="32" charset="0"/>
                <a:cs typeface="Tahoma" pitchFamily="32" charset="0"/>
              </a:rPr>
              <a:t> </a:t>
            </a:r>
            <a:r>
              <a:rPr lang="es-ES" altLang="es-ES" sz="2000" b="1" dirty="0" err="1" smtClean="0">
                <a:solidFill>
                  <a:srgbClr val="000000"/>
                </a:solidFill>
                <a:latin typeface="Tahoma" pitchFamily="32" charset="0"/>
                <a:cs typeface="Tahoma" pitchFamily="32" charset="0"/>
              </a:rPr>
              <a:t>foreign</a:t>
            </a:r>
            <a:r>
              <a:rPr lang="es-ES" altLang="es-ES" sz="2000" b="1" dirty="0" smtClean="0">
                <a:solidFill>
                  <a:srgbClr val="000000"/>
                </a:solidFill>
                <a:latin typeface="Tahoma" pitchFamily="32" charset="0"/>
                <a:cs typeface="Tahoma" pitchFamily="32" charset="0"/>
              </a:rPr>
              <a:t> </a:t>
            </a:r>
            <a:r>
              <a:rPr lang="es-ES" altLang="es-ES" sz="2000" b="1" dirty="0" err="1" smtClean="0">
                <a:solidFill>
                  <a:srgbClr val="000000"/>
                </a:solidFill>
                <a:latin typeface="Tahoma" pitchFamily="32" charset="0"/>
                <a:cs typeface="Tahoma" pitchFamily="32" charset="0"/>
              </a:rPr>
              <a:t>key</a:t>
            </a:r>
            <a:r>
              <a:rPr lang="es-ES" altLang="es-ES" sz="2000" b="1" dirty="0" smtClean="0">
                <a:solidFill>
                  <a:srgbClr val="000000"/>
                </a:solidFill>
                <a:latin typeface="Tahoma" pitchFamily="32" charset="0"/>
                <a:cs typeface="Tahoma" pitchFamily="32" charset="0"/>
              </a:rPr>
              <a:t> &lt;</a:t>
            </a:r>
            <a:r>
              <a:rPr lang="es-ES" altLang="es-ES" sz="2000" b="1" dirty="0" err="1" smtClean="0">
                <a:solidFill>
                  <a:srgbClr val="000000"/>
                </a:solidFill>
                <a:latin typeface="Tahoma" pitchFamily="32" charset="0"/>
                <a:cs typeface="Tahoma" pitchFamily="32" charset="0"/>
              </a:rPr>
              <a:t>nombre_restricción</a:t>
            </a:r>
            <a:r>
              <a:rPr lang="es-ES" altLang="es-ES" sz="2000" b="1" dirty="0" smtClean="0">
                <a:solidFill>
                  <a:srgbClr val="000000"/>
                </a:solidFill>
                <a:latin typeface="Tahoma" pitchFamily="32" charset="0"/>
                <a:cs typeface="Tahoma" pitchFamily="32" charset="0"/>
              </a:rPr>
              <a:t>&gt;</a:t>
            </a:r>
          </a:p>
          <a:p>
            <a:pPr marL="0" indent="0" algn="just" eaLnBrk="1" hangingPunct="1">
              <a:spcBef>
                <a:spcPts val="500"/>
              </a:spcBef>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r>
              <a:rPr lang="es-ES" altLang="es-ES" sz="2000" dirty="0">
                <a:solidFill>
                  <a:srgbClr val="000000"/>
                </a:solidFill>
                <a:latin typeface="Tahoma" pitchFamily="32" charset="0"/>
                <a:cs typeface="Tahoma" pitchFamily="32" charset="0"/>
              </a:rPr>
              <a:t>	</a:t>
            </a:r>
            <a:r>
              <a:rPr lang="es-ES" altLang="es-ES" sz="2000" b="1" dirty="0" smtClean="0">
                <a:solidFill>
                  <a:srgbClr val="000000"/>
                </a:solidFill>
                <a:latin typeface="Tahoma" pitchFamily="32" charset="0"/>
                <a:cs typeface="Tahoma" pitchFamily="32" charset="0"/>
              </a:rPr>
              <a:t>Alter </a:t>
            </a:r>
            <a:r>
              <a:rPr lang="es-ES" altLang="es-ES" sz="2000" b="1" dirty="0" err="1" smtClean="0">
                <a:solidFill>
                  <a:srgbClr val="000000"/>
                </a:solidFill>
                <a:latin typeface="Tahoma" pitchFamily="32" charset="0"/>
                <a:cs typeface="Tahoma" pitchFamily="32" charset="0"/>
              </a:rPr>
              <a:t>table</a:t>
            </a:r>
            <a:r>
              <a:rPr lang="es-ES" altLang="es-ES" sz="2000" b="1" dirty="0" smtClean="0">
                <a:solidFill>
                  <a:srgbClr val="000000"/>
                </a:solidFill>
                <a:latin typeface="Tahoma" pitchFamily="32" charset="0"/>
                <a:cs typeface="Tahoma" pitchFamily="32" charset="0"/>
              </a:rPr>
              <a:t> DEPT </a:t>
            </a:r>
            <a:r>
              <a:rPr lang="es-ES" altLang="es-ES" sz="2000" b="1" dirty="0" err="1" smtClean="0">
                <a:solidFill>
                  <a:srgbClr val="000000"/>
                </a:solidFill>
                <a:latin typeface="Tahoma" pitchFamily="32" charset="0"/>
                <a:cs typeface="Tahoma" pitchFamily="32" charset="0"/>
              </a:rPr>
              <a:t>drop</a:t>
            </a:r>
            <a:r>
              <a:rPr lang="es-ES" altLang="es-ES" sz="2000" b="1" dirty="0" smtClean="0">
                <a:solidFill>
                  <a:srgbClr val="000000"/>
                </a:solidFill>
                <a:latin typeface="Tahoma" pitchFamily="32" charset="0"/>
                <a:cs typeface="Tahoma" pitchFamily="32" charset="0"/>
              </a:rPr>
              <a:t> </a:t>
            </a:r>
            <a:r>
              <a:rPr lang="es-ES" altLang="es-ES" sz="2000" b="1" dirty="0" err="1" smtClean="0">
                <a:solidFill>
                  <a:srgbClr val="000000"/>
                </a:solidFill>
                <a:latin typeface="Tahoma" pitchFamily="32" charset="0"/>
                <a:cs typeface="Tahoma" pitchFamily="32" charset="0"/>
              </a:rPr>
              <a:t>index</a:t>
            </a:r>
            <a:r>
              <a:rPr lang="es-ES" altLang="es-ES" sz="2000" b="1" dirty="0" smtClean="0">
                <a:solidFill>
                  <a:srgbClr val="000000"/>
                </a:solidFill>
                <a:latin typeface="Tahoma" pitchFamily="32" charset="0"/>
                <a:cs typeface="Tahoma" pitchFamily="32" charset="0"/>
              </a:rPr>
              <a:t> DEPT_UNICO;</a:t>
            </a:r>
          </a:p>
          <a:p>
            <a:pPr marL="0" indent="0" algn="just" eaLnBrk="1" hangingPunct="1">
              <a:spcBef>
                <a:spcPts val="500"/>
              </a:spcBef>
            </a:pPr>
            <a:endParaRPr lang="es-ES" altLang="es-ES" sz="2000" dirty="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42128715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084668"/>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Tipos de modificaciones de una tabla:</a:t>
            </a:r>
          </a:p>
          <a:p>
            <a:pPr marL="0" indent="0" algn="just" eaLnBrk="1" hangingPunct="1">
              <a:spcBef>
                <a:spcPts val="500"/>
              </a:spcBef>
            </a:pPr>
            <a:endParaRPr lang="es-ES" altLang="es-ES" sz="2000" dirty="0">
              <a:solidFill>
                <a:srgbClr val="000000"/>
              </a:solidFill>
              <a:latin typeface="Tahoma" pitchFamily="32" charset="0"/>
              <a:cs typeface="Tahoma" pitchFamily="32" charset="0"/>
            </a:endParaRPr>
          </a:p>
          <a:p>
            <a:pPr marL="0" indent="0" algn="just" eaLnBrk="1" hangingPunct="1">
              <a:spcBef>
                <a:spcPts val="500"/>
              </a:spcBef>
            </a:pPr>
            <a:r>
              <a:rPr lang="es-ES" altLang="es-ES" sz="2000" dirty="0">
                <a:solidFill>
                  <a:srgbClr val="000000"/>
                </a:solidFill>
                <a:latin typeface="Tahoma" pitchFamily="32" charset="0"/>
                <a:cs typeface="Tahoma" pitchFamily="32" charset="0"/>
              </a:rPr>
              <a:t>8</a:t>
            </a:r>
            <a:r>
              <a:rPr lang="es-ES" altLang="es-ES" sz="2000" dirty="0" smtClean="0">
                <a:solidFill>
                  <a:srgbClr val="000000"/>
                </a:solidFill>
                <a:latin typeface="Tahoma" pitchFamily="32" charset="0"/>
                <a:cs typeface="Tahoma" pitchFamily="32" charset="0"/>
              </a:rPr>
              <a:t>- Para inicializar un campo </a:t>
            </a:r>
            <a:r>
              <a:rPr lang="es-ES" altLang="es-ES" sz="2000" dirty="0" err="1" smtClean="0">
                <a:solidFill>
                  <a:srgbClr val="000000"/>
                </a:solidFill>
                <a:latin typeface="Tahoma" pitchFamily="32" charset="0"/>
                <a:cs typeface="Tahoma" pitchFamily="32" charset="0"/>
              </a:rPr>
              <a:t>autoincrementable</a:t>
            </a:r>
            <a:r>
              <a:rPr lang="es-ES" altLang="es-ES" sz="2000" dirty="0" smtClean="0">
                <a:solidFill>
                  <a:srgbClr val="000000"/>
                </a:solidFill>
                <a:latin typeface="Tahoma" pitchFamily="32" charset="0"/>
                <a:cs typeface="Tahoma" pitchFamily="32" charset="0"/>
              </a:rPr>
              <a:t>:</a:t>
            </a:r>
          </a:p>
          <a:p>
            <a:pPr marL="0" indent="0" algn="just" eaLnBrk="1" hangingPunct="1">
              <a:spcBef>
                <a:spcPts val="500"/>
              </a:spcBef>
            </a:pPr>
            <a:endParaRPr lang="es-ES" altLang="es-ES" sz="2000" dirty="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	AUTO_INCREMENT = x</a:t>
            </a: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	</a:t>
            </a:r>
          </a:p>
          <a:p>
            <a:pPr marL="0" indent="0" algn="just" eaLnBrk="1" hangingPunct="1">
              <a:spcBef>
                <a:spcPts val="500"/>
              </a:spcBef>
            </a:pPr>
            <a:r>
              <a:rPr lang="es-ES" altLang="es-ES" sz="2000" dirty="0">
                <a:solidFill>
                  <a:srgbClr val="000000"/>
                </a:solidFill>
                <a:latin typeface="Tahoma" pitchFamily="32" charset="0"/>
                <a:cs typeface="Tahoma" pitchFamily="32" charset="0"/>
              </a:rPr>
              <a:t>	</a:t>
            </a:r>
            <a:r>
              <a:rPr lang="es-ES" altLang="es-ES" sz="2000" b="1" dirty="0" smtClean="0">
                <a:solidFill>
                  <a:srgbClr val="000000"/>
                </a:solidFill>
                <a:latin typeface="Tahoma" pitchFamily="32" charset="0"/>
                <a:cs typeface="Tahoma" pitchFamily="32" charset="0"/>
              </a:rPr>
              <a:t>Alter </a:t>
            </a:r>
            <a:r>
              <a:rPr lang="es-ES" altLang="es-ES" sz="2000" b="1" dirty="0" err="1" smtClean="0">
                <a:solidFill>
                  <a:srgbClr val="000000"/>
                </a:solidFill>
                <a:latin typeface="Tahoma" pitchFamily="32" charset="0"/>
                <a:cs typeface="Tahoma" pitchFamily="32" charset="0"/>
              </a:rPr>
              <a:t>table</a:t>
            </a:r>
            <a:r>
              <a:rPr lang="es-ES" altLang="es-ES" sz="2000" b="1" dirty="0" smtClean="0">
                <a:solidFill>
                  <a:srgbClr val="000000"/>
                </a:solidFill>
                <a:latin typeface="Tahoma" pitchFamily="32" charset="0"/>
                <a:cs typeface="Tahoma" pitchFamily="32" charset="0"/>
              </a:rPr>
              <a:t> DEPT AUTO_INCREMENT = 0;</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37967873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Por suerte, todas las operaciones SQL vistas hasta ahora no se realizan de manera común:</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r>
              <a:rPr lang="es-ES" altLang="es-ES" sz="2000" dirty="0" smtClean="0">
                <a:solidFill>
                  <a:srgbClr val="000000"/>
                </a:solidFill>
                <a:latin typeface="Tahoma" pitchFamily="32" charset="0"/>
                <a:cs typeface="Tahoma" pitchFamily="32" charset="0"/>
              </a:rPr>
              <a:t>P.E.: No es habitual generar un código que nos cree una base de datos.</a:t>
            </a:r>
          </a:p>
          <a:p>
            <a:pPr lvl="1"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-Para facilitar estas tareas, que son más de gestión de la estructura de la base de datos, se nos proporcionan herramientas útiles como </a:t>
            </a:r>
            <a:r>
              <a:rPr lang="es-ES" altLang="es-ES" sz="2000" b="1" dirty="0" err="1" smtClean="0">
                <a:solidFill>
                  <a:srgbClr val="000000"/>
                </a:solidFill>
                <a:latin typeface="Tahoma" pitchFamily="32" charset="0"/>
                <a:cs typeface="Tahoma" pitchFamily="32" charset="0"/>
              </a:rPr>
              <a:t>PHPMyAdmin</a:t>
            </a:r>
            <a:r>
              <a:rPr lang="es-ES" altLang="es-ES" sz="2000" b="1" dirty="0" smtClean="0">
                <a:solidFill>
                  <a:srgbClr val="000000"/>
                </a:solidFill>
                <a:latin typeface="Tahoma" pitchFamily="32" charset="0"/>
                <a:cs typeface="Tahoma" pitchFamily="32" charset="0"/>
              </a:rPr>
              <a:t>.</a:t>
            </a: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SQL: DEFINIR DATOS</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estructura de la </a:t>
            </a:r>
            <a:r>
              <a:rPr lang="es-ES" sz="3600" b="1" dirty="0" err="1" smtClean="0">
                <a:solidFill>
                  <a:srgbClr val="000000"/>
                </a:solidFill>
                <a:effectLst>
                  <a:outerShdw blurRad="50800" dist="38100" dir="2700000" algn="tl" rotWithShape="0">
                    <a:prstClr val="black">
                      <a:alpha val="40000"/>
                    </a:prstClr>
                  </a:outerShdw>
                </a:effectLst>
                <a:cs typeface="Arial" charset="0"/>
              </a:rPr>
              <a:t>bbdd</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Creando una base de datos con </a:t>
            </a:r>
            <a:r>
              <a:rPr lang="es-ES" altLang="es-ES" sz="2000" dirty="0" err="1" smtClean="0">
                <a:solidFill>
                  <a:srgbClr val="000000"/>
                </a:solidFill>
                <a:latin typeface="Tahoma" pitchFamily="32" charset="0"/>
                <a:cs typeface="Tahoma" pitchFamily="32" charset="0"/>
              </a:rPr>
              <a:t>PHPMyAdmin</a:t>
            </a: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pic>
        <p:nvPicPr>
          <p:cNvPr id="2" name="Picture 2"/>
          <p:cNvPicPr>
            <a:picLocks noChangeAspect="1" noChangeArrowheads="1"/>
          </p:cNvPicPr>
          <p:nvPr/>
        </p:nvPicPr>
        <p:blipFill>
          <a:blip r:embed="rId4" cstate="print"/>
          <a:srcRect/>
          <a:stretch>
            <a:fillRect/>
          </a:stretch>
        </p:blipFill>
        <p:spPr bwMode="auto">
          <a:xfrm>
            <a:off x="2051720" y="2492896"/>
            <a:ext cx="6055556" cy="1345679"/>
          </a:xfrm>
          <a:prstGeom prst="rect">
            <a:avLst/>
          </a:prstGeom>
          <a:noFill/>
          <a:ln w="9525">
            <a:noFill/>
            <a:miter lim="800000"/>
            <a:headEnd/>
            <a:tailEnd/>
          </a:ln>
        </p:spPr>
      </p:pic>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estructura de la </a:t>
            </a:r>
            <a:r>
              <a:rPr lang="es-ES" sz="3600" b="1" dirty="0" err="1" smtClean="0">
                <a:solidFill>
                  <a:srgbClr val="000000"/>
                </a:solidFill>
                <a:effectLst>
                  <a:outerShdw blurRad="50800" dist="38100" dir="2700000" algn="tl" rotWithShape="0">
                    <a:prstClr val="black">
                      <a:alpha val="40000"/>
                    </a:prstClr>
                  </a:outerShdw>
                </a:effectLst>
                <a:cs typeface="Arial" charset="0"/>
              </a:rPr>
              <a:t>bbdd</a:t>
            </a:r>
            <a:endParaRPr lang="es-ES" sz="3600" b="1" dirty="0" smtClean="0">
              <a:solidFill>
                <a:srgbClr val="000000"/>
              </a:solidFill>
              <a:effectLst>
                <a:outerShdw blurRad="50800" dist="38100" dir="2700000" algn="tl" rotWithShape="0">
                  <a:prstClr val="black">
                    <a:alpha val="40000"/>
                  </a:prstClr>
                </a:outerShdw>
              </a:effectLst>
              <a:cs typeface="Arial"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Creando tablas con </a:t>
            </a:r>
            <a:r>
              <a:rPr lang="es-ES" altLang="es-ES" sz="2000" dirty="0" err="1" smtClean="0">
                <a:solidFill>
                  <a:srgbClr val="000000"/>
                </a:solidFill>
                <a:latin typeface="Tahoma" pitchFamily="32" charset="0"/>
                <a:cs typeface="Tahoma" pitchFamily="32" charset="0"/>
              </a:rPr>
              <a:t>PHPMyAdmin</a:t>
            </a:r>
            <a:r>
              <a:rPr lang="es-ES" altLang="es-ES" sz="2000" dirty="0" smtClean="0">
                <a:solidFill>
                  <a:srgbClr val="000000"/>
                </a:solidFill>
                <a:latin typeface="Tahoma" pitchFamily="32" charset="0"/>
                <a:cs typeface="Tahoma" pitchFamily="32" charset="0"/>
              </a:rPr>
              <a:t>: previa selección a la base de datos.</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pic>
        <p:nvPicPr>
          <p:cNvPr id="3" name="Picture 2"/>
          <p:cNvPicPr>
            <a:picLocks noChangeAspect="1" noChangeArrowheads="1"/>
          </p:cNvPicPr>
          <p:nvPr/>
        </p:nvPicPr>
        <p:blipFill>
          <a:blip r:embed="rId4" cstate="print"/>
          <a:srcRect/>
          <a:stretch>
            <a:fillRect/>
          </a:stretch>
        </p:blipFill>
        <p:spPr bwMode="auto">
          <a:xfrm>
            <a:off x="1705174" y="1871663"/>
            <a:ext cx="6179194" cy="4200824"/>
          </a:xfrm>
          <a:prstGeom prst="rect">
            <a:avLst/>
          </a:prstGeom>
          <a:noFill/>
          <a:ln w="9525">
            <a:noFill/>
            <a:miter lim="800000"/>
            <a:headEnd/>
            <a:tailEnd/>
          </a:ln>
        </p:spPr>
      </p:pic>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estructura de la </a:t>
            </a:r>
            <a:r>
              <a:rPr lang="es-ES" sz="3600" b="1" dirty="0" err="1" smtClean="0">
                <a:solidFill>
                  <a:srgbClr val="000000"/>
                </a:solidFill>
                <a:effectLst>
                  <a:outerShdw blurRad="50800" dist="38100" dir="2700000" algn="tl" rotWithShape="0">
                    <a:prstClr val="black">
                      <a:alpha val="40000"/>
                    </a:prstClr>
                  </a:outerShdw>
                </a:effectLst>
                <a:cs typeface="Arial" charset="0"/>
              </a:rPr>
              <a:t>bbdd</a:t>
            </a:r>
            <a:endParaRPr lang="es-ES" sz="3600" b="1" dirty="0" smtClean="0">
              <a:solidFill>
                <a:srgbClr val="000000"/>
              </a:solidFill>
              <a:effectLst>
                <a:outerShdw blurRad="50800" dist="38100" dir="2700000" algn="tl" rotWithShape="0">
                  <a:prstClr val="black">
                    <a:alpha val="40000"/>
                  </a:prstClr>
                </a:outerShdw>
              </a:effectLst>
              <a:cs typeface="Arial"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Creando campos y modificando con </a:t>
            </a:r>
            <a:r>
              <a:rPr lang="es-ES" altLang="es-ES" sz="2000" dirty="0" err="1" smtClean="0">
                <a:solidFill>
                  <a:srgbClr val="000000"/>
                </a:solidFill>
                <a:latin typeface="Tahoma" pitchFamily="32" charset="0"/>
                <a:cs typeface="Tahoma" pitchFamily="32" charset="0"/>
              </a:rPr>
              <a:t>PHPMyAdmin</a:t>
            </a: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pic>
        <p:nvPicPr>
          <p:cNvPr id="5122" name="Picture 2"/>
          <p:cNvPicPr>
            <a:picLocks noChangeAspect="1" noChangeArrowheads="1"/>
          </p:cNvPicPr>
          <p:nvPr/>
        </p:nvPicPr>
        <p:blipFill>
          <a:blip r:embed="rId4" cstate="print"/>
          <a:srcRect/>
          <a:stretch>
            <a:fillRect/>
          </a:stretch>
        </p:blipFill>
        <p:spPr bwMode="auto">
          <a:xfrm>
            <a:off x="755576" y="2524124"/>
            <a:ext cx="8027127" cy="2417043"/>
          </a:xfrm>
          <a:prstGeom prst="rect">
            <a:avLst/>
          </a:prstGeom>
          <a:noFill/>
          <a:ln w="9525">
            <a:noFill/>
            <a:miter lim="800000"/>
            <a:headEnd/>
            <a:tailEnd/>
          </a:ln>
        </p:spPr>
      </p:pic>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Instalación: </a:t>
            </a: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539552" y="1412776"/>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err="1" smtClean="0">
                <a:solidFill>
                  <a:srgbClr val="000000"/>
                </a:solidFill>
                <a:latin typeface="Tahoma" pitchFamily="32" charset="0"/>
                <a:cs typeface="Tahoma" pitchFamily="32" charset="0"/>
              </a:rPr>
              <a:t>PHPMyAdmin</a:t>
            </a:r>
            <a:r>
              <a:rPr lang="es-ES" altLang="es-ES" sz="2000" dirty="0" smtClean="0">
                <a:solidFill>
                  <a:srgbClr val="000000"/>
                </a:solidFill>
                <a:latin typeface="Tahoma" pitchFamily="32" charset="0"/>
                <a:cs typeface="Tahoma" pitchFamily="32" charset="0"/>
              </a:rPr>
              <a:t> es una herramienta muy potente para la gestión de las bases de datos dentro de PHP.</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La mayoría de servidores web ya vienen con este programa incluido.</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Si no fuese así, lo podremos obtener en:</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r>
              <a:rPr lang="es-ES" altLang="es-ES" sz="2000" dirty="0" smtClean="0">
                <a:solidFill>
                  <a:srgbClr val="000000"/>
                </a:solidFill>
                <a:latin typeface="Tahoma" pitchFamily="32" charset="0"/>
                <a:cs typeface="Tahoma" pitchFamily="32" charset="0"/>
              </a:rPr>
              <a:t> </a:t>
            </a:r>
            <a:r>
              <a:rPr lang="es-ES" altLang="es-ES" sz="2000" dirty="0" smtClean="0">
                <a:solidFill>
                  <a:srgbClr val="000000"/>
                </a:solidFill>
                <a:latin typeface="Tahoma" pitchFamily="32" charset="0"/>
                <a:cs typeface="Tahoma" pitchFamily="32" charset="0"/>
                <a:hlinkClick r:id="rId4"/>
              </a:rPr>
              <a:t>http://</a:t>
            </a:r>
            <a:r>
              <a:rPr lang="es-ES" altLang="es-ES" sz="2000" dirty="0" err="1" smtClean="0">
                <a:solidFill>
                  <a:srgbClr val="000000"/>
                </a:solidFill>
                <a:latin typeface="Tahoma" pitchFamily="32" charset="0"/>
                <a:cs typeface="Tahoma" pitchFamily="32" charset="0"/>
                <a:hlinkClick r:id="rId4"/>
              </a:rPr>
              <a:t>www.phpmyadmin.net</a:t>
            </a: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estructura de la </a:t>
            </a:r>
            <a:r>
              <a:rPr lang="es-ES" sz="3600" b="1" dirty="0" err="1" smtClean="0">
                <a:solidFill>
                  <a:srgbClr val="000000"/>
                </a:solidFill>
                <a:effectLst>
                  <a:outerShdw blurRad="50800" dist="38100" dir="2700000" algn="tl" rotWithShape="0">
                    <a:prstClr val="black">
                      <a:alpha val="40000"/>
                    </a:prstClr>
                  </a:outerShdw>
                </a:effectLst>
                <a:cs typeface="Arial" charset="0"/>
              </a:rPr>
              <a:t>bbdd</a:t>
            </a:r>
            <a:endParaRPr lang="es-ES" sz="3600" b="1" dirty="0" smtClean="0">
              <a:solidFill>
                <a:srgbClr val="000000"/>
              </a:solidFill>
              <a:effectLst>
                <a:outerShdw blurRad="50800" dist="38100" dir="2700000" algn="tl" rotWithShape="0">
                  <a:prstClr val="black">
                    <a:alpha val="40000"/>
                  </a:prstClr>
                </a:outerShdw>
              </a:effectLst>
              <a:cs typeface="Arial"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pic>
        <p:nvPicPr>
          <p:cNvPr id="6" name="Imagen 5"/>
          <p:cNvPicPr>
            <a:picLocks noChangeAspect="1"/>
          </p:cNvPicPr>
          <p:nvPr/>
        </p:nvPicPr>
        <p:blipFill>
          <a:blip r:embed="rId4" cstate="print"/>
          <a:stretch>
            <a:fillRect/>
          </a:stretch>
        </p:blipFill>
        <p:spPr>
          <a:xfrm>
            <a:off x="1331640" y="1340768"/>
            <a:ext cx="6059016" cy="4373800"/>
          </a:xfrm>
          <a:prstGeom prst="rect">
            <a:avLst/>
          </a:prstGeom>
        </p:spPr>
      </p:pic>
    </p:spTree>
    <p:extLst>
      <p:ext uri="{BB962C8B-B14F-4D97-AF65-F5344CB8AC3E}">
        <p14:creationId xmlns="" xmlns:p14="http://schemas.microsoft.com/office/powerpoint/2010/main" val="21965576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estructura de la </a:t>
            </a:r>
            <a:r>
              <a:rPr lang="es-ES" sz="3600" b="1" dirty="0" err="1" smtClean="0">
                <a:solidFill>
                  <a:srgbClr val="000000"/>
                </a:solidFill>
                <a:effectLst>
                  <a:outerShdw blurRad="50800" dist="38100" dir="2700000" algn="tl" rotWithShape="0">
                    <a:prstClr val="black">
                      <a:alpha val="40000"/>
                    </a:prstClr>
                  </a:outerShdw>
                </a:effectLst>
                <a:cs typeface="Arial" charset="0"/>
              </a:rPr>
              <a:t>bbdd</a:t>
            </a:r>
            <a:endParaRPr lang="es-ES" sz="3600" b="1" dirty="0" smtClean="0">
              <a:solidFill>
                <a:srgbClr val="000000"/>
              </a:solidFill>
              <a:effectLst>
                <a:outerShdw blurRad="50800" dist="38100" dir="2700000" algn="tl" rotWithShape="0">
                  <a:prstClr val="black">
                    <a:alpha val="40000"/>
                  </a:prstClr>
                </a:outerShdw>
              </a:effectLst>
              <a:cs typeface="Arial"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Creando CLAVES PRIMARIAS y otras características </a:t>
            </a:r>
          </a:p>
          <a:p>
            <a:pPr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El primer icono hace referencia a la clave primaria de la tabla. Se puede seleccionar más de un campo.</a:t>
            </a: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El segundo icono indica si el campo es o no un índice.</a:t>
            </a: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El tercer icono indica si el campo permite valores duplicados (UNIQUE)</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pic>
        <p:nvPicPr>
          <p:cNvPr id="1026" name="Picture 2"/>
          <p:cNvPicPr>
            <a:picLocks noChangeAspect="1" noChangeArrowheads="1"/>
          </p:cNvPicPr>
          <p:nvPr/>
        </p:nvPicPr>
        <p:blipFill>
          <a:blip r:embed="rId4" cstate="print"/>
          <a:srcRect l="46983" t="45519" r="26890" b="34960"/>
          <a:stretch>
            <a:fillRect/>
          </a:stretch>
        </p:blipFill>
        <p:spPr bwMode="auto">
          <a:xfrm>
            <a:off x="2555776" y="4005064"/>
            <a:ext cx="4464496" cy="1933736"/>
          </a:xfrm>
          <a:prstGeom prst="rect">
            <a:avLst/>
          </a:prstGeom>
          <a:noFill/>
          <a:ln w="9525">
            <a:noFill/>
            <a:miter lim="800000"/>
            <a:headEnd/>
            <a:tailEnd/>
          </a:ln>
        </p:spPr>
      </p:pic>
    </p:spTree>
    <p:extLst>
      <p:ext uri="{BB962C8B-B14F-4D97-AF65-F5344CB8AC3E}">
        <p14:creationId xmlns="" xmlns:p14="http://schemas.microsoft.com/office/powerpoint/2010/main" val="42911970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estructura de la </a:t>
            </a:r>
            <a:r>
              <a:rPr lang="es-ES" sz="3600" b="1" dirty="0" err="1" smtClean="0">
                <a:solidFill>
                  <a:srgbClr val="000000"/>
                </a:solidFill>
                <a:effectLst>
                  <a:outerShdw blurRad="50800" dist="38100" dir="2700000" algn="tl" rotWithShape="0">
                    <a:prstClr val="black">
                      <a:alpha val="40000"/>
                    </a:prstClr>
                  </a:outerShdw>
                </a:effectLst>
                <a:cs typeface="Arial" charset="0"/>
              </a:rPr>
              <a:t>bbdd</a:t>
            </a:r>
            <a:endParaRPr lang="es-ES" sz="3600" b="1" dirty="0" smtClean="0">
              <a:solidFill>
                <a:srgbClr val="000000"/>
              </a:solidFill>
              <a:effectLst>
                <a:outerShdw blurRad="50800" dist="38100" dir="2700000" algn="tl" rotWithShape="0">
                  <a:prstClr val="black">
                    <a:alpha val="40000"/>
                  </a:prstClr>
                </a:outerShdw>
              </a:effectLst>
              <a:cs typeface="Arial"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Creando o eliminando CLAVES E ÍNDICES</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En la tabla que queramos gestionar estas claves o índices veremos un </a:t>
            </a:r>
            <a:r>
              <a:rPr lang="es-ES" altLang="es-ES" sz="2000" dirty="0" err="1" smtClean="0">
                <a:solidFill>
                  <a:srgbClr val="000000"/>
                </a:solidFill>
                <a:latin typeface="Tahoma" pitchFamily="32" charset="0"/>
                <a:cs typeface="Tahoma" pitchFamily="32" charset="0"/>
              </a:rPr>
              <a:t>subapartado</a:t>
            </a:r>
            <a:r>
              <a:rPr lang="es-ES" altLang="es-ES" sz="2000" dirty="0" smtClean="0">
                <a:solidFill>
                  <a:srgbClr val="000000"/>
                </a:solidFill>
                <a:latin typeface="Tahoma" pitchFamily="32" charset="0"/>
                <a:cs typeface="Tahoma" pitchFamily="32" charset="0"/>
              </a:rPr>
              <a:t> correspondiente.</a:t>
            </a: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pic>
        <p:nvPicPr>
          <p:cNvPr id="6146" name="Picture 2"/>
          <p:cNvPicPr>
            <a:picLocks noChangeAspect="1" noChangeArrowheads="1"/>
          </p:cNvPicPr>
          <p:nvPr/>
        </p:nvPicPr>
        <p:blipFill>
          <a:blip r:embed="rId4" cstate="print"/>
          <a:srcRect/>
          <a:stretch>
            <a:fillRect/>
          </a:stretch>
        </p:blipFill>
        <p:spPr bwMode="auto">
          <a:xfrm>
            <a:off x="467544" y="3284984"/>
            <a:ext cx="8153400" cy="1457325"/>
          </a:xfrm>
          <a:prstGeom prst="rect">
            <a:avLst/>
          </a:prstGeom>
          <a:noFill/>
          <a:ln w="9525">
            <a:noFill/>
            <a:miter lim="800000"/>
            <a:headEnd/>
            <a:tailEnd/>
          </a:ln>
        </p:spPr>
      </p:pic>
    </p:spTree>
    <p:extLst>
      <p:ext uri="{BB962C8B-B14F-4D97-AF65-F5344CB8AC3E}">
        <p14:creationId xmlns="" xmlns:p14="http://schemas.microsoft.com/office/powerpoint/2010/main" val="42911970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estructura de la </a:t>
            </a:r>
            <a:r>
              <a:rPr lang="es-ES" sz="3600" b="1" dirty="0" err="1" smtClean="0">
                <a:solidFill>
                  <a:srgbClr val="000000"/>
                </a:solidFill>
                <a:effectLst>
                  <a:outerShdw blurRad="50800" dist="38100" dir="2700000" algn="tl" rotWithShape="0">
                    <a:prstClr val="black">
                      <a:alpha val="40000"/>
                    </a:prstClr>
                  </a:outerShdw>
                </a:effectLst>
                <a:cs typeface="Arial" charset="0"/>
              </a:rPr>
              <a:t>bbdd</a:t>
            </a:r>
            <a:endParaRPr lang="es-ES" sz="3600" b="1" dirty="0" smtClean="0">
              <a:solidFill>
                <a:srgbClr val="000000"/>
              </a:solidFill>
              <a:effectLst>
                <a:outerShdw blurRad="50800" dist="38100" dir="2700000" algn="tl" rotWithShape="0">
                  <a:prstClr val="black">
                    <a:alpha val="40000"/>
                  </a:prstClr>
                </a:outerShdw>
              </a:effectLst>
              <a:cs typeface="Arial"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Creando CLAVES FORANEAS</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A la hora de crear relaciones debemos tener en cuenta que los campos que van a relacionarse deben tener el mismo tipo. </a:t>
            </a: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Los campos </a:t>
            </a:r>
            <a:r>
              <a:rPr lang="es-ES" altLang="es-ES" sz="2000" dirty="0">
                <a:solidFill>
                  <a:srgbClr val="000000"/>
                </a:solidFill>
                <a:latin typeface="Tahoma" pitchFamily="32" charset="0"/>
                <a:cs typeface="Tahoma" pitchFamily="32" charset="0"/>
              </a:rPr>
              <a:t>que queramos que sean </a:t>
            </a:r>
            <a:r>
              <a:rPr lang="es-ES" altLang="es-ES" sz="2000" b="1" dirty="0">
                <a:solidFill>
                  <a:srgbClr val="000000"/>
                </a:solidFill>
                <a:latin typeface="Tahoma" pitchFamily="32" charset="0"/>
                <a:cs typeface="Tahoma" pitchFamily="32" charset="0"/>
              </a:rPr>
              <a:t>clave foránea </a:t>
            </a:r>
            <a:r>
              <a:rPr lang="es-ES" altLang="es-ES" sz="2000" dirty="0">
                <a:solidFill>
                  <a:srgbClr val="000000"/>
                </a:solidFill>
                <a:latin typeface="Tahoma" pitchFamily="32" charset="0"/>
                <a:cs typeface="Tahoma" pitchFamily="32" charset="0"/>
              </a:rPr>
              <a:t>han de ser índices, pueden formar parte de un índice de varios campos o de una clave de varios campos</a:t>
            </a:r>
            <a:r>
              <a:rPr lang="es-ES" altLang="es-ES" sz="2000" b="1" dirty="0">
                <a:solidFill>
                  <a:srgbClr val="000000"/>
                </a:solidFill>
                <a:latin typeface="Tahoma" pitchFamily="32" charset="0"/>
                <a:cs typeface="Tahoma" pitchFamily="32" charset="0"/>
              </a:rPr>
              <a:t>.</a:t>
            </a:r>
            <a:endParaRPr lang="es-ES" altLang="es-ES" sz="2000" dirty="0">
              <a:solidFill>
                <a:srgbClr val="000000"/>
              </a:solidFill>
              <a:latin typeface="Tahoma" pitchFamily="32" charset="0"/>
              <a:cs typeface="Tahoma" pitchFamily="32" charset="0"/>
            </a:endParaRP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42911970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estructura de la </a:t>
            </a:r>
            <a:r>
              <a:rPr lang="es-ES" sz="3600" b="1" dirty="0" err="1" smtClean="0">
                <a:solidFill>
                  <a:srgbClr val="000000"/>
                </a:solidFill>
                <a:effectLst>
                  <a:outerShdw blurRad="50800" dist="38100" dir="2700000" algn="tl" rotWithShape="0">
                    <a:prstClr val="black">
                      <a:alpha val="40000"/>
                    </a:prstClr>
                  </a:outerShdw>
                </a:effectLst>
                <a:cs typeface="Arial" charset="0"/>
              </a:rPr>
              <a:t>bbdd</a:t>
            </a:r>
            <a:endParaRPr lang="es-ES" sz="3600" b="1" dirty="0" smtClean="0">
              <a:solidFill>
                <a:srgbClr val="000000"/>
              </a:solidFill>
              <a:effectLst>
                <a:outerShdw blurRad="50800" dist="38100" dir="2700000" algn="tl" rotWithShape="0">
                  <a:prstClr val="black">
                    <a:alpha val="40000"/>
                  </a:prstClr>
                </a:outerShdw>
              </a:effectLst>
              <a:cs typeface="Arial"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Creando CLAVES FORANEAS Y RELACIONES</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Para crear este tipo de relaciones se tiene que seleccionar la tabla que contenga este tipo de clave y seleccionar “VISTA DE RELACIONES”:</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pic>
        <p:nvPicPr>
          <p:cNvPr id="2050" name="Picture 2"/>
          <p:cNvPicPr>
            <a:picLocks noChangeAspect="1" noChangeArrowheads="1"/>
          </p:cNvPicPr>
          <p:nvPr/>
        </p:nvPicPr>
        <p:blipFill>
          <a:blip r:embed="rId4" cstate="print"/>
          <a:srcRect l="41537" t="66667" r="34444" b="14867"/>
          <a:stretch>
            <a:fillRect/>
          </a:stretch>
        </p:blipFill>
        <p:spPr bwMode="auto">
          <a:xfrm>
            <a:off x="2627784" y="3645024"/>
            <a:ext cx="4392488" cy="1899592"/>
          </a:xfrm>
          <a:prstGeom prst="rect">
            <a:avLst/>
          </a:prstGeom>
          <a:noFill/>
          <a:ln w="9525">
            <a:noFill/>
            <a:miter lim="800000"/>
            <a:headEnd/>
            <a:tailEnd/>
          </a:ln>
        </p:spPr>
      </p:pic>
    </p:spTree>
    <p:extLst>
      <p:ext uri="{BB962C8B-B14F-4D97-AF65-F5344CB8AC3E}">
        <p14:creationId xmlns="" xmlns:p14="http://schemas.microsoft.com/office/powerpoint/2010/main" val="42911970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estructura de la </a:t>
            </a:r>
            <a:r>
              <a:rPr lang="es-ES" sz="3600" b="1" dirty="0" err="1" smtClean="0">
                <a:solidFill>
                  <a:srgbClr val="000000"/>
                </a:solidFill>
                <a:effectLst>
                  <a:outerShdw blurRad="50800" dist="38100" dir="2700000" algn="tl" rotWithShape="0">
                    <a:prstClr val="black">
                      <a:alpha val="40000"/>
                    </a:prstClr>
                  </a:outerShdw>
                </a:effectLst>
                <a:cs typeface="Arial" charset="0"/>
              </a:rPr>
              <a:t>bbdd</a:t>
            </a:r>
            <a:endParaRPr lang="es-ES" sz="3600" b="1" dirty="0" smtClean="0">
              <a:solidFill>
                <a:srgbClr val="000000"/>
              </a:solidFill>
              <a:effectLst>
                <a:outerShdw blurRad="50800" dist="38100" dir="2700000" algn="tl" rotWithShape="0">
                  <a:prstClr val="black">
                    <a:alpha val="40000"/>
                  </a:prstClr>
                </a:outerShdw>
              </a:effectLst>
              <a:cs typeface="Arial"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340768"/>
            <a:ext cx="8229600" cy="59368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Creando CLAVES FORANEAS Y RELACIONES</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pic>
        <p:nvPicPr>
          <p:cNvPr id="2" name="Imagen 1"/>
          <p:cNvPicPr>
            <a:picLocks noChangeAspect="1"/>
          </p:cNvPicPr>
          <p:nvPr/>
        </p:nvPicPr>
        <p:blipFill>
          <a:blip r:embed="rId4" cstate="print"/>
          <a:stretch>
            <a:fillRect/>
          </a:stretch>
        </p:blipFill>
        <p:spPr>
          <a:xfrm>
            <a:off x="2572845" y="1772816"/>
            <a:ext cx="6278713" cy="4434964"/>
          </a:xfrm>
          <a:prstGeom prst="rect">
            <a:avLst/>
          </a:prstGeom>
        </p:spPr>
      </p:pic>
    </p:spTree>
    <p:extLst>
      <p:ext uri="{BB962C8B-B14F-4D97-AF65-F5344CB8AC3E}">
        <p14:creationId xmlns="" xmlns:p14="http://schemas.microsoft.com/office/powerpoint/2010/main" val="4556566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smtClean="0">
                <a:effectLst>
                  <a:outerShdw blurRad="50800" dist="38100" dir="2700000" algn="tl" rotWithShape="0">
                    <a:prstClr val="black">
                      <a:alpha val="40000"/>
                    </a:prstClr>
                  </a:outerShdw>
                </a:effectLst>
                <a:cs typeface="Arial" charset="0"/>
              </a:rPr>
              <a:t>PHPMyAdmin</a:t>
            </a:r>
            <a:r>
              <a:rPr lang="es-ES" sz="3600" b="1" dirty="0" smtClean="0">
                <a:effectLst>
                  <a:outerShdw blurRad="50800" dist="38100" dir="2700000" algn="tl" rotWithShape="0">
                    <a:prstClr val="black">
                      <a:alpha val="40000"/>
                    </a:prstClr>
                  </a:outerShdw>
                </a:effectLst>
                <a:cs typeface="Arial" charset="0"/>
              </a:rPr>
              <a:t>: DIAGRAMAS</a:t>
            </a:r>
            <a:endParaRPr lang="es-ES" sz="3600" b="1" dirty="0">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A partir de </a:t>
            </a:r>
            <a:r>
              <a:rPr lang="es-ES" altLang="es-ES" sz="2000" dirty="0" err="1" smtClean="0">
                <a:solidFill>
                  <a:srgbClr val="000000"/>
                </a:solidFill>
                <a:latin typeface="Tahoma" pitchFamily="32" charset="0"/>
                <a:cs typeface="Tahoma" pitchFamily="32" charset="0"/>
              </a:rPr>
              <a:t>PhpMyAdmin</a:t>
            </a:r>
            <a:r>
              <a:rPr lang="es-ES" altLang="es-ES" sz="2000" dirty="0" smtClean="0">
                <a:solidFill>
                  <a:srgbClr val="000000"/>
                </a:solidFill>
                <a:latin typeface="Tahoma" pitchFamily="32" charset="0"/>
                <a:cs typeface="Tahoma" pitchFamily="32" charset="0"/>
              </a:rPr>
              <a:t> </a:t>
            </a:r>
            <a:r>
              <a:rPr lang="es-ES" altLang="es-ES" sz="2000" dirty="0">
                <a:solidFill>
                  <a:srgbClr val="000000"/>
                </a:solidFill>
                <a:latin typeface="Tahoma" pitchFamily="32" charset="0"/>
                <a:cs typeface="Tahoma" pitchFamily="32" charset="0"/>
              </a:rPr>
              <a:t>3</a:t>
            </a:r>
            <a:r>
              <a:rPr lang="es-ES" altLang="es-ES" sz="2000" dirty="0" smtClean="0">
                <a:solidFill>
                  <a:srgbClr val="000000"/>
                </a:solidFill>
                <a:latin typeface="Tahoma" pitchFamily="32" charset="0"/>
                <a:cs typeface="Tahoma" pitchFamily="32" charset="0"/>
              </a:rPr>
              <a:t>.5 se nos muestra una opción muy interesante a la hora de trabar con muchas tablas y poder consultar de un vistazo campos, claves primarias y claves foráneas, la opción </a:t>
            </a:r>
            <a:r>
              <a:rPr lang="es-ES" altLang="es-ES" sz="2000" b="1" dirty="0" smtClean="0">
                <a:solidFill>
                  <a:srgbClr val="000000"/>
                </a:solidFill>
                <a:latin typeface="Tahoma" pitchFamily="32" charset="0"/>
                <a:cs typeface="Tahoma" pitchFamily="32" charset="0"/>
              </a:rPr>
              <a:t>DISEÑADOR</a:t>
            </a:r>
            <a:r>
              <a:rPr lang="es-ES" altLang="es-ES" sz="2000" dirty="0" smtClean="0">
                <a:solidFill>
                  <a:srgbClr val="000000"/>
                </a:solidFill>
                <a:latin typeface="Tahoma" pitchFamily="32" charset="0"/>
                <a:cs typeface="Tahoma" pitchFamily="32" charset="0"/>
              </a:rPr>
              <a:t>.</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3"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pic>
        <p:nvPicPr>
          <p:cNvPr id="6" name="Imagen 5"/>
          <p:cNvPicPr>
            <a:picLocks noChangeAspect="1"/>
          </p:cNvPicPr>
          <p:nvPr/>
        </p:nvPicPr>
        <p:blipFill rotWithShape="1">
          <a:blip r:embed="rId4" cstate="print"/>
          <a:srcRect l="1289" t="10372" r="-10" b="5291"/>
          <a:stretch/>
        </p:blipFill>
        <p:spPr>
          <a:xfrm>
            <a:off x="2630433" y="2667456"/>
            <a:ext cx="6221126" cy="3397062"/>
          </a:xfrm>
          <a:prstGeom prst="rect">
            <a:avLst/>
          </a:prstGeom>
        </p:spPr>
      </p:pic>
    </p:spTree>
    <p:extLst>
      <p:ext uri="{BB962C8B-B14F-4D97-AF65-F5344CB8AC3E}">
        <p14:creationId xmlns="" xmlns:p14="http://schemas.microsoft.com/office/powerpoint/2010/main" val="13385964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estructura de la </a:t>
            </a:r>
            <a:r>
              <a:rPr lang="es-ES" sz="3600" b="1" dirty="0" err="1" smtClean="0">
                <a:solidFill>
                  <a:srgbClr val="000000"/>
                </a:solidFill>
                <a:effectLst>
                  <a:outerShdw blurRad="50800" dist="38100" dir="2700000" algn="tl" rotWithShape="0">
                    <a:prstClr val="black">
                      <a:alpha val="40000"/>
                    </a:prstClr>
                  </a:outerShdw>
                </a:effectLst>
                <a:cs typeface="Arial" charset="0"/>
              </a:rPr>
              <a:t>bbdd</a:t>
            </a:r>
            <a:endParaRPr lang="es-ES" sz="3600" b="1" dirty="0" smtClean="0">
              <a:solidFill>
                <a:srgbClr val="000000"/>
              </a:solidFill>
              <a:effectLst>
                <a:outerShdw blurRad="50800" dist="38100" dir="2700000" algn="tl" rotWithShape="0">
                  <a:prstClr val="black">
                    <a:alpha val="40000"/>
                  </a:prstClr>
                </a:outerShdw>
              </a:effectLst>
              <a:cs typeface="Arial"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Creando CLAVES FORANEAS Y RELACIONES</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Podemos crear relaciones con el </a:t>
            </a:r>
            <a:r>
              <a:rPr lang="es-ES" altLang="es-ES" sz="2000" b="1" dirty="0" smtClean="0">
                <a:solidFill>
                  <a:srgbClr val="000000"/>
                </a:solidFill>
                <a:latin typeface="Tahoma" pitchFamily="32" charset="0"/>
                <a:cs typeface="Tahoma" pitchFamily="32" charset="0"/>
              </a:rPr>
              <a:t>DISEÑADOR </a:t>
            </a:r>
            <a:r>
              <a:rPr lang="es-ES" altLang="es-ES" sz="2000" dirty="0" smtClean="0">
                <a:solidFill>
                  <a:srgbClr val="000000"/>
                </a:solidFill>
                <a:latin typeface="Tahoma" pitchFamily="32" charset="0"/>
                <a:cs typeface="Tahoma" pitchFamily="32" charset="0"/>
              </a:rPr>
              <a:t>en la base de datos</a:t>
            </a:r>
            <a:r>
              <a:rPr lang="es-ES" altLang="es-ES" sz="2000" b="1" dirty="0" smtClean="0">
                <a:solidFill>
                  <a:srgbClr val="000000"/>
                </a:solidFill>
                <a:latin typeface="Tahoma" pitchFamily="32" charset="0"/>
                <a:cs typeface="Tahoma" pitchFamily="32" charset="0"/>
              </a:rPr>
              <a:t>.</a:t>
            </a: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pic>
        <p:nvPicPr>
          <p:cNvPr id="1029" name="Picture 5"/>
          <p:cNvPicPr>
            <a:picLocks noChangeAspect="1" noChangeArrowheads="1"/>
          </p:cNvPicPr>
          <p:nvPr/>
        </p:nvPicPr>
        <p:blipFill>
          <a:blip r:embed="rId4" cstate="print"/>
          <a:srcRect/>
          <a:stretch>
            <a:fillRect/>
          </a:stretch>
        </p:blipFill>
        <p:spPr bwMode="auto">
          <a:xfrm>
            <a:off x="0" y="2852936"/>
            <a:ext cx="9038565" cy="1687438"/>
          </a:xfrm>
          <a:prstGeom prst="rect">
            <a:avLst/>
          </a:prstGeom>
          <a:noFill/>
          <a:ln w="9525">
            <a:noFill/>
            <a:miter lim="800000"/>
            <a:headEnd/>
            <a:tailEnd/>
          </a:ln>
        </p:spPr>
      </p:pic>
      <p:sp>
        <p:nvSpPr>
          <p:cNvPr id="10" name="9 Rectángulo"/>
          <p:cNvSpPr/>
          <p:nvPr/>
        </p:nvSpPr>
        <p:spPr>
          <a:xfrm>
            <a:off x="539552" y="4725144"/>
            <a:ext cx="8136904" cy="1200329"/>
          </a:xfrm>
          <a:prstGeom prst="rect">
            <a:avLst/>
          </a:prstGeom>
        </p:spPr>
        <p:txBody>
          <a:bodyPr wrap="square">
            <a:spAutoFit/>
          </a:bodyPr>
          <a:lstStyle/>
          <a:p>
            <a:pPr algn="just">
              <a:spcBef>
                <a:spcPts val="500"/>
              </a:spcBef>
              <a:buFontTx/>
              <a:buChar char="-"/>
            </a:pPr>
            <a:r>
              <a:rPr lang="es-ES" altLang="es-ES" dirty="0" smtClean="0">
                <a:solidFill>
                  <a:srgbClr val="000000"/>
                </a:solidFill>
                <a:latin typeface="Tahoma" pitchFamily="32" charset="0"/>
                <a:cs typeface="Tahoma" pitchFamily="32" charset="0"/>
              </a:rPr>
              <a:t>De esta forma también se mantienen los mismos requisitos que anteriormente, es decir: Los campos que queramos que sean </a:t>
            </a:r>
            <a:r>
              <a:rPr lang="es-ES" altLang="es-ES" b="1" dirty="0" smtClean="0">
                <a:solidFill>
                  <a:srgbClr val="000000"/>
                </a:solidFill>
                <a:latin typeface="Tahoma" pitchFamily="32" charset="0"/>
                <a:cs typeface="Tahoma" pitchFamily="32" charset="0"/>
              </a:rPr>
              <a:t>clave foránea </a:t>
            </a:r>
            <a:r>
              <a:rPr lang="es-ES" altLang="es-ES" dirty="0" smtClean="0">
                <a:solidFill>
                  <a:srgbClr val="000000"/>
                </a:solidFill>
                <a:latin typeface="Tahoma" pitchFamily="32" charset="0"/>
                <a:cs typeface="Tahoma" pitchFamily="32" charset="0"/>
              </a:rPr>
              <a:t>han de ser índices, pueden formar parte de un índice de varios campos o de una clave de varios campos</a:t>
            </a:r>
            <a:r>
              <a:rPr lang="es-ES" altLang="es-ES" b="1" dirty="0" smtClean="0">
                <a:solidFill>
                  <a:srgbClr val="000000"/>
                </a:solidFill>
                <a:latin typeface="Tahoma" pitchFamily="32" charset="0"/>
                <a:cs typeface="Tahoma" pitchFamily="32" charset="0"/>
              </a:rPr>
              <a:t>.</a:t>
            </a:r>
            <a:endParaRPr lang="es-ES" altLang="es-ES"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42911970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estructura de la </a:t>
            </a:r>
            <a:r>
              <a:rPr lang="es-ES" sz="3600" b="1" dirty="0" err="1" smtClean="0">
                <a:solidFill>
                  <a:srgbClr val="000000"/>
                </a:solidFill>
                <a:effectLst>
                  <a:outerShdw blurRad="50800" dist="38100" dir="2700000" algn="tl" rotWithShape="0">
                    <a:prstClr val="black">
                      <a:alpha val="40000"/>
                    </a:prstClr>
                  </a:outerShdw>
                </a:effectLst>
                <a:cs typeface="Arial" charset="0"/>
              </a:rPr>
              <a:t>bbdd</a:t>
            </a:r>
            <a:endParaRPr lang="es-ES" sz="3600" b="1" dirty="0" smtClean="0">
              <a:solidFill>
                <a:srgbClr val="000000"/>
              </a:solidFill>
              <a:effectLst>
                <a:outerShdw blurRad="50800" dist="38100" dir="2700000" algn="tl" rotWithShape="0">
                  <a:prstClr val="black">
                    <a:alpha val="40000"/>
                  </a:prstClr>
                </a:outerShdw>
              </a:effectLst>
              <a:cs typeface="Arial"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Creando CLAVES FORANEAS Y RELACIONES</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buFontTx/>
              <a:buChar char="-"/>
            </a:pPr>
            <a:r>
              <a:rPr lang="es-ES" altLang="es-ES" sz="2000" dirty="0" smtClean="0">
                <a:solidFill>
                  <a:srgbClr val="000000"/>
                </a:solidFill>
                <a:latin typeface="Tahoma" pitchFamily="32" charset="0"/>
                <a:cs typeface="Tahoma" pitchFamily="32" charset="0"/>
              </a:rPr>
              <a:t>Veremos un esquema muy visual de nuestras tablas.</a:t>
            </a:r>
          </a:p>
          <a:p>
            <a:pPr algn="just" eaLnBrk="1" hangingPunct="1">
              <a:spcBef>
                <a:spcPts val="500"/>
              </a:spcBef>
              <a:buFontTx/>
              <a:buChar char="-"/>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Primero de todo se debe seleccionar la herramienta de relación:</a:t>
            </a:r>
          </a:p>
          <a:p>
            <a:pPr algn="just" eaLnBrk="1" hangingPunct="1">
              <a:spcBef>
                <a:spcPts val="500"/>
              </a:spcBef>
              <a:buFontTx/>
              <a:buChar char="-"/>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-Se nos indica que seleccionemos la </a:t>
            </a:r>
            <a:r>
              <a:rPr lang="es-ES" altLang="es-ES" sz="2000" b="1" dirty="0" smtClean="0">
                <a:solidFill>
                  <a:srgbClr val="000000"/>
                </a:solidFill>
                <a:latin typeface="Tahoma" pitchFamily="32" charset="0"/>
                <a:cs typeface="Tahoma" pitchFamily="32" charset="0"/>
              </a:rPr>
              <a:t>clave referenciada</a:t>
            </a:r>
            <a:r>
              <a:rPr lang="es-ES" altLang="es-ES" sz="2000" dirty="0" smtClean="0">
                <a:solidFill>
                  <a:srgbClr val="000000"/>
                </a:solidFill>
                <a:latin typeface="Tahoma" pitchFamily="32" charset="0"/>
                <a:cs typeface="Tahoma" pitchFamily="32" charset="0"/>
              </a:rPr>
              <a:t>. Esto es la clave primaria de la primera tabla.</a:t>
            </a:r>
          </a:p>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Se nos indica que seleccionemos la </a:t>
            </a:r>
            <a:r>
              <a:rPr lang="es-ES" altLang="es-ES" sz="2000" b="1" dirty="0" smtClean="0">
                <a:solidFill>
                  <a:srgbClr val="000000"/>
                </a:solidFill>
                <a:latin typeface="Tahoma" pitchFamily="32" charset="0"/>
                <a:cs typeface="Tahoma" pitchFamily="32" charset="0"/>
              </a:rPr>
              <a:t>clave foránea </a:t>
            </a:r>
            <a:r>
              <a:rPr lang="es-ES" altLang="es-ES" sz="2000" dirty="0" smtClean="0">
                <a:solidFill>
                  <a:srgbClr val="000000"/>
                </a:solidFill>
                <a:latin typeface="Tahoma" pitchFamily="32" charset="0"/>
                <a:cs typeface="Tahoma" pitchFamily="32" charset="0"/>
              </a:rPr>
              <a:t>de la segunda tabla.</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pic>
        <p:nvPicPr>
          <p:cNvPr id="2051" name="Picture 3"/>
          <p:cNvPicPr>
            <a:picLocks noChangeAspect="1" noChangeArrowheads="1"/>
          </p:cNvPicPr>
          <p:nvPr/>
        </p:nvPicPr>
        <p:blipFill>
          <a:blip r:embed="rId4" cstate="print"/>
          <a:srcRect/>
          <a:stretch>
            <a:fillRect/>
          </a:stretch>
        </p:blipFill>
        <p:spPr bwMode="auto">
          <a:xfrm>
            <a:off x="611560" y="3501008"/>
            <a:ext cx="7915275" cy="542925"/>
          </a:xfrm>
          <a:prstGeom prst="rect">
            <a:avLst/>
          </a:prstGeom>
          <a:noFill/>
          <a:ln w="9525">
            <a:noFill/>
            <a:miter lim="800000"/>
            <a:headEnd/>
            <a:tailEnd/>
          </a:ln>
        </p:spPr>
      </p:pic>
    </p:spTree>
    <p:extLst>
      <p:ext uri="{BB962C8B-B14F-4D97-AF65-F5344CB8AC3E}">
        <p14:creationId xmlns="" xmlns:p14="http://schemas.microsoft.com/office/powerpoint/2010/main" val="42911970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estructura de la </a:t>
            </a:r>
            <a:r>
              <a:rPr lang="es-ES" sz="3600" b="1" dirty="0" err="1" smtClean="0">
                <a:solidFill>
                  <a:srgbClr val="000000"/>
                </a:solidFill>
                <a:effectLst>
                  <a:outerShdw blurRad="50800" dist="38100" dir="2700000" algn="tl" rotWithShape="0">
                    <a:prstClr val="black">
                      <a:alpha val="40000"/>
                    </a:prstClr>
                  </a:outerShdw>
                </a:effectLst>
                <a:cs typeface="Arial" charset="0"/>
              </a:rPr>
              <a:t>bbdd</a:t>
            </a:r>
            <a:endParaRPr lang="es-ES" sz="3600" b="1" dirty="0" smtClean="0">
              <a:solidFill>
                <a:srgbClr val="000000"/>
              </a:solidFill>
              <a:effectLst>
                <a:outerShdw blurRad="50800" dist="38100" dir="2700000" algn="tl" rotWithShape="0">
                  <a:prstClr val="black">
                    <a:alpha val="40000"/>
                  </a:prstClr>
                </a:outerShdw>
              </a:effectLst>
              <a:cs typeface="Arial"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Creando CLAVES FORANEAS Y RELACIONES</a:t>
            </a:r>
          </a:p>
          <a:p>
            <a:pPr algn="just" eaLnBrk="1" hangingPunct="1">
              <a:spcBef>
                <a:spcPts val="500"/>
              </a:spcBef>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pPr>
            <a:r>
              <a:rPr lang="es-ES" altLang="es-ES" sz="2000" b="1" dirty="0" smtClean="0">
                <a:solidFill>
                  <a:srgbClr val="000000"/>
                </a:solidFill>
                <a:latin typeface="Tahoma" pitchFamily="32" charset="0"/>
                <a:cs typeface="Tahoma" pitchFamily="32" charset="0"/>
              </a:rPr>
              <a:t>- </a:t>
            </a:r>
            <a:r>
              <a:rPr lang="es-ES" altLang="es-ES" sz="2000" dirty="0" smtClean="0">
                <a:solidFill>
                  <a:srgbClr val="000000"/>
                </a:solidFill>
                <a:latin typeface="Tahoma" pitchFamily="32" charset="0"/>
                <a:cs typeface="Tahoma" pitchFamily="32" charset="0"/>
              </a:rPr>
              <a:t>Una vez finalizada una relación, en el diseñador podremos ver esta ventana: </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Si aun no tenemos claro que acciones podremos tomar en este apartado por ahora podremos pulsar OK.</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pic>
        <p:nvPicPr>
          <p:cNvPr id="2" name="Picture 2"/>
          <p:cNvPicPr>
            <a:picLocks noChangeAspect="1" noChangeArrowheads="1"/>
          </p:cNvPicPr>
          <p:nvPr/>
        </p:nvPicPr>
        <p:blipFill>
          <a:blip r:embed="rId4" cstate="print"/>
          <a:srcRect/>
          <a:stretch>
            <a:fillRect/>
          </a:stretch>
        </p:blipFill>
        <p:spPr bwMode="auto">
          <a:xfrm>
            <a:off x="2267744" y="2708920"/>
            <a:ext cx="1933575" cy="1323975"/>
          </a:xfrm>
          <a:prstGeom prst="rect">
            <a:avLst/>
          </a:prstGeom>
          <a:noFill/>
          <a:ln w="9525">
            <a:noFill/>
            <a:miter lim="800000"/>
            <a:headEnd/>
            <a:tailEnd/>
          </a:ln>
        </p:spPr>
      </p:pic>
    </p:spTree>
    <p:extLst>
      <p:ext uri="{BB962C8B-B14F-4D97-AF65-F5344CB8AC3E}">
        <p14:creationId xmlns="" xmlns:p14="http://schemas.microsoft.com/office/powerpoint/2010/main" val="42911970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Ejecución: </a:t>
            </a: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539552" y="1412776"/>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Con el servidor iniciado (</a:t>
            </a:r>
            <a:r>
              <a:rPr lang="es-ES" altLang="es-ES" sz="2000" dirty="0" err="1" smtClean="0">
                <a:solidFill>
                  <a:srgbClr val="000000"/>
                </a:solidFill>
                <a:latin typeface="Tahoma" pitchFamily="32" charset="0"/>
                <a:cs typeface="Tahoma" pitchFamily="32" charset="0"/>
              </a:rPr>
              <a:t>EasyPHP</a:t>
            </a:r>
            <a:r>
              <a:rPr lang="es-ES" altLang="es-ES" sz="2000" dirty="0" smtClean="0">
                <a:solidFill>
                  <a:srgbClr val="000000"/>
                </a:solidFill>
                <a:latin typeface="Tahoma" pitchFamily="32" charset="0"/>
                <a:cs typeface="Tahoma" pitchFamily="32" charset="0"/>
              </a:rPr>
              <a:t>) accedemos al navegador y vamos a:</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r>
              <a:rPr lang="es-ES" altLang="es-ES" sz="2000" dirty="0" smtClean="0">
                <a:solidFill>
                  <a:srgbClr val="000000"/>
                </a:solidFill>
                <a:latin typeface="Tahoma" pitchFamily="32" charset="0"/>
                <a:cs typeface="Tahoma" pitchFamily="32" charset="0"/>
              </a:rPr>
              <a:t>	</a:t>
            </a:r>
            <a:r>
              <a:rPr lang="es-ES" altLang="es-ES" sz="2000" dirty="0">
                <a:solidFill>
                  <a:srgbClr val="000000"/>
                </a:solidFill>
                <a:latin typeface="Tahoma" pitchFamily="32" charset="0"/>
                <a:cs typeface="Tahoma" pitchFamily="32" charset="0"/>
                <a:hlinkClick r:id="rId4"/>
              </a:rPr>
              <a:t>http://localhost/home</a:t>
            </a:r>
            <a:r>
              <a:rPr lang="es-ES" altLang="es-ES" sz="2000" dirty="0" smtClean="0">
                <a:solidFill>
                  <a:srgbClr val="000000"/>
                </a:solidFill>
                <a:latin typeface="Tahoma" pitchFamily="32" charset="0"/>
                <a:cs typeface="Tahoma" pitchFamily="32" charset="0"/>
                <a:hlinkClick r:id="rId4"/>
              </a:rPr>
              <a:t>/</a:t>
            </a: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chemeClr val="tx1"/>
              </a:solidFill>
              <a:latin typeface="Tahoma" pitchFamily="32" charset="0"/>
              <a:cs typeface="Tahoma" pitchFamily="32" charset="0"/>
            </a:endParaRPr>
          </a:p>
          <a:p>
            <a:pPr marL="0" indent="0" algn="just" eaLnBrk="1" hangingPunct="1">
              <a:spcBef>
                <a:spcPts val="500"/>
              </a:spcBef>
            </a:pPr>
            <a:r>
              <a:rPr lang="es-ES" altLang="es-ES" sz="2000" dirty="0">
                <a:solidFill>
                  <a:srgbClr val="000000"/>
                </a:solidFill>
                <a:latin typeface="Tahoma" pitchFamily="32" charset="0"/>
                <a:cs typeface="Tahoma" pitchFamily="32" charset="0"/>
              </a:rPr>
              <a:t>	</a:t>
            </a:r>
            <a:r>
              <a:rPr lang="es-ES" altLang="es-ES" sz="2000" dirty="0" smtClean="0">
                <a:solidFill>
                  <a:srgbClr val="000000"/>
                </a:solidFill>
                <a:latin typeface="Tahoma" pitchFamily="32" charset="0"/>
                <a:cs typeface="Tahoma" pitchFamily="32" charset="0"/>
              </a:rPr>
              <a:t>-En modules clicaremos en open para abrir el administrador, normalmente </a:t>
            </a:r>
            <a:r>
              <a:rPr lang="es-ES" altLang="es-ES" sz="2000" dirty="0" err="1" smtClean="0">
                <a:solidFill>
                  <a:srgbClr val="000000"/>
                </a:solidFill>
                <a:latin typeface="Tahoma" pitchFamily="32" charset="0"/>
                <a:cs typeface="Tahoma" pitchFamily="32" charset="0"/>
              </a:rPr>
              <a:t>PHPMyAdmin</a:t>
            </a:r>
            <a:r>
              <a:rPr lang="es-ES" altLang="es-ES" sz="2000" dirty="0" smtClean="0">
                <a:solidFill>
                  <a:srgbClr val="000000"/>
                </a:solidFill>
                <a:latin typeface="Tahoma" pitchFamily="32" charset="0"/>
                <a:cs typeface="Tahoma" pitchFamily="32" charset="0"/>
              </a:rPr>
              <a:t>:</a:t>
            </a:r>
          </a:p>
          <a:p>
            <a:pPr marL="0" indent="0" algn="just" eaLnBrk="1" hangingPunct="1">
              <a:spcBef>
                <a:spcPts val="500"/>
              </a:spcBef>
            </a:pPr>
            <a:endParaRPr lang="es-ES" altLang="es-ES" sz="2000" dirty="0">
              <a:solidFill>
                <a:srgbClr val="000000"/>
              </a:solidFill>
              <a:latin typeface="Tahoma" pitchFamily="32" charset="0"/>
              <a:cs typeface="Tahoma" pitchFamily="32" charset="0"/>
            </a:endParaRPr>
          </a:p>
          <a:p>
            <a:pPr marL="0" indent="0" algn="just" eaLnBrk="1" hangingPunct="1">
              <a:spcBef>
                <a:spcPts val="500"/>
              </a:spcBef>
            </a:pPr>
            <a:r>
              <a:rPr lang="es-ES" altLang="es-ES" sz="2000" dirty="0" smtClean="0">
                <a:solidFill>
                  <a:srgbClr val="000000"/>
                </a:solidFill>
                <a:latin typeface="Tahoma" pitchFamily="32" charset="0"/>
                <a:cs typeface="Tahoma" pitchFamily="32" charset="0"/>
              </a:rPr>
              <a:t> </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pic>
        <p:nvPicPr>
          <p:cNvPr id="2" name="Imagen 1"/>
          <p:cNvPicPr>
            <a:picLocks noChangeAspect="1"/>
          </p:cNvPicPr>
          <p:nvPr/>
        </p:nvPicPr>
        <p:blipFill>
          <a:blip r:embed="rId5" cstate="print"/>
          <a:stretch>
            <a:fillRect/>
          </a:stretch>
        </p:blipFill>
        <p:spPr>
          <a:xfrm>
            <a:off x="354699" y="4077072"/>
            <a:ext cx="8334375" cy="1009650"/>
          </a:xfrm>
          <a:prstGeom prst="rect">
            <a:avLst/>
          </a:prstGeom>
        </p:spPr>
      </p:pic>
    </p:spTree>
    <p:extLst>
      <p:ext uri="{BB962C8B-B14F-4D97-AF65-F5344CB8AC3E}">
        <p14:creationId xmlns="" xmlns:p14="http://schemas.microsoft.com/office/powerpoint/2010/main" val="19656081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estructura de la </a:t>
            </a:r>
            <a:r>
              <a:rPr lang="es-ES" sz="3600" b="1" dirty="0" err="1" smtClean="0">
                <a:solidFill>
                  <a:srgbClr val="000000"/>
                </a:solidFill>
                <a:effectLst>
                  <a:outerShdw blurRad="50800" dist="38100" dir="2700000" algn="tl" rotWithShape="0">
                    <a:prstClr val="black">
                      <a:alpha val="40000"/>
                    </a:prstClr>
                  </a:outerShdw>
                </a:effectLst>
                <a:cs typeface="Arial" charset="0"/>
              </a:rPr>
              <a:t>bbdd</a:t>
            </a:r>
            <a:endParaRPr lang="es-ES" sz="3600" b="1" dirty="0" smtClean="0">
              <a:solidFill>
                <a:srgbClr val="000000"/>
              </a:solidFill>
              <a:effectLst>
                <a:outerShdw blurRad="50800" dist="38100" dir="2700000" algn="tl" rotWithShape="0">
                  <a:prstClr val="black">
                    <a:alpha val="40000"/>
                  </a:prstClr>
                </a:outerShdw>
              </a:effectLst>
              <a:cs typeface="Arial"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Creando CLAVES FORANEAS Y RELACIONES</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pic>
        <p:nvPicPr>
          <p:cNvPr id="3" name="Picture 2"/>
          <p:cNvPicPr>
            <a:picLocks noChangeAspect="1" noChangeArrowheads="1"/>
          </p:cNvPicPr>
          <p:nvPr/>
        </p:nvPicPr>
        <p:blipFill>
          <a:blip r:embed="rId4" cstate="print"/>
          <a:srcRect/>
          <a:stretch>
            <a:fillRect/>
          </a:stretch>
        </p:blipFill>
        <p:spPr bwMode="auto">
          <a:xfrm>
            <a:off x="1475656" y="2276872"/>
            <a:ext cx="5857875" cy="2324100"/>
          </a:xfrm>
          <a:prstGeom prst="rect">
            <a:avLst/>
          </a:prstGeom>
          <a:noFill/>
          <a:ln w="9525">
            <a:noFill/>
            <a:miter lim="800000"/>
            <a:headEnd/>
            <a:tailEnd/>
          </a:ln>
        </p:spPr>
      </p:pic>
    </p:spTree>
    <p:extLst>
      <p:ext uri="{BB962C8B-B14F-4D97-AF65-F5344CB8AC3E}">
        <p14:creationId xmlns="" xmlns:p14="http://schemas.microsoft.com/office/powerpoint/2010/main" val="42911970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estructura de la </a:t>
            </a:r>
            <a:r>
              <a:rPr lang="es-ES" sz="3600" b="1" dirty="0" err="1" smtClean="0">
                <a:solidFill>
                  <a:srgbClr val="000000"/>
                </a:solidFill>
                <a:effectLst>
                  <a:outerShdw blurRad="50800" dist="38100" dir="2700000" algn="tl" rotWithShape="0">
                    <a:prstClr val="black">
                      <a:alpha val="40000"/>
                    </a:prstClr>
                  </a:outerShdw>
                </a:effectLst>
                <a:cs typeface="Arial" charset="0"/>
              </a:rPr>
              <a:t>bbdd</a:t>
            </a:r>
            <a:endParaRPr lang="es-ES" sz="3600" b="1" dirty="0" smtClean="0">
              <a:solidFill>
                <a:srgbClr val="000000"/>
              </a:solidFill>
              <a:effectLst>
                <a:outerShdw blurRad="50800" dist="38100" dir="2700000" algn="tl" rotWithShape="0">
                  <a:prstClr val="black">
                    <a:alpha val="40000"/>
                  </a:prstClr>
                </a:outerShdw>
              </a:effectLst>
              <a:cs typeface="Arial"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Creando CLAVES FORANEAS Y RELACIONES</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Además, se pueden escoger las acciones que se llevarán a cabo cuando se intente borrar o modificar el valor de la clave primaria asociada.</a:t>
            </a:r>
          </a:p>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Si vamos al apartado </a:t>
            </a:r>
            <a:r>
              <a:rPr lang="es-ES" altLang="es-ES" sz="2000" b="1" dirty="0" smtClean="0">
                <a:solidFill>
                  <a:srgbClr val="000000"/>
                </a:solidFill>
                <a:latin typeface="Tahoma" pitchFamily="32" charset="0"/>
                <a:cs typeface="Tahoma" pitchFamily="32" charset="0"/>
              </a:rPr>
              <a:t>Vista de relaciones </a:t>
            </a:r>
            <a:r>
              <a:rPr lang="es-ES" altLang="es-ES" sz="2000" dirty="0" smtClean="0">
                <a:solidFill>
                  <a:srgbClr val="000000"/>
                </a:solidFill>
                <a:latin typeface="Tahoma" pitchFamily="32" charset="0"/>
                <a:cs typeface="Tahoma" pitchFamily="32" charset="0"/>
              </a:rPr>
              <a:t>de la tabla con las </a:t>
            </a:r>
            <a:r>
              <a:rPr lang="es-ES" altLang="es-ES" sz="2000" b="1" dirty="0" smtClean="0">
                <a:solidFill>
                  <a:srgbClr val="000000"/>
                </a:solidFill>
                <a:latin typeface="Tahoma" pitchFamily="32" charset="0"/>
                <a:cs typeface="Tahoma" pitchFamily="32" charset="0"/>
              </a:rPr>
              <a:t>claves foráneas  </a:t>
            </a:r>
            <a:r>
              <a:rPr lang="es-ES" altLang="es-ES" sz="2000" dirty="0" smtClean="0">
                <a:solidFill>
                  <a:srgbClr val="000000"/>
                </a:solidFill>
                <a:latin typeface="Tahoma" pitchFamily="32" charset="0"/>
                <a:cs typeface="Tahoma" pitchFamily="32" charset="0"/>
              </a:rPr>
              <a:t>podremos  seleccionar acciones en caso de eliminar o actualizar la clave primaria:</a:t>
            </a: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pic>
        <p:nvPicPr>
          <p:cNvPr id="5122" name="Picture 2"/>
          <p:cNvPicPr>
            <a:picLocks noChangeAspect="1" noChangeArrowheads="1"/>
          </p:cNvPicPr>
          <p:nvPr/>
        </p:nvPicPr>
        <p:blipFill>
          <a:blip r:embed="rId4" cstate="print"/>
          <a:srcRect/>
          <a:stretch>
            <a:fillRect/>
          </a:stretch>
        </p:blipFill>
        <p:spPr bwMode="auto">
          <a:xfrm>
            <a:off x="323528" y="4725144"/>
            <a:ext cx="8467725" cy="1409700"/>
          </a:xfrm>
          <a:prstGeom prst="rect">
            <a:avLst/>
          </a:prstGeom>
          <a:noFill/>
          <a:ln w="9525">
            <a:noFill/>
            <a:miter lim="800000"/>
            <a:headEnd/>
            <a:tailEnd/>
          </a:ln>
        </p:spPr>
      </p:pic>
    </p:spTree>
    <p:extLst>
      <p:ext uri="{BB962C8B-B14F-4D97-AF65-F5344CB8AC3E}">
        <p14:creationId xmlns="" xmlns:p14="http://schemas.microsoft.com/office/powerpoint/2010/main" val="42911970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estructura de la </a:t>
            </a:r>
            <a:r>
              <a:rPr lang="es-ES" sz="3600" b="1" dirty="0" err="1" smtClean="0">
                <a:solidFill>
                  <a:srgbClr val="000000"/>
                </a:solidFill>
                <a:effectLst>
                  <a:outerShdw blurRad="50800" dist="38100" dir="2700000" algn="tl" rotWithShape="0">
                    <a:prstClr val="black">
                      <a:alpha val="40000"/>
                    </a:prstClr>
                  </a:outerShdw>
                </a:effectLst>
                <a:cs typeface="Arial" charset="0"/>
              </a:rPr>
              <a:t>bbdd</a:t>
            </a:r>
            <a:endParaRPr lang="es-ES" sz="3600" b="1" dirty="0" smtClean="0">
              <a:solidFill>
                <a:srgbClr val="000000"/>
              </a:solidFill>
              <a:effectLst>
                <a:outerShdw blurRad="50800" dist="38100" dir="2700000" algn="tl" rotWithShape="0">
                  <a:prstClr val="black">
                    <a:alpha val="40000"/>
                  </a:prstClr>
                </a:outerShdw>
              </a:effectLst>
              <a:cs typeface="Arial"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Creando CLAVES FORANEAS Y RELACIONES</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Existen 4 alternativas:</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a:t>
            </a:r>
            <a:r>
              <a:rPr lang="es-ES" altLang="es-ES" sz="2000" b="1" dirty="0" smtClean="0">
                <a:solidFill>
                  <a:srgbClr val="000000"/>
                </a:solidFill>
                <a:latin typeface="Tahoma" pitchFamily="32" charset="0"/>
                <a:cs typeface="Tahoma" pitchFamily="32" charset="0"/>
              </a:rPr>
              <a:t>CASCADE</a:t>
            </a:r>
            <a:r>
              <a:rPr lang="es-ES" altLang="es-ES" sz="2000" dirty="0" smtClean="0">
                <a:solidFill>
                  <a:srgbClr val="000000"/>
                </a:solidFill>
                <a:latin typeface="Tahoma" pitchFamily="32" charset="0"/>
                <a:cs typeface="Tahoma" pitchFamily="32" charset="0"/>
              </a:rPr>
              <a:t>:  Al cambiar el valor de la clave primaria automáticamente se actualiza el valor de la clave foránea asociada. Si borramos una clave primaria, entonces se eliminan todos los registros con claves ajenas que hagan referencia a la clave primaria que se ha borrado.</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42911970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estructura de la </a:t>
            </a:r>
            <a:r>
              <a:rPr lang="es-ES" sz="3600" b="1" dirty="0" err="1" smtClean="0">
                <a:solidFill>
                  <a:srgbClr val="000000"/>
                </a:solidFill>
                <a:effectLst>
                  <a:outerShdw blurRad="50800" dist="38100" dir="2700000" algn="tl" rotWithShape="0">
                    <a:prstClr val="black">
                      <a:alpha val="40000"/>
                    </a:prstClr>
                  </a:outerShdw>
                </a:effectLst>
                <a:cs typeface="Arial" charset="0"/>
              </a:rPr>
              <a:t>bbdd</a:t>
            </a:r>
            <a:endParaRPr lang="es-ES" sz="3600" b="1" dirty="0" smtClean="0">
              <a:solidFill>
                <a:srgbClr val="000000"/>
              </a:solidFill>
              <a:effectLst>
                <a:outerShdw blurRad="50800" dist="38100" dir="2700000" algn="tl" rotWithShape="0">
                  <a:prstClr val="black">
                    <a:alpha val="40000"/>
                  </a:prstClr>
                </a:outerShdw>
              </a:effectLst>
              <a:cs typeface="Arial"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smtClean="0">
                <a:solidFill>
                  <a:srgbClr val="000000"/>
                </a:solidFill>
                <a:latin typeface="Tahoma" pitchFamily="32" charset="0"/>
                <a:cs typeface="Tahoma" pitchFamily="32" charset="0"/>
              </a:rPr>
              <a:t>Creando CLAVES FORANEAS Y RELACIONES</a:t>
            </a:r>
          </a:p>
          <a:p>
            <a:pPr algn="just" eaLnBrk="1" hangingPunct="1">
              <a:spcBef>
                <a:spcPts val="500"/>
              </a:spcBef>
              <a:buFont typeface="Arial" charset="0"/>
              <a:buChar char="•"/>
            </a:pPr>
            <a:endParaRPr lang="es-ES" altLang="es-ES" sz="2000" b="1" dirty="0" smtClean="0">
              <a:solidFill>
                <a:srgbClr val="000000"/>
              </a:solidFill>
              <a:latin typeface="Tahoma" pitchFamily="32" charset="0"/>
              <a:cs typeface="Tahoma" pitchFamily="32" charset="0"/>
            </a:endParaRPr>
          </a:p>
          <a:p>
            <a:pPr algn="just" eaLnBrk="1" hangingPunct="1">
              <a:spcBef>
                <a:spcPts val="500"/>
              </a:spcBef>
            </a:pPr>
            <a:r>
              <a:rPr lang="es-ES" altLang="es-ES" sz="2000" dirty="0" smtClean="0">
                <a:solidFill>
                  <a:srgbClr val="000000"/>
                </a:solidFill>
                <a:latin typeface="Tahoma" pitchFamily="32" charset="0"/>
                <a:cs typeface="Tahoma" pitchFamily="32" charset="0"/>
              </a:rPr>
              <a:t>-  </a:t>
            </a:r>
            <a:r>
              <a:rPr lang="es-ES" altLang="es-ES" sz="2000" b="1" dirty="0" smtClean="0">
                <a:solidFill>
                  <a:srgbClr val="000000"/>
                </a:solidFill>
                <a:latin typeface="Tahoma" pitchFamily="32" charset="0"/>
                <a:cs typeface="Tahoma" pitchFamily="32" charset="0"/>
              </a:rPr>
              <a:t>SET NULL</a:t>
            </a:r>
            <a:r>
              <a:rPr lang="es-ES" altLang="es-ES" sz="2000" dirty="0" smtClean="0">
                <a:solidFill>
                  <a:srgbClr val="000000"/>
                </a:solidFill>
                <a:latin typeface="Tahoma" pitchFamily="32" charset="0"/>
                <a:cs typeface="Tahoma" pitchFamily="32" charset="0"/>
              </a:rPr>
              <a:t>: Si se cambia o borra el valor de una clave primaria, entonces las claves foráneas cambiarán su valor a NULL.</a:t>
            </a:r>
          </a:p>
          <a:p>
            <a:pPr algn="just" eaLnBrk="1" hangingPunct="1">
              <a:spcBef>
                <a:spcPts val="500"/>
              </a:spcBef>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r>
              <a:rPr lang="es-ES" altLang="es-ES" sz="2000" b="1" dirty="0" smtClean="0">
                <a:solidFill>
                  <a:srgbClr val="000000"/>
                </a:solidFill>
                <a:latin typeface="Tahoma" pitchFamily="32" charset="0"/>
                <a:cs typeface="Tahoma" pitchFamily="32" charset="0"/>
              </a:rPr>
              <a:t>RESTRICT</a:t>
            </a:r>
            <a:r>
              <a:rPr lang="es-ES" altLang="es-ES" sz="2000" dirty="0" smtClean="0">
                <a:solidFill>
                  <a:srgbClr val="000000"/>
                </a:solidFill>
                <a:latin typeface="Tahoma" pitchFamily="32" charset="0"/>
                <a:cs typeface="Tahoma" pitchFamily="32" charset="0"/>
              </a:rPr>
              <a:t>: No se permite la eliminación o actualización de las claves primarias que tengan claves foráneas que le hagan referencia.</a:t>
            </a:r>
          </a:p>
          <a:p>
            <a:pPr algn="just" eaLnBrk="1" hangingPunct="1">
              <a:spcBef>
                <a:spcPts val="500"/>
              </a:spcBef>
              <a:buFontTx/>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Tx/>
              <a:buChar char="-"/>
            </a:pPr>
            <a:r>
              <a:rPr lang="es-ES" altLang="es-ES" sz="2000" b="1" dirty="0" smtClean="0">
                <a:solidFill>
                  <a:srgbClr val="000000"/>
                </a:solidFill>
                <a:latin typeface="Tahoma" pitchFamily="32" charset="0"/>
                <a:cs typeface="Tahoma" pitchFamily="32" charset="0"/>
              </a:rPr>
              <a:t>NO ACTIONS</a:t>
            </a:r>
            <a:r>
              <a:rPr lang="es-ES" altLang="es-ES" sz="2000" dirty="0" smtClean="0">
                <a:solidFill>
                  <a:srgbClr val="000000"/>
                </a:solidFill>
                <a:latin typeface="Tahoma" pitchFamily="32" charset="0"/>
                <a:cs typeface="Tahoma" pitchFamily="32" charset="0"/>
              </a:rPr>
              <a:t>: Si se modifica o elimina una clave primaria las claves ajenas no sufren ninguna modificación.</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spTree>
    <p:extLst>
      <p:ext uri="{BB962C8B-B14F-4D97-AF65-F5344CB8AC3E}">
        <p14:creationId xmlns="" xmlns:p14="http://schemas.microsoft.com/office/powerpoint/2010/main" val="42911970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1202510"/>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estructura de la </a:t>
            </a:r>
            <a:r>
              <a:rPr lang="es-ES" sz="3600" b="1" dirty="0" err="1" smtClean="0">
                <a:solidFill>
                  <a:srgbClr val="000000"/>
                </a:solidFill>
                <a:effectLst>
                  <a:outerShdw blurRad="50800" dist="38100" dir="2700000" algn="tl" rotWithShape="0">
                    <a:prstClr val="black">
                      <a:alpha val="40000"/>
                    </a:prstClr>
                  </a:outerShdw>
                </a:effectLst>
                <a:cs typeface="Arial" charset="0"/>
              </a:rPr>
              <a:t>bbdd</a:t>
            </a:r>
            <a:endParaRPr lang="es-ES" sz="3600" b="1" dirty="0" smtClean="0">
              <a:solidFill>
                <a:srgbClr val="000000"/>
              </a:solidFill>
              <a:effectLst>
                <a:outerShdw blurRad="50800" dist="38100" dir="2700000" algn="tl" rotWithShape="0">
                  <a:prstClr val="black">
                    <a:alpha val="40000"/>
                  </a:prstClr>
                </a:outerShdw>
              </a:effectLst>
              <a:cs typeface="Arial"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467544" y="1484784"/>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Borrando tablas:</a:t>
            </a: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p:txBody>
      </p:sp>
      <p:pic>
        <p:nvPicPr>
          <p:cNvPr id="2" name="Imagen 1"/>
          <p:cNvPicPr>
            <a:picLocks noChangeAspect="1"/>
          </p:cNvPicPr>
          <p:nvPr/>
        </p:nvPicPr>
        <p:blipFill>
          <a:blip r:embed="rId4" cstate="print"/>
          <a:stretch>
            <a:fillRect/>
          </a:stretch>
        </p:blipFill>
        <p:spPr>
          <a:xfrm>
            <a:off x="2874895" y="1335088"/>
            <a:ext cx="5976664" cy="4514592"/>
          </a:xfrm>
          <a:prstGeom prst="rect">
            <a:avLst/>
          </a:prstGeom>
        </p:spPr>
      </p:pic>
    </p:spTree>
    <p:extLst>
      <p:ext uri="{BB962C8B-B14F-4D97-AF65-F5344CB8AC3E}">
        <p14:creationId xmlns="" xmlns:p14="http://schemas.microsoft.com/office/powerpoint/2010/main" val="28709226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339" y="85337"/>
            <a:ext cx="8909322" cy="6687326"/>
          </a:xfrm>
          <a:prstGeom prst="rect">
            <a:avLst/>
          </a:prstGeom>
        </p:spPr>
      </p:pic>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Ejecución: </a:t>
            </a:r>
            <a:r>
              <a:rPr lang="es-ES" sz="3600" b="1" dirty="0" err="1" smtClean="0">
                <a:solidFill>
                  <a:srgbClr val="000000"/>
                </a:solidFill>
                <a:effectLst>
                  <a:outerShdw blurRad="50800" dist="38100" dir="2700000" algn="tl" rotWithShape="0">
                    <a:prstClr val="black">
                      <a:alpha val="40000"/>
                    </a:prstClr>
                  </a:outerShdw>
                </a:effectLst>
                <a:cs typeface="Arial" charset="0"/>
              </a:rPr>
              <a:t>PHPMyAdmin</a:t>
            </a:r>
            <a:r>
              <a:rPr lang="es-ES" sz="3600" b="1" dirty="0" smtClean="0">
                <a:solidFill>
                  <a:srgbClr val="000000"/>
                </a:solidFill>
                <a:effectLst>
                  <a:outerShdw blurRad="50800" dist="38100" dir="2700000" algn="tl" rotWithShape="0">
                    <a:prstClr val="black">
                      <a:alpha val="40000"/>
                    </a:prstClr>
                  </a:outerShdw>
                </a:effectLst>
                <a:cs typeface="Arial" charset="0"/>
              </a:rPr>
              <a:t> </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
        <p:nvSpPr>
          <p:cNvPr id="5" name="Text Box 1"/>
          <p:cNvSpPr txBox="1">
            <a:spLocks noChangeArrowheads="1"/>
          </p:cNvSpPr>
          <p:nvPr/>
        </p:nvSpPr>
        <p:spPr bwMode="auto">
          <a:xfrm>
            <a:off x="539552" y="1412776"/>
            <a:ext cx="822960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smtClean="0">
                <a:solidFill>
                  <a:srgbClr val="000000"/>
                </a:solidFill>
                <a:latin typeface="Tahoma" pitchFamily="32" charset="0"/>
                <a:cs typeface="Tahoma" pitchFamily="32" charset="0"/>
              </a:rPr>
              <a:t>Con el servidor iniciado (XAMPP, MAMP,…) accedemos al navegador y vamos a:</a:t>
            </a:r>
          </a:p>
          <a:p>
            <a:pPr lvl="1" algn="just" eaLnBrk="1" hangingPunct="1">
              <a:spcBef>
                <a:spcPts val="500"/>
              </a:spcBef>
            </a:pPr>
            <a:r>
              <a:rPr lang="es-ES" altLang="es-ES" sz="2000" dirty="0" smtClean="0">
                <a:solidFill>
                  <a:srgbClr val="000000"/>
                </a:solidFill>
                <a:latin typeface="Tahoma" pitchFamily="32" charset="0"/>
                <a:cs typeface="Tahoma" pitchFamily="32" charset="0"/>
              </a:rPr>
              <a:t>	</a:t>
            </a:r>
            <a:r>
              <a:rPr lang="es-ES" altLang="es-ES" sz="2000" dirty="0" smtClean="0">
                <a:solidFill>
                  <a:srgbClr val="000000"/>
                </a:solidFill>
                <a:latin typeface="Tahoma" pitchFamily="32" charset="0"/>
                <a:cs typeface="Tahoma" pitchFamily="32" charset="0"/>
                <a:hlinkClick r:id="rId4"/>
              </a:rPr>
              <a:t>http://localhost/phpmyadmin</a:t>
            </a: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rgbClr val="000000"/>
              </a:solidFill>
              <a:latin typeface="Tahoma" pitchFamily="32" charset="0"/>
              <a:cs typeface="Tahoma" pitchFamily="32" charset="0"/>
            </a:endParaRPr>
          </a:p>
          <a:p>
            <a:pPr lvl="1" algn="just" eaLnBrk="1" hangingPunct="1">
              <a:spcBef>
                <a:spcPts val="500"/>
              </a:spcBef>
            </a:pPr>
            <a:endParaRPr lang="es-ES" altLang="es-ES" sz="2000" dirty="0" smtClean="0">
              <a:solidFill>
                <a:schemeClr val="tx1"/>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smtClean="0">
              <a:solidFill>
                <a:srgbClr val="000000"/>
              </a:solidFill>
              <a:latin typeface="Tahoma" pitchFamily="32" charset="0"/>
              <a:cs typeface="Tahoma" pitchFamily="32" charset="0"/>
            </a:endParaRPr>
          </a:p>
        </p:txBody>
      </p:sp>
      <p:pic>
        <p:nvPicPr>
          <p:cNvPr id="1026" name="Picture 2"/>
          <p:cNvPicPr>
            <a:picLocks noChangeAspect="1" noChangeArrowheads="1"/>
          </p:cNvPicPr>
          <p:nvPr/>
        </p:nvPicPr>
        <p:blipFill>
          <a:blip r:embed="rId5" cstate="print"/>
          <a:srcRect/>
          <a:stretch>
            <a:fillRect/>
          </a:stretch>
        </p:blipFill>
        <p:spPr bwMode="auto">
          <a:xfrm>
            <a:off x="984343" y="2636911"/>
            <a:ext cx="7332073" cy="3600401"/>
          </a:xfrm>
          <a:prstGeom prst="rect">
            <a:avLst/>
          </a:prstGeom>
          <a:noFill/>
          <a:ln w="9525">
            <a:noFill/>
            <a:miter lim="800000"/>
            <a:headEnd/>
            <a:tailEnd/>
          </a:ln>
        </p:spPr>
      </p:pic>
    </p:spTree>
    <p:extLst>
      <p:ext uri="{BB962C8B-B14F-4D97-AF65-F5344CB8AC3E}">
        <p14:creationId xmlns="" xmlns:p14="http://schemas.microsoft.com/office/powerpoint/2010/main" val="15777954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11361</TotalTime>
  <Words>3035</Words>
  <Application>Microsoft Office PowerPoint</Application>
  <PresentationFormat>Presentación en pantalla (4:3)</PresentationFormat>
  <Paragraphs>1130</Paragraphs>
  <Slides>84</Slides>
  <Notes>84</Notes>
  <HiddenSlides>0</HiddenSlides>
  <MMClips>0</MMClips>
  <ScaleCrop>false</ScaleCrop>
  <HeadingPairs>
    <vt:vector size="4" baseType="variant">
      <vt:variant>
        <vt:lpstr>Tema</vt:lpstr>
      </vt:variant>
      <vt:variant>
        <vt:i4>1</vt:i4>
      </vt:variant>
      <vt:variant>
        <vt:lpstr>Títulos de diapositiva</vt:lpstr>
      </vt:variant>
      <vt:variant>
        <vt:i4>84</vt:i4>
      </vt:variant>
    </vt:vector>
  </HeadingPairs>
  <TitlesOfParts>
    <vt:vector size="85" baseType="lpstr">
      <vt:lpstr>Office Theme</vt:lpstr>
      <vt:lpstr>MYSQL</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lpstr>Diapositiva 52</vt:lpstr>
      <vt:lpstr>Diapositiva 53</vt:lpstr>
      <vt:lpstr>Diapositiva 54</vt:lpstr>
      <vt:lpstr>Diapositiva 55</vt:lpstr>
      <vt:lpstr>Diapositiva 56</vt:lpstr>
      <vt:lpstr>Diapositiva 57</vt:lpstr>
      <vt:lpstr>Diapositiva 58</vt:lpstr>
      <vt:lpstr>Diapositiva 59</vt:lpstr>
      <vt:lpstr>Diapositiva 60</vt:lpstr>
      <vt:lpstr>Diapositiva 61</vt:lpstr>
      <vt:lpstr>Diapositiva 62</vt:lpstr>
      <vt:lpstr>Diapositiva 63</vt:lpstr>
      <vt:lpstr>Diapositiva 64</vt:lpstr>
      <vt:lpstr>Diapositiva 65</vt:lpstr>
      <vt:lpstr>Diapositiva 66</vt:lpstr>
      <vt:lpstr>Diapositiva 67</vt:lpstr>
      <vt:lpstr>Diapositiva 68</vt:lpstr>
      <vt:lpstr>Diapositiva 69</vt:lpstr>
      <vt:lpstr>Diapositiva 70</vt:lpstr>
      <vt:lpstr>Diapositiva 71</vt:lpstr>
      <vt:lpstr>Diapositiva 72</vt:lpstr>
      <vt:lpstr>Diapositiva 73</vt:lpstr>
      <vt:lpstr>Diapositiva 74</vt:lpstr>
      <vt:lpstr>Diapositiva 75</vt:lpstr>
      <vt:lpstr>Diapositiva 76</vt:lpstr>
      <vt:lpstr>Diapositiva 77</vt:lpstr>
      <vt:lpstr>Diapositiva 78</vt:lpstr>
      <vt:lpstr>Diapositiva 79</vt:lpstr>
      <vt:lpstr>Diapositiva 80</vt:lpstr>
      <vt:lpstr>Diapositiva 81</vt:lpstr>
      <vt:lpstr>Diapositiva 82</vt:lpstr>
      <vt:lpstr>Diapositiva 83</vt:lpstr>
      <vt:lpstr>Diapositiva 84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ikram</dc:creator>
  <cp:lastModifiedBy>Alberto</cp:lastModifiedBy>
  <cp:revision>463</cp:revision>
  <dcterms:created xsi:type="dcterms:W3CDTF">2013-01-07T09:07:45Z</dcterms:created>
  <dcterms:modified xsi:type="dcterms:W3CDTF">2017-04-18T07:18:57Z</dcterms:modified>
</cp:coreProperties>
</file>