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300" r:id="rId4"/>
    <p:sldId id="306" r:id="rId5"/>
    <p:sldId id="295" r:id="rId6"/>
    <p:sldId id="296" r:id="rId7"/>
    <p:sldId id="297" r:id="rId8"/>
    <p:sldId id="299" r:id="rId9"/>
    <p:sldId id="301" r:id="rId10"/>
    <p:sldId id="302" r:id="rId11"/>
    <p:sldId id="307" r:id="rId12"/>
    <p:sldId id="303" r:id="rId13"/>
    <p:sldId id="311" r:id="rId14"/>
    <p:sldId id="308" r:id="rId15"/>
    <p:sldId id="309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2" autoAdjust="0"/>
    <p:restoredTop sz="78385" autoAdjust="0"/>
  </p:normalViewPr>
  <p:slideViewPr>
    <p:cSldViewPr>
      <p:cViewPr varScale="1">
        <p:scale>
          <a:sx n="112" d="100"/>
          <a:sy n="112" d="100"/>
        </p:scale>
        <p:origin x="-109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F3C0-BF59-452B-9D25-5D52BF48C23A}" type="datetimeFigureOut">
              <a:rPr lang="es-ES" smtClean="0"/>
              <a:pPr/>
              <a:t>21/5/15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F225-FBF0-4332-9D1A-3509B69429BE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1445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http://www.desarrolloweb.com/articulos/phpmailer.html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2F225-FBF0-4332-9D1A-3509B69429BE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10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10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516809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11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11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516809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12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12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516809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13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13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516809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14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14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516809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15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15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516809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2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2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51680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3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3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516809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4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4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516809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5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5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516809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6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6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516809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7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7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516809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8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8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516809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9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9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51680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21/5/15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82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21/5/15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20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21/5/15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920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21/5/15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21/5/15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543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21/5/15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644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21/5/15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81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21/5/15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8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21/5/15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73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21/5/15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01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21/5/15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0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A49F7-59F2-45EB-B9EC-79729E35414E}" type="datetimeFigureOut">
              <a:rPr lang="es-ES" smtClean="0"/>
              <a:pPr/>
              <a:t>21/5/15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A832F-E20B-472E-BE65-68E1C6179219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73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dompdf/dompdf/tags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php.net/manual/es/function.mail.php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PHPMailer/PHPMailer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b="1" dirty="0" err="1" smtClean="0"/>
              <a:t>emails</a:t>
            </a:r>
            <a:r>
              <a:rPr lang="ca-ES" b="1" dirty="0" smtClean="0"/>
              <a:t> </a:t>
            </a:r>
            <a:r>
              <a:rPr lang="ca-ES" b="1" dirty="0" err="1" smtClean="0"/>
              <a:t>y</a:t>
            </a:r>
            <a:r>
              <a:rPr lang="ca-ES" b="1" dirty="0" smtClean="0"/>
              <a:t> PDF en PHP</a:t>
            </a:r>
            <a:endParaRPr lang="ca-ES" b="1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949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5496" y="1600200"/>
            <a:ext cx="3384376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eaLnBrk="1" hangingPunct="1">
              <a:spcBef>
                <a:spcPts val="500"/>
              </a:spcBef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marL="0" indent="0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Cuidado!  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En la primera l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ínea deberéis sustituir el archivo </a:t>
            </a:r>
          </a:p>
          <a:p>
            <a:pPr marL="0" indent="0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‘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class.phpmailer.php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’ </a:t>
            </a:r>
          </a:p>
          <a:p>
            <a:pPr marL="0" indent="0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por </a:t>
            </a:r>
          </a:p>
          <a:p>
            <a:pPr marL="0" indent="0" eaLnBrk="1" hangingPunct="1">
              <a:spcBef>
                <a:spcPts val="500"/>
              </a:spcBef>
            </a:pPr>
            <a:r>
              <a:rPr lang="es-ES" altLang="es-ES" sz="2000" b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PHPMailerAutoload.php</a:t>
            </a:r>
            <a:endParaRPr lang="es-ES" altLang="es-ES" sz="2000" b="1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altLang="es-ES" sz="36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PHPMailer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620688"/>
            <a:ext cx="5901680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77954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altLang="es-ES" sz="36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PHPMailer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09600" y="17526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fontAlgn="base"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En el </a:t>
            </a:r>
            <a:r>
              <a:rPr lang="es-ES" sz="2000" b="1" dirty="0" smtClean="0">
                <a:solidFill>
                  <a:schemeClr val="tx1"/>
                </a:solidFill>
              </a:rPr>
              <a:t>muy probable</a:t>
            </a:r>
            <a:r>
              <a:rPr lang="es-ES" sz="2000" dirty="0" smtClean="0">
                <a:solidFill>
                  <a:schemeClr val="tx1"/>
                </a:solidFill>
              </a:rPr>
              <a:t> caso de que no nos funcione </a:t>
            </a:r>
            <a:r>
              <a:rPr lang="es-ES" sz="2000" dirty="0" err="1" smtClean="0">
                <a:solidFill>
                  <a:schemeClr val="tx1"/>
                </a:solidFill>
              </a:rPr>
              <a:t>Gmail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smtClean="0">
                <a:solidFill>
                  <a:schemeClr val="tx1"/>
                </a:solidFill>
              </a:rPr>
              <a:t>por problemas de seguridad, podemos usar el siguiente servidor de pruebas de la UPC para los ejercicios:</a:t>
            </a:r>
          </a:p>
          <a:p>
            <a:pPr fontAlgn="base">
              <a:buFont typeface="Arial" pitchFamily="34" charset="0"/>
              <a:buChar char="•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 fontAlgn="base"/>
            <a:r>
              <a:rPr lang="es-E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$mail­&gt;Host= ”</a:t>
            </a:r>
            <a:r>
              <a:rPr lang="es-ES" sz="20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relay.upc.es</a:t>
            </a:r>
            <a:r>
              <a:rPr lang="es-E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";</a:t>
            </a:r>
            <a:br>
              <a:rPr lang="es-ES" sz="2000" b="1" dirty="0" smtClean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s-E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$mail­&gt;Port= ”25";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En este caso, deberemos desactivar la seguridad y la autenticación (parámetros 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SMTPSecure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y 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SMTPAuth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no necesarios) así como los datos de usuario y contraseña. </a:t>
            </a:r>
          </a:p>
        </p:txBody>
      </p:sp>
    </p:spTree>
    <p:extLst>
      <p:ext uri="{BB962C8B-B14F-4D97-AF65-F5344CB8AC3E}">
        <p14:creationId xmlns:p14="http://schemas.microsoft.com/office/powerpoint/2010/main" val="7924259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altLang="es-ES" sz="36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PHPMailer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09600" y="17526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fontAlgn="base"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Uno de los posibles problemas al usar el </a:t>
            </a:r>
            <a:r>
              <a:rPr lang="es-ES" sz="2000" dirty="0" err="1" smtClean="0">
                <a:solidFill>
                  <a:schemeClr val="tx1"/>
                </a:solidFill>
              </a:rPr>
              <a:t>PHPMailer</a:t>
            </a:r>
            <a:r>
              <a:rPr lang="es-ES" sz="2000" dirty="0" smtClean="0">
                <a:solidFill>
                  <a:schemeClr val="tx1"/>
                </a:solidFill>
              </a:rPr>
              <a:t> es que los acentos no aparezcan correctamente debido a problemas con el juego de caracteres utilizado.</a:t>
            </a:r>
          </a:p>
          <a:p>
            <a:pPr marL="0" indent="0" fontAlgn="base"/>
            <a:endParaRPr lang="es-ES" sz="2000" dirty="0" smtClean="0">
              <a:solidFill>
                <a:schemeClr val="tx1"/>
              </a:solidFill>
            </a:endParaRPr>
          </a:p>
          <a:p>
            <a:pPr fontAlgn="base"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Probad a añadir lo siguiente a vuestro código:</a:t>
            </a:r>
          </a:p>
          <a:p>
            <a:pPr fontAlgn="base">
              <a:buFont typeface="Arial" pitchFamily="34" charset="0"/>
              <a:buChar char="•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 fontAlgn="base"/>
            <a:r>
              <a:rPr lang="es-ES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$mail­&gt;</a:t>
            </a:r>
            <a:r>
              <a:rPr lang="es-ES" sz="18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CharSet</a:t>
            </a:r>
            <a:r>
              <a:rPr lang="es-ES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 = "UTF­8";</a:t>
            </a:r>
            <a:br>
              <a:rPr lang="es-ES" sz="1800" b="1" dirty="0" smtClean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s-ES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$mail­&gt;</a:t>
            </a:r>
            <a:r>
              <a:rPr lang="es-ES" sz="18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Subject</a:t>
            </a:r>
            <a:r>
              <a:rPr lang="es-ES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 = utf8_decode(“asunto del correo”);</a:t>
            </a:r>
          </a:p>
          <a:p>
            <a:pPr lvl="2" fontAlgn="base"/>
            <a:endParaRPr lang="es-E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También podéis añadir 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archivos adjuntos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: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2" eaLnBrk="1" hangingPunct="1">
              <a:spcBef>
                <a:spcPts val="500"/>
              </a:spcBef>
            </a:pPr>
            <a:r>
              <a:rPr lang="es-ES" altLang="es-E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$mail-&gt;</a:t>
            </a:r>
            <a:r>
              <a:rPr lang="es-ES" altLang="es-ES" sz="1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AddAttachment</a:t>
            </a:r>
            <a:r>
              <a:rPr lang="es-ES" altLang="es-E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(“ruta/</a:t>
            </a:r>
            <a:r>
              <a:rPr lang="es-ES" altLang="es-ES" sz="1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nombre.ext</a:t>
            </a:r>
            <a:r>
              <a:rPr lang="es-ES" altLang="es-E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”, “</a:t>
            </a:r>
            <a:r>
              <a:rPr lang="es-ES" altLang="es-ES" sz="1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nuevo_nombre.ext</a:t>
            </a:r>
            <a:r>
              <a:rPr lang="es-ES" altLang="es-E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15777954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altLang="es-ES" sz="36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PHPMailer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09600" y="17526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fontAlgn="base">
              <a:buFont typeface="Arial" pitchFamily="34" charset="0"/>
              <a:buChar char="•"/>
            </a:pPr>
            <a:r>
              <a:rPr lang="es-ES" altLang="es-ES" sz="2000" dirty="0" smtClean="0">
                <a:solidFill>
                  <a:schemeClr val="tx1"/>
                </a:solidFill>
              </a:rPr>
              <a:t>El contenido de los correos que enviéis estará creado utilizando </a:t>
            </a:r>
            <a:r>
              <a:rPr lang="es-ES" altLang="es-ES" sz="2000" b="1" dirty="0" err="1" smtClean="0">
                <a:solidFill>
                  <a:schemeClr val="tx1"/>
                </a:solidFill>
              </a:rPr>
              <a:t>html</a:t>
            </a:r>
            <a:r>
              <a:rPr lang="es-ES" altLang="es-ES" sz="2000" b="1" dirty="0" smtClean="0">
                <a:solidFill>
                  <a:schemeClr val="tx1"/>
                </a:solidFill>
              </a:rPr>
              <a:t> como base</a:t>
            </a:r>
            <a:r>
              <a:rPr lang="es-ES" altLang="es-ES" sz="2000" dirty="0" smtClean="0">
                <a:solidFill>
                  <a:schemeClr val="tx1"/>
                </a:solidFill>
              </a:rPr>
              <a:t>, pudiendo además añadirle estilos, tablas, imágenes… pero con ciertas limitaciones.</a:t>
            </a:r>
          </a:p>
          <a:p>
            <a:pPr fontAlgn="base">
              <a:buFont typeface="Arial" pitchFamily="34" charset="0"/>
              <a:buChar char="•"/>
            </a:pPr>
            <a:endParaRPr lang="es-ES" altLang="es-ES" sz="2000" dirty="0" smtClean="0">
              <a:solidFill>
                <a:schemeClr val="tx1"/>
              </a:solidFill>
            </a:endParaRPr>
          </a:p>
          <a:p>
            <a:pPr fontAlgn="base">
              <a:buFont typeface="Arial" pitchFamily="34" charset="0"/>
              <a:buChar char="•"/>
            </a:pPr>
            <a:r>
              <a:rPr lang="es-ES" altLang="es-ES" sz="2000" dirty="0" smtClean="0">
                <a:solidFill>
                  <a:schemeClr val="tx1"/>
                </a:solidFill>
              </a:rPr>
              <a:t>El contenido del correo debe ser lo más ligero y sencillo posible, por lo que </a:t>
            </a:r>
            <a:r>
              <a:rPr lang="es-ES" altLang="es-ES" sz="2000" b="1" dirty="0" smtClean="0">
                <a:solidFill>
                  <a:schemeClr val="tx1"/>
                </a:solidFill>
              </a:rPr>
              <a:t>evitad</a:t>
            </a:r>
            <a:r>
              <a:rPr lang="es-ES" altLang="es-ES" sz="2000" dirty="0" smtClean="0">
                <a:solidFill>
                  <a:schemeClr val="tx1"/>
                </a:solidFill>
              </a:rPr>
              <a:t> el uso de librerías externas para los estilos (</a:t>
            </a:r>
            <a:r>
              <a:rPr lang="es-ES" altLang="es-ES" sz="2000" dirty="0" err="1">
                <a:solidFill>
                  <a:schemeClr val="tx1"/>
                </a:solidFill>
              </a:rPr>
              <a:t>B</a:t>
            </a:r>
            <a:r>
              <a:rPr lang="es-ES" altLang="es-ES" sz="2000" dirty="0" err="1" smtClean="0">
                <a:solidFill>
                  <a:schemeClr val="tx1"/>
                </a:solidFill>
              </a:rPr>
              <a:t>ootstrap</a:t>
            </a:r>
            <a:r>
              <a:rPr lang="es-ES" altLang="es-ES" sz="2000" dirty="0" smtClean="0">
                <a:solidFill>
                  <a:schemeClr val="tx1"/>
                </a:solidFill>
              </a:rPr>
              <a:t>…) o el uso </a:t>
            </a:r>
            <a:r>
              <a:rPr lang="es-ES" altLang="es-ES" sz="2000" smtClean="0">
                <a:solidFill>
                  <a:schemeClr val="tx1"/>
                </a:solidFill>
              </a:rPr>
              <a:t>de scripts.</a:t>
            </a:r>
            <a:endParaRPr lang="es-ES" altLang="es-ES" sz="2000" dirty="0" smtClean="0">
              <a:solidFill>
                <a:schemeClr val="tx1"/>
              </a:solidFill>
            </a:endParaRPr>
          </a:p>
          <a:p>
            <a:pPr fontAlgn="base">
              <a:buFont typeface="Arial" pitchFamily="34" charset="0"/>
              <a:buChar char="•"/>
            </a:pPr>
            <a:endParaRPr lang="es-ES" altLang="es-ES" sz="20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fontAlgn="base">
              <a:buFont typeface="Arial" pitchFamily="34" charset="0"/>
              <a:buChar char="•"/>
            </a:pPr>
            <a:endParaRPr lang="es-ES" altLang="es-ES" sz="1800" b="1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23929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altLang="es-ES" sz="36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Generación de </a:t>
            </a:r>
            <a:r>
              <a:rPr lang="es-ES" altLang="es-ES" sz="3600" b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PDFs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09600" y="17526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fontAlgn="base"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Para generar documentos PDF usando PHP usaremos otra librería ya existente: </a:t>
            </a:r>
            <a:r>
              <a:rPr lang="es-ES" sz="2000" b="1" dirty="0" err="1" smtClean="0">
                <a:solidFill>
                  <a:schemeClr val="tx1"/>
                </a:solidFill>
              </a:rPr>
              <a:t>dompdf</a:t>
            </a:r>
            <a:endParaRPr lang="es-ES" sz="2000" b="1" dirty="0" smtClean="0">
              <a:solidFill>
                <a:schemeClr val="tx1"/>
              </a:solidFill>
            </a:endParaRPr>
          </a:p>
          <a:p>
            <a:pPr fontAlgn="base">
              <a:buFont typeface="Arial" pitchFamily="34" charset="0"/>
              <a:buChar char="•"/>
            </a:pPr>
            <a:endParaRPr lang="es-ES" sz="2000" b="1" dirty="0">
              <a:solidFill>
                <a:schemeClr val="tx1"/>
              </a:solidFill>
            </a:endParaRPr>
          </a:p>
          <a:p>
            <a:pPr lvl="1" fontAlgn="base"/>
            <a:r>
              <a:rPr lang="es-ES" sz="2000" dirty="0">
                <a:solidFill>
                  <a:schemeClr val="tx1"/>
                </a:solidFill>
                <a:hlinkClick r:id="rId4"/>
              </a:rPr>
              <a:t>https://github.com/dompdf/dompdf/</a:t>
            </a:r>
            <a:r>
              <a:rPr lang="es-ES" sz="2000" dirty="0" smtClean="0">
                <a:solidFill>
                  <a:schemeClr val="tx1"/>
                </a:solidFill>
                <a:hlinkClick r:id="rId4"/>
              </a:rPr>
              <a:t>tags</a:t>
            </a:r>
            <a:r>
              <a:rPr lang="es-ES" sz="2000" dirty="0" smtClean="0">
                <a:solidFill>
                  <a:schemeClr val="tx1"/>
                </a:solidFill>
              </a:rPr>
              <a:t> , podéis descargarla en formato ZIP y descomprimirla en el directorio de vuestra web.</a:t>
            </a:r>
          </a:p>
          <a:p>
            <a:pPr lvl="1" fontAlgn="base"/>
            <a:endParaRPr lang="es-ES" sz="2000" b="1" dirty="0">
              <a:solidFill>
                <a:schemeClr val="tx1"/>
              </a:solidFill>
            </a:endParaRPr>
          </a:p>
          <a:p>
            <a:pPr lvl="1" fontAlgn="base"/>
            <a:r>
              <a:rPr lang="es-ES" sz="2000" b="1" dirty="0" smtClean="0">
                <a:solidFill>
                  <a:schemeClr val="tx1"/>
                </a:solidFill>
              </a:rPr>
              <a:t>	</a:t>
            </a:r>
          </a:p>
          <a:p>
            <a:pPr lvl="1" fontAlgn="base"/>
            <a:endParaRPr lang="es-ES" sz="2000" b="1" dirty="0" smtClean="0">
              <a:solidFill>
                <a:schemeClr val="tx1"/>
              </a:solidFill>
            </a:endParaRPr>
          </a:p>
          <a:p>
            <a:pPr fontAlgn="base"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  <a:latin typeface="Arial"/>
                <a:cs typeface="Arial"/>
              </a:rPr>
              <a:t>Igual que pasaba con el envío de mails, los </a:t>
            </a:r>
            <a:r>
              <a:rPr lang="es-ES" sz="2000" dirty="0" err="1" smtClean="0">
                <a:solidFill>
                  <a:schemeClr val="tx1"/>
                </a:solidFill>
                <a:latin typeface="Arial"/>
                <a:cs typeface="Arial"/>
              </a:rPr>
              <a:t>PDFs</a:t>
            </a:r>
            <a:r>
              <a:rPr lang="es-ES" sz="2000" dirty="0" smtClean="0">
                <a:solidFill>
                  <a:schemeClr val="tx1"/>
                </a:solidFill>
                <a:latin typeface="Arial"/>
                <a:cs typeface="Arial"/>
              </a:rPr>
              <a:t> también se crearán utilizando </a:t>
            </a:r>
            <a:r>
              <a:rPr lang="es-ES" sz="2000" b="1" dirty="0" err="1" smtClean="0">
                <a:solidFill>
                  <a:schemeClr val="tx1"/>
                </a:solidFill>
                <a:latin typeface="Arial"/>
                <a:cs typeface="Arial"/>
              </a:rPr>
              <a:t>html</a:t>
            </a:r>
            <a:r>
              <a:rPr lang="es-E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s-ES" sz="2000" b="1" dirty="0" smtClean="0">
                <a:solidFill>
                  <a:schemeClr val="tx1"/>
                </a:solidFill>
                <a:latin typeface="Arial"/>
                <a:cs typeface="Arial"/>
              </a:rPr>
              <a:t>como base</a:t>
            </a:r>
            <a:endParaRPr lang="es-ES" sz="2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 fontAlgn="base"/>
            <a:endParaRPr lang="es-ES" sz="20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fontAlgn="base">
              <a:buFont typeface="Arial" pitchFamily="34" charset="0"/>
              <a:buChar char="•"/>
            </a:pPr>
            <a:endParaRPr lang="es-E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7439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altLang="es-ES" sz="36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Generación de </a:t>
            </a:r>
            <a:r>
              <a:rPr lang="es-ES" altLang="es-ES" sz="3600" b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PDFs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09600" y="17526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fontAlgn="base"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Ejemplo de código de creación de PDF:</a:t>
            </a:r>
          </a:p>
          <a:p>
            <a:pPr fontAlgn="base">
              <a:buFont typeface="Arial" pitchFamily="34" charset="0"/>
              <a:buChar char="•"/>
            </a:pPr>
            <a:endParaRPr lang="es-ES" sz="20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 fontAlgn="base"/>
            <a:r>
              <a:rPr lang="es-E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&lt;?</a:t>
            </a:r>
            <a:r>
              <a:rPr lang="es-ES" sz="20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php</a:t>
            </a:r>
            <a:endParaRPr lang="es-ES" sz="2000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 fontAlgn="base"/>
            <a:r>
              <a:rPr lang="es-ES" sz="2000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es-ES" sz="20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require_once</a:t>
            </a:r>
            <a:r>
              <a:rPr lang="es-E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(“</a:t>
            </a:r>
            <a:r>
              <a:rPr lang="es-ES" sz="20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dompdf</a:t>
            </a:r>
            <a:r>
              <a:rPr lang="es-E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/</a:t>
            </a:r>
            <a:r>
              <a:rPr lang="es-ES" sz="20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dompdf_config.inc.php</a:t>
            </a:r>
            <a:r>
              <a:rPr lang="es-E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”);</a:t>
            </a:r>
          </a:p>
          <a:p>
            <a:pPr lvl="1" fontAlgn="base"/>
            <a:r>
              <a:rPr lang="es-ES" sz="2000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endParaRPr lang="es-ES" sz="2000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 fontAlgn="base"/>
            <a:r>
              <a:rPr lang="es-ES" sz="2000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es-E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$</a:t>
            </a:r>
            <a:r>
              <a:rPr lang="es-ES" sz="20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html</a:t>
            </a:r>
            <a:r>
              <a:rPr lang="es-E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 = “Contenido del archivo”;</a:t>
            </a:r>
          </a:p>
          <a:p>
            <a:pPr lvl="1" fontAlgn="base"/>
            <a:endParaRPr lang="es-ES" sz="20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 fontAlgn="base"/>
            <a:r>
              <a:rPr lang="es-E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	$</a:t>
            </a:r>
            <a:r>
              <a:rPr lang="es-ES" sz="20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dompdf</a:t>
            </a:r>
            <a:r>
              <a:rPr lang="es-E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 = new DOMPDF();</a:t>
            </a:r>
          </a:p>
          <a:p>
            <a:pPr lvl="1" fontAlgn="base"/>
            <a:r>
              <a:rPr lang="es-ES" sz="2000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es-E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$</a:t>
            </a:r>
            <a:r>
              <a:rPr lang="es-ES" sz="20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dompdf</a:t>
            </a:r>
            <a:r>
              <a:rPr lang="es-E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-&gt;</a:t>
            </a:r>
            <a:r>
              <a:rPr lang="es-ES" sz="20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load_html</a:t>
            </a:r>
            <a:r>
              <a:rPr lang="es-E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($</a:t>
            </a:r>
            <a:r>
              <a:rPr lang="es-ES" sz="20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html</a:t>
            </a:r>
            <a:r>
              <a:rPr lang="es-E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  <a:p>
            <a:pPr lvl="1" fontAlgn="base"/>
            <a:r>
              <a:rPr lang="es-ES" sz="2000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es-E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$</a:t>
            </a:r>
            <a:r>
              <a:rPr lang="es-ES" sz="20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dompdf</a:t>
            </a:r>
            <a:r>
              <a:rPr lang="es-E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-&gt;</a:t>
            </a:r>
            <a:r>
              <a:rPr lang="es-ES" sz="20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render</a:t>
            </a:r>
            <a:r>
              <a:rPr lang="es-E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();</a:t>
            </a:r>
          </a:p>
          <a:p>
            <a:pPr lvl="1" fontAlgn="base"/>
            <a:endParaRPr lang="es-ES" sz="20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 fontAlgn="base"/>
            <a:r>
              <a:rPr lang="es-E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	$</a:t>
            </a:r>
            <a:r>
              <a:rPr lang="es-ES" sz="20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dompdf</a:t>
            </a:r>
            <a:r>
              <a:rPr lang="es-E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-&gt;</a:t>
            </a:r>
            <a:r>
              <a:rPr lang="es-ES" sz="20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stream</a:t>
            </a:r>
            <a:r>
              <a:rPr lang="es-E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(“</a:t>
            </a:r>
            <a:r>
              <a:rPr lang="es-ES" sz="20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nombre_archivo.pdf</a:t>
            </a:r>
            <a:r>
              <a:rPr lang="es-E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”);</a:t>
            </a:r>
          </a:p>
          <a:p>
            <a:pPr lvl="1" fontAlgn="base"/>
            <a:endParaRPr lang="es-ES" sz="20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 fontAlgn="base"/>
            <a:r>
              <a:rPr lang="es-E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?&gt;</a:t>
            </a:r>
          </a:p>
          <a:p>
            <a:pPr fontAlgn="base">
              <a:buFont typeface="Arial" pitchFamily="34" charset="0"/>
              <a:buChar char="•"/>
            </a:pPr>
            <a:endParaRPr lang="es-ES" sz="20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fontAlgn="base">
              <a:buFont typeface="Arial" pitchFamily="34" charset="0"/>
              <a:buChar char="•"/>
            </a:pPr>
            <a:endParaRPr lang="es-E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3440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PHP tiene mecanismos propios para enviar correos electrónicos básicos pero tiene sus contras: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En servidores locales no suele funcionar, se debe configurar </a:t>
            </a:r>
            <a:r>
              <a:rPr lang="es-ES" altLang="es-ES" sz="2000" b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php.ini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(fichero de configuración del servidor) de una manera determinada.</a:t>
            </a:r>
          </a:p>
          <a:p>
            <a:pPr lvl="1"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 No admite características avanzadas de los correos.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Para solventar estos problemas, usaremos unas librerías especificas.</a:t>
            </a: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Introducción I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7954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Una vez tengamos localizado el archivo php.ini hay que buscar 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2" algn="just" eaLnBrk="1" hangingPunct="1">
              <a:spcBef>
                <a:spcPts val="500"/>
              </a:spcBef>
            </a:pPr>
            <a:r>
              <a:rPr lang="es-ES" sz="2000" dirty="0" smtClean="0">
                <a:solidFill>
                  <a:schemeClr val="tx1"/>
                </a:solidFill>
              </a:rPr>
              <a:t>[mail </a:t>
            </a:r>
            <a:r>
              <a:rPr lang="es-ES" sz="2000" dirty="0" err="1" smtClean="0">
                <a:solidFill>
                  <a:schemeClr val="tx1"/>
                </a:solidFill>
              </a:rPr>
              <a:t>function</a:t>
            </a:r>
            <a:r>
              <a:rPr lang="es-ES" sz="2000" dirty="0" smtClean="0">
                <a:solidFill>
                  <a:schemeClr val="tx1"/>
                </a:solidFill>
              </a:rPr>
              <a:t>]</a:t>
            </a:r>
            <a:r>
              <a:rPr lang="es-E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 </a:t>
            </a: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Y modificar las líneas:</a:t>
            </a: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sz="2000" dirty="0" err="1" smtClean="0">
                <a:solidFill>
                  <a:schemeClr val="tx1"/>
                </a:solidFill>
              </a:rPr>
              <a:t>smtp_server</a:t>
            </a:r>
            <a:r>
              <a:rPr lang="es-ES" sz="2000" dirty="0" smtClean="0">
                <a:solidFill>
                  <a:schemeClr val="tx1"/>
                </a:solidFill>
              </a:rPr>
              <a:t>=smtp.nuestroservidor.com 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sz="2000" dirty="0" err="1" smtClean="0">
                <a:solidFill>
                  <a:schemeClr val="tx1"/>
                </a:solidFill>
              </a:rPr>
              <a:t>smtp_port</a:t>
            </a:r>
            <a:r>
              <a:rPr lang="es-ES" sz="2000" dirty="0" smtClean="0">
                <a:solidFill>
                  <a:schemeClr val="tx1"/>
                </a:solidFill>
              </a:rPr>
              <a:t>=25</a:t>
            </a:r>
          </a:p>
          <a:p>
            <a:pPr lvl="1" algn="just" eaLnBrk="1" hangingPunct="1">
              <a:spcBef>
                <a:spcPts val="500"/>
              </a:spcBef>
            </a:pPr>
            <a:endParaRPr lang="es-ES" sz="2000" dirty="0" smtClean="0">
              <a:solidFill>
                <a:schemeClr val="tx1"/>
              </a:solidFill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De esta forma nos aseguraremos que se envíe usando el servicio SMTP de nuestro servidor.</a:t>
            </a: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Configuración php.ini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7954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También podemos hacerlo 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al vuelo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, modificando ambos datos solo para el archivo en el que enviemos el correo mediante </a:t>
            </a:r>
            <a:r>
              <a:rPr lang="es-ES" altLang="es-ES" sz="2000" b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ini_set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:</a:t>
            </a:r>
          </a:p>
          <a:p>
            <a:pPr lvl="1" eaLnBrk="1" hangingPunct="1">
              <a:spcBef>
                <a:spcPts val="500"/>
              </a:spcBef>
            </a:pPr>
            <a:endParaRPr 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eaLnBrk="1" hangingPunct="1">
              <a:spcBef>
                <a:spcPts val="500"/>
              </a:spcBef>
            </a:pPr>
            <a:r>
              <a:rPr lang="es-ES" sz="18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ini_set</a:t>
            </a:r>
            <a:r>
              <a:rPr lang="es-ES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(“smtp_server”,“</a:t>
            </a:r>
            <a:r>
              <a:rPr lang="es-ES" sz="18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smtp.nuestroservidor.com</a:t>
            </a:r>
            <a:r>
              <a:rPr lang="es-ES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”); </a:t>
            </a:r>
          </a:p>
          <a:p>
            <a:pPr lvl="1" eaLnBrk="1" hangingPunct="1">
              <a:spcBef>
                <a:spcPts val="500"/>
              </a:spcBef>
            </a:pPr>
            <a:r>
              <a:rPr lang="es-ES" sz="18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ini_set</a:t>
            </a:r>
            <a:r>
              <a:rPr lang="es-ES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(“</a:t>
            </a:r>
            <a:r>
              <a:rPr lang="es-ES" sz="18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smtp_port</a:t>
            </a:r>
            <a:r>
              <a:rPr lang="es-ES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”, “25”);</a:t>
            </a:r>
          </a:p>
          <a:p>
            <a:pPr lvl="1" algn="just" eaLnBrk="1" hangingPunct="1">
              <a:spcBef>
                <a:spcPts val="500"/>
              </a:spcBef>
            </a:pPr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Podéis comprobar la configuración actual del archivo 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php.ini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ejecutando lo siguiente en cualquier archivo 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php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: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1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marL="0" indent="0" algn="just" eaLnBrk="1" hangingPunct="1">
              <a:spcBef>
                <a:spcPts val="500"/>
              </a:spcBef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	</a:t>
            </a:r>
            <a:r>
              <a:rPr lang="es-ES" altLang="es-ES" sz="18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</a:t>
            </a:r>
            <a:r>
              <a:rPr lang="es-ES" altLang="es-E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phpinfo</a:t>
            </a:r>
            <a:r>
              <a:rPr lang="es-ES" altLang="es-ES" sz="1800" b="1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 marL="0" indent="0" algn="just" eaLnBrk="1" hangingPunct="1">
              <a:spcBef>
                <a:spcPts val="500"/>
              </a:spcBef>
            </a:pPr>
            <a:endParaRPr lang="es-ES" altLang="es-ES" sz="12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Cuidado! 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Cambiar estos dos parámetros solo nos servirá en entornos Windows. En Linux o Mac OSX será algo más complicado, puesto que utilizan una herramienta propia ( </a:t>
            </a:r>
            <a:r>
              <a:rPr lang="es-ES" altLang="es-ES" sz="2000" i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sendmail</a:t>
            </a:r>
            <a:r>
              <a:rPr lang="es-ES" altLang="es-ES" sz="2000" i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).</a:t>
            </a:r>
            <a:endParaRPr lang="es-ES" altLang="es-ES" sz="2000" b="1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marL="0" indent="0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marL="0" indent="0" algn="just" eaLnBrk="1" hangingPunct="1">
              <a:spcBef>
                <a:spcPts val="500"/>
              </a:spcBef>
            </a:pPr>
            <a:endParaRPr lang="es-ES" altLang="es-ES" sz="20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 algn="just" eaLnBrk="1" hangingPunct="1">
              <a:spcBef>
                <a:spcPts val="500"/>
              </a:spcBef>
            </a:pPr>
            <a:endParaRPr lang="es-ES" altLang="es-ES" sz="20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Configuración php.ini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5704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Es la función más básica para enviar correos electrónicos en PHP, pero requiere de una configuración especial que no suele estar activa en local, como ya hemos visto antes.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Cuando se trabaja en servidores reales, normalmente esta configuración ya esta activa, por lo tanto suele funcionar correctamente.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	 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  <a:hlinkClick r:id="rId4"/>
              </a:rPr>
              <a:t>http://www.php.net/manual/es/function.mail.php</a:t>
            </a: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Función mail()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7954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en-US" sz="18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bool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 mail ( string $to , string $subject , string $message [, string $</a:t>
            </a:r>
            <a:r>
              <a:rPr lang="en-US" sz="18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additional_headers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 [, </a:t>
            </a:r>
            <a:r>
              <a:rPr lang="en-US" sz="18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string$additional_parameters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 ]] );</a:t>
            </a:r>
            <a:endParaRPr lang="es-ES" altLang="es-ES" sz="1800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	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$</a:t>
            </a:r>
            <a:r>
              <a:rPr lang="es-ES" altLang="es-ES" sz="2000" b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to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= a quien le queremos enviar el email.</a:t>
            </a: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	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$</a:t>
            </a:r>
            <a:r>
              <a:rPr lang="es-ES" altLang="es-ES" sz="2000" b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subject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= titulo del email a enviar.</a:t>
            </a: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	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$</a:t>
            </a:r>
            <a:r>
              <a:rPr lang="es-ES" altLang="es-ES" sz="2000" b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message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= cuerpo del email. Cada línea debe ir separada de un \n.</a:t>
            </a: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</a:t>
            </a:r>
            <a:r>
              <a:rPr lang="es-ES" altLang="es-ES" sz="20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$</a:t>
            </a:r>
            <a:r>
              <a:rPr lang="es-ES" altLang="es-ES" sz="2000" b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additional_headers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=</a:t>
            </a:r>
            <a:r>
              <a:rPr lang="es-ES" sz="2000" dirty="0" smtClean="0"/>
              <a:t> </a:t>
            </a:r>
            <a:r>
              <a:rPr lang="es-ES" sz="2000" dirty="0" smtClean="0">
                <a:solidFill>
                  <a:schemeClr val="tx1"/>
                </a:solidFill>
              </a:rPr>
              <a:t>Se usa normalmente para añadir cabeceras extra (</a:t>
            </a:r>
            <a:r>
              <a:rPr lang="es-ES" sz="2000" dirty="0" err="1" smtClean="0">
                <a:solidFill>
                  <a:schemeClr val="tx1"/>
                </a:solidFill>
              </a:rPr>
              <a:t>From</a:t>
            </a:r>
            <a:r>
              <a:rPr lang="es-ES" sz="2000" dirty="0" smtClean="0">
                <a:solidFill>
                  <a:schemeClr val="tx1"/>
                </a:solidFill>
              </a:rPr>
              <a:t>, </a:t>
            </a:r>
            <a:r>
              <a:rPr lang="es-ES" sz="2000" dirty="0" err="1" smtClean="0">
                <a:solidFill>
                  <a:schemeClr val="tx1"/>
                </a:solidFill>
              </a:rPr>
              <a:t>Cc</a:t>
            </a:r>
            <a:r>
              <a:rPr lang="es-ES" sz="2000" dirty="0" smtClean="0">
                <a:solidFill>
                  <a:schemeClr val="tx1"/>
                </a:solidFill>
              </a:rPr>
              <a:t> y </a:t>
            </a:r>
            <a:r>
              <a:rPr lang="es-ES" sz="2000" dirty="0" err="1" smtClean="0">
                <a:solidFill>
                  <a:schemeClr val="tx1"/>
                </a:solidFill>
              </a:rPr>
              <a:t>Bcc</a:t>
            </a:r>
            <a:r>
              <a:rPr lang="es-ES" sz="2000" dirty="0" smtClean="0">
                <a:solidFill>
                  <a:schemeClr val="tx1"/>
                </a:solidFill>
              </a:rPr>
              <a:t>). </a:t>
            </a: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	 </a:t>
            </a:r>
            <a:r>
              <a:rPr lang="es-ES" altLang="es-ES" sz="2000" b="1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$</a:t>
            </a:r>
            <a:r>
              <a:rPr lang="es-ES" altLang="es-ES" sz="2000" b="1" dirty="0" err="1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additional_parameters</a:t>
            </a:r>
            <a:r>
              <a:rPr lang="es-E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 = parámetros adicionales que se analizan mas adelante.</a:t>
            </a: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Función mail()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7954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</a:pPr>
            <a:r>
              <a:rPr lang="es-ES" sz="2000" b="1" dirty="0" smtClean="0">
                <a:solidFill>
                  <a:schemeClr val="tx1"/>
                </a:solidFill>
              </a:rPr>
              <a:t>Ejemplo simple:</a:t>
            </a:r>
          </a:p>
          <a:p>
            <a:pPr eaLnBrk="1" hangingPunct="1">
              <a:spcBef>
                <a:spcPts val="500"/>
              </a:spcBef>
            </a:pP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eaLnBrk="1" hangingPunct="1">
              <a:spcBef>
                <a:spcPts val="500"/>
              </a:spcBef>
            </a:pPr>
            <a:r>
              <a:rPr lang="es-E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&lt;?</a:t>
            </a:r>
            <a:r>
              <a:rPr lang="es-ES" sz="20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php</a:t>
            </a:r>
            <a:r>
              <a:rPr lang="es-E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/>
            </a:r>
            <a:br>
              <a:rPr lang="es-ES" sz="2000" b="1" dirty="0" smtClean="0">
                <a:solidFill>
                  <a:schemeClr val="tx1"/>
                </a:solidFill>
                <a:latin typeface="Courier New"/>
                <a:cs typeface="Courier New"/>
              </a:rPr>
            </a:br>
            <a:endParaRPr lang="es-ES" sz="2000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eaLnBrk="1" hangingPunct="1">
              <a:spcBef>
                <a:spcPts val="500"/>
              </a:spcBef>
            </a:pPr>
            <a:r>
              <a:rPr lang="es-E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mail(“</a:t>
            </a:r>
            <a:r>
              <a:rPr lang="es-ES" sz="20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alberto@mail.com</a:t>
            </a:r>
            <a:r>
              <a:rPr lang="es-E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, </a:t>
            </a:r>
            <a:r>
              <a:rPr lang="es-ES" sz="20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maria@mail.com</a:t>
            </a:r>
            <a:r>
              <a:rPr lang="es-E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", “Asunto", "Este es el cuerpo del mensaje"); </a:t>
            </a:r>
          </a:p>
          <a:p>
            <a:pPr eaLnBrk="1" hangingPunct="1">
              <a:spcBef>
                <a:spcPts val="500"/>
              </a:spcBef>
            </a:pPr>
            <a:r>
              <a:rPr lang="es-E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?&gt;</a:t>
            </a:r>
            <a:endParaRPr lang="es-ES" altLang="es-ES" sz="20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Función mail()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7954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267744" y="188640"/>
            <a:ext cx="6419056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                 Función mail()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764704"/>
            <a:ext cx="669674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77954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Es muy habitual tener problemas al trabajar en 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localhost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y enviar emails, por ello existen una colección de librerías que nos facilitan el trabajo.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Una de ellas es 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PHPMailer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: 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  <a:hlinkClick r:id="rId4"/>
              </a:rPr>
              <a:t>https://github.com/PHPMailer/PHPMailer</a:t>
            </a: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A la derecha podéis descargaros el código en Zip.</a:t>
            </a: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Una vez descargado deberéis mover esta carpeta en donde se encuentre el .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php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que se encargará de enviar los correos, o de incluir esta carpeta con su ruta.</a:t>
            </a: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Esta librería nos requerirá también un servidor SMTP, para pruebas podemos usar nuestra cuenta de GMAIL.</a:t>
            </a: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Librerías para enviar correos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7954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10469</TotalTime>
  <Words>550</Words>
  <Application>Microsoft Macintosh PowerPoint</Application>
  <PresentationFormat>Presentación en pantalla (4:3)</PresentationFormat>
  <Paragraphs>157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Office Theme</vt:lpstr>
      <vt:lpstr>emails y PDF en PHP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ikram</dc:creator>
  <cp:lastModifiedBy>Alberto Hidalgo</cp:lastModifiedBy>
  <cp:revision>479</cp:revision>
  <dcterms:created xsi:type="dcterms:W3CDTF">2013-01-07T09:07:45Z</dcterms:created>
  <dcterms:modified xsi:type="dcterms:W3CDTF">2015-05-21T09:48:50Z</dcterms:modified>
</cp:coreProperties>
</file>