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1"/>
  </p:notesMasterIdLst>
  <p:sldIdLst>
    <p:sldId id="423" r:id="rId3"/>
    <p:sldId id="421" r:id="rId4"/>
    <p:sldId id="425" r:id="rId5"/>
    <p:sldId id="426" r:id="rId6"/>
    <p:sldId id="427" r:id="rId7"/>
    <p:sldId id="422" r:id="rId8"/>
    <p:sldId id="342" r:id="rId9"/>
    <p:sldId id="343" r:id="rId10"/>
    <p:sldId id="344" r:id="rId11"/>
    <p:sldId id="345" r:id="rId12"/>
    <p:sldId id="418" r:id="rId13"/>
    <p:sldId id="347" r:id="rId14"/>
    <p:sldId id="348" r:id="rId15"/>
    <p:sldId id="349" r:id="rId16"/>
    <p:sldId id="350" r:id="rId17"/>
    <p:sldId id="351" r:id="rId18"/>
    <p:sldId id="384" r:id="rId19"/>
    <p:sldId id="391" r:id="rId20"/>
    <p:sldId id="392" r:id="rId21"/>
    <p:sldId id="371" r:id="rId22"/>
    <p:sldId id="401" r:id="rId23"/>
    <p:sldId id="402" r:id="rId24"/>
    <p:sldId id="403" r:id="rId25"/>
    <p:sldId id="404" r:id="rId26"/>
    <p:sldId id="405" r:id="rId27"/>
    <p:sldId id="393" r:id="rId28"/>
    <p:sldId id="394" r:id="rId29"/>
    <p:sldId id="395" r:id="rId30"/>
    <p:sldId id="396" r:id="rId31"/>
    <p:sldId id="397" r:id="rId32"/>
    <p:sldId id="398" r:id="rId33"/>
    <p:sldId id="399" r:id="rId34"/>
    <p:sldId id="400" r:id="rId35"/>
    <p:sldId id="420" r:id="rId36"/>
    <p:sldId id="419" r:id="rId37"/>
    <p:sldId id="375" r:id="rId38"/>
    <p:sldId id="376" r:id="rId39"/>
    <p:sldId id="377" r:id="rId4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6187" autoAdjust="0"/>
  </p:normalViewPr>
  <p:slideViewPr>
    <p:cSldViewPr>
      <p:cViewPr varScale="1">
        <p:scale>
          <a:sx n="80" d="100"/>
          <a:sy n="80" d="100"/>
        </p:scale>
        <p:origin x="-906" y="-78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32526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F3C0-BF59-452B-9D25-5D52BF48C23A}" type="datetimeFigureOut">
              <a:rPr lang="es-ES" smtClean="0"/>
              <a:pPr/>
              <a:t>21/04/2017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2F225-FBF0-4332-9D1A-3509B69429B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41445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="" xmlns:p14="http://schemas.microsoft.com/office/powerpoint/2010/main" val="2681165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12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12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2681165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13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13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2681165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14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14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2681165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15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15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2681165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16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16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2681165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17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17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2681165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18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18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3256987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19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19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4204840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20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20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2681165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21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21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1704988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3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3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="" xmlns:p14="http://schemas.microsoft.com/office/powerpoint/2010/main" val="26811654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22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22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211952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23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23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4044171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24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24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2888925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25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25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25932126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26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26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12761540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27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27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23609119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28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28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39724361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29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29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11804857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30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30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886295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31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31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2930897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4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4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="" xmlns:p14="http://schemas.microsoft.com/office/powerpoint/2010/main" val="26811654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32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32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541298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33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33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40764348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34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34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26811654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35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35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26811654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36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36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30131878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37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37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30131878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38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38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2015675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5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5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="" xmlns:p14="http://schemas.microsoft.com/office/powerpoint/2010/main" val="2681165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7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7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268116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8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8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2681165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9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9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2681165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10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10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2681165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11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11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268116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21/04/2017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882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21/04/2017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1320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21/04/2017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09200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2175F-C1C7-0042-B43B-CC6E7C31D820}" type="datetime1">
              <a:rPr lang="es-ES_tradnl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21/04/2017</a:t>
            </a:fld>
            <a:endParaRPr lang="es-ES_trad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C660E-A4EC-4B43-A239-61CC3FEAA3ED}" type="slidenum">
              <a:rPr lang="es-ES_tradnl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8735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C1B0E-A47D-1547-B219-13D406048B52}" type="datetime1">
              <a:rPr lang="es-ES_tradnl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21/04/2017</a:t>
            </a:fld>
            <a:endParaRPr lang="es-ES_trad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A48E7-C83C-984F-8A52-188240859AA3}" type="slidenum">
              <a:rPr lang="es-ES_tradnl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614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88275-EA8C-FA4E-A6BD-741916ABB3A0}" type="datetime1">
              <a:rPr lang="es-ES_tradnl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21/04/2017</a:t>
            </a:fld>
            <a:endParaRPr lang="es-ES_trad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3E49F-1A7F-E247-9125-1E68E5BC8038}" type="slidenum">
              <a:rPr lang="es-ES_tradnl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3151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73593-7444-564E-9BE4-8F4E84AAADA9}" type="datetime1">
              <a:rPr lang="es-ES_tradnl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21/04/2017</a:t>
            </a:fld>
            <a:endParaRPr lang="es-ES_trad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E3EEF-722B-1646-B966-50BFA9F752A3}" type="slidenum">
              <a:rPr lang="es-ES_tradnl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4364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A167F-5342-0044-BDBB-933ACC9B8B92}" type="datetime1">
              <a:rPr lang="es-ES_tradnl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21/04/2017</a:t>
            </a:fld>
            <a:endParaRPr lang="es-ES_trad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454F0-F818-4F46-99EC-E33161D6E5CF}" type="slidenum">
              <a:rPr lang="es-ES_tradnl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6761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00758-32C5-1B46-8545-D5E97762B1E4}" type="datetime1">
              <a:rPr lang="es-ES_tradnl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21/04/2017</a:t>
            </a:fld>
            <a:endParaRPr lang="es-ES_trad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945FA-BB23-F241-8056-37B8F7FCCC81}" type="slidenum">
              <a:rPr lang="es-ES_tradnl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3569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6B284-5083-FA40-9AE0-B637BA700EC4}" type="datetime1">
              <a:rPr lang="es-ES_tradnl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21/04/2017</a:t>
            </a:fld>
            <a:endParaRPr lang="es-ES_trad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DF794-B38D-4B45-9CD6-46BC3D4BAF4B}" type="slidenum">
              <a:rPr lang="es-ES_tradnl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145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F99E9-B6FE-FB49-B0BD-3BCD21924697}" type="datetime1">
              <a:rPr lang="es-ES_tradnl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21/04/2017</a:t>
            </a:fld>
            <a:endParaRPr lang="es-ES_trad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71712-90F2-4748-A137-8858D898BAAF}" type="slidenum">
              <a:rPr lang="es-ES_tradnl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227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21/04/2017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63371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_tradnl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D1E35-678A-3F4B-939F-07A60EB22FE2}" type="datetime1">
              <a:rPr lang="es-ES_tradnl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21/04/2017</a:t>
            </a:fld>
            <a:endParaRPr lang="es-ES_trad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9F391-691E-5449-BC94-6A7955E8FBE8}" type="slidenum">
              <a:rPr lang="es-ES_tradnl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8998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16498-60AD-024D-9C89-4F9772C62CCC}" type="datetime1">
              <a:rPr lang="es-ES_tradnl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21/04/2017</a:t>
            </a:fld>
            <a:endParaRPr lang="es-ES_trad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2BB3D-AD27-7744-812D-34C6EABDC44E}" type="slidenum">
              <a:rPr lang="es-ES_tradnl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2426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C3871-9803-F44C-8449-EB92C272CCD0}" type="datetime1">
              <a:rPr lang="es-ES_tradnl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21/04/2017</a:t>
            </a:fld>
            <a:endParaRPr lang="es-ES_trad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E5EA6-EB68-C542-A0FC-E43AB4EDA1D3}" type="slidenum">
              <a:rPr lang="es-ES_tradnl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608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21/04/2017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9543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21/04/2017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5644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21/04/2017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8481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21/04/2017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1988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21/04/2017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0273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21/04/2017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4201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21/04/2017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8170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A49F7-59F2-45EB-B9EC-79729E35414E}" type="datetimeFigureOut">
              <a:rPr lang="es-ES" smtClean="0"/>
              <a:pPr/>
              <a:t>21/04/2017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67273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fld id="{54DDEBC4-BAED-C84E-AE29-996CE59B8CD1}" type="datetime1">
              <a:rPr lang="es-ES_tradnl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21/04/2017</a:t>
            </a:fld>
            <a:endParaRPr lang="es-ES_trad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endParaRPr lang="es-ES_trad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fld id="{A2F230A2-49A3-DC41-9699-8070B8ADA4D1}" type="slidenum">
              <a:rPr lang="es-ES_tradnl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042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23528" y="126876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INSERTAR DATOS EN UNA TABLA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INSERT INTO 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&lt;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nombre_tabla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&gt; (&lt;campo1&gt;,…&lt;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campoN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) </a:t>
            </a: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VALUES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( ‘valor1’, …, ‘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valorN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’);</a:t>
            </a: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  <a:buFontTx/>
              <a:buChar char="-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Es muy importante que el numero de campos - valores </a:t>
            </a: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coincida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.</a:t>
            </a:r>
          </a:p>
          <a:p>
            <a:pPr lvl="1" algn="just" eaLnBrk="1" hangingPunct="1">
              <a:spcBef>
                <a:spcPts val="500"/>
              </a:spcBef>
              <a:buFontTx/>
              <a:buChar char="-"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  <a:buFontTx/>
              <a:buChar char="-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Los valores han de ir entre comillas simples ‘ ‘ si es texto.</a:t>
            </a:r>
          </a:p>
          <a:p>
            <a:pPr algn="just" eaLnBrk="1" hangingPunct="1">
              <a:spcBef>
                <a:spcPts val="500"/>
              </a:spcBef>
              <a:buFontTx/>
              <a:buChar char="-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SQL: INSERTAR DATOS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779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95536" y="1065212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SELECCIONAR DATOS DE UNA TABLA FILTRADOS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Para consultar si un valor es o no nulo:</a:t>
            </a: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&lt;campo&gt; IS [NOT] NULL </a:t>
            </a: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- </a:t>
            </a:r>
            <a:r>
              <a:rPr lang="es-ES" altLang="es-ES" sz="2000" dirty="0" smtClean="0">
                <a:solidFill>
                  <a:srgbClr val="FF0000"/>
                </a:solidFill>
                <a:latin typeface="Tahoma" pitchFamily="32" charset="0"/>
                <a:cs typeface="Tahoma" pitchFamily="32" charset="0"/>
              </a:rPr>
              <a:t>Nunca usar &lt;campo&gt; &lt;&gt; NULL </a:t>
            </a: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SQL: CONSULTAR DATOS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79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95536" y="1065212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SELECCIONAR DATOS DE UNA TABLA ORDENADOS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SELECT [DISTINCT] &lt;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nombre_columnas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&gt; [as 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nuevo_nombre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]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FROM &lt;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nombre_tabla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&gt; [WHERE &lt;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condiciones_boleanas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&gt;]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ORDER BY 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&lt;campo1&gt;, … &lt;campo N&gt; [ASC|DESC];</a:t>
            </a: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SELECT *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FROM EMPLEADOS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ORDER BY sueldo DESC; 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Por defecto el valor será ASC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SQL: CONSULTAR DATOS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79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95536" y="908720"/>
            <a:ext cx="8229600" cy="59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SELECCIONAR DATOS DE UNA TABLA LIMITADOS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SELECT [DISTINCT] &lt;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nombre_columnas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&gt; [as 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nuevo_nombre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]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FROM &lt;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nombre_tabla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&gt; [WHERE &lt;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condiciones_boleanas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&gt;]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LIMIT empezar, cantidad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;</a:t>
            </a: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  <a:buFontTx/>
              <a:buChar char="-"/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empezar 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es el valor por el cual empezara a recoger los registros.</a:t>
            </a:r>
          </a:p>
          <a:p>
            <a:pPr lvl="1" algn="just" eaLnBrk="1" hangingPunct="1">
              <a:spcBef>
                <a:spcPts val="500"/>
              </a:spcBef>
              <a:buFontTx/>
              <a:buChar char="-"/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cantidad 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es la cantidad de registros que recoge</a:t>
            </a:r>
          </a:p>
          <a:p>
            <a:pPr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Ejemplo:</a:t>
            </a:r>
          </a:p>
          <a:p>
            <a:pPr algn="just" eaLnBrk="1" hangingPunct="1">
              <a:spcBef>
                <a:spcPts val="5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 		SELECT * FROM `</a:t>
            </a:r>
            <a:r>
              <a:rPr lang="en-US" sz="2000" dirty="0" err="1" smtClean="0">
                <a:solidFill>
                  <a:schemeClr val="tx1"/>
                </a:solidFill>
              </a:rPr>
              <a:t>your_table</a:t>
            </a:r>
            <a:r>
              <a:rPr lang="en-US" sz="2000" dirty="0" smtClean="0">
                <a:solidFill>
                  <a:schemeClr val="tx1"/>
                </a:solidFill>
              </a:rPr>
              <a:t>` LIMIT 5, 5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-Si hay 1,2,…10 </a:t>
            </a:r>
            <a:r>
              <a:rPr lang="en-US" sz="2000" dirty="0" err="1" smtClean="0">
                <a:solidFill>
                  <a:schemeClr val="tx1"/>
                </a:solidFill>
              </a:rPr>
              <a:t>registros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esta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consulta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r</a:t>
            </a:r>
            <a:r>
              <a:rPr lang="en-US" altLang="es-ES" sz="2000" dirty="0" err="1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ecoge</a:t>
            </a:r>
            <a:r>
              <a:rPr lang="en-U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 el </a:t>
            </a:r>
            <a:r>
              <a:rPr lang="en-US" altLang="es-ES" sz="2000" dirty="0" err="1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registro</a:t>
            </a:r>
            <a:r>
              <a:rPr lang="en-U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 6, 7, 8, 9 y 10.</a:t>
            </a:r>
            <a:endParaRPr lang="es-ES" altLang="es-ES" sz="20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SQL: CONSULTAR DATOS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79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95536" y="1065212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SELECCIONAR DATOS DE UNA TABLA CON FUNCIONES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Funciones: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- COUNT(&lt;campo1&gt;) //cuenta cuantas filas hay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- SUM(&lt;campo1&gt;) //suma los valores de una columna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- MIN(&lt;campo1&gt;) //devuelve el mínimo una columna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- MAX(&lt;campo1&gt;) // devuelve el máximo de una columna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- AVG(&lt;campo1&gt;) // devuelve la media de una columna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SELECT COUNT(*)					    SELECT AVG(sueldo)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FROM EMPLEADOS;                           FROM EMPLEADOS;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//Devuelve cuantos hay en total     //Devuelve la media de sueldo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SQL: CONSULTAR DATOS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79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95536" y="1065212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SELECCIONAR DATOS DE UNA TABLA AGRUPADOS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SELECT [DISTINCT] &lt;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nombre_columnas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&gt; [as 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nuevo_nombre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]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FROM &lt;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nombre_tabla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&gt; [WHERE &lt;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condiciones_boleanas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&gt;]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GROUP BY 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&lt;campo1&gt;, … &lt;campo N&gt;;</a:t>
            </a: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Nota: las columnas agrupadas deben de aparecer en la SELECT</a:t>
            </a: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SELECT oficina, AVG(sueldo)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FROM EMPLEADOS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GROUP BY oficina; 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//nos devuelve la media de sueldo para cada oficina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SQL: CONSULTAR DATOS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79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95536" y="836712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SELECCIONAR DATOS DE UNA TABLA AGRUPADOS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SELECT [DISTINCT] &lt;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nombre_columnas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&gt; [as 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nuevo_nombre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]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FROM &lt;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nombre_tabla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&gt; [WHERE &lt;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condiciones_boleanas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&gt;]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GROUP BY 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&lt;campo1&gt;, … &lt;campo N&gt;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HAVING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&lt;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condición_para_los_grupos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&gt;;</a:t>
            </a: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Nota: HAVING solo tiene sentido si existe un GROUP BY previo</a:t>
            </a: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SELECT oficina, AVG(sueldo)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FROM EMPLEADOS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GROUP BY oficina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HAVING AVG(sueldo) &lt; 1000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//nos devuelve la media de sueldo para cada oficina si hay 2 o más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SQL: CONSULTAR DATOS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79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95536" y="836712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RESUMEN DE SELECT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SELECT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[DISTINCT] &lt;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nombre_columnas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&gt; [as 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nuevo_nombre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]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FROM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&lt;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nombre_tabla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&gt; 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[ WHERE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&lt;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condiciones_boleanas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&gt; </a:t>
            </a: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]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[GROUP BY 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&lt;campo1&gt;, … &lt;campo N&gt;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HAVING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&lt;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condición_para_los_grupos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&gt; </a:t>
            </a: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]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[ORDER BY  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&lt;campo1&gt;, … &lt;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campoN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&gt; </a:t>
            </a: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]</a:t>
            </a: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[LIMIT empieza, cantidad]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;</a:t>
            </a: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SQL: CONSULTAR DATOS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79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95536" y="836712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-Hasta ahora se ha visto como consultar datos de una sola tabla.</a:t>
            </a: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  <a:buFontTx/>
              <a:buChar char="-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Si se han añadido varias tablas y claves foráneas entre ellas lo más normal es querer filtrar y consultar datos que estén presentes en </a:t>
            </a: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ambas a la vez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.</a:t>
            </a:r>
          </a:p>
          <a:p>
            <a:pPr lvl="1" algn="just" eaLnBrk="1" hangingPunct="1">
              <a:spcBef>
                <a:spcPts val="500"/>
              </a:spcBef>
              <a:buFontTx/>
              <a:buChar char="-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  <a:buFontTx/>
              <a:buChar char="-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Por ejemplo: Consultar las compras que ha hecho todo un usuario.</a:t>
            </a:r>
          </a:p>
          <a:p>
            <a:pPr lvl="1" algn="just" eaLnBrk="1" hangingPunct="1">
              <a:spcBef>
                <a:spcPts val="500"/>
              </a:spcBef>
              <a:buFontTx/>
              <a:buChar char="-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  <a:buFontTx/>
              <a:buChar char="-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Para ello existen varias formas de hacerlo:</a:t>
            </a:r>
          </a:p>
          <a:p>
            <a:pPr lvl="4" algn="just" eaLnBrk="1" hangingPunct="1">
              <a:spcBef>
                <a:spcPts val="500"/>
              </a:spcBef>
              <a:buFontTx/>
              <a:buChar char="-"/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UNIONES NATURALES</a:t>
            </a: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4" algn="just" eaLnBrk="1" hangingPunct="1">
              <a:spcBef>
                <a:spcPts val="500"/>
              </a:spcBef>
              <a:buFontTx/>
              <a:buChar char="-"/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JOINS</a:t>
            </a:r>
          </a:p>
          <a:p>
            <a:pPr lvl="4" algn="just" eaLnBrk="1" hangingPunct="1">
              <a:spcBef>
                <a:spcPts val="500"/>
              </a:spcBef>
              <a:buFontTx/>
              <a:buChar char="-"/>
            </a:pPr>
            <a:r>
              <a:rPr lang="es-ES" altLang="es-ES" sz="2000" b="1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SUBCONSULTAS </a:t>
            </a:r>
          </a:p>
          <a:p>
            <a:pPr lvl="4" algn="just" eaLnBrk="1" hangingPunct="1">
              <a:spcBef>
                <a:spcPts val="500"/>
              </a:spcBef>
              <a:buFontTx/>
              <a:buChar char="-"/>
            </a:pPr>
            <a:endParaRPr lang="es-ES" altLang="es-ES" sz="2000" b="1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SQL: CONSULTAS DE VARIAS TABLAS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79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95536" y="836712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endParaRPr lang="es-ES" altLang="es-ES" sz="2000" b="1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Esta es una de las formas más utilizadas y la forma más fácil de cruzar datos entre dos tablas:</a:t>
            </a:r>
          </a:p>
          <a:p>
            <a:pPr algn="just" eaLnBrk="1" hangingPunct="1">
              <a:spcBef>
                <a:spcPts val="500"/>
              </a:spcBef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-Se deben identificar las dos tablas separadas por comas en FROM y usar esta notación para evitar problemas entre campos que se llamen igual en las dos tablas.</a:t>
            </a:r>
          </a:p>
          <a:p>
            <a:pPr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		</a:t>
            </a:r>
            <a:r>
              <a:rPr lang="es-ES" sz="2000" dirty="0">
                <a:solidFill>
                  <a:schemeClr val="tx1"/>
                </a:solidFill>
              </a:rPr>
              <a:t>FROM COMANDA c, LINIA_COMANDA </a:t>
            </a:r>
            <a:r>
              <a:rPr lang="es-ES" sz="2000" dirty="0" err="1">
                <a:solidFill>
                  <a:schemeClr val="tx1"/>
                </a:solidFill>
              </a:rPr>
              <a:t>lc</a:t>
            </a:r>
            <a:endParaRPr lang="es-ES" sz="2000" dirty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sz="2000" b="1" dirty="0" smtClean="0">
                <a:solidFill>
                  <a:schemeClr val="tx1"/>
                </a:solidFill>
              </a:rPr>
              <a:t>	</a:t>
            </a:r>
            <a:r>
              <a:rPr lang="es-ES" sz="2000" dirty="0" smtClean="0">
                <a:solidFill>
                  <a:schemeClr val="tx1"/>
                </a:solidFill>
              </a:rPr>
              <a:t>- Sabiendo esto, también se debe identificar los campos que queremos de cada una de las tablas:</a:t>
            </a: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dirty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	</a:t>
            </a:r>
            <a:r>
              <a:rPr lang="es-E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	</a:t>
            </a: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dirty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	</a:t>
            </a:r>
            <a:r>
              <a:rPr lang="es-E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		</a:t>
            </a:r>
            <a:r>
              <a:rPr lang="es-ES" sz="2000" dirty="0" smtClean="0">
                <a:solidFill>
                  <a:schemeClr val="tx1"/>
                </a:solidFill>
              </a:rPr>
              <a:t>SELECT </a:t>
            </a:r>
            <a:r>
              <a:rPr lang="es-ES" sz="2000" b="1" dirty="0" err="1">
                <a:solidFill>
                  <a:schemeClr val="tx1"/>
                </a:solidFill>
              </a:rPr>
              <a:t>c.</a:t>
            </a:r>
            <a:r>
              <a:rPr lang="es-ES" sz="2000" dirty="0" err="1">
                <a:solidFill>
                  <a:schemeClr val="tx1"/>
                </a:solidFill>
              </a:rPr>
              <a:t>numcomanda</a:t>
            </a:r>
            <a:r>
              <a:rPr lang="es-ES" sz="2000" dirty="0">
                <a:solidFill>
                  <a:schemeClr val="tx1"/>
                </a:solidFill>
              </a:rPr>
              <a:t>, </a:t>
            </a:r>
            <a:r>
              <a:rPr lang="es-ES" sz="2000" dirty="0" err="1" smtClean="0">
                <a:solidFill>
                  <a:schemeClr val="tx1"/>
                </a:solidFill>
              </a:rPr>
              <a:t>lc.lin_com</a:t>
            </a:r>
            <a:r>
              <a:rPr lang="es-ES" sz="2000" dirty="0">
                <a:solidFill>
                  <a:schemeClr val="tx1"/>
                </a:solidFill>
              </a:rPr>
              <a:t>, </a:t>
            </a:r>
            <a:r>
              <a:rPr lang="es-ES" sz="2000" dirty="0" err="1" smtClean="0">
                <a:solidFill>
                  <a:schemeClr val="tx1"/>
                </a:solidFill>
              </a:rPr>
              <a:t>lc.codfab</a:t>
            </a:r>
            <a:r>
              <a:rPr lang="es-ES" sz="2000" dirty="0">
                <a:solidFill>
                  <a:schemeClr val="tx1"/>
                </a:solidFill>
              </a:rPr>
              <a:t>, </a:t>
            </a:r>
            <a:r>
              <a:rPr lang="es-ES" sz="2000" dirty="0" err="1" smtClean="0">
                <a:solidFill>
                  <a:schemeClr val="tx1"/>
                </a:solidFill>
              </a:rPr>
              <a:t>lc.codprod</a:t>
            </a:r>
            <a:endParaRPr lang="es-ES" sz="2000" dirty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SQL: UNIONES NATURALES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24014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95536" y="836712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endParaRPr lang="es-ES" altLang="es-ES" sz="2000" b="1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-El </a:t>
            </a: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WHERE 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se encarga de relacionar las dos tablas mediante sus </a:t>
            </a:r>
            <a:r>
              <a:rPr lang="es-ES" altLang="es-ES" sz="2000" b="1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claves foráneas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:</a:t>
            </a:r>
          </a:p>
          <a:p>
            <a:r>
              <a:rPr lang="es-ES" altLang="es-ES" sz="2000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		</a:t>
            </a:r>
            <a:r>
              <a:rPr lang="es-ES" sz="2000" dirty="0">
                <a:solidFill>
                  <a:schemeClr val="tx1"/>
                </a:solidFill>
              </a:rPr>
              <a:t>WHERE </a:t>
            </a:r>
            <a:r>
              <a:rPr lang="es-ES" sz="2000" dirty="0" err="1">
                <a:solidFill>
                  <a:schemeClr val="tx1"/>
                </a:solidFill>
              </a:rPr>
              <a:t>c.numcomanda</a:t>
            </a:r>
            <a:r>
              <a:rPr lang="es-ES" sz="2000" dirty="0">
                <a:solidFill>
                  <a:schemeClr val="tx1"/>
                </a:solidFill>
              </a:rPr>
              <a:t>=</a:t>
            </a:r>
            <a:r>
              <a:rPr lang="es-ES" sz="2000" dirty="0" err="1">
                <a:solidFill>
                  <a:schemeClr val="tx1"/>
                </a:solidFill>
              </a:rPr>
              <a:t>lc.numcomanda</a:t>
            </a:r>
            <a:r>
              <a:rPr lang="es-ES" sz="2000" dirty="0">
                <a:solidFill>
                  <a:schemeClr val="tx1"/>
                </a:solidFill>
              </a:rPr>
              <a:t>;</a:t>
            </a:r>
          </a:p>
          <a:p>
            <a:pPr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Ejemplo completo:</a:t>
            </a:r>
          </a:p>
          <a:p>
            <a:pPr algn="just" eaLnBrk="1" hangingPunct="1">
              <a:spcBef>
                <a:spcPts val="500"/>
              </a:spcBef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r>
              <a:rPr lang="es-ES" sz="2000" dirty="0">
                <a:solidFill>
                  <a:schemeClr val="tx1"/>
                </a:solidFill>
              </a:rPr>
              <a:t>SELECT </a:t>
            </a:r>
            <a:r>
              <a:rPr lang="es-ES" sz="2000" dirty="0" err="1">
                <a:solidFill>
                  <a:schemeClr val="tx1"/>
                </a:solidFill>
              </a:rPr>
              <a:t>c.numcomanda</a:t>
            </a:r>
            <a:r>
              <a:rPr lang="es-ES" sz="2000" dirty="0">
                <a:solidFill>
                  <a:schemeClr val="tx1"/>
                </a:solidFill>
              </a:rPr>
              <a:t>, </a:t>
            </a:r>
            <a:r>
              <a:rPr lang="es-ES" sz="2000" dirty="0" err="1" smtClean="0">
                <a:solidFill>
                  <a:schemeClr val="tx1"/>
                </a:solidFill>
              </a:rPr>
              <a:t>lin_com</a:t>
            </a:r>
            <a:r>
              <a:rPr lang="es-ES" sz="2000" dirty="0">
                <a:solidFill>
                  <a:schemeClr val="tx1"/>
                </a:solidFill>
              </a:rPr>
              <a:t>, </a:t>
            </a:r>
            <a:r>
              <a:rPr lang="es-ES" sz="2000" dirty="0" err="1">
                <a:solidFill>
                  <a:schemeClr val="tx1"/>
                </a:solidFill>
              </a:rPr>
              <a:t>codfab</a:t>
            </a:r>
            <a:r>
              <a:rPr lang="es-ES" sz="2000" dirty="0">
                <a:solidFill>
                  <a:schemeClr val="tx1"/>
                </a:solidFill>
              </a:rPr>
              <a:t>, </a:t>
            </a:r>
            <a:r>
              <a:rPr lang="es-ES" sz="2000" dirty="0" err="1">
                <a:solidFill>
                  <a:schemeClr val="tx1"/>
                </a:solidFill>
              </a:rPr>
              <a:t>codprod</a:t>
            </a:r>
            <a:endParaRPr lang="es-ES" sz="2000" dirty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			FROM </a:t>
            </a:r>
            <a:r>
              <a:rPr lang="es-ES" sz="2000" dirty="0">
                <a:solidFill>
                  <a:schemeClr val="tx1"/>
                </a:solidFill>
              </a:rPr>
              <a:t>COMANDA c, LINIA_COMANDA </a:t>
            </a:r>
            <a:r>
              <a:rPr lang="es-ES" sz="2000" dirty="0" err="1">
                <a:solidFill>
                  <a:schemeClr val="tx1"/>
                </a:solidFill>
              </a:rPr>
              <a:t>lc</a:t>
            </a:r>
            <a:endParaRPr lang="es-ES" sz="2000" dirty="0">
              <a:solidFill>
                <a:schemeClr val="tx1"/>
              </a:solidFill>
            </a:endParaRPr>
          </a:p>
          <a:p>
            <a:r>
              <a:rPr lang="es-ES" sz="2000" b="1" dirty="0" smtClean="0">
                <a:solidFill>
                  <a:schemeClr val="tx1"/>
                </a:solidFill>
              </a:rPr>
              <a:t>			WHERE </a:t>
            </a:r>
            <a:r>
              <a:rPr lang="es-ES" sz="2000" b="1" dirty="0" err="1">
                <a:solidFill>
                  <a:schemeClr val="tx1"/>
                </a:solidFill>
              </a:rPr>
              <a:t>c.numcomanda</a:t>
            </a:r>
            <a:r>
              <a:rPr lang="es-ES" sz="2000" b="1" dirty="0">
                <a:solidFill>
                  <a:schemeClr val="tx1"/>
                </a:solidFill>
              </a:rPr>
              <a:t>=</a:t>
            </a:r>
            <a:r>
              <a:rPr lang="es-ES" sz="2000" b="1" dirty="0" err="1">
                <a:solidFill>
                  <a:schemeClr val="tx1"/>
                </a:solidFill>
              </a:rPr>
              <a:t>lc.numcomanda</a:t>
            </a:r>
            <a:r>
              <a:rPr lang="es-ES" sz="2000" dirty="0">
                <a:solidFill>
                  <a:schemeClr val="tx1"/>
                </a:solidFill>
              </a:rPr>
              <a:t>;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SQL: </a:t>
            </a: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UNIONES NATURALES</a:t>
            </a:r>
          </a:p>
        </p:txBody>
      </p:sp>
    </p:spTree>
    <p:extLst>
      <p:ext uri="{BB962C8B-B14F-4D97-AF65-F5344CB8AC3E}">
        <p14:creationId xmlns:p14="http://schemas.microsoft.com/office/powerpoint/2010/main" xmlns="" val="764993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4852" y="794479"/>
            <a:ext cx="872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SQL: </a:t>
            </a: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INSERTAR DATOS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44774" y="1440810"/>
            <a:ext cx="84994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prstClr val="black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La sentencia utilizada para insertar nuevos datos en la BBDD es INSERT. Su formato puede variar entre las siguientes formas, en función de si especificamos un valor para todas las columnas o no: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>
                <a:solidFill>
                  <a:prstClr val="black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rPr>
              <a:t>	</a:t>
            </a:r>
            <a:r>
              <a:rPr lang="es-ES" b="1" dirty="0" smtClean="0">
                <a:solidFill>
                  <a:prstClr val="black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rPr>
              <a:t>INSERT INTO alumnos VALUES (NULL, ‘José Martínez’, ‘1980-05-13’, ‘Calle Central 17’, ‘678564321’);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s-ES" b="1" dirty="0">
              <a:solidFill>
                <a:prstClr val="black"/>
              </a:solidFill>
              <a:latin typeface="Courier New" pitchFamily="49" charset="0"/>
              <a:ea typeface="ＭＳ Ｐゴシック" charset="-128"/>
              <a:cs typeface="Courier New" pitchFamily="49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 smtClean="0">
                <a:solidFill>
                  <a:prstClr val="black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rPr>
              <a:t>	INSERT INTO alumnos (nombre, </a:t>
            </a:r>
            <a:r>
              <a:rPr lang="es-ES" b="1" dirty="0" err="1" smtClean="0">
                <a:solidFill>
                  <a:prstClr val="black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rPr>
              <a:t>fecha_nacimiento</a:t>
            </a:r>
            <a:r>
              <a:rPr lang="es-ES" b="1" dirty="0" smtClean="0">
                <a:solidFill>
                  <a:prstClr val="black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rPr>
              <a:t>) VALUES (‘José Martínez’, ‘1980-05-13’);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s-ES" b="1" dirty="0">
              <a:solidFill>
                <a:prstClr val="black"/>
              </a:solidFill>
              <a:latin typeface="Courier New" pitchFamily="49" charset="0"/>
              <a:ea typeface="ＭＳ Ｐゴシック" charset="-128"/>
              <a:cs typeface="Courier New" pitchFamily="49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 smtClean="0">
                <a:solidFill>
                  <a:prstClr val="black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rPr>
              <a:t>	INSERT INTO alumnos SET nombre=‘José Martínez’, </a:t>
            </a:r>
            <a:r>
              <a:rPr lang="es-ES" b="1" dirty="0" err="1" smtClean="0">
                <a:solidFill>
                  <a:prstClr val="black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rPr>
              <a:t>fecha_nacimiento</a:t>
            </a:r>
            <a:r>
              <a:rPr lang="es-ES" b="1" dirty="0" smtClean="0">
                <a:solidFill>
                  <a:prstClr val="black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rPr>
              <a:t>=‘1980-05-13’;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algn="just" defTabSz="457200"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prstClr val="black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 la primera sentencia, el valor </a:t>
            </a:r>
            <a:r>
              <a:rPr lang="es-ES" b="1" dirty="0" smtClean="0">
                <a:solidFill>
                  <a:prstClr val="black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rPr>
              <a:t>NULL</a:t>
            </a:r>
            <a:r>
              <a:rPr lang="es-ES" dirty="0" smtClean="0">
                <a:solidFill>
                  <a:prstClr val="black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se utiliza en la primera columna, normalmente el identificador, que normalmente se insertará de manera automática gracias a que suelen ser del tipo </a:t>
            </a:r>
            <a:r>
              <a:rPr lang="es-ES" b="1" dirty="0" smtClean="0">
                <a:solidFill>
                  <a:prstClr val="black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rPr>
              <a:t>AUTO_INCREMENT</a:t>
            </a:r>
            <a:r>
              <a:rPr lang="es-ES" dirty="0" smtClean="0">
                <a:solidFill>
                  <a:prstClr val="black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</a:t>
            </a:r>
            <a:endParaRPr lang="es-ES" dirty="0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817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95536" y="836712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INNER JOINS</a:t>
            </a:r>
          </a:p>
          <a:p>
            <a:pPr algn="just" eaLnBrk="1" hangingPunct="1">
              <a:spcBef>
                <a:spcPts val="500"/>
              </a:spcBef>
            </a:pPr>
            <a:endParaRPr lang="es-ES" altLang="es-ES" sz="2000" b="1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marL="342900" indent="-342900" algn="just" eaLnBrk="1" hangingPunct="1">
              <a:spcBef>
                <a:spcPts val="500"/>
              </a:spcBef>
              <a:buFontTx/>
              <a:buChar char="-"/>
            </a:pPr>
            <a:r>
              <a:rPr lang="es-E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Seleccionaremos los campos que sus valores de </a:t>
            </a:r>
            <a:r>
              <a:rPr lang="es-ES" altLang="es-ES" sz="2000" b="1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claves </a:t>
            </a:r>
            <a:r>
              <a:rPr lang="es-ES" altLang="es-ES" sz="2000" b="1" dirty="0" err="1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fóraneas</a:t>
            </a:r>
            <a:r>
              <a:rPr lang="es-ES" altLang="es-ES" sz="2000" b="1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&lt;-&gt; claves primarias </a:t>
            </a:r>
            <a:r>
              <a:rPr lang="es-E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coincidan.</a:t>
            </a:r>
          </a:p>
          <a:p>
            <a:pPr marL="342900" indent="-342900" algn="just" eaLnBrk="1" hangingPunct="1">
              <a:spcBef>
                <a:spcPts val="500"/>
              </a:spcBef>
              <a:buFontTx/>
              <a:buChar char="-"/>
            </a:pPr>
            <a:endParaRPr lang="es-ES" altLang="es-ES" sz="2000" b="1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marL="342900" indent="-342900" algn="just" eaLnBrk="1" hangingPunct="1">
              <a:spcBef>
                <a:spcPts val="500"/>
              </a:spcBef>
              <a:buFontTx/>
              <a:buChar char="-"/>
            </a:pPr>
            <a:r>
              <a:rPr lang="es-E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Tendremos que identificar las Tablas seleccionadas.</a:t>
            </a:r>
          </a:p>
          <a:p>
            <a:pPr marL="342900" indent="-342900" algn="just" eaLnBrk="1" hangingPunct="1">
              <a:spcBef>
                <a:spcPts val="500"/>
              </a:spcBef>
              <a:buFontTx/>
              <a:buChar char="-"/>
            </a:pPr>
            <a:endParaRPr lang="es-ES" altLang="es-ES" sz="2000" b="1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marL="342900" indent="-342900" algn="just" eaLnBrk="1" hangingPunct="1">
              <a:spcBef>
                <a:spcPts val="500"/>
              </a:spcBef>
              <a:buFontTx/>
              <a:buChar char="-"/>
            </a:pPr>
            <a:r>
              <a:rPr lang="es-E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Tendremos </a:t>
            </a:r>
            <a:r>
              <a:rPr lang="es-ES" altLang="es-ES" sz="2000" dirty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que relacionar los campos </a:t>
            </a:r>
            <a:r>
              <a:rPr lang="es-E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en </a:t>
            </a:r>
            <a:r>
              <a:rPr lang="es-ES" altLang="es-ES" sz="2000" b="1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ON</a:t>
            </a:r>
            <a:r>
              <a:rPr lang="es-ES" altLang="es-ES" sz="2000" b="1" dirty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.</a:t>
            </a:r>
          </a:p>
          <a:p>
            <a:pPr marL="342900" indent="-342900" algn="just" eaLnBrk="1" hangingPunct="1">
              <a:spcBef>
                <a:spcPts val="500"/>
              </a:spcBef>
              <a:buFontTx/>
              <a:buChar char="-"/>
            </a:pPr>
            <a:endParaRPr lang="es-ES" altLang="es-ES" sz="2000" b="1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marL="342900" indent="-342900" algn="just" eaLnBrk="1" hangingPunct="1">
              <a:spcBef>
                <a:spcPts val="500"/>
              </a:spcBef>
              <a:buFontTx/>
              <a:buChar char="-"/>
            </a:pPr>
            <a:endParaRPr lang="es-ES" altLang="es-ES" sz="2000" b="1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		SELECT </a:t>
            </a:r>
            <a:r>
              <a:rPr lang="es-ES" sz="2000" dirty="0" err="1">
                <a:solidFill>
                  <a:schemeClr val="tx1"/>
                </a:solidFill>
              </a:rPr>
              <a:t>c.numcomanda</a:t>
            </a:r>
            <a:r>
              <a:rPr lang="es-ES" sz="2000" dirty="0">
                <a:solidFill>
                  <a:schemeClr val="tx1"/>
                </a:solidFill>
              </a:rPr>
              <a:t>, </a:t>
            </a:r>
            <a:r>
              <a:rPr lang="es-ES" sz="2000" dirty="0" err="1">
                <a:solidFill>
                  <a:schemeClr val="tx1"/>
                </a:solidFill>
              </a:rPr>
              <a:t>lin_com</a:t>
            </a:r>
            <a:r>
              <a:rPr lang="es-ES" sz="2000" dirty="0">
                <a:solidFill>
                  <a:schemeClr val="tx1"/>
                </a:solidFill>
              </a:rPr>
              <a:t>, </a:t>
            </a:r>
            <a:r>
              <a:rPr lang="es-ES" sz="2000" dirty="0" err="1">
                <a:solidFill>
                  <a:schemeClr val="tx1"/>
                </a:solidFill>
              </a:rPr>
              <a:t>codfab</a:t>
            </a:r>
            <a:r>
              <a:rPr lang="es-ES" sz="2000" dirty="0">
                <a:solidFill>
                  <a:schemeClr val="tx1"/>
                </a:solidFill>
              </a:rPr>
              <a:t>, </a:t>
            </a:r>
            <a:r>
              <a:rPr lang="es-ES" sz="2000" dirty="0" err="1">
                <a:solidFill>
                  <a:schemeClr val="tx1"/>
                </a:solidFill>
              </a:rPr>
              <a:t>codprod</a:t>
            </a:r>
            <a:endParaRPr lang="es-ES" sz="2000" dirty="0">
              <a:solidFill>
                <a:schemeClr val="tx1"/>
              </a:solidFill>
            </a:endParaRPr>
          </a:p>
          <a:p>
            <a:r>
              <a:rPr lang="it-IT" sz="2000" dirty="0" smtClean="0">
                <a:solidFill>
                  <a:schemeClr val="tx1"/>
                </a:solidFill>
              </a:rPr>
              <a:t>FROM </a:t>
            </a:r>
            <a:r>
              <a:rPr lang="it-IT" sz="2000" dirty="0">
                <a:solidFill>
                  <a:schemeClr val="tx1"/>
                </a:solidFill>
              </a:rPr>
              <a:t>COMANDA c </a:t>
            </a:r>
            <a:r>
              <a:rPr lang="it-IT" sz="2000" b="1" dirty="0">
                <a:solidFill>
                  <a:schemeClr val="tx1"/>
                </a:solidFill>
              </a:rPr>
              <a:t>INNER JOIN </a:t>
            </a:r>
            <a:r>
              <a:rPr lang="it-IT" sz="2000" dirty="0">
                <a:solidFill>
                  <a:schemeClr val="tx1"/>
                </a:solidFill>
              </a:rPr>
              <a:t>LINIA_COMANDA lc</a:t>
            </a:r>
          </a:p>
          <a:p>
            <a:r>
              <a:rPr lang="es-ES" sz="2000" b="1" dirty="0" smtClean="0">
                <a:solidFill>
                  <a:schemeClr val="tx1"/>
                </a:solidFill>
              </a:rPr>
              <a:t>		ON </a:t>
            </a:r>
            <a:r>
              <a:rPr lang="es-ES" sz="2000" dirty="0">
                <a:solidFill>
                  <a:schemeClr val="tx1"/>
                </a:solidFill>
              </a:rPr>
              <a:t>(</a:t>
            </a:r>
            <a:r>
              <a:rPr lang="es-ES" sz="2000" dirty="0" err="1">
                <a:solidFill>
                  <a:schemeClr val="tx1"/>
                </a:solidFill>
              </a:rPr>
              <a:t>c.numcomanda</a:t>
            </a:r>
            <a:r>
              <a:rPr lang="es-ES" sz="2000" dirty="0">
                <a:solidFill>
                  <a:schemeClr val="tx1"/>
                </a:solidFill>
              </a:rPr>
              <a:t>=</a:t>
            </a:r>
            <a:r>
              <a:rPr lang="es-ES" sz="2000" dirty="0" err="1">
                <a:solidFill>
                  <a:schemeClr val="tx1"/>
                </a:solidFill>
              </a:rPr>
              <a:t>lc.numcomanda</a:t>
            </a:r>
            <a:r>
              <a:rPr lang="es-ES" sz="2000" dirty="0">
                <a:solidFill>
                  <a:schemeClr val="tx1"/>
                </a:solidFill>
              </a:rPr>
              <a:t>);</a:t>
            </a:r>
            <a:endParaRPr lang="es-ES" altLang="es-ES" sz="2000" b="1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SQL: JOINS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79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95536" y="836712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LEFT OUTER JOINS</a:t>
            </a:r>
          </a:p>
          <a:p>
            <a:pPr marL="342900" indent="-342900" algn="just" eaLnBrk="1" hangingPunct="1">
              <a:spcBef>
                <a:spcPts val="500"/>
              </a:spcBef>
              <a:buFontTx/>
              <a:buChar char="-"/>
            </a:pPr>
            <a:r>
              <a:rPr lang="es-E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Seleccionaremos los campos que sus valores de </a:t>
            </a:r>
            <a:r>
              <a:rPr lang="es-ES" altLang="es-ES" sz="2000" b="1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claves </a:t>
            </a:r>
            <a:r>
              <a:rPr lang="es-ES" altLang="es-ES" sz="2000" b="1" dirty="0" err="1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fóraneas</a:t>
            </a:r>
            <a:r>
              <a:rPr lang="es-ES" altLang="es-ES" sz="2000" b="1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&lt;-&gt; claves primarias </a:t>
            </a:r>
            <a:r>
              <a:rPr lang="es-E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coincidan Y todo los de la tabla de la izquierda.</a:t>
            </a:r>
          </a:p>
          <a:p>
            <a:pPr marL="342900" indent="-342900" algn="just" eaLnBrk="1" hangingPunct="1">
              <a:spcBef>
                <a:spcPts val="500"/>
              </a:spcBef>
              <a:buFontTx/>
              <a:buChar char="-"/>
            </a:pPr>
            <a:endParaRPr lang="es-ES" altLang="es-ES" sz="20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marL="342900" indent="-342900" algn="just" eaLnBrk="1" hangingPunct="1">
              <a:spcBef>
                <a:spcPts val="500"/>
              </a:spcBef>
              <a:buFontTx/>
              <a:buChar char="-"/>
            </a:pPr>
            <a:r>
              <a:rPr lang="es-E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Esta consulta priorizando los registros de la tabla de la izquierda (la primera mostrada en la consulta) aunque no exista un registro que corresponda a la tabla de la derecha.</a:t>
            </a:r>
          </a:p>
          <a:p>
            <a:pPr marL="342900" indent="-342900" algn="just" eaLnBrk="1" hangingPunct="1">
              <a:spcBef>
                <a:spcPts val="500"/>
              </a:spcBef>
              <a:buFontTx/>
              <a:buChar char="-"/>
            </a:pPr>
            <a:endParaRPr lang="es-ES" altLang="es-ES" sz="20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marL="0" indent="0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- Las columnas de la tabla de la derecha que no tengan correspondencia tendrán valor NULL. </a:t>
            </a:r>
          </a:p>
          <a:p>
            <a:pPr marL="342900" indent="-342900" algn="just" eaLnBrk="1" hangingPunct="1">
              <a:spcBef>
                <a:spcPts val="500"/>
              </a:spcBef>
              <a:buFontTx/>
              <a:buChar char="-"/>
            </a:pPr>
            <a:endParaRPr lang="es-ES" altLang="es-ES" sz="2000" b="1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marL="342900" indent="-342900" algn="just" eaLnBrk="1" hangingPunct="1">
              <a:spcBef>
                <a:spcPts val="500"/>
              </a:spcBef>
              <a:buFontTx/>
              <a:buChar char="-"/>
            </a:pPr>
            <a:endParaRPr lang="es-ES" altLang="es-ES" sz="2000" b="1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marL="342900" indent="-342900" algn="just" eaLnBrk="1" hangingPunct="1">
              <a:spcBef>
                <a:spcPts val="500"/>
              </a:spcBef>
              <a:buFontTx/>
              <a:buChar char="-"/>
            </a:pPr>
            <a:endParaRPr lang="es-ES" altLang="es-ES" sz="2000" b="1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		</a:t>
            </a: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SQL: JOINS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00770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95536" y="836712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LEFT OUTER JOINS</a:t>
            </a:r>
          </a:p>
          <a:p>
            <a:pPr marL="0" indent="0" algn="just" eaLnBrk="1" hangingPunct="1">
              <a:spcBef>
                <a:spcPts val="500"/>
              </a:spcBef>
            </a:pPr>
            <a:endParaRPr lang="es-ES" altLang="es-ES" sz="2000" b="1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marL="342900" indent="-342900" algn="just" eaLnBrk="1" hangingPunct="1">
              <a:spcBef>
                <a:spcPts val="500"/>
              </a:spcBef>
              <a:buFontTx/>
              <a:buChar char="-"/>
            </a:pPr>
            <a:r>
              <a:rPr lang="es-E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Tendremos que identificar las Tablas seleccionadas.</a:t>
            </a:r>
          </a:p>
          <a:p>
            <a:pPr marL="342900" indent="-342900" algn="just" eaLnBrk="1" hangingPunct="1">
              <a:spcBef>
                <a:spcPts val="500"/>
              </a:spcBef>
              <a:buFontTx/>
              <a:buChar char="-"/>
            </a:pPr>
            <a:endParaRPr lang="es-ES" altLang="es-ES" sz="2000" b="1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marL="342900" indent="-342900" algn="just" eaLnBrk="1" hangingPunct="1">
              <a:spcBef>
                <a:spcPts val="500"/>
              </a:spcBef>
              <a:buFontTx/>
              <a:buChar char="-"/>
            </a:pPr>
            <a:r>
              <a:rPr lang="es-E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Tendremos </a:t>
            </a:r>
            <a:r>
              <a:rPr lang="es-ES" altLang="es-ES" sz="2000" dirty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que relacionar los campos </a:t>
            </a:r>
            <a:r>
              <a:rPr lang="es-E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en </a:t>
            </a:r>
            <a:r>
              <a:rPr lang="es-ES" altLang="es-ES" sz="2000" b="1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ON</a:t>
            </a:r>
            <a:r>
              <a:rPr lang="es-ES" altLang="es-ES" sz="2000" b="1" dirty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.</a:t>
            </a:r>
          </a:p>
          <a:p>
            <a:pPr marL="342900" indent="-342900" algn="just" eaLnBrk="1" hangingPunct="1">
              <a:spcBef>
                <a:spcPts val="500"/>
              </a:spcBef>
              <a:buFontTx/>
              <a:buChar char="-"/>
            </a:pPr>
            <a:endParaRPr lang="es-ES" altLang="es-ES" sz="2000" b="1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marL="342900" indent="-342900" algn="just" eaLnBrk="1" hangingPunct="1">
              <a:spcBef>
                <a:spcPts val="500"/>
              </a:spcBef>
              <a:buFontTx/>
              <a:buChar char="-"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		</a:t>
            </a:r>
            <a:r>
              <a:rPr lang="es-ES" sz="2000" dirty="0">
                <a:solidFill>
                  <a:schemeClr val="tx1"/>
                </a:solidFill>
              </a:rPr>
              <a:t>SELECT </a:t>
            </a:r>
            <a:r>
              <a:rPr lang="es-ES" sz="2000" dirty="0" err="1">
                <a:solidFill>
                  <a:schemeClr val="tx1"/>
                </a:solidFill>
              </a:rPr>
              <a:t>c.numcomanda</a:t>
            </a:r>
            <a:r>
              <a:rPr lang="es-ES" sz="2000" dirty="0">
                <a:solidFill>
                  <a:schemeClr val="tx1"/>
                </a:solidFill>
              </a:rPr>
              <a:t>, </a:t>
            </a:r>
            <a:r>
              <a:rPr lang="es-ES" sz="2000" dirty="0" err="1">
                <a:solidFill>
                  <a:schemeClr val="tx1"/>
                </a:solidFill>
              </a:rPr>
              <a:t>lin_com</a:t>
            </a:r>
            <a:r>
              <a:rPr lang="es-ES" sz="2000" dirty="0">
                <a:solidFill>
                  <a:schemeClr val="tx1"/>
                </a:solidFill>
              </a:rPr>
              <a:t>, </a:t>
            </a:r>
            <a:r>
              <a:rPr lang="es-ES" sz="2000" dirty="0" err="1">
                <a:solidFill>
                  <a:schemeClr val="tx1"/>
                </a:solidFill>
              </a:rPr>
              <a:t>codfab</a:t>
            </a:r>
            <a:r>
              <a:rPr lang="es-ES" sz="2000" dirty="0">
                <a:solidFill>
                  <a:schemeClr val="tx1"/>
                </a:solidFill>
              </a:rPr>
              <a:t>, </a:t>
            </a:r>
            <a:r>
              <a:rPr lang="es-ES" sz="2000" dirty="0" err="1">
                <a:solidFill>
                  <a:schemeClr val="tx1"/>
                </a:solidFill>
              </a:rPr>
              <a:t>codprod</a:t>
            </a:r>
            <a:endParaRPr lang="es-ES" sz="2000" dirty="0">
              <a:solidFill>
                <a:schemeClr val="tx1"/>
              </a:solidFill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FROM COMANDA c </a:t>
            </a:r>
            <a:r>
              <a:rPr lang="en-US" sz="2000" b="1" dirty="0">
                <a:solidFill>
                  <a:schemeClr val="tx1"/>
                </a:solidFill>
              </a:rPr>
              <a:t>LEFT OUTER JOIN</a:t>
            </a:r>
          </a:p>
          <a:p>
            <a:pPr lvl="2"/>
            <a:r>
              <a:rPr lang="es-ES" sz="2000" dirty="0">
                <a:solidFill>
                  <a:schemeClr val="tx1"/>
                </a:solidFill>
              </a:rPr>
              <a:t>LINIA_COMANDA </a:t>
            </a:r>
            <a:r>
              <a:rPr lang="es-ES" sz="2000" dirty="0" err="1">
                <a:solidFill>
                  <a:schemeClr val="tx1"/>
                </a:solidFill>
              </a:rPr>
              <a:t>lc</a:t>
            </a:r>
            <a:endParaRPr lang="es-ES" sz="2000" dirty="0">
              <a:solidFill>
                <a:schemeClr val="tx1"/>
              </a:solidFill>
            </a:endParaRPr>
          </a:p>
          <a:p>
            <a:pPr lvl="2"/>
            <a:r>
              <a:rPr lang="es-ES" sz="2000" b="1" dirty="0">
                <a:solidFill>
                  <a:schemeClr val="tx1"/>
                </a:solidFill>
              </a:rPr>
              <a:t>ON</a:t>
            </a:r>
            <a:r>
              <a:rPr lang="es-ES" sz="2000" dirty="0">
                <a:solidFill>
                  <a:schemeClr val="tx1"/>
                </a:solidFill>
              </a:rPr>
              <a:t> (</a:t>
            </a:r>
            <a:r>
              <a:rPr lang="es-ES" sz="2000" dirty="0" err="1">
                <a:solidFill>
                  <a:schemeClr val="tx1"/>
                </a:solidFill>
              </a:rPr>
              <a:t>c.numcomanda</a:t>
            </a:r>
            <a:r>
              <a:rPr lang="es-ES" sz="2000" dirty="0">
                <a:solidFill>
                  <a:schemeClr val="tx1"/>
                </a:solidFill>
              </a:rPr>
              <a:t>=</a:t>
            </a:r>
            <a:r>
              <a:rPr lang="es-ES" sz="2000" dirty="0" err="1">
                <a:solidFill>
                  <a:schemeClr val="tx1"/>
                </a:solidFill>
              </a:rPr>
              <a:t>lc.numcomanda</a:t>
            </a:r>
            <a:r>
              <a:rPr lang="es-ES" sz="2000" dirty="0">
                <a:solidFill>
                  <a:schemeClr val="tx1"/>
                </a:solidFill>
              </a:rPr>
              <a:t>);</a:t>
            </a:r>
            <a:endParaRPr lang="es-ES" altLang="es-ES" sz="20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SQL: JOINS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0979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95536" y="836712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RIGHT OUTER JOINS</a:t>
            </a:r>
          </a:p>
          <a:p>
            <a:pPr marL="342900" indent="-342900" algn="just" eaLnBrk="1" hangingPunct="1">
              <a:spcBef>
                <a:spcPts val="500"/>
              </a:spcBef>
              <a:buFontTx/>
              <a:buChar char="-"/>
            </a:pPr>
            <a:r>
              <a:rPr lang="es-E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Seleccionaremos los campos que sus valores de </a:t>
            </a:r>
            <a:r>
              <a:rPr lang="es-ES" altLang="es-ES" sz="2000" b="1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claves </a:t>
            </a:r>
            <a:r>
              <a:rPr lang="es-ES" altLang="es-ES" sz="2000" b="1" dirty="0" err="1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fóraneas</a:t>
            </a:r>
            <a:r>
              <a:rPr lang="es-ES" altLang="es-ES" sz="2000" b="1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&lt;-&gt; claves primarias </a:t>
            </a:r>
            <a:r>
              <a:rPr lang="es-E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coincidan Y todo los de la tabla de la derecha.</a:t>
            </a:r>
          </a:p>
          <a:p>
            <a:pPr marL="342900" indent="-342900" algn="just" eaLnBrk="1" hangingPunct="1">
              <a:spcBef>
                <a:spcPts val="500"/>
              </a:spcBef>
              <a:buFontTx/>
              <a:buChar char="-"/>
            </a:pPr>
            <a:endParaRPr lang="es-ES" altLang="es-ES" sz="20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marL="342900" indent="-342900" algn="just" eaLnBrk="1" hangingPunct="1">
              <a:spcBef>
                <a:spcPts val="500"/>
              </a:spcBef>
              <a:buFontTx/>
              <a:buChar char="-"/>
            </a:pPr>
            <a:r>
              <a:rPr lang="es-E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Esta consulta priorizando los registros de la tabla de la derecha(la segunda mostrada en la consulta) aunque no exista un registro que corresponda a la tabla de la izquierda.</a:t>
            </a:r>
          </a:p>
          <a:p>
            <a:pPr marL="342900" indent="-342900" algn="just" eaLnBrk="1" hangingPunct="1">
              <a:spcBef>
                <a:spcPts val="500"/>
              </a:spcBef>
              <a:buFontTx/>
              <a:buChar char="-"/>
            </a:pPr>
            <a:endParaRPr lang="es-ES" altLang="es-ES" sz="20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marL="0" indent="0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- Las columnas de la tabla de la izquierda que no tengan correspondencia tendrán valor NULL. </a:t>
            </a:r>
          </a:p>
          <a:p>
            <a:pPr marL="342900" indent="-342900" algn="just" eaLnBrk="1" hangingPunct="1">
              <a:spcBef>
                <a:spcPts val="500"/>
              </a:spcBef>
              <a:buFontTx/>
              <a:buChar char="-"/>
            </a:pPr>
            <a:endParaRPr lang="es-ES" altLang="es-ES" sz="2000" b="1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marL="342900" indent="-342900" algn="just" eaLnBrk="1" hangingPunct="1">
              <a:spcBef>
                <a:spcPts val="500"/>
              </a:spcBef>
              <a:buFontTx/>
              <a:buChar char="-"/>
            </a:pPr>
            <a:endParaRPr lang="es-ES" altLang="es-ES" sz="2000" b="1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marL="342900" indent="-342900" algn="just" eaLnBrk="1" hangingPunct="1">
              <a:spcBef>
                <a:spcPts val="500"/>
              </a:spcBef>
              <a:buFontTx/>
              <a:buChar char="-"/>
            </a:pPr>
            <a:endParaRPr lang="es-ES" altLang="es-ES" sz="2000" b="1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		</a:t>
            </a: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SQL: JOINS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67604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95536" y="836712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b="1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RIGHT </a:t>
            </a: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OUTER JOINS</a:t>
            </a:r>
          </a:p>
          <a:p>
            <a:pPr marL="0" indent="0" algn="just" eaLnBrk="1" hangingPunct="1">
              <a:spcBef>
                <a:spcPts val="500"/>
              </a:spcBef>
            </a:pPr>
            <a:endParaRPr lang="es-ES" altLang="es-ES" sz="2000" b="1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marL="342900" indent="-342900" algn="just" eaLnBrk="1" hangingPunct="1">
              <a:spcBef>
                <a:spcPts val="500"/>
              </a:spcBef>
              <a:buFontTx/>
              <a:buChar char="-"/>
            </a:pPr>
            <a:r>
              <a:rPr lang="es-E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Tendremos que identificar las Tablas seleccionadas.</a:t>
            </a:r>
          </a:p>
          <a:p>
            <a:pPr marL="342900" indent="-342900" algn="just" eaLnBrk="1" hangingPunct="1">
              <a:spcBef>
                <a:spcPts val="500"/>
              </a:spcBef>
              <a:buFontTx/>
              <a:buChar char="-"/>
            </a:pPr>
            <a:endParaRPr lang="es-ES" altLang="es-ES" sz="2000" b="1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marL="342900" indent="-342900" algn="just" eaLnBrk="1" hangingPunct="1">
              <a:spcBef>
                <a:spcPts val="500"/>
              </a:spcBef>
              <a:buFontTx/>
              <a:buChar char="-"/>
            </a:pPr>
            <a:r>
              <a:rPr lang="es-E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Tendremos </a:t>
            </a:r>
            <a:r>
              <a:rPr lang="es-ES" altLang="es-ES" sz="2000" dirty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que relacionar los campos </a:t>
            </a:r>
            <a:r>
              <a:rPr lang="es-E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en </a:t>
            </a:r>
            <a:r>
              <a:rPr lang="es-ES" altLang="es-ES" sz="2000" b="1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ON</a:t>
            </a:r>
            <a:r>
              <a:rPr lang="es-ES" altLang="es-ES" sz="2000" b="1" dirty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.</a:t>
            </a:r>
          </a:p>
          <a:p>
            <a:pPr marL="342900" indent="-342900" algn="just" eaLnBrk="1" hangingPunct="1">
              <a:spcBef>
                <a:spcPts val="500"/>
              </a:spcBef>
              <a:buFontTx/>
              <a:buChar char="-"/>
            </a:pPr>
            <a:endParaRPr lang="es-ES" altLang="es-ES" sz="2000" b="1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marL="342900" indent="-342900" algn="just" eaLnBrk="1" hangingPunct="1">
              <a:spcBef>
                <a:spcPts val="500"/>
              </a:spcBef>
              <a:buFontTx/>
              <a:buChar char="-"/>
            </a:pPr>
            <a:endParaRPr lang="es-ES" altLang="es-ES" sz="2000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		</a:t>
            </a:r>
            <a:r>
              <a:rPr lang="es-ES" sz="2000" dirty="0">
                <a:solidFill>
                  <a:schemeClr val="tx1"/>
                </a:solidFill>
              </a:rPr>
              <a:t>SELECT </a:t>
            </a:r>
            <a:r>
              <a:rPr lang="es-ES" sz="2000" dirty="0" err="1">
                <a:solidFill>
                  <a:schemeClr val="tx1"/>
                </a:solidFill>
              </a:rPr>
              <a:t>c.numcomanda</a:t>
            </a:r>
            <a:r>
              <a:rPr lang="es-ES" sz="2000" dirty="0">
                <a:solidFill>
                  <a:schemeClr val="tx1"/>
                </a:solidFill>
              </a:rPr>
              <a:t>, </a:t>
            </a:r>
            <a:r>
              <a:rPr lang="es-ES" sz="2000" dirty="0" err="1">
                <a:solidFill>
                  <a:schemeClr val="tx1"/>
                </a:solidFill>
              </a:rPr>
              <a:t>lin_com</a:t>
            </a:r>
            <a:r>
              <a:rPr lang="es-ES" sz="2000" dirty="0">
                <a:solidFill>
                  <a:schemeClr val="tx1"/>
                </a:solidFill>
              </a:rPr>
              <a:t>, </a:t>
            </a:r>
            <a:r>
              <a:rPr lang="es-ES" sz="2000" dirty="0" err="1">
                <a:solidFill>
                  <a:schemeClr val="tx1"/>
                </a:solidFill>
              </a:rPr>
              <a:t>codfab</a:t>
            </a:r>
            <a:r>
              <a:rPr lang="es-ES" sz="2000" dirty="0">
                <a:solidFill>
                  <a:schemeClr val="tx1"/>
                </a:solidFill>
              </a:rPr>
              <a:t>, </a:t>
            </a:r>
            <a:r>
              <a:rPr lang="es-ES" sz="2000" dirty="0" err="1">
                <a:solidFill>
                  <a:schemeClr val="tx1"/>
                </a:solidFill>
              </a:rPr>
              <a:t>codprod</a:t>
            </a:r>
            <a:endParaRPr lang="es-ES" sz="2000" dirty="0">
              <a:solidFill>
                <a:schemeClr val="tx1"/>
              </a:solidFill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FROM COMANDA c </a:t>
            </a:r>
            <a:r>
              <a:rPr lang="es-ES" altLang="es-ES" sz="2000" b="1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RIGHT </a:t>
            </a:r>
            <a:r>
              <a:rPr lang="en-US" sz="2000" b="1" dirty="0" smtClean="0">
                <a:solidFill>
                  <a:schemeClr val="tx1"/>
                </a:solidFill>
              </a:rPr>
              <a:t>OUTER </a:t>
            </a:r>
            <a:r>
              <a:rPr lang="en-US" sz="2000" b="1" dirty="0">
                <a:solidFill>
                  <a:schemeClr val="tx1"/>
                </a:solidFill>
              </a:rPr>
              <a:t>JOIN</a:t>
            </a:r>
          </a:p>
          <a:p>
            <a:pPr lvl="2"/>
            <a:r>
              <a:rPr lang="es-ES" sz="2000" dirty="0">
                <a:solidFill>
                  <a:schemeClr val="tx1"/>
                </a:solidFill>
              </a:rPr>
              <a:t>LINIA_COMANDA </a:t>
            </a:r>
            <a:r>
              <a:rPr lang="es-ES" sz="2000" dirty="0" err="1">
                <a:solidFill>
                  <a:schemeClr val="tx1"/>
                </a:solidFill>
              </a:rPr>
              <a:t>lc</a:t>
            </a:r>
            <a:endParaRPr lang="es-ES" sz="2000" dirty="0">
              <a:solidFill>
                <a:schemeClr val="tx1"/>
              </a:solidFill>
            </a:endParaRPr>
          </a:p>
          <a:p>
            <a:pPr lvl="2"/>
            <a:r>
              <a:rPr lang="es-ES" sz="2000" b="1" dirty="0">
                <a:solidFill>
                  <a:schemeClr val="tx1"/>
                </a:solidFill>
              </a:rPr>
              <a:t>ON</a:t>
            </a:r>
            <a:r>
              <a:rPr lang="es-ES" sz="2000" dirty="0">
                <a:solidFill>
                  <a:schemeClr val="tx1"/>
                </a:solidFill>
              </a:rPr>
              <a:t> (</a:t>
            </a:r>
            <a:r>
              <a:rPr lang="es-ES" sz="2000" dirty="0" err="1">
                <a:solidFill>
                  <a:schemeClr val="tx1"/>
                </a:solidFill>
              </a:rPr>
              <a:t>c.numcomanda</a:t>
            </a:r>
            <a:r>
              <a:rPr lang="es-ES" sz="2000" dirty="0">
                <a:solidFill>
                  <a:schemeClr val="tx1"/>
                </a:solidFill>
              </a:rPr>
              <a:t>=</a:t>
            </a:r>
            <a:r>
              <a:rPr lang="es-ES" sz="2000" dirty="0" err="1">
                <a:solidFill>
                  <a:schemeClr val="tx1"/>
                </a:solidFill>
              </a:rPr>
              <a:t>lc.numcomanda</a:t>
            </a:r>
            <a:r>
              <a:rPr lang="es-ES" sz="2000" dirty="0">
                <a:solidFill>
                  <a:schemeClr val="tx1"/>
                </a:solidFill>
              </a:rPr>
              <a:t>);</a:t>
            </a:r>
            <a:endParaRPr lang="es-ES" altLang="es-ES" sz="20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SQL: JOINS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53743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95536" y="836712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JOINS DE MAS DE DOS TABLAS</a:t>
            </a:r>
          </a:p>
          <a:p>
            <a:pPr marL="0" indent="0" algn="just" eaLnBrk="1" hangingPunct="1">
              <a:spcBef>
                <a:spcPts val="500"/>
              </a:spcBef>
            </a:pPr>
            <a:endParaRPr lang="es-ES" altLang="es-ES" sz="2000" b="1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Podemos relacionar más de dos tablas si tuvieran claves relacionadas entre ellas:</a:t>
            </a: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r>
              <a:rPr lang="es-ES" sz="2000" dirty="0">
                <a:solidFill>
                  <a:schemeClr val="tx1"/>
                </a:solidFill>
              </a:rPr>
              <a:t>SELECT </a:t>
            </a:r>
            <a:r>
              <a:rPr lang="es-ES" sz="2000" dirty="0" err="1" smtClean="0">
                <a:solidFill>
                  <a:schemeClr val="tx1"/>
                </a:solidFill>
              </a:rPr>
              <a:t>c.numcomanda</a:t>
            </a:r>
            <a:r>
              <a:rPr lang="es-ES" sz="2000" dirty="0" smtClean="0">
                <a:solidFill>
                  <a:schemeClr val="tx1"/>
                </a:solidFill>
              </a:rPr>
              <a:t>, </a:t>
            </a:r>
            <a:r>
              <a:rPr lang="es-ES" sz="2000" dirty="0" err="1" smtClean="0">
                <a:solidFill>
                  <a:schemeClr val="tx1"/>
                </a:solidFill>
              </a:rPr>
              <a:t>lin_com</a:t>
            </a:r>
            <a:r>
              <a:rPr lang="es-ES" sz="2000" dirty="0">
                <a:solidFill>
                  <a:schemeClr val="tx1"/>
                </a:solidFill>
              </a:rPr>
              <a:t>, </a:t>
            </a:r>
            <a:r>
              <a:rPr lang="es-ES" sz="2000" dirty="0" err="1">
                <a:solidFill>
                  <a:schemeClr val="tx1"/>
                </a:solidFill>
              </a:rPr>
              <a:t>codfab</a:t>
            </a:r>
            <a:r>
              <a:rPr lang="es-ES" sz="2000" dirty="0">
                <a:solidFill>
                  <a:schemeClr val="tx1"/>
                </a:solidFill>
              </a:rPr>
              <a:t>, </a:t>
            </a:r>
            <a:r>
              <a:rPr lang="es-ES" sz="2000" dirty="0" err="1" smtClean="0">
                <a:solidFill>
                  <a:schemeClr val="tx1"/>
                </a:solidFill>
              </a:rPr>
              <a:t>codprod</a:t>
            </a:r>
            <a:r>
              <a:rPr lang="es-ES" sz="2000" dirty="0" smtClean="0">
                <a:solidFill>
                  <a:schemeClr val="tx1"/>
                </a:solidFill>
              </a:rPr>
              <a:t>, </a:t>
            </a:r>
            <a:r>
              <a:rPr lang="es-ES" sz="2000" b="1" dirty="0" err="1" smtClean="0">
                <a:solidFill>
                  <a:schemeClr val="tx1"/>
                </a:solidFill>
              </a:rPr>
              <a:t>nom_venedor</a:t>
            </a:r>
            <a:endParaRPr lang="es-ES" sz="2000" b="1" dirty="0">
              <a:solidFill>
                <a:schemeClr val="tx1"/>
              </a:solidFill>
            </a:endParaRPr>
          </a:p>
          <a:p>
            <a:r>
              <a:rPr lang="es-ES" sz="2000" dirty="0">
                <a:solidFill>
                  <a:schemeClr val="tx1"/>
                </a:solidFill>
              </a:rPr>
              <a:t>			FROM </a:t>
            </a:r>
            <a:r>
              <a:rPr lang="es-ES" sz="2000" dirty="0" smtClean="0">
                <a:solidFill>
                  <a:schemeClr val="tx1"/>
                </a:solidFill>
              </a:rPr>
              <a:t>COMANDA </a:t>
            </a:r>
            <a:r>
              <a:rPr lang="es-ES" sz="2000" dirty="0">
                <a:solidFill>
                  <a:schemeClr val="tx1"/>
                </a:solidFill>
              </a:rPr>
              <a:t>c, LINIA_COMANDA </a:t>
            </a:r>
            <a:r>
              <a:rPr lang="es-ES" sz="2000" dirty="0" err="1" smtClean="0">
                <a:solidFill>
                  <a:schemeClr val="tx1"/>
                </a:solidFill>
              </a:rPr>
              <a:t>lc</a:t>
            </a:r>
            <a:r>
              <a:rPr lang="es-ES" sz="2000" dirty="0" smtClean="0">
                <a:solidFill>
                  <a:schemeClr val="tx1"/>
                </a:solidFill>
              </a:rPr>
              <a:t>, </a:t>
            </a:r>
            <a:r>
              <a:rPr lang="es-ES" sz="2000" b="1" dirty="0" smtClean="0">
                <a:solidFill>
                  <a:schemeClr val="tx1"/>
                </a:solidFill>
              </a:rPr>
              <a:t>VENEDORS v</a:t>
            </a:r>
            <a:endParaRPr lang="es-ES" sz="2000" b="1" dirty="0">
              <a:solidFill>
                <a:schemeClr val="tx1"/>
              </a:solidFill>
            </a:endParaRPr>
          </a:p>
          <a:p>
            <a:r>
              <a:rPr lang="es-ES" sz="2000" b="1" dirty="0">
                <a:solidFill>
                  <a:schemeClr val="tx1"/>
                </a:solidFill>
              </a:rPr>
              <a:t>			</a:t>
            </a:r>
            <a:r>
              <a:rPr lang="es-ES" sz="2000" dirty="0">
                <a:solidFill>
                  <a:schemeClr val="tx1"/>
                </a:solidFill>
              </a:rPr>
              <a:t>WHERE </a:t>
            </a:r>
            <a:r>
              <a:rPr lang="es-ES" sz="2000" dirty="0" err="1" smtClean="0">
                <a:solidFill>
                  <a:schemeClr val="tx1"/>
                </a:solidFill>
              </a:rPr>
              <a:t>c.numcomanda</a:t>
            </a:r>
            <a:r>
              <a:rPr lang="es-ES" sz="2000" dirty="0" smtClean="0">
                <a:solidFill>
                  <a:schemeClr val="tx1"/>
                </a:solidFill>
              </a:rPr>
              <a:t>=</a:t>
            </a:r>
            <a:r>
              <a:rPr lang="es-ES" sz="2000" dirty="0" err="1" smtClean="0">
                <a:solidFill>
                  <a:schemeClr val="tx1"/>
                </a:solidFill>
              </a:rPr>
              <a:t>lc.numcomanda</a:t>
            </a:r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>
                <a:solidFill>
                  <a:schemeClr val="tx1"/>
                </a:solidFill>
              </a:rPr>
              <a:t>	</a:t>
            </a:r>
            <a:r>
              <a:rPr lang="es-ES" sz="2000" dirty="0" smtClean="0">
                <a:solidFill>
                  <a:schemeClr val="tx1"/>
                </a:solidFill>
              </a:rPr>
              <a:t>				</a:t>
            </a:r>
            <a:r>
              <a:rPr lang="es-ES" sz="2000" b="1" dirty="0" smtClean="0">
                <a:solidFill>
                  <a:schemeClr val="tx1"/>
                </a:solidFill>
              </a:rPr>
              <a:t>AND</a:t>
            </a:r>
          </a:p>
          <a:p>
            <a:r>
              <a:rPr lang="es-ES" sz="2000" dirty="0">
                <a:solidFill>
                  <a:schemeClr val="tx1"/>
                </a:solidFill>
              </a:rPr>
              <a:t>	</a:t>
            </a:r>
            <a:r>
              <a:rPr lang="es-ES" sz="2000" dirty="0" smtClean="0">
                <a:solidFill>
                  <a:schemeClr val="tx1"/>
                </a:solidFill>
              </a:rPr>
              <a:t>				</a:t>
            </a:r>
            <a:r>
              <a:rPr lang="es-ES" sz="2000" b="1" dirty="0" smtClean="0">
                <a:solidFill>
                  <a:schemeClr val="tx1"/>
                </a:solidFill>
              </a:rPr>
              <a:t> </a:t>
            </a:r>
            <a:r>
              <a:rPr lang="es-ES" sz="2000" b="1" dirty="0" err="1" smtClean="0">
                <a:solidFill>
                  <a:schemeClr val="tx1"/>
                </a:solidFill>
              </a:rPr>
              <a:t>v.codi</a:t>
            </a:r>
            <a:r>
              <a:rPr lang="es-ES" sz="2000" b="1" dirty="0" smtClean="0">
                <a:solidFill>
                  <a:schemeClr val="tx1"/>
                </a:solidFill>
              </a:rPr>
              <a:t> =</a:t>
            </a:r>
            <a:r>
              <a:rPr lang="es-ES" sz="2000" b="1" dirty="0" err="1" smtClean="0">
                <a:solidFill>
                  <a:schemeClr val="tx1"/>
                </a:solidFill>
              </a:rPr>
              <a:t>c.codi_venedor</a:t>
            </a:r>
            <a:r>
              <a:rPr lang="es-ES" sz="2000" b="1" dirty="0" smtClean="0">
                <a:solidFill>
                  <a:schemeClr val="tx1"/>
                </a:solidFill>
              </a:rPr>
              <a:t>;</a:t>
            </a:r>
          </a:p>
          <a:p>
            <a:endParaRPr lang="es-ES" altLang="es-ES" sz="2000" b="1" dirty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r>
              <a:rPr lang="es-E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En este caso añadimos una tercera tabla </a:t>
            </a:r>
            <a:r>
              <a:rPr lang="es-ES" altLang="es-ES" sz="2000" dirty="0" err="1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Venedors</a:t>
            </a:r>
            <a:r>
              <a:rPr lang="es-E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, recogeremos su nombre.</a:t>
            </a: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SQL: JOINS</a:t>
            </a:r>
            <a:endParaRPr lang="es-ES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2472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95536" y="836712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SUBCONSULTAS (SUBQUERIES)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- SELECTS, UPDATES, DELETES admiten 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subqueries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, también conocidas por 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subconsultas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: una consulta dentro de otra consulta.</a:t>
            </a: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-Esto significa que cuando tenemos una condición </a:t>
            </a: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WHERE o HAVING  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podemos anidar una </a:t>
            </a: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SELECT 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en la condición.</a:t>
            </a: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Siendo S una consulta SQL válida la podremos tratar de diferentes formas. </a:t>
            </a: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SQL: SUBCONSULTAS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3321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95536" y="836712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1- Si S devuelve un único resultado:</a:t>
            </a: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3"/>
            <a:r>
              <a:rPr lang="es-ES" sz="2000" dirty="0" smtClean="0">
                <a:solidFill>
                  <a:schemeClr val="tx1"/>
                </a:solidFill>
              </a:rPr>
              <a:t>SELECT ...</a:t>
            </a:r>
          </a:p>
          <a:p>
            <a:pPr lvl="3"/>
            <a:r>
              <a:rPr lang="es-ES" sz="2000" dirty="0" smtClean="0">
                <a:solidFill>
                  <a:schemeClr val="tx1"/>
                </a:solidFill>
              </a:rPr>
              <a:t>FROM ...</a:t>
            </a:r>
          </a:p>
          <a:p>
            <a:pPr lvl="3"/>
            <a:r>
              <a:rPr lang="es-ES" sz="2000" dirty="0" smtClean="0">
                <a:solidFill>
                  <a:schemeClr val="tx1"/>
                </a:solidFill>
              </a:rPr>
              <a:t>WHERE valor= (S)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{cualquier operador de comparación: &lt; , &gt; , &gt;= , ...}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		SELECT oficina, ciudad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FROM OFICINAS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	WHERE </a:t>
            </a:r>
            <a:r>
              <a:rPr lang="en-US" sz="2000" dirty="0" err="1" smtClean="0">
                <a:solidFill>
                  <a:schemeClr val="tx1"/>
                </a:solidFill>
              </a:rPr>
              <a:t>objetivo</a:t>
            </a:r>
            <a:r>
              <a:rPr lang="en-US" sz="2000" dirty="0" smtClean="0">
                <a:solidFill>
                  <a:schemeClr val="tx1"/>
                </a:solidFill>
              </a:rPr>
              <a:t> &gt; (SELECT SUM(</a:t>
            </a:r>
            <a:r>
              <a:rPr lang="en-US" sz="2000" dirty="0" err="1" smtClean="0">
                <a:solidFill>
                  <a:schemeClr val="tx1"/>
                </a:solidFill>
              </a:rPr>
              <a:t>e.ventas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							FROM </a:t>
            </a:r>
            <a:r>
              <a:rPr lang="es-ES" sz="2000" dirty="0" smtClean="0">
                <a:solidFill>
                  <a:schemeClr val="tx1"/>
                </a:solidFill>
              </a:rPr>
              <a:t>EMPLEADOS 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					);</a:t>
            </a:r>
          </a:p>
          <a:p>
            <a:endParaRPr lang="es-ES" sz="2000" b="1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(Lista las oficinas que el objetivo sea superior a la suma de las vendas de todos los empleados)</a:t>
            </a:r>
            <a:endParaRPr lang="es-ES" altLang="es-ES" sz="28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SQL: SUBCONSULTAS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19698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95536" y="836712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2. Si S devuelve más de un resultado pero con un solo </a:t>
            </a:r>
            <a:r>
              <a:rPr lang="es-ES" altLang="es-ES" sz="2000" b="1" u="sng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campo </a:t>
            </a: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podemos hacer a su vez varias acciones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b="1" i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2.1:</a:t>
            </a:r>
          </a:p>
          <a:p>
            <a:pPr lvl="3"/>
            <a:r>
              <a:rPr lang="es-ES" sz="2000" dirty="0" smtClean="0">
                <a:solidFill>
                  <a:schemeClr val="tx1"/>
                </a:solidFill>
              </a:rPr>
              <a:t>SELECT ...</a:t>
            </a:r>
          </a:p>
          <a:p>
            <a:pPr lvl="3"/>
            <a:r>
              <a:rPr lang="es-ES" sz="2000" dirty="0" smtClean="0">
                <a:solidFill>
                  <a:schemeClr val="tx1"/>
                </a:solidFill>
              </a:rPr>
              <a:t>FROM ...</a:t>
            </a:r>
          </a:p>
          <a:p>
            <a:pPr lvl="3"/>
            <a:r>
              <a:rPr lang="es-ES" sz="2000" b="1" dirty="0" smtClean="0">
                <a:solidFill>
                  <a:schemeClr val="tx1"/>
                </a:solidFill>
              </a:rPr>
              <a:t>WHERE valor IN (S)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{Devuelve CIERTO si el valor es igual a alguno de los devueltos}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		 SELECT </a:t>
            </a:r>
            <a:r>
              <a:rPr lang="es-ES" sz="2000" dirty="0" err="1" smtClean="0">
                <a:solidFill>
                  <a:schemeClr val="tx1"/>
                </a:solidFill>
              </a:rPr>
              <a:t>numemp</a:t>
            </a:r>
            <a:r>
              <a:rPr lang="es-ES" sz="2000" dirty="0" smtClean="0">
                <a:solidFill>
                  <a:schemeClr val="tx1"/>
                </a:solidFill>
              </a:rPr>
              <a:t>, </a:t>
            </a:r>
            <a:r>
              <a:rPr lang="es-ES" sz="2000" dirty="0" err="1" smtClean="0">
                <a:solidFill>
                  <a:schemeClr val="tx1"/>
                </a:solidFill>
              </a:rPr>
              <a:t>nom</a:t>
            </a:r>
            <a:r>
              <a:rPr lang="es-ES" sz="2000" dirty="0" smtClean="0">
                <a:solidFill>
                  <a:schemeClr val="tx1"/>
                </a:solidFill>
              </a:rPr>
              <a:t>, oficina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FROM EMPLEADOS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WHERE </a:t>
            </a:r>
            <a:r>
              <a:rPr lang="en-US" sz="2000" dirty="0" err="1" smtClean="0">
                <a:solidFill>
                  <a:schemeClr val="tx1"/>
                </a:solidFill>
              </a:rPr>
              <a:t>oficina</a:t>
            </a:r>
            <a:r>
              <a:rPr lang="en-US" sz="2000" b="1" dirty="0" smtClean="0">
                <a:solidFill>
                  <a:schemeClr val="tx1"/>
                </a:solidFill>
              </a:rPr>
              <a:t> IN (</a:t>
            </a:r>
            <a:r>
              <a:rPr lang="en-US" sz="2000" dirty="0" smtClean="0">
                <a:solidFill>
                  <a:schemeClr val="tx1"/>
                </a:solidFill>
              </a:rPr>
              <a:t>SELECT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oficina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</a:p>
          <a:p>
            <a:pPr lvl="2"/>
            <a:r>
              <a:rPr lang="en-US" sz="2000" b="1" dirty="0" smtClean="0">
                <a:solidFill>
                  <a:schemeClr val="tx1"/>
                </a:solidFill>
              </a:rPr>
              <a:t>					</a:t>
            </a:r>
            <a:r>
              <a:rPr lang="en-US" sz="2000" dirty="0" smtClean="0">
                <a:solidFill>
                  <a:schemeClr val="tx1"/>
                </a:solidFill>
              </a:rPr>
              <a:t>FROM OFICINAS</a:t>
            </a:r>
          </a:p>
          <a:p>
            <a:pPr lvl="7"/>
            <a:r>
              <a:rPr lang="es-ES" sz="2000" dirty="0" smtClean="0">
                <a:solidFill>
                  <a:schemeClr val="tx1"/>
                </a:solidFill>
              </a:rPr>
              <a:t>WHERE </a:t>
            </a:r>
            <a:r>
              <a:rPr lang="es-ES" sz="2000" dirty="0" err="1" smtClean="0">
                <a:solidFill>
                  <a:schemeClr val="tx1"/>
                </a:solidFill>
              </a:rPr>
              <a:t>region</a:t>
            </a:r>
            <a:r>
              <a:rPr lang="es-ES" sz="2000" dirty="0" smtClean="0">
                <a:solidFill>
                  <a:schemeClr val="tx1"/>
                </a:solidFill>
              </a:rPr>
              <a:t> = 'este');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(Lista de los </a:t>
            </a:r>
            <a:r>
              <a:rPr lang="fr-FR" sz="2000" dirty="0" err="1" smtClean="0">
                <a:solidFill>
                  <a:schemeClr val="tx1"/>
                </a:solidFill>
              </a:rPr>
              <a:t>empleados</a:t>
            </a:r>
            <a:r>
              <a:rPr lang="fr-FR" sz="2000" dirty="0" smtClean="0">
                <a:solidFill>
                  <a:schemeClr val="tx1"/>
                </a:solidFill>
              </a:rPr>
              <a:t> de la </a:t>
            </a:r>
            <a:r>
              <a:rPr lang="fr-FR" sz="2000" dirty="0" err="1" smtClean="0">
                <a:solidFill>
                  <a:schemeClr val="tx1"/>
                </a:solidFill>
              </a:rPr>
              <a:t>oficina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del</a:t>
            </a:r>
            <a:r>
              <a:rPr lang="fr-FR" sz="2000" dirty="0" smtClean="0">
                <a:solidFill>
                  <a:schemeClr val="tx1"/>
                </a:solidFill>
              </a:rPr>
              <a:t> este)</a:t>
            </a:r>
            <a:endParaRPr lang="es-ES" altLang="es-ES" sz="20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SQL: SUBCONSULTAS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1629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95536" y="836712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b="1" i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2.2:</a:t>
            </a:r>
          </a:p>
          <a:p>
            <a:pPr lvl="3"/>
            <a:r>
              <a:rPr lang="es-ES" sz="2000" dirty="0" smtClean="0">
                <a:solidFill>
                  <a:schemeClr val="tx1"/>
                </a:solidFill>
              </a:rPr>
              <a:t>SELECT ...</a:t>
            </a:r>
          </a:p>
          <a:p>
            <a:pPr lvl="3"/>
            <a:r>
              <a:rPr lang="es-ES" sz="2000" dirty="0" smtClean="0">
                <a:solidFill>
                  <a:schemeClr val="tx1"/>
                </a:solidFill>
              </a:rPr>
              <a:t>FROM ...</a:t>
            </a:r>
          </a:p>
          <a:p>
            <a:pPr lvl="3"/>
            <a:r>
              <a:rPr lang="es-ES" sz="2000" b="1" dirty="0" smtClean="0">
                <a:solidFill>
                  <a:schemeClr val="tx1"/>
                </a:solidFill>
              </a:rPr>
              <a:t>WHERE valor [&gt;, &lt;,…] ANY (S)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{Devuelve CIERTO si se cumple la condición especificada con ALGUNO de los valores que S devuelve}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		 SELECT oficina, ciudad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FROM OFICINAS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WHERE </a:t>
            </a:r>
            <a:r>
              <a:rPr lang="en-US" sz="2000" dirty="0" err="1" smtClean="0">
                <a:solidFill>
                  <a:schemeClr val="tx1"/>
                </a:solidFill>
              </a:rPr>
              <a:t>objetivo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&gt; ANY (</a:t>
            </a:r>
            <a:r>
              <a:rPr lang="en-US" sz="2000" dirty="0" smtClean="0">
                <a:solidFill>
                  <a:schemeClr val="tx1"/>
                </a:solidFill>
              </a:rPr>
              <a:t>SELECT</a:t>
            </a:r>
            <a:r>
              <a:rPr lang="en-US" sz="2000" b="1" dirty="0" smtClean="0">
                <a:solidFill>
                  <a:schemeClr val="tx1"/>
                </a:solidFill>
              </a:rPr>
              <a:t> SUM(quota)</a:t>
            </a:r>
          </a:p>
          <a:p>
            <a:pPr lvl="2"/>
            <a:r>
              <a:rPr lang="en-US" sz="2000" b="1" dirty="0" smtClean="0">
                <a:solidFill>
                  <a:schemeClr val="tx1"/>
                </a:solidFill>
              </a:rPr>
              <a:t>					</a:t>
            </a:r>
            <a:r>
              <a:rPr lang="en-US" sz="2000" dirty="0" smtClean="0">
                <a:solidFill>
                  <a:schemeClr val="tx1"/>
                </a:solidFill>
              </a:rPr>
              <a:t>FROM EMPLEADOS</a:t>
            </a:r>
          </a:p>
          <a:p>
            <a:pPr lvl="7"/>
            <a:r>
              <a:rPr lang="es-ES" sz="2000" dirty="0" smtClean="0">
                <a:solidFill>
                  <a:schemeClr val="tx1"/>
                </a:solidFill>
              </a:rPr>
              <a:t>GROUP BY oficina);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(Lista las </a:t>
            </a:r>
            <a:r>
              <a:rPr lang="fr-FR" sz="2000" dirty="0" err="1" smtClean="0">
                <a:solidFill>
                  <a:schemeClr val="tx1"/>
                </a:solidFill>
              </a:rPr>
              <a:t>oficinas</a:t>
            </a:r>
            <a:r>
              <a:rPr lang="fr-FR" sz="2000" dirty="0" smtClean="0">
                <a:solidFill>
                  <a:schemeClr val="tx1"/>
                </a:solidFill>
              </a:rPr>
              <a:t> que el </a:t>
            </a:r>
            <a:r>
              <a:rPr lang="fr-FR" sz="2000" dirty="0" err="1" smtClean="0">
                <a:solidFill>
                  <a:schemeClr val="tx1"/>
                </a:solidFill>
              </a:rPr>
              <a:t>objetivo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sea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superior</a:t>
            </a:r>
            <a:r>
              <a:rPr lang="fr-FR" sz="2000" dirty="0" smtClean="0">
                <a:solidFill>
                  <a:schemeClr val="tx1"/>
                </a:solidFill>
              </a:rPr>
              <a:t> a </a:t>
            </a:r>
            <a:r>
              <a:rPr lang="fr-FR" sz="2000" dirty="0" err="1" smtClean="0">
                <a:solidFill>
                  <a:schemeClr val="tx1"/>
                </a:solidFill>
              </a:rPr>
              <a:t>alguna</a:t>
            </a:r>
            <a:r>
              <a:rPr lang="fr-FR" sz="2000" dirty="0" smtClean="0">
                <a:solidFill>
                  <a:schemeClr val="tx1"/>
                </a:solidFill>
              </a:rPr>
              <a:t> de las </a:t>
            </a:r>
            <a:r>
              <a:rPr lang="fr-FR" sz="2000" dirty="0" err="1" smtClean="0">
                <a:solidFill>
                  <a:schemeClr val="tx1"/>
                </a:solidFill>
              </a:rPr>
              <a:t>sumas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obtenidas</a:t>
            </a:r>
            <a:r>
              <a:rPr lang="fr-FR" sz="2000" dirty="0" smtClean="0">
                <a:solidFill>
                  <a:schemeClr val="tx1"/>
                </a:solidFill>
              </a:rPr>
              <a:t>)</a:t>
            </a:r>
            <a:endParaRPr lang="es-ES" altLang="es-ES" sz="20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SQL: SUBCONSULTAS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4869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23528" y="126876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ACTUALIZAR DATOS EN UNA TABLA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UPDATE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&lt;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nombre_tabla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&gt; 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b="1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</a:t>
            </a: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SET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&lt;campo1&gt; =  &lt;valor1&gt;, …, &lt;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campoN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&gt; =  &lt;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valorN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&gt;  		</a:t>
            </a: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WHERE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&lt;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condicion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&gt;;</a:t>
            </a: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SQL: ACTUALIZAR DATOS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779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95536" y="836712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b="1" i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2.3:</a:t>
            </a:r>
          </a:p>
          <a:p>
            <a:pPr lvl="3"/>
            <a:r>
              <a:rPr lang="es-ES" sz="2000" dirty="0" smtClean="0">
                <a:solidFill>
                  <a:schemeClr val="tx1"/>
                </a:solidFill>
              </a:rPr>
              <a:t>SELECT …</a:t>
            </a:r>
          </a:p>
          <a:p>
            <a:pPr lvl="3"/>
            <a:r>
              <a:rPr lang="es-ES" sz="2000" dirty="0" smtClean="0">
                <a:solidFill>
                  <a:schemeClr val="tx1"/>
                </a:solidFill>
              </a:rPr>
              <a:t>FROM …</a:t>
            </a:r>
          </a:p>
          <a:p>
            <a:pPr lvl="3"/>
            <a:r>
              <a:rPr lang="es-ES" sz="2000" b="1" dirty="0" smtClean="0">
                <a:solidFill>
                  <a:schemeClr val="tx1"/>
                </a:solidFill>
              </a:rPr>
              <a:t>WHERE valor [&gt;, &lt;,…] ALL (S)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{Devuelve CIERTO si se cumple la condición especificada con todos los valores devueltos}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		 SELECT oficina, ciudad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FROM OFICINAS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WHERE </a:t>
            </a:r>
            <a:r>
              <a:rPr lang="en-US" sz="2000" dirty="0" err="1" smtClean="0">
                <a:solidFill>
                  <a:schemeClr val="tx1"/>
                </a:solidFill>
              </a:rPr>
              <a:t>objetivo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&gt; ALL(</a:t>
            </a:r>
            <a:r>
              <a:rPr lang="en-US" sz="2000" dirty="0" smtClean="0">
                <a:solidFill>
                  <a:schemeClr val="tx1"/>
                </a:solidFill>
              </a:rPr>
              <a:t>SELECT</a:t>
            </a:r>
            <a:r>
              <a:rPr lang="en-US" sz="2000" b="1" dirty="0" smtClean="0">
                <a:solidFill>
                  <a:schemeClr val="tx1"/>
                </a:solidFill>
              </a:rPr>
              <a:t> SUM(quota)</a:t>
            </a:r>
          </a:p>
          <a:p>
            <a:pPr lvl="2"/>
            <a:r>
              <a:rPr lang="en-US" sz="2000" b="1" dirty="0" smtClean="0">
                <a:solidFill>
                  <a:schemeClr val="tx1"/>
                </a:solidFill>
              </a:rPr>
              <a:t>					</a:t>
            </a:r>
            <a:r>
              <a:rPr lang="en-US" sz="2000" dirty="0" smtClean="0">
                <a:solidFill>
                  <a:schemeClr val="tx1"/>
                </a:solidFill>
              </a:rPr>
              <a:t>FROM EMPLEADOS</a:t>
            </a:r>
          </a:p>
          <a:p>
            <a:pPr lvl="7"/>
            <a:r>
              <a:rPr lang="es-ES" sz="2000" dirty="0" smtClean="0">
                <a:solidFill>
                  <a:schemeClr val="tx1"/>
                </a:solidFill>
              </a:rPr>
              <a:t>GROUP BY oficina);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(Lista las </a:t>
            </a:r>
            <a:r>
              <a:rPr lang="fr-FR" sz="2000" dirty="0" err="1" smtClean="0">
                <a:solidFill>
                  <a:schemeClr val="tx1"/>
                </a:solidFill>
              </a:rPr>
              <a:t>oficinas</a:t>
            </a:r>
            <a:r>
              <a:rPr lang="fr-FR" sz="2000" dirty="0" smtClean="0">
                <a:solidFill>
                  <a:schemeClr val="tx1"/>
                </a:solidFill>
              </a:rPr>
              <a:t> que el </a:t>
            </a:r>
            <a:r>
              <a:rPr lang="fr-FR" sz="2000" dirty="0" err="1" smtClean="0">
                <a:solidFill>
                  <a:schemeClr val="tx1"/>
                </a:solidFill>
              </a:rPr>
              <a:t>objetivo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sea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superior</a:t>
            </a:r>
            <a:r>
              <a:rPr lang="fr-FR" sz="2000" dirty="0" smtClean="0">
                <a:solidFill>
                  <a:schemeClr val="tx1"/>
                </a:solidFill>
              </a:rPr>
              <a:t> a </a:t>
            </a:r>
            <a:r>
              <a:rPr lang="fr-FR" sz="2000" dirty="0" err="1" smtClean="0">
                <a:solidFill>
                  <a:schemeClr val="tx1"/>
                </a:solidFill>
              </a:rPr>
              <a:t>todas</a:t>
            </a:r>
            <a:r>
              <a:rPr lang="fr-FR" sz="2000" dirty="0" smtClean="0">
                <a:solidFill>
                  <a:schemeClr val="tx1"/>
                </a:solidFill>
              </a:rPr>
              <a:t> las </a:t>
            </a:r>
            <a:r>
              <a:rPr lang="fr-FR" sz="2000" dirty="0" err="1" smtClean="0">
                <a:solidFill>
                  <a:schemeClr val="tx1"/>
                </a:solidFill>
              </a:rPr>
              <a:t>sumas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obtenidas</a:t>
            </a:r>
            <a:r>
              <a:rPr lang="fr-FR" sz="2000" dirty="0" smtClean="0">
                <a:solidFill>
                  <a:schemeClr val="tx1"/>
                </a:solidFill>
              </a:rPr>
              <a:t>)</a:t>
            </a:r>
            <a:endParaRPr lang="es-ES" altLang="es-ES" sz="20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SQL: SUBCONSULTAS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72739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95536" y="836712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b="1" i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2.4:</a:t>
            </a:r>
          </a:p>
          <a:p>
            <a:pPr lvl="3"/>
            <a:r>
              <a:rPr lang="es-ES" sz="2000" dirty="0" smtClean="0">
                <a:solidFill>
                  <a:schemeClr val="tx1"/>
                </a:solidFill>
              </a:rPr>
              <a:t>SELECT …</a:t>
            </a:r>
          </a:p>
          <a:p>
            <a:pPr lvl="3"/>
            <a:r>
              <a:rPr lang="es-ES" sz="2000" dirty="0" smtClean="0">
                <a:solidFill>
                  <a:schemeClr val="tx1"/>
                </a:solidFill>
              </a:rPr>
              <a:t>FROM …</a:t>
            </a:r>
          </a:p>
          <a:p>
            <a:pPr lvl="3"/>
            <a:r>
              <a:rPr lang="es-ES" sz="2000" b="1" dirty="0" smtClean="0">
                <a:solidFill>
                  <a:schemeClr val="tx1"/>
                </a:solidFill>
              </a:rPr>
              <a:t>WHERE [NOT] EXISTS (S)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{Devuelve CIERTO si usamos EXISTS y la </a:t>
            </a:r>
            <a:r>
              <a:rPr lang="es-ES" sz="2000" dirty="0" err="1" smtClean="0">
                <a:solidFill>
                  <a:schemeClr val="tx1"/>
                </a:solidFill>
              </a:rPr>
              <a:t>subconsulta</a:t>
            </a:r>
            <a:r>
              <a:rPr lang="es-ES" sz="2000" dirty="0" smtClean="0">
                <a:solidFill>
                  <a:schemeClr val="tx1"/>
                </a:solidFill>
              </a:rPr>
              <a:t> devuelve </a:t>
            </a:r>
            <a:r>
              <a:rPr lang="es-ES" sz="2000" dirty="0" err="1" smtClean="0">
                <a:solidFill>
                  <a:schemeClr val="tx1"/>
                </a:solidFill>
              </a:rPr>
              <a:t>algun</a:t>
            </a:r>
            <a:r>
              <a:rPr lang="es-ES" sz="2000" dirty="0" smtClean="0">
                <a:solidFill>
                  <a:schemeClr val="tx1"/>
                </a:solidFill>
              </a:rPr>
              <a:t> registro o si usamos NO EXISTS y la </a:t>
            </a:r>
            <a:r>
              <a:rPr lang="es-ES" sz="2000" dirty="0" err="1" smtClean="0">
                <a:solidFill>
                  <a:schemeClr val="tx1"/>
                </a:solidFill>
              </a:rPr>
              <a:t>subconsulta</a:t>
            </a:r>
            <a:r>
              <a:rPr lang="es-ES" sz="2000" dirty="0" smtClean="0">
                <a:solidFill>
                  <a:schemeClr val="tx1"/>
                </a:solidFill>
              </a:rPr>
              <a:t> no devuelve ningún registro.}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		 SELECT </a:t>
            </a:r>
            <a:r>
              <a:rPr lang="es-ES" sz="2000" dirty="0" err="1" smtClean="0">
                <a:solidFill>
                  <a:schemeClr val="tx1"/>
                </a:solidFill>
              </a:rPr>
              <a:t>numemp</a:t>
            </a:r>
            <a:r>
              <a:rPr lang="es-ES" sz="2000" dirty="0" smtClean="0">
                <a:solidFill>
                  <a:schemeClr val="tx1"/>
                </a:solidFill>
              </a:rPr>
              <a:t>, </a:t>
            </a:r>
            <a:r>
              <a:rPr lang="es-ES" sz="2000" dirty="0" err="1" smtClean="0">
                <a:solidFill>
                  <a:schemeClr val="tx1"/>
                </a:solidFill>
              </a:rPr>
              <a:t>nom</a:t>
            </a:r>
            <a:r>
              <a:rPr lang="es-ES" sz="2000" dirty="0" smtClean="0">
                <a:solidFill>
                  <a:schemeClr val="tx1"/>
                </a:solidFill>
              </a:rPr>
              <a:t>, oficina, 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FROM EMPLEADOS E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WHERE </a:t>
            </a:r>
            <a:r>
              <a:rPr lang="en-US" sz="2000" b="1" dirty="0" smtClean="0">
                <a:solidFill>
                  <a:schemeClr val="tx1"/>
                </a:solidFill>
              </a:rPr>
              <a:t>EXISTS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(</a:t>
            </a:r>
            <a:r>
              <a:rPr lang="en-US" sz="2000" dirty="0" smtClean="0">
                <a:solidFill>
                  <a:schemeClr val="tx1"/>
                </a:solidFill>
              </a:rPr>
              <a:t>SELECT </a:t>
            </a:r>
            <a:r>
              <a:rPr lang="en-US" sz="2000" dirty="0" err="1">
                <a:solidFill>
                  <a:schemeClr val="tx1"/>
                </a:solidFill>
              </a:rPr>
              <a:t>e</a:t>
            </a:r>
            <a:r>
              <a:rPr lang="en-US" sz="2000" dirty="0" err="1" smtClean="0">
                <a:solidFill>
                  <a:schemeClr val="tx1"/>
                </a:solidFill>
              </a:rPr>
              <a:t>.numemp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lvl="2"/>
            <a:r>
              <a:rPr lang="en-US" sz="2000" b="1" dirty="0" smtClean="0">
                <a:solidFill>
                  <a:schemeClr val="tx1"/>
                </a:solidFill>
              </a:rPr>
              <a:t>					</a:t>
            </a:r>
            <a:r>
              <a:rPr lang="en-US" sz="2000" dirty="0" smtClean="0">
                <a:solidFill>
                  <a:schemeClr val="tx1"/>
                </a:solidFill>
              </a:rPr>
              <a:t>FROM OFICINAS O</a:t>
            </a:r>
          </a:p>
          <a:p>
            <a:pPr lvl="7"/>
            <a:r>
              <a:rPr lang="es-ES" sz="2000" dirty="0" smtClean="0">
                <a:solidFill>
                  <a:schemeClr val="tx1"/>
                </a:solidFill>
              </a:rPr>
              <a:t>WHERE </a:t>
            </a:r>
            <a:r>
              <a:rPr lang="es-ES" sz="2000" dirty="0" err="1" smtClean="0">
                <a:solidFill>
                  <a:schemeClr val="tx1"/>
                </a:solidFill>
              </a:rPr>
              <a:t>region</a:t>
            </a:r>
            <a:r>
              <a:rPr lang="es-ES" sz="2000" dirty="0" smtClean="0">
                <a:solidFill>
                  <a:schemeClr val="tx1"/>
                </a:solidFill>
              </a:rPr>
              <a:t>=‘este’ AND</a:t>
            </a:r>
          </a:p>
          <a:p>
            <a:pPr lvl="7"/>
            <a:r>
              <a:rPr lang="es-ES" sz="2000" b="1" dirty="0" err="1" smtClean="0">
                <a:solidFill>
                  <a:schemeClr val="tx1"/>
                </a:solidFill>
              </a:rPr>
              <a:t>E.Oficina</a:t>
            </a:r>
            <a:r>
              <a:rPr lang="es-ES" sz="2000" b="1" dirty="0" smtClean="0">
                <a:solidFill>
                  <a:schemeClr val="tx1"/>
                </a:solidFill>
              </a:rPr>
              <a:t> = </a:t>
            </a:r>
            <a:r>
              <a:rPr lang="es-ES" sz="2000" b="1" dirty="0" err="1" smtClean="0">
                <a:solidFill>
                  <a:schemeClr val="tx1"/>
                </a:solidFill>
              </a:rPr>
              <a:t>O.oficina</a:t>
            </a:r>
            <a:r>
              <a:rPr lang="es-ES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(Lista los </a:t>
            </a:r>
            <a:r>
              <a:rPr lang="fr-FR" sz="2000" dirty="0" err="1" smtClean="0">
                <a:solidFill>
                  <a:schemeClr val="tx1"/>
                </a:solidFill>
              </a:rPr>
              <a:t>empleados</a:t>
            </a:r>
            <a:r>
              <a:rPr lang="fr-FR" sz="2000" dirty="0" smtClean="0">
                <a:solidFill>
                  <a:schemeClr val="tx1"/>
                </a:solidFill>
              </a:rPr>
              <a:t> de las </a:t>
            </a:r>
            <a:r>
              <a:rPr lang="fr-FR" sz="2000" dirty="0" err="1" smtClean="0">
                <a:solidFill>
                  <a:schemeClr val="tx1"/>
                </a:solidFill>
              </a:rPr>
              <a:t>oficinas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del</a:t>
            </a:r>
            <a:r>
              <a:rPr lang="fr-FR" sz="2000" dirty="0" smtClean="0">
                <a:solidFill>
                  <a:schemeClr val="tx1"/>
                </a:solidFill>
              </a:rPr>
              <a:t> este.)</a:t>
            </a:r>
            <a:endParaRPr lang="es-ES" altLang="es-ES" sz="20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SQL: SUBCONSULTAS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59520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95536" y="836712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b="1" i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UPDATE con </a:t>
            </a:r>
            <a:r>
              <a:rPr lang="es-ES" altLang="es-ES" sz="2000" b="1" i="1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subconsultas</a:t>
            </a:r>
            <a:r>
              <a:rPr lang="es-ES" altLang="es-ES" sz="2000" b="1" i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:</a:t>
            </a: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UPDATE &lt;</a:t>
            </a:r>
            <a:r>
              <a:rPr lang="es-ES" dirty="0" err="1" smtClean="0">
                <a:solidFill>
                  <a:schemeClr val="tx1"/>
                </a:solidFill>
              </a:rPr>
              <a:t>nom_tabla</a:t>
            </a:r>
            <a:r>
              <a:rPr lang="es-ES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SET (atr1, ..., </a:t>
            </a:r>
            <a:r>
              <a:rPr lang="es-ES" dirty="0" err="1" smtClean="0">
                <a:solidFill>
                  <a:schemeClr val="tx1"/>
                </a:solidFill>
              </a:rPr>
              <a:t>atrn</a:t>
            </a:r>
            <a:r>
              <a:rPr lang="es-ES" dirty="0" smtClean="0">
                <a:solidFill>
                  <a:schemeClr val="tx1"/>
                </a:solidFill>
              </a:rPr>
              <a:t>) = (SELECT atr1, ..., </a:t>
            </a:r>
            <a:r>
              <a:rPr lang="es-ES" dirty="0" err="1" smtClean="0">
                <a:solidFill>
                  <a:schemeClr val="tx1"/>
                </a:solidFill>
              </a:rPr>
              <a:t>atr</a:t>
            </a:r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							FROM &lt;nom_taula2&gt;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							WHERE &lt;</a:t>
            </a:r>
            <a:r>
              <a:rPr lang="es-ES" dirty="0" err="1" smtClean="0">
                <a:solidFill>
                  <a:schemeClr val="tx1"/>
                </a:solidFill>
              </a:rPr>
              <a:t>cond</a:t>
            </a:r>
            <a:r>
              <a:rPr lang="es-ES" dirty="0" smtClean="0">
                <a:solidFill>
                  <a:schemeClr val="tx1"/>
                </a:solidFill>
              </a:rPr>
              <a:t>&gt;)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WHERE &lt;</a:t>
            </a:r>
            <a:r>
              <a:rPr lang="es-ES" dirty="0" err="1" smtClean="0">
                <a:solidFill>
                  <a:schemeClr val="tx1"/>
                </a:solidFill>
              </a:rPr>
              <a:t>condicions</a:t>
            </a:r>
            <a:r>
              <a:rPr lang="es-ES" dirty="0" smtClean="0">
                <a:solidFill>
                  <a:schemeClr val="tx1"/>
                </a:solidFill>
              </a:rPr>
              <a:t>&gt;;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Ejemplo: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UPDATE </a:t>
            </a:r>
            <a:r>
              <a:rPr lang="es-ES" sz="2000" dirty="0" err="1" smtClean="0">
                <a:solidFill>
                  <a:schemeClr val="tx1"/>
                </a:solidFill>
              </a:rPr>
              <a:t>empleats</a:t>
            </a:r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SET (oficina, </a:t>
            </a:r>
            <a:r>
              <a:rPr lang="es-ES" sz="2000" dirty="0" err="1" smtClean="0">
                <a:solidFill>
                  <a:schemeClr val="tx1"/>
                </a:solidFill>
              </a:rPr>
              <a:t>salari</a:t>
            </a:r>
            <a:r>
              <a:rPr lang="es-ES" sz="2000" dirty="0" smtClean="0">
                <a:solidFill>
                  <a:schemeClr val="tx1"/>
                </a:solidFill>
              </a:rPr>
              <a:t>) = (SELECT oficina, </a:t>
            </a:r>
            <a:r>
              <a:rPr lang="es-ES" sz="2000" dirty="0" err="1" smtClean="0">
                <a:solidFill>
                  <a:schemeClr val="tx1"/>
                </a:solidFill>
              </a:rPr>
              <a:t>salari</a:t>
            </a:r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							FROM </a:t>
            </a:r>
            <a:r>
              <a:rPr lang="es-ES" sz="2000" dirty="0" err="1" smtClean="0">
                <a:solidFill>
                  <a:schemeClr val="tx1"/>
                </a:solidFill>
              </a:rPr>
              <a:t>empleats</a:t>
            </a:r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							WHERE </a:t>
            </a:r>
            <a:r>
              <a:rPr lang="es-ES" sz="2000" dirty="0" err="1" smtClean="0">
                <a:solidFill>
                  <a:schemeClr val="tx1"/>
                </a:solidFill>
              </a:rPr>
              <a:t>numemp</a:t>
            </a:r>
            <a:r>
              <a:rPr lang="es-ES" sz="2000" dirty="0" smtClean="0">
                <a:solidFill>
                  <a:schemeClr val="tx1"/>
                </a:solidFill>
              </a:rPr>
              <a:t> = 'C2')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WHERE </a:t>
            </a:r>
            <a:r>
              <a:rPr lang="es-ES" sz="2000" dirty="0" err="1" smtClean="0">
                <a:solidFill>
                  <a:schemeClr val="tx1"/>
                </a:solidFill>
              </a:rPr>
              <a:t>numemp</a:t>
            </a:r>
            <a:r>
              <a:rPr lang="es-ES" sz="2000" dirty="0" smtClean="0">
                <a:solidFill>
                  <a:schemeClr val="tx1"/>
                </a:solidFill>
              </a:rPr>
              <a:t> = 'C4';</a:t>
            </a:r>
            <a:endParaRPr lang="es-ES" altLang="es-ES" sz="18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SQL: SUBCONSULTAS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3887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95536" y="836712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b="1" i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DELETE con </a:t>
            </a:r>
            <a:r>
              <a:rPr lang="es-ES" altLang="es-ES" sz="2000" b="1" i="1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subconsultas</a:t>
            </a:r>
            <a:r>
              <a:rPr lang="es-ES" altLang="es-ES" sz="2000" b="1" i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:</a:t>
            </a: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DELETE FROM &lt;nom_tabla1&gt;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WHERE campo (NOT) IN (S);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/* </a:t>
            </a:r>
            <a:r>
              <a:rPr lang="pt-BR" dirty="0" err="1" smtClean="0">
                <a:solidFill>
                  <a:schemeClr val="tx1"/>
                </a:solidFill>
              </a:rPr>
              <a:t>siendo</a:t>
            </a:r>
            <a:r>
              <a:rPr lang="pt-BR" dirty="0" smtClean="0">
                <a:solidFill>
                  <a:schemeClr val="tx1"/>
                </a:solidFill>
              </a:rPr>
              <a:t> S una subconsulta que </a:t>
            </a:r>
            <a:r>
              <a:rPr lang="es-ES" dirty="0" smtClean="0">
                <a:solidFill>
                  <a:schemeClr val="tx1"/>
                </a:solidFill>
              </a:rPr>
              <a:t>puede devolver uno o más valores*/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Ejemplo: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DELETE FROM empleados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WHERE oficina IN (SELECT oficina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				FROM oficinas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				WHERE ciudad= 'Valencia');</a:t>
            </a:r>
            <a:endParaRPr lang="es-ES" altLang="es-ES" sz="16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SQL: SUBCONSULTAS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4103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95536" y="764704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marL="457200" indent="-457200" algn="just" eaLnBrk="1" hangingPunct="1">
              <a:spcBef>
                <a:spcPts val="500"/>
              </a:spcBef>
              <a:buAutoNum type="arabicPeriod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marL="457200" indent="-457200" algn="just" eaLnBrk="1" hangingPunct="1">
              <a:spcBef>
                <a:spcPts val="500"/>
              </a:spcBef>
              <a:buFontTx/>
              <a:buChar char="-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Se pueden generar nuevos usuarios para todas las bases de datos o incluso para algunas bases de datos en especifico.</a:t>
            </a:r>
          </a:p>
          <a:p>
            <a:pPr marL="457200" indent="-457200" algn="just" eaLnBrk="1" hangingPunct="1">
              <a:spcBef>
                <a:spcPts val="500"/>
              </a:spcBef>
              <a:buFontTx/>
              <a:buChar char="-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marL="457200" indent="-457200" algn="just" eaLnBrk="1" hangingPunct="1">
              <a:spcBef>
                <a:spcPts val="500"/>
              </a:spcBef>
              <a:buFontTx/>
              <a:buChar char="-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Se 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deberan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añadir los permisos adecuados: puede ser que a un usuario solo se le permita consultar y a otro solo consultar e insertar,…</a:t>
            </a:r>
          </a:p>
          <a:p>
            <a:pPr marL="457200" indent="-457200" algn="just" eaLnBrk="1" hangingPunct="1">
              <a:spcBef>
                <a:spcPts val="500"/>
              </a:spcBef>
              <a:buFontTx/>
              <a:buChar char="-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marL="457200" indent="-457200" algn="just" eaLnBrk="1" hangingPunct="1">
              <a:spcBef>
                <a:spcPts val="500"/>
              </a:spcBef>
              <a:buFontTx/>
              <a:buChar char="-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Para ello se debe navegar hasta la pestaña </a:t>
            </a: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Permisos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del 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PHPMyAdmin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.</a:t>
            </a:r>
          </a:p>
          <a:p>
            <a:pPr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err="1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PHPMyAdmin</a:t>
            </a: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: USUARIOS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79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95536" y="764704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err="1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PHPMyAdmin</a:t>
            </a: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: USUARIOS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196752"/>
            <a:ext cx="7920880" cy="489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7779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err="1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PHPMyAdmin</a:t>
            </a: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: Modificar datos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67544" y="1484784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Editando campos con 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PHPMyAdmin</a:t>
            </a: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2204864"/>
            <a:ext cx="7236934" cy="1671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7779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err="1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PHPMyAdmin</a:t>
            </a: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: Exportar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67544" y="1484784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Podremos exportar datos de las tablas o incluso de la base de datos entera seleccionada.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Los formatos son varios, pero los más comunes son:</a:t>
            </a:r>
          </a:p>
          <a:p>
            <a:pPr marL="1714500" lvl="3" indent="-342900" algn="just" eaLnBrk="1" hangingPunct="1">
              <a:spcBef>
                <a:spcPts val="500"/>
              </a:spcBef>
              <a:buFontTx/>
              <a:buChar char="-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SQL: genera un fichero con consultas SQL de manera automática con los datos exportados.</a:t>
            </a:r>
          </a:p>
          <a:p>
            <a:pPr marL="1714500" lvl="3" indent="-342900" algn="just" eaLnBrk="1" hangingPunct="1">
              <a:spcBef>
                <a:spcPts val="500"/>
              </a:spcBef>
              <a:buFontTx/>
              <a:buChar char="-"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marL="1714500" lvl="3" indent="-342900" algn="just" eaLnBrk="1" hangingPunct="1">
              <a:spcBef>
                <a:spcPts val="500"/>
              </a:spcBef>
              <a:buFontTx/>
              <a:buChar char="-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CSV: fichero con los datos separados por comas, muy útil si queremos trabajar con Microsoft Excel.</a:t>
            </a:r>
          </a:p>
          <a:p>
            <a:pPr lvl="3"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marL="0" indent="0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79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err="1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PHPMyAdmin</a:t>
            </a: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: Importar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67544" y="1484784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Podremos importar datos a las tablas o incluso de bases de datos enteras, siempre con un limite impuesto por el 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PhpMyAdmin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.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Para modificar este limite se tiene que modificar el fichero php.ini como si quisiéramos modificar el tamaño máximo de la subida de archivos:</a:t>
            </a:r>
            <a:endParaRPr lang="es-ES" altLang="es-ES" sz="20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marL="0" indent="0" eaLnBrk="1" hangingPunct="1">
              <a:spcBef>
                <a:spcPts val="500"/>
              </a:spcBef>
            </a:pPr>
            <a:r>
              <a:rPr lang="es-ES" sz="2000" dirty="0" smtClean="0">
                <a:solidFill>
                  <a:schemeClr val="tx1"/>
                </a:solidFill>
              </a:rPr>
              <a:t>		-</a:t>
            </a:r>
            <a:r>
              <a:rPr lang="es-ES" sz="2000" b="1" dirty="0" err="1" smtClean="0">
                <a:solidFill>
                  <a:schemeClr val="tx1"/>
                </a:solidFill>
              </a:rPr>
              <a:t>upload_max_filesize</a:t>
            </a:r>
            <a:r>
              <a:rPr lang="es-ES" sz="2000" dirty="0" smtClean="0">
                <a:solidFill>
                  <a:schemeClr val="tx1"/>
                </a:solidFill>
              </a:rPr>
              <a:t> </a:t>
            </a:r>
            <a:r>
              <a:rPr lang="es-ES" sz="2000" dirty="0">
                <a:solidFill>
                  <a:schemeClr val="tx1"/>
                </a:solidFill>
              </a:rPr>
              <a:t>(Default 2M)</a:t>
            </a:r>
            <a:br>
              <a:rPr lang="es-ES" sz="2000" dirty="0">
                <a:solidFill>
                  <a:schemeClr val="tx1"/>
                </a:solidFill>
              </a:rPr>
            </a:br>
            <a:r>
              <a:rPr lang="es-ES" sz="2000" dirty="0" smtClean="0">
                <a:solidFill>
                  <a:schemeClr val="tx1"/>
                </a:solidFill>
              </a:rPr>
              <a:t>		-</a:t>
            </a:r>
            <a:r>
              <a:rPr lang="es-ES" sz="2000" b="1" dirty="0" err="1" smtClean="0">
                <a:solidFill>
                  <a:schemeClr val="tx1"/>
                </a:solidFill>
              </a:rPr>
              <a:t>memory_limit</a:t>
            </a:r>
            <a:r>
              <a:rPr lang="es-ES" sz="2000" dirty="0" smtClean="0">
                <a:solidFill>
                  <a:schemeClr val="tx1"/>
                </a:solidFill>
              </a:rPr>
              <a:t> </a:t>
            </a:r>
            <a:r>
              <a:rPr lang="es-ES" sz="2000" dirty="0">
                <a:solidFill>
                  <a:schemeClr val="tx1"/>
                </a:solidFill>
              </a:rPr>
              <a:t>(Default 16M)  (En caso de que no le de el tiempo de procesar un archivo tan grande)</a:t>
            </a:r>
            <a:br>
              <a:rPr lang="es-ES" sz="2000" dirty="0">
                <a:solidFill>
                  <a:schemeClr val="tx1"/>
                </a:solidFill>
              </a:rPr>
            </a:br>
            <a:r>
              <a:rPr lang="es-ES" sz="2000" dirty="0" smtClean="0">
                <a:solidFill>
                  <a:schemeClr val="tx1"/>
                </a:solidFill>
              </a:rPr>
              <a:t>		-</a:t>
            </a:r>
            <a:r>
              <a:rPr lang="es-ES" sz="2000" b="1" dirty="0" err="1" smtClean="0">
                <a:solidFill>
                  <a:schemeClr val="tx1"/>
                </a:solidFill>
              </a:rPr>
              <a:t>post_max_size</a:t>
            </a:r>
            <a:r>
              <a:rPr lang="es-ES" sz="2000" dirty="0" smtClean="0">
                <a:solidFill>
                  <a:schemeClr val="tx1"/>
                </a:solidFill>
              </a:rPr>
              <a:t> </a:t>
            </a:r>
            <a:r>
              <a:rPr lang="es-ES" sz="2000" dirty="0">
                <a:solidFill>
                  <a:schemeClr val="tx1"/>
                </a:solidFill>
              </a:rPr>
              <a:t>(Default 8M</a:t>
            </a:r>
            <a:r>
              <a:rPr lang="es-ES" sz="2000" dirty="0" smtClean="0">
                <a:solidFill>
                  <a:schemeClr val="tx1"/>
                </a:solidFill>
              </a:rPr>
              <a:t>)</a:t>
            </a: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Los formatos que se aceptan son también muy parecidos a la exportación y los más usados siguen siendo ficheros SQL con instrucciones 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sql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en ellos o CSV con datos separados por coma.</a:t>
            </a:r>
          </a:p>
          <a:p>
            <a:pPr lvl="3"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marL="0" indent="0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85964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95536" y="1065212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ACTUALIZAR DATOS EN UNA TABLA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WHERE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&lt;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condiciones_boleanas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&gt;;</a:t>
            </a: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  <a:buFontTx/>
              <a:buChar char="-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Se utilizan los operadores =, &lt;, &lt;=, &gt;, &gt;=, &lt;&gt;, NOT, AND, OR</a:t>
            </a:r>
          </a:p>
          <a:p>
            <a:pPr lvl="1" algn="just" eaLnBrk="1" hangingPunct="1">
              <a:spcBef>
                <a:spcPts val="500"/>
              </a:spcBef>
              <a:buFontTx/>
              <a:buChar char="-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  <a:buFontTx/>
              <a:buChar char="-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Por ejemplo:</a:t>
            </a:r>
          </a:p>
          <a:p>
            <a:pPr lvl="1" algn="just" eaLnBrk="1" hangingPunct="1">
              <a:spcBef>
                <a:spcPts val="500"/>
              </a:spcBef>
              <a:buFontTx/>
              <a:buChar char="-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UPDATE  EMPLEADOS SET sueldo = 1000, oficina=3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WHERE nombre=‘Pepito’;</a:t>
            </a: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SQL: ACTUALIZAR DATOS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779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95536" y="1065212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BORRAR DATOS EN UNA TABLA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DELETE 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b="1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</a:t>
            </a: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	FROM 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&lt;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nombre_tabla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&gt; 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b="1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</a:t>
            </a: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	WHERE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&lt;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condicion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&gt;;</a:t>
            </a: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DELETE FROM empleados WHERE 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numemp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=‘C2’;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//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borraria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el registro con número de empleado C2</a:t>
            </a: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SQL: BORRAR DATOS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779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4852" y="794479"/>
            <a:ext cx="872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SQL: </a:t>
            </a: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ACTUALIZAR DATOS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44774" y="1440810"/>
            <a:ext cx="84994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prstClr val="black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La sentencia utilizada para modificar datos ya existentes en la BBDD es UPDATE. Su formato es el siguiente: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 smtClean="0">
                <a:solidFill>
                  <a:prstClr val="black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rPr>
              <a:t>	UPDATE alumnos SET sexo=0 WHERE nombre=‘pedro’;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algn="just" defTabSz="457200"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prstClr val="black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Para eliminar los datos, usaremos la sentencia DELETE:</a:t>
            </a:r>
          </a:p>
          <a:p>
            <a:pPr algn="just" defTabSz="457200"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algn="just" defTabSz="457200"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prstClr val="black"/>
                </a:solidFill>
                <a:latin typeface="Arial" charset="0"/>
                <a:ea typeface="ＭＳ Ｐゴシック" charset="-128"/>
                <a:cs typeface="ＭＳ Ｐゴシック" charset="-128"/>
              </a:rPr>
              <a:t>	</a:t>
            </a:r>
            <a:r>
              <a:rPr lang="es-ES" b="1" dirty="0" smtClean="0">
                <a:solidFill>
                  <a:prstClr val="black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rPr>
              <a:t>DELETE FROM alumnos WHERE nombre=‘pedro’;</a:t>
            </a:r>
          </a:p>
          <a:p>
            <a:pPr algn="just" defTabSz="457200"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algn="just" defTabSz="457200"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algn="just" defTabSz="457200"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prstClr val="black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Hay que ir con </a:t>
            </a:r>
            <a:r>
              <a:rPr lang="es-ES" b="1" dirty="0" smtClean="0">
                <a:solidFill>
                  <a:prstClr val="black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MUCHO</a:t>
            </a:r>
            <a:r>
              <a:rPr lang="es-ES" dirty="0" smtClean="0">
                <a:solidFill>
                  <a:prstClr val="black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es-ES" b="1" dirty="0" smtClean="0">
                <a:solidFill>
                  <a:prstClr val="black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CUIDADO</a:t>
            </a:r>
            <a:r>
              <a:rPr lang="es-ES" dirty="0" smtClean="0">
                <a:solidFill>
                  <a:prstClr val="black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con estas dos sentencias, ya que los cambios realizados son irreversibles, y por tanto no se pueden utilizar a la ligera. Hay que indicar que, en caso de no añadir la clausula </a:t>
            </a:r>
            <a:r>
              <a:rPr lang="es-ES" b="1" dirty="0" smtClean="0">
                <a:solidFill>
                  <a:prstClr val="black"/>
                </a:solidFill>
                <a:latin typeface="Courier New" pitchFamily="49" charset="0"/>
                <a:ea typeface="ＭＳ Ｐゴシック" charset="-128"/>
                <a:cs typeface="Courier New" pitchFamily="49" charset="0"/>
              </a:rPr>
              <a:t>WHERE</a:t>
            </a:r>
            <a:r>
              <a:rPr lang="es-ES" dirty="0" smtClean="0">
                <a:solidFill>
                  <a:prstClr val="black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y ejecutarlas, se modificarían o eliminarían </a:t>
            </a:r>
            <a:r>
              <a:rPr lang="es-ES" b="1" dirty="0" smtClean="0">
                <a:solidFill>
                  <a:prstClr val="black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TODOS</a:t>
            </a:r>
            <a:r>
              <a:rPr lang="es-ES" dirty="0" smtClean="0">
                <a:solidFill>
                  <a:prstClr val="black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los registros de la tabla, con lo que ello pueda conllevar.</a:t>
            </a:r>
            <a:endParaRPr lang="es-ES" dirty="0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130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23528" y="126876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CONSULTAR DATOS EN UNA TABLA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SELECT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[DISTINCT] &lt;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nombre_columnas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&gt; [as 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nuevo_nombre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]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FROM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&lt;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nombre_tabla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&gt;;</a:t>
            </a: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  <a:buFontTx/>
              <a:buChar char="-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Se pueden seleccionar todos los campos con el símbolo *</a:t>
            </a:r>
          </a:p>
          <a:p>
            <a:pPr lvl="1" algn="just" eaLnBrk="1" hangingPunct="1">
              <a:spcBef>
                <a:spcPts val="500"/>
              </a:spcBef>
              <a:buFontTx/>
              <a:buChar char="-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Podremos hacer operaciones directamente en las consultas 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select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.</a:t>
            </a:r>
          </a:p>
          <a:p>
            <a:pPr lvl="1" algn="just" eaLnBrk="1" hangingPunct="1">
              <a:spcBef>
                <a:spcPts val="500"/>
              </a:spcBef>
              <a:buFontTx/>
              <a:buChar char="-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SELECT 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numero_empleado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, (ventas-gastos) AS beneficios FROM EMPLEADOS;</a:t>
            </a: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SELECT * FROM EMPLEADOS;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SQL: CONSULTAR DATOS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79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95536" y="1065212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SELECCIONAR DATOS DE UNA TABLA FILTRADOS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SELECT [DISTINCT] &lt;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nombre_columnas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&gt; [as 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nuevo_nombre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]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FROM &lt;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nombre_tabla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&gt; </a:t>
            </a: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WHERE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&lt;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condiciones_boleanas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&gt;;</a:t>
            </a: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  <a:buFontTx/>
              <a:buChar char="-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Se utilizan los operadores =, &lt;, &lt;=, &gt;, &gt;=, &lt;&gt;, NOT, AND, OR</a:t>
            </a:r>
          </a:p>
          <a:p>
            <a:pPr lvl="1" algn="just" eaLnBrk="1" hangingPunct="1">
              <a:spcBef>
                <a:spcPts val="500"/>
              </a:spcBef>
              <a:buFontTx/>
              <a:buChar char="-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SELECT 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numero_empleado</a:t>
            </a: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FROM EMPLEADOS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WHERE nombre=‘Pepito’;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SQL: CONSULTAR DATOS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79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95536" y="1065212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SELECCIONAR DATOS DE UNA TABLA FILTRADOS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- Para valores alfanuméricos podemos utilizar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	&lt;campo&gt; [ NOT] BETWEEN &lt;limite1&gt; AND &lt;limite2&gt;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	&lt;campo&gt; [NOT ] IN (&lt;valor1&gt;,…&lt;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valorN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&gt;)</a:t>
            </a:r>
          </a:p>
          <a:p>
            <a:pPr lvl="1"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- Para valores de tipo cadena podemos utilizar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	&lt;campo&gt; [ NOT] LIKE &lt;expresión&gt; //es como usar el =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	Si usamos LIKE en las cadenas se nos permite usar varios comodines interesantes: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		% encaja con cualquier texto. (P.E: LIKE “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ho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%” )</a:t>
            </a:r>
          </a:p>
          <a:p>
            <a:pPr lvl="1" algn="just" eaLnBrk="1" hangingPunct="1">
              <a:spcBef>
                <a:spcPts val="500"/>
              </a:spcBef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		_ encaja con cualquier carácter (P.E: LIKE “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hol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_”)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SQL: CONSULTAR DATOS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79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lantilla cursos color 20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11604</TotalTime>
  <Words>1536</Words>
  <Application>Microsoft Office PowerPoint</Application>
  <PresentationFormat>Presentación en pantalla (4:3)</PresentationFormat>
  <Paragraphs>554</Paragraphs>
  <Slides>38</Slides>
  <Notes>36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38</vt:i4>
      </vt:variant>
    </vt:vector>
  </HeadingPairs>
  <TitlesOfParts>
    <vt:vector size="40" baseType="lpstr">
      <vt:lpstr>Office Theme</vt:lpstr>
      <vt:lpstr>1_plantilla cursos color 2007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ikram</dc:creator>
  <cp:lastModifiedBy>Alberto</cp:lastModifiedBy>
  <cp:revision>467</cp:revision>
  <dcterms:created xsi:type="dcterms:W3CDTF">2013-01-07T09:07:45Z</dcterms:created>
  <dcterms:modified xsi:type="dcterms:W3CDTF">2017-04-21T11:57:07Z</dcterms:modified>
</cp:coreProperties>
</file>