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89" r:id="rId5"/>
    <p:sldId id="294" r:id="rId6"/>
    <p:sldId id="290" r:id="rId7"/>
    <p:sldId id="261" r:id="rId8"/>
    <p:sldId id="291" r:id="rId9"/>
    <p:sldId id="271" r:id="rId10"/>
    <p:sldId id="272" r:id="rId11"/>
    <p:sldId id="273" r:id="rId12"/>
    <p:sldId id="274" r:id="rId13"/>
    <p:sldId id="275" r:id="rId14"/>
    <p:sldId id="263" r:id="rId15"/>
    <p:sldId id="276" r:id="rId16"/>
    <p:sldId id="264" r:id="rId17"/>
    <p:sldId id="265" r:id="rId18"/>
    <p:sldId id="277" r:id="rId19"/>
    <p:sldId id="267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2" autoAdjust="0"/>
    <p:restoredTop sz="93404" autoAdjust="0"/>
  </p:normalViewPr>
  <p:slideViewPr>
    <p:cSldViewPr>
      <p:cViewPr varScale="1">
        <p:scale>
          <a:sx n="83" d="100"/>
          <a:sy n="83" d="100"/>
        </p:scale>
        <p:origin x="-6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F3C0-BF59-452B-9D25-5D52BF48C23A}" type="datetimeFigureOut">
              <a:rPr lang="es-ES" smtClean="0"/>
              <a:pPr/>
              <a:t>06/04/2017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F225-FBF0-4332-9D1A-3509B69429B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4144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2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2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516809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11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11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516809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12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12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516809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13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13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516809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14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14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516809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15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15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516809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16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16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516809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17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17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516809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18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18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516809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19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19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516809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3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3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51680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4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4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516809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5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5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516809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6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6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516809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7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7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516809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8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8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516809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9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9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516809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10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10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xmlns="" val="51680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06/04/2017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882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06/04/2017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1320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06/04/2017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0920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06/04/2017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33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06/04/2017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9543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06/04/2017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5644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06/04/2017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8481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06/04/2017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988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06/04/2017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0273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06/04/2017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4201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06/04/2017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170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A49F7-59F2-45EB-B9EC-79729E35414E}" type="datetimeFigureOut">
              <a:rPr lang="es-ES" smtClean="0"/>
              <a:pPr/>
              <a:t>06/04/2017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7273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hp.ne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smtClean="0"/>
              <a:t>PHP - MYSQL</a:t>
            </a:r>
            <a:endParaRPr lang="ca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61694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10652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b="1" dirty="0" smtClean="0">
              <a:solidFill>
                <a:schemeClr val="tx1"/>
              </a:solidFill>
            </a:endParaRPr>
          </a:p>
          <a:p>
            <a:r>
              <a:rPr lang="es-ES" sz="2000" b="1" dirty="0" smtClean="0">
                <a:solidFill>
                  <a:schemeClr val="tx1"/>
                </a:solidFill>
              </a:rPr>
              <a:t>- </a:t>
            </a:r>
            <a:r>
              <a:rPr lang="es-ES" sz="2000" b="1" dirty="0" err="1" smtClean="0">
                <a:solidFill>
                  <a:schemeClr val="tx1"/>
                </a:solidFill>
              </a:rPr>
              <a:t>mysqli_fetch_assoc</a:t>
            </a:r>
            <a:r>
              <a:rPr lang="es-ES" sz="2000" b="1" dirty="0" smtClean="0">
                <a:solidFill>
                  <a:schemeClr val="tx1"/>
                </a:solidFill>
              </a:rPr>
              <a:t> ($RS) 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$RS : El valor retornado por </a:t>
            </a:r>
            <a:r>
              <a:rPr lang="es-ES" sz="2000" dirty="0" err="1" smtClean="0">
                <a:solidFill>
                  <a:schemeClr val="tx1"/>
                </a:solidFill>
              </a:rPr>
              <a:t>mysql_query</a:t>
            </a:r>
            <a:endParaRPr lang="es-ES" sz="2000" dirty="0" smtClean="0">
              <a:solidFill>
                <a:schemeClr val="tx1"/>
              </a:solidFill>
            </a:endParaRP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Devuelve una matriz asociativa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Claves = nombres de las columnas</a:t>
            </a: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ACCESO A LA BASE DE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996952"/>
            <a:ext cx="785388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10652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b="1" dirty="0" smtClean="0">
              <a:solidFill>
                <a:schemeClr val="tx1"/>
              </a:solidFill>
            </a:endParaRPr>
          </a:p>
          <a:p>
            <a:r>
              <a:rPr lang="es-ES" sz="2000" b="1" dirty="0" smtClean="0">
                <a:solidFill>
                  <a:schemeClr val="tx1"/>
                </a:solidFill>
              </a:rPr>
              <a:t>- </a:t>
            </a:r>
            <a:r>
              <a:rPr lang="es-ES" sz="2000" b="1" dirty="0" err="1" smtClean="0">
                <a:solidFill>
                  <a:schemeClr val="tx1"/>
                </a:solidFill>
              </a:rPr>
              <a:t>mysqli_fetch_row</a:t>
            </a:r>
            <a:r>
              <a:rPr lang="es-ES" sz="2000" b="1" dirty="0" smtClean="0">
                <a:solidFill>
                  <a:schemeClr val="tx1"/>
                </a:solidFill>
              </a:rPr>
              <a:t> ($RS) 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$RS : El valor retornado por </a:t>
            </a:r>
            <a:r>
              <a:rPr lang="es-ES" sz="2000" dirty="0" err="1" smtClean="0">
                <a:solidFill>
                  <a:schemeClr val="tx1"/>
                </a:solidFill>
              </a:rPr>
              <a:t>mysql_query</a:t>
            </a:r>
            <a:endParaRPr lang="es-ES" sz="2000" dirty="0" smtClean="0">
              <a:solidFill>
                <a:schemeClr val="tx1"/>
              </a:solidFill>
            </a:endParaRP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Devuelve una matriz numérica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Claves = enteros empezando por 0</a:t>
            </a: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ACCESO A LA BASE DE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924944"/>
            <a:ext cx="8239125" cy="336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10652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b="1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ES" sz="2000" b="1" dirty="0" err="1" smtClean="0">
                <a:solidFill>
                  <a:schemeClr val="tx1"/>
                </a:solidFill>
              </a:rPr>
              <a:t>mysqli_fetch_array</a:t>
            </a:r>
            <a:r>
              <a:rPr lang="es-ES" sz="2000" b="1" dirty="0" smtClean="0">
                <a:solidFill>
                  <a:schemeClr val="tx1"/>
                </a:solidFill>
              </a:rPr>
              <a:t> ($RS, [$tipo]) </a:t>
            </a:r>
          </a:p>
          <a:p>
            <a:pPr>
              <a:buFontTx/>
              <a:buChar char="-"/>
            </a:pPr>
            <a:endParaRPr lang="es-ES" sz="2000" b="1" dirty="0" smtClean="0">
              <a:solidFill>
                <a:schemeClr val="tx1"/>
              </a:solidFill>
            </a:endParaRP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$RS : El valor retornado por </a:t>
            </a:r>
            <a:r>
              <a:rPr lang="es-ES" sz="2000" dirty="0" err="1" smtClean="0">
                <a:solidFill>
                  <a:schemeClr val="tx1"/>
                </a:solidFill>
              </a:rPr>
              <a:t>mysql_query</a:t>
            </a:r>
            <a:endParaRPr lang="es-ES" sz="2000" dirty="0" smtClean="0">
              <a:solidFill>
                <a:schemeClr val="tx1"/>
              </a:solidFill>
            </a:endParaRP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Devuelve una matriz </a:t>
            </a:r>
            <a:r>
              <a:rPr lang="es-ES" sz="2000" dirty="0" err="1" smtClean="0">
                <a:solidFill>
                  <a:schemeClr val="tx1"/>
                </a:solidFill>
              </a:rPr>
              <a:t>associativa</a:t>
            </a:r>
            <a:r>
              <a:rPr lang="es-ES" sz="2000" dirty="0" smtClean="0">
                <a:solidFill>
                  <a:schemeClr val="tx1"/>
                </a:solidFill>
              </a:rPr>
              <a:t>, numérica o ambas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Por defecto : ambas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$tipo : constante que puede tener los siguientes valores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– MYSQL_ASSOC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– MYSQL_NUM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– MYSQL_BOTH</a:t>
            </a: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ACCESO A LA BASE DE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1065212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endParaRPr lang="es-ES" sz="2000" b="1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ES" sz="2000" b="1" dirty="0" err="1" smtClean="0">
                <a:solidFill>
                  <a:schemeClr val="tx1"/>
                </a:solidFill>
              </a:rPr>
              <a:t>mysqli_fetch_array</a:t>
            </a:r>
            <a:r>
              <a:rPr lang="es-ES" sz="2000" b="1" dirty="0" smtClean="0">
                <a:solidFill>
                  <a:schemeClr val="tx1"/>
                </a:solidFill>
              </a:rPr>
              <a:t> ($RS) </a:t>
            </a:r>
          </a:p>
          <a:p>
            <a:pPr>
              <a:buFontTx/>
              <a:buChar char="-"/>
            </a:pPr>
            <a:endParaRPr lang="es-ES" sz="2000" b="1" dirty="0" smtClean="0">
              <a:solidFill>
                <a:schemeClr val="tx1"/>
              </a:solidFill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ACCESO A LA BASE DE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132856"/>
            <a:ext cx="8467725" cy="404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67544" y="126876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dirty="0" smtClean="0">
                <a:solidFill>
                  <a:schemeClr val="tx1"/>
                </a:solidFill>
              </a:rPr>
              <a:t>Obtener y procesar los resultados: </a:t>
            </a:r>
            <a:r>
              <a:rPr lang="es-ES" sz="2000" b="1" dirty="0" err="1" smtClean="0">
                <a:solidFill>
                  <a:schemeClr val="tx1"/>
                </a:solidFill>
              </a:rPr>
              <a:t>mysqli_num_rows</a:t>
            </a:r>
            <a:r>
              <a:rPr lang="es-ES" sz="2000" b="1" dirty="0" smtClean="0">
                <a:solidFill>
                  <a:schemeClr val="tx1"/>
                </a:solidFill>
              </a:rPr>
              <a:t>(), </a:t>
            </a:r>
            <a:r>
              <a:rPr lang="es-ES" sz="2000" b="1" dirty="0" err="1" smtClean="0">
                <a:solidFill>
                  <a:schemeClr val="tx1"/>
                </a:solidFill>
              </a:rPr>
              <a:t>mysqli_fetch</a:t>
            </a:r>
            <a:r>
              <a:rPr lang="es-ES" sz="2000" b="1" dirty="0" smtClean="0">
                <a:solidFill>
                  <a:schemeClr val="tx1"/>
                </a:solidFill>
              </a:rPr>
              <a:t>… ()</a:t>
            </a:r>
          </a:p>
          <a:p>
            <a:endParaRPr lang="es-ES" sz="2000" b="1" dirty="0" smtClean="0">
              <a:solidFill>
                <a:schemeClr val="tx1"/>
              </a:solidFill>
            </a:endParaRP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–En el caso de que la instrucción enviada produzca unos resultados, </a:t>
            </a:r>
            <a:r>
              <a:rPr lang="es-ES" sz="2000" dirty="0" err="1" smtClean="0">
                <a:solidFill>
                  <a:schemeClr val="tx1"/>
                </a:solidFill>
              </a:rPr>
              <a:t>mysqli_query</a:t>
            </a:r>
            <a:r>
              <a:rPr lang="es-ES" sz="2000" dirty="0" smtClean="0">
                <a:solidFill>
                  <a:schemeClr val="tx1"/>
                </a:solidFill>
              </a:rPr>
              <a:t>() devuelve las filas de la tabla afectadas por la instrucción</a:t>
            </a: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–</a:t>
            </a:r>
            <a:r>
              <a:rPr lang="es-ES" sz="2000" dirty="0" err="1" smtClean="0">
                <a:solidFill>
                  <a:schemeClr val="tx1"/>
                </a:solidFill>
              </a:rPr>
              <a:t>mysqli_num_rows</a:t>
            </a:r>
            <a:r>
              <a:rPr lang="es-ES" sz="2000" dirty="0" smtClean="0">
                <a:solidFill>
                  <a:schemeClr val="tx1"/>
                </a:solidFill>
              </a:rPr>
              <a:t>() devuelve el número de filas afectadas</a:t>
            </a: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–Para obtener las distintas filas del resultado se utiliza una de las tres funciones “</a:t>
            </a:r>
            <a:r>
              <a:rPr lang="es-ES" sz="2000" dirty="0" err="1" smtClean="0">
                <a:solidFill>
                  <a:schemeClr val="tx1"/>
                </a:solidFill>
              </a:rPr>
              <a:t>mysqli_fetch</a:t>
            </a:r>
            <a:r>
              <a:rPr lang="es-ES" sz="2000" dirty="0" smtClean="0">
                <a:solidFill>
                  <a:schemeClr val="tx1"/>
                </a:solidFill>
              </a:rPr>
              <a:t>…” vistas anteriormente.</a:t>
            </a:r>
          </a:p>
          <a:p>
            <a:pPr lvl="2"/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Sintaxis: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$</a:t>
            </a:r>
            <a:r>
              <a:rPr lang="es-ES" sz="2000" dirty="0" err="1" smtClean="0">
                <a:solidFill>
                  <a:schemeClr val="tx1"/>
                </a:solidFill>
              </a:rPr>
              <a:t>nfilas</a:t>
            </a:r>
            <a:r>
              <a:rPr lang="es-ES" sz="2000" dirty="0" smtClean="0">
                <a:solidFill>
                  <a:schemeClr val="tx1"/>
                </a:solidFill>
              </a:rPr>
              <a:t> = </a:t>
            </a:r>
            <a:r>
              <a:rPr lang="es-ES" sz="2000" dirty="0" err="1" smtClean="0">
                <a:solidFill>
                  <a:schemeClr val="tx1"/>
                </a:solidFill>
              </a:rPr>
              <a:t>mysql_num_rows</a:t>
            </a:r>
            <a:r>
              <a:rPr lang="es-ES" sz="2000" dirty="0" smtClean="0">
                <a:solidFill>
                  <a:schemeClr val="tx1"/>
                </a:solidFill>
              </a:rPr>
              <a:t> ($consulta);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$fila = </a:t>
            </a:r>
            <a:r>
              <a:rPr lang="es-ES" sz="2000" dirty="0" err="1" smtClean="0">
                <a:solidFill>
                  <a:schemeClr val="tx1"/>
                </a:solidFill>
              </a:rPr>
              <a:t>mysql_fetch_array</a:t>
            </a:r>
            <a:r>
              <a:rPr lang="es-ES" sz="2000" dirty="0" smtClean="0">
                <a:solidFill>
                  <a:schemeClr val="tx1"/>
                </a:solidFill>
              </a:rPr>
              <a:t> ($consulta);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ACCESO A LA BASE DE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67544" y="126876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dirty="0" smtClean="0">
                <a:solidFill>
                  <a:schemeClr val="tx1"/>
                </a:solidFill>
              </a:rPr>
              <a:t>Obtener los resultados: </a:t>
            </a:r>
            <a:r>
              <a:rPr lang="es-ES" sz="2000" b="1" dirty="0" err="1" smtClean="0">
                <a:solidFill>
                  <a:schemeClr val="tx1"/>
                </a:solidFill>
              </a:rPr>
              <a:t>mysqli_num_rows</a:t>
            </a:r>
            <a:r>
              <a:rPr lang="es-ES" sz="2000" b="1" dirty="0" smtClean="0">
                <a:solidFill>
                  <a:schemeClr val="tx1"/>
                </a:solidFill>
              </a:rPr>
              <a:t>(), </a:t>
            </a:r>
            <a:r>
              <a:rPr lang="es-ES" sz="2000" b="1" dirty="0" err="1" smtClean="0">
                <a:solidFill>
                  <a:schemeClr val="tx1"/>
                </a:solidFill>
              </a:rPr>
              <a:t>mysqli_fetch</a:t>
            </a:r>
            <a:r>
              <a:rPr lang="es-ES" sz="2000" b="1" dirty="0" smtClean="0">
                <a:solidFill>
                  <a:schemeClr val="tx1"/>
                </a:solidFill>
              </a:rPr>
              <a:t>… ()</a:t>
            </a:r>
          </a:p>
          <a:p>
            <a:endParaRPr lang="es-ES" sz="2000" b="1" dirty="0" smtClean="0">
              <a:solidFill>
                <a:schemeClr val="tx1"/>
              </a:solidFill>
            </a:endParaRPr>
          </a:p>
          <a:p>
            <a:r>
              <a:rPr lang="es-ES" sz="1800" dirty="0" smtClean="0">
                <a:solidFill>
                  <a:schemeClr val="tx1"/>
                </a:solidFill>
              </a:rPr>
              <a:t>–Para acceder a un campo determinado de una fila se usa la siguiente sintaxis:</a:t>
            </a: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pPr lvl="1"/>
            <a:r>
              <a:rPr lang="es-ES" sz="1800" dirty="0" smtClean="0">
                <a:solidFill>
                  <a:schemeClr val="tx1"/>
                </a:solidFill>
              </a:rPr>
              <a:t>$fila[“</a:t>
            </a:r>
            <a:r>
              <a:rPr lang="es-ES" sz="1800" dirty="0" err="1" smtClean="0">
                <a:solidFill>
                  <a:schemeClr val="tx1"/>
                </a:solidFill>
              </a:rPr>
              <a:t>nombre_campo</a:t>
            </a:r>
            <a:r>
              <a:rPr lang="es-ES" sz="1800" dirty="0" smtClean="0">
                <a:solidFill>
                  <a:schemeClr val="tx1"/>
                </a:solidFill>
              </a:rPr>
              <a:t>”]// por ser un </a:t>
            </a:r>
            <a:r>
              <a:rPr lang="es-ES" sz="1800" dirty="0" err="1" smtClean="0">
                <a:solidFill>
                  <a:schemeClr val="tx1"/>
                </a:solidFill>
              </a:rPr>
              <a:t>array</a:t>
            </a:r>
            <a:r>
              <a:rPr lang="es-ES" sz="1800" dirty="0" smtClean="0">
                <a:solidFill>
                  <a:schemeClr val="tx1"/>
                </a:solidFill>
              </a:rPr>
              <a:t> asociativo</a:t>
            </a:r>
          </a:p>
          <a:p>
            <a:pPr lvl="1"/>
            <a:r>
              <a:rPr lang="it-IT" sz="1800" dirty="0" smtClean="0">
                <a:solidFill>
                  <a:schemeClr val="tx1"/>
                </a:solidFill>
              </a:rPr>
              <a:t>$fila[$indice]// $indice=índice del campo desde 0</a:t>
            </a:r>
          </a:p>
          <a:p>
            <a:endParaRPr lang="it-IT" sz="2000" dirty="0" smtClean="0">
              <a:solidFill>
                <a:schemeClr val="tx1"/>
              </a:solidFill>
            </a:endParaRPr>
          </a:p>
          <a:p>
            <a:r>
              <a:rPr lang="pt-BR" sz="2000" dirty="0" err="1" smtClean="0">
                <a:solidFill>
                  <a:schemeClr val="tx1"/>
                </a:solidFill>
              </a:rPr>
              <a:t>Ejemplo</a:t>
            </a:r>
            <a:r>
              <a:rPr lang="pt-BR" sz="2000" dirty="0" smtClean="0">
                <a:solidFill>
                  <a:schemeClr val="tx1"/>
                </a:solidFill>
              </a:rPr>
              <a:t>:</a:t>
            </a: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1800" dirty="0" smtClean="0">
                <a:solidFill>
                  <a:schemeClr val="tx1"/>
                </a:solidFill>
              </a:rPr>
              <a:t>for ($i=0; $i&lt;$</a:t>
            </a:r>
            <a:r>
              <a:rPr lang="pt-BR" sz="1800" dirty="0" err="1" smtClean="0">
                <a:solidFill>
                  <a:schemeClr val="tx1"/>
                </a:solidFill>
              </a:rPr>
              <a:t>nfilas</a:t>
            </a:r>
            <a:r>
              <a:rPr lang="pt-BR" sz="1800" dirty="0" smtClean="0">
                <a:solidFill>
                  <a:schemeClr val="tx1"/>
                </a:solidFill>
              </a:rPr>
              <a:t>; $i++){</a:t>
            </a:r>
          </a:p>
          <a:p>
            <a:r>
              <a:rPr lang="pt-BR" sz="1800" dirty="0" smtClean="0">
                <a:solidFill>
                  <a:schemeClr val="tx1"/>
                </a:solidFill>
              </a:rPr>
              <a:t>		$fila = </a:t>
            </a:r>
            <a:r>
              <a:rPr lang="pt-BR" sz="1800" dirty="0" err="1" smtClean="0">
                <a:solidFill>
                  <a:schemeClr val="tx1"/>
                </a:solidFill>
              </a:rPr>
              <a:t>mysqli_fetch_array</a:t>
            </a:r>
            <a:r>
              <a:rPr lang="pt-BR" sz="1800" dirty="0" smtClean="0">
                <a:solidFill>
                  <a:schemeClr val="tx1"/>
                </a:solidFill>
              </a:rPr>
              <a:t> ($consulta);</a:t>
            </a:r>
          </a:p>
          <a:p>
            <a:r>
              <a:rPr lang="pt-BR" sz="1800" dirty="0" smtClean="0">
                <a:solidFill>
                  <a:schemeClr val="tx1"/>
                </a:solidFill>
              </a:rPr>
              <a:t>		</a:t>
            </a:r>
            <a:r>
              <a:rPr lang="pt-BR" sz="1800" dirty="0" err="1" smtClean="0">
                <a:solidFill>
                  <a:schemeClr val="tx1"/>
                </a:solidFill>
              </a:rPr>
              <a:t>print</a:t>
            </a:r>
            <a:r>
              <a:rPr lang="pt-BR" sz="1800" dirty="0" smtClean="0">
                <a:solidFill>
                  <a:schemeClr val="tx1"/>
                </a:solidFill>
              </a:rPr>
              <a:t> “Título: “ . $fila[“titulo”];</a:t>
            </a:r>
          </a:p>
          <a:p>
            <a:r>
              <a:rPr lang="pt-BR" sz="1800" dirty="0" smtClean="0">
                <a:solidFill>
                  <a:schemeClr val="tx1"/>
                </a:solidFill>
              </a:rPr>
              <a:t>		</a:t>
            </a:r>
            <a:r>
              <a:rPr lang="pt-BR" sz="1800" dirty="0" err="1" smtClean="0">
                <a:solidFill>
                  <a:schemeClr val="tx1"/>
                </a:solidFill>
              </a:rPr>
              <a:t>print</a:t>
            </a:r>
            <a:r>
              <a:rPr lang="pt-BR" sz="1800" dirty="0" smtClean="0">
                <a:solidFill>
                  <a:schemeClr val="tx1"/>
                </a:solidFill>
              </a:rPr>
              <a:t> “Fecha: “ . $fila[“fecha”];</a:t>
            </a:r>
          </a:p>
          <a:p>
            <a:r>
              <a:rPr lang="pt-BR" sz="1800" dirty="0" smtClean="0">
                <a:solidFill>
                  <a:schemeClr val="tx1"/>
                </a:solidFill>
              </a:rPr>
              <a:t>}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ACCESO A LA BASE DE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67544" y="126876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b="1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Ejemplo</a:t>
            </a:r>
            <a:r>
              <a:rPr lang="es-ES" altLang="es-ES" sz="2000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: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ACCESO A LA BASE DE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844824"/>
            <a:ext cx="7344816" cy="365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67544" y="126876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b="1" dirty="0" smtClean="0">
                <a:solidFill>
                  <a:schemeClr val="tx1"/>
                </a:solidFill>
              </a:rPr>
              <a:t>Ejemplo de obtención de las filas: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lvl="2"/>
            <a:r>
              <a:rPr lang="es-ES" dirty="0" smtClean="0">
                <a:solidFill>
                  <a:schemeClr val="tx1"/>
                </a:solidFill>
              </a:rPr>
              <a:t>$</a:t>
            </a:r>
            <a:r>
              <a:rPr lang="es-ES" dirty="0" err="1" smtClean="0">
                <a:solidFill>
                  <a:schemeClr val="tx1"/>
                </a:solidFill>
              </a:rPr>
              <a:t>nfilas</a:t>
            </a:r>
            <a:r>
              <a:rPr lang="es-ES" dirty="0" smtClean="0">
                <a:solidFill>
                  <a:schemeClr val="tx1"/>
                </a:solidFill>
              </a:rPr>
              <a:t> = </a:t>
            </a:r>
            <a:r>
              <a:rPr lang="es-ES" dirty="0" err="1" smtClean="0">
                <a:solidFill>
                  <a:schemeClr val="tx1"/>
                </a:solidFill>
              </a:rPr>
              <a:t>mysqli_num_rows</a:t>
            </a:r>
            <a:r>
              <a:rPr lang="es-ES" dirty="0" smtClean="0">
                <a:solidFill>
                  <a:schemeClr val="tx1"/>
                </a:solidFill>
              </a:rPr>
              <a:t> ($consulta);</a:t>
            </a:r>
          </a:p>
          <a:p>
            <a:pPr lvl="2"/>
            <a:r>
              <a:rPr lang="es-ES" dirty="0" err="1" smtClean="0">
                <a:solidFill>
                  <a:schemeClr val="tx1"/>
                </a:solidFill>
              </a:rPr>
              <a:t>if</a:t>
            </a:r>
            <a:r>
              <a:rPr lang="es-ES" dirty="0" smtClean="0">
                <a:solidFill>
                  <a:schemeClr val="tx1"/>
                </a:solidFill>
              </a:rPr>
              <a:t> ($</a:t>
            </a:r>
            <a:r>
              <a:rPr lang="es-ES" dirty="0" err="1" smtClean="0">
                <a:solidFill>
                  <a:schemeClr val="tx1"/>
                </a:solidFill>
              </a:rPr>
              <a:t>nfilas</a:t>
            </a:r>
            <a:r>
              <a:rPr lang="es-ES" dirty="0" smtClean="0">
                <a:solidFill>
                  <a:schemeClr val="tx1"/>
                </a:solidFill>
              </a:rPr>
              <a:t> &gt; 0){</a:t>
            </a:r>
          </a:p>
          <a:p>
            <a:pPr lvl="2"/>
            <a:r>
              <a:rPr lang="es-ES" dirty="0" smtClean="0">
                <a:solidFill>
                  <a:schemeClr val="tx1"/>
                </a:solidFill>
              </a:rPr>
              <a:t>	</a:t>
            </a:r>
            <a:r>
              <a:rPr lang="es-ES" dirty="0" err="1" smtClean="0">
                <a:solidFill>
                  <a:schemeClr val="tx1"/>
                </a:solidFill>
              </a:rPr>
              <a:t>for</a:t>
            </a:r>
            <a:r>
              <a:rPr lang="es-ES" dirty="0" smtClean="0">
                <a:solidFill>
                  <a:schemeClr val="tx1"/>
                </a:solidFill>
              </a:rPr>
              <a:t> ($i=0; $i&lt;$</a:t>
            </a:r>
            <a:r>
              <a:rPr lang="es-ES" dirty="0" err="1" smtClean="0">
                <a:solidFill>
                  <a:schemeClr val="tx1"/>
                </a:solidFill>
              </a:rPr>
              <a:t>nfilas</a:t>
            </a:r>
            <a:r>
              <a:rPr lang="es-ES" dirty="0" smtClean="0">
                <a:solidFill>
                  <a:schemeClr val="tx1"/>
                </a:solidFill>
              </a:rPr>
              <a:t>; $i++){</a:t>
            </a:r>
          </a:p>
          <a:p>
            <a:pPr lvl="2"/>
            <a:r>
              <a:rPr lang="es-ES" dirty="0" smtClean="0">
                <a:solidFill>
                  <a:schemeClr val="tx1"/>
                </a:solidFill>
              </a:rPr>
              <a:t>		$fila = </a:t>
            </a:r>
            <a:r>
              <a:rPr lang="es-ES" dirty="0" err="1" smtClean="0">
                <a:solidFill>
                  <a:schemeClr val="tx1"/>
                </a:solidFill>
              </a:rPr>
              <a:t>mysqli_fetch_array</a:t>
            </a:r>
            <a:r>
              <a:rPr lang="es-ES" dirty="0" smtClean="0">
                <a:solidFill>
                  <a:schemeClr val="tx1"/>
                </a:solidFill>
              </a:rPr>
              <a:t> ($consulta);</a:t>
            </a:r>
          </a:p>
          <a:p>
            <a:pPr lvl="2"/>
            <a:r>
              <a:rPr lang="es-ES" i="1" dirty="0" smtClean="0">
                <a:solidFill>
                  <a:schemeClr val="tx1"/>
                </a:solidFill>
              </a:rPr>
              <a:t>		//procesar fila i-</a:t>
            </a:r>
            <a:r>
              <a:rPr lang="es-ES" i="1" dirty="0" err="1" smtClean="0">
                <a:solidFill>
                  <a:schemeClr val="tx1"/>
                </a:solidFill>
              </a:rPr>
              <a:t>ésima</a:t>
            </a:r>
            <a:r>
              <a:rPr lang="es-ES" i="1" dirty="0" smtClean="0">
                <a:solidFill>
                  <a:schemeClr val="tx1"/>
                </a:solidFill>
              </a:rPr>
              <a:t> de los resultados</a:t>
            </a:r>
          </a:p>
          <a:p>
            <a:pPr lvl="2"/>
            <a:r>
              <a:rPr lang="es-ES" i="1" dirty="0" smtClean="0">
                <a:solidFill>
                  <a:schemeClr val="tx1"/>
                </a:solidFill>
              </a:rPr>
              <a:t>	}</a:t>
            </a:r>
          </a:p>
          <a:p>
            <a:pPr lvl="2"/>
            <a:r>
              <a:rPr lang="es-ES" i="1" dirty="0" smtClean="0">
                <a:solidFill>
                  <a:schemeClr val="tx1"/>
                </a:solidFill>
              </a:rPr>
              <a:t>}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ACCESO A LA BASE DE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67544" y="126876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b="1" dirty="0" smtClean="0">
                <a:solidFill>
                  <a:schemeClr val="tx1"/>
                </a:solidFill>
              </a:rPr>
              <a:t>Errores</a:t>
            </a:r>
            <a:r>
              <a:rPr lang="es-ES" dirty="0" smtClean="0">
                <a:solidFill>
                  <a:schemeClr val="tx1"/>
                </a:solidFill>
              </a:rPr>
              <a:t>: </a:t>
            </a:r>
            <a:r>
              <a:rPr lang="es-ES" b="1" dirty="0" err="1" smtClean="0">
                <a:solidFill>
                  <a:schemeClr val="tx1"/>
                </a:solidFill>
              </a:rPr>
              <a:t>mysqli_error</a:t>
            </a:r>
            <a:r>
              <a:rPr lang="es-ES" b="1" dirty="0" smtClean="0">
                <a:solidFill>
                  <a:schemeClr val="tx1"/>
                </a:solidFill>
              </a:rPr>
              <a:t>($</a:t>
            </a:r>
            <a:r>
              <a:rPr lang="es-ES" b="1" dirty="0" err="1" smtClean="0">
                <a:solidFill>
                  <a:schemeClr val="tx1"/>
                </a:solidFill>
              </a:rPr>
              <a:t>conexion</a:t>
            </a:r>
            <a:r>
              <a:rPr lang="es-ES" b="1" dirty="0" smtClean="0">
                <a:solidFill>
                  <a:schemeClr val="tx1"/>
                </a:solidFill>
              </a:rPr>
              <a:t>):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pPr lvl="2"/>
            <a:r>
              <a:rPr lang="es-ES" dirty="0" smtClean="0">
                <a:solidFill>
                  <a:schemeClr val="tx1"/>
                </a:solidFill>
              </a:rPr>
              <a:t>Devuelve el texto del mensaje de error de la última </a:t>
            </a:r>
          </a:p>
          <a:p>
            <a:pPr lvl="2"/>
            <a:r>
              <a:rPr lang="es-ES" dirty="0" smtClean="0">
                <a:solidFill>
                  <a:schemeClr val="tx1"/>
                </a:solidFill>
              </a:rPr>
              <a:t>operación </a:t>
            </a:r>
            <a:r>
              <a:rPr lang="es-ES" dirty="0" err="1" smtClean="0">
                <a:solidFill>
                  <a:schemeClr val="tx1"/>
                </a:solidFill>
              </a:rPr>
              <a:t>MySQL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pPr lvl="2"/>
            <a:r>
              <a:rPr lang="es-ES" dirty="0" smtClean="0">
                <a:solidFill>
                  <a:schemeClr val="tx1"/>
                </a:solidFill>
              </a:rPr>
              <a:t>Si no ocurrió error : “” (cadena vacía).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ACCESO A LA BASE DE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356992"/>
            <a:ext cx="82486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67544" y="126876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dirty="0" smtClean="0">
                <a:solidFill>
                  <a:schemeClr val="tx1"/>
                </a:solidFill>
              </a:rPr>
              <a:t>Cerrar la conexión con el servidor de bases de datos: </a:t>
            </a:r>
            <a:r>
              <a:rPr lang="es-ES" b="1" dirty="0" err="1" smtClean="0">
                <a:solidFill>
                  <a:schemeClr val="tx1"/>
                </a:solidFill>
              </a:rPr>
              <a:t>mysqli_close</a:t>
            </a:r>
            <a:r>
              <a:rPr lang="es-ES" b="1" dirty="0" smtClean="0">
                <a:solidFill>
                  <a:schemeClr val="tx1"/>
                </a:solidFill>
              </a:rPr>
              <a:t>():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Se le tiene que indicar de que conexión se trata por parámetro.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		-</a:t>
            </a:r>
            <a:r>
              <a:rPr lang="es-ES" b="1" dirty="0" smtClean="0">
                <a:solidFill>
                  <a:schemeClr val="tx1"/>
                </a:solidFill>
              </a:rPr>
              <a:t>Sintaxis</a:t>
            </a:r>
            <a:r>
              <a:rPr lang="es-ES" dirty="0" smtClean="0">
                <a:solidFill>
                  <a:schemeClr val="tx1"/>
                </a:solidFill>
              </a:rPr>
              <a:t>: </a:t>
            </a:r>
            <a:r>
              <a:rPr lang="es-ES" dirty="0" err="1" smtClean="0">
                <a:solidFill>
                  <a:schemeClr val="tx1"/>
                </a:solidFill>
              </a:rPr>
              <a:t>mysqli_close</a:t>
            </a:r>
            <a:r>
              <a:rPr lang="es-ES" dirty="0" smtClean="0">
                <a:solidFill>
                  <a:schemeClr val="tx1"/>
                </a:solidFill>
              </a:rPr>
              <a:t> ($</a:t>
            </a:r>
            <a:r>
              <a:rPr lang="es-ES" dirty="0" err="1" smtClean="0">
                <a:solidFill>
                  <a:schemeClr val="tx1"/>
                </a:solidFill>
              </a:rPr>
              <a:t>conexion</a:t>
            </a:r>
            <a:r>
              <a:rPr lang="es-ES" dirty="0" smtClean="0">
                <a:solidFill>
                  <a:schemeClr val="tx1"/>
                </a:solidFill>
              </a:rPr>
              <a:t>);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ACCESO A LA BASE DE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PHP tiene mecanismos propios para hacer llamadas o consultas a las bases de datos. Pero para ello hay que realizar ciertos pasos previos: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Conectar con el servidor de bases de datos</a:t>
            </a:r>
          </a:p>
          <a:p>
            <a:pPr lvl="1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Seleccionar una base de datos</a:t>
            </a:r>
          </a:p>
          <a:p>
            <a:pPr lvl="1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Enviar la instrucción SQL a la base de datos</a:t>
            </a:r>
          </a:p>
          <a:p>
            <a:pPr lvl="1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Obtener y procesar los resultados</a:t>
            </a:r>
          </a:p>
          <a:p>
            <a:pPr lvl="1" algn="just" eaLnBrk="1" hangingPunct="1">
              <a:spcBef>
                <a:spcPts val="500"/>
              </a:spcBef>
              <a:buFontTx/>
              <a:buChar char="-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Cerrar la conexión con el servidor de bases de datos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Introducción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126876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Las funciones de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MySQL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que realizan estas operaciones son:</a:t>
            </a:r>
          </a:p>
          <a:p>
            <a:pPr lvl="2"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- Conectar con el servidor de bases de datos: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	</a:t>
            </a:r>
            <a:r>
              <a:rPr lang="es-ES" sz="2000" b="1" dirty="0" err="1" smtClean="0">
                <a:solidFill>
                  <a:schemeClr val="tx1"/>
                </a:solidFill>
              </a:rPr>
              <a:t>mysql_connect</a:t>
            </a:r>
            <a:r>
              <a:rPr lang="es-ES" sz="2000" b="1" dirty="0" smtClean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- Seleccionar una base de datos: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	</a:t>
            </a:r>
            <a:r>
              <a:rPr lang="es-ES" sz="2000" b="1" dirty="0" err="1" smtClean="0">
                <a:solidFill>
                  <a:schemeClr val="tx1"/>
                </a:solidFill>
              </a:rPr>
              <a:t>mysql_select_db</a:t>
            </a:r>
            <a:r>
              <a:rPr lang="es-ES" sz="2000" b="1" dirty="0" smtClean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- Enviar la instrucción SQL a la base de datos: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	</a:t>
            </a:r>
            <a:r>
              <a:rPr lang="es-ES" sz="2000" b="1" dirty="0" err="1" smtClean="0">
                <a:solidFill>
                  <a:schemeClr val="tx1"/>
                </a:solidFill>
              </a:rPr>
              <a:t>mysql_query</a:t>
            </a:r>
            <a:r>
              <a:rPr lang="es-ES" sz="2000" b="1" dirty="0" smtClean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- Obtener y procesar los resultados: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	</a:t>
            </a:r>
            <a:r>
              <a:rPr lang="es-ES" sz="2000" b="1" dirty="0" err="1" smtClean="0">
                <a:solidFill>
                  <a:schemeClr val="tx1"/>
                </a:solidFill>
              </a:rPr>
              <a:t>mysql_num_rows</a:t>
            </a:r>
            <a:r>
              <a:rPr lang="es-ES" sz="2000" b="1" dirty="0" smtClean="0">
                <a:solidFill>
                  <a:schemeClr val="tx1"/>
                </a:solidFill>
              </a:rPr>
              <a:t>() ,  </a:t>
            </a:r>
            <a:r>
              <a:rPr lang="es-ES" sz="2000" b="1" dirty="0" err="1" smtClean="0">
                <a:solidFill>
                  <a:schemeClr val="tx1"/>
                </a:solidFill>
              </a:rPr>
              <a:t>mysql_fetch_array</a:t>
            </a:r>
            <a:r>
              <a:rPr lang="es-ES" sz="2000" b="1" dirty="0" smtClean="0">
                <a:solidFill>
                  <a:schemeClr val="tx1"/>
                </a:solidFill>
              </a:rPr>
              <a:t>(), …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- Cerrar la conexión con el servidor de bases de datos: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	</a:t>
            </a:r>
            <a:r>
              <a:rPr lang="es-ES" sz="2000" b="1" dirty="0" err="1" smtClean="0">
                <a:solidFill>
                  <a:schemeClr val="tx1"/>
                </a:solidFill>
              </a:rPr>
              <a:t>mysql_close</a:t>
            </a:r>
            <a:r>
              <a:rPr lang="es-ES" sz="2000" b="1" dirty="0" smtClean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- Mostrar el ultimo error de </a:t>
            </a:r>
            <a:r>
              <a:rPr lang="es-ES" sz="2000" dirty="0" err="1" smtClean="0">
                <a:solidFill>
                  <a:schemeClr val="tx1"/>
                </a:solidFill>
              </a:rPr>
              <a:t>mysql</a:t>
            </a:r>
            <a:r>
              <a:rPr lang="es-ES" sz="2000" dirty="0" smtClean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	</a:t>
            </a:r>
            <a:r>
              <a:rPr lang="es-ES" sz="2000" b="1" dirty="0" err="1" smtClean="0">
                <a:solidFill>
                  <a:schemeClr val="tx1"/>
                </a:solidFill>
              </a:rPr>
              <a:t>mysql_error</a:t>
            </a:r>
            <a:r>
              <a:rPr lang="es-ES" sz="2000" b="1" dirty="0" smtClean="0">
                <a:solidFill>
                  <a:schemeClr val="tx1"/>
                </a:solidFill>
              </a:rPr>
              <a:t>()</a:t>
            </a:r>
          </a:p>
          <a:p>
            <a:pPr lvl="2"/>
            <a:endParaRPr lang="es-ES" sz="2000" b="1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Funciones PHP-</a:t>
            </a:r>
            <a:r>
              <a:rPr lang="es-ES" sz="3600" b="1" dirty="0" err="1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MySQL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126876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Las funciones comentas anteriormente a partir de la versión PHP 5.5.0 están </a:t>
            </a:r>
            <a:r>
              <a:rPr lang="es-ES" altLang="es-ES" sz="2000" b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deprecated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, es decir, obsoletas, por lo que se recomienda usar otro tipo de funciones llamadas </a:t>
            </a:r>
            <a:r>
              <a:rPr lang="es-ES" altLang="es-ES" sz="2000" b="1" dirty="0" err="1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mysqli</a:t>
            </a:r>
            <a:r>
              <a:rPr lang="es-ES" altLang="es-ES" sz="2000" b="1" dirty="0" smtClean="0">
                <a:solidFill>
                  <a:schemeClr val="tx1"/>
                </a:solidFill>
                <a:latin typeface="Tahoma" pitchFamily="32" charset="0"/>
                <a:cs typeface="Tahoma" pitchFamily="32" charset="0"/>
              </a:rPr>
              <a:t>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b="1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Estas nuevas funciones tienen dos maneras de ser utilizadas, 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procedimental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y </a:t>
            </a: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orientada a objetos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, siendo el método procedimental el que usaremos inicialmente.</a:t>
            </a:r>
          </a:p>
          <a:p>
            <a:pPr algn="just" eaLnBrk="1" hangingPunct="1">
              <a:spcBef>
                <a:spcPts val="500"/>
              </a:spcBef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Las funciones obsoletas no se comentarán, aunque es posible encontrarnos con un servidor con una versión antigua. En ese caso, encontraréis fácilmente en 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  <a:hlinkClick r:id="rId4"/>
              </a:rPr>
              <a:t>www.php.net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cómo utilizarlas.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sz="2000" b="1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sz="2000" b="1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3366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Funciones PHP-</a:t>
            </a:r>
            <a:r>
              <a:rPr lang="es-ES" sz="3600" b="1" dirty="0" err="1" smtClean="0">
                <a:solidFill>
                  <a:srgbClr val="3366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MySQL</a:t>
            </a:r>
            <a:r>
              <a:rPr lang="es-ES" sz="3600" b="1" dirty="0" smtClean="0">
                <a:solidFill>
                  <a:srgbClr val="3366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: actualización</a:t>
            </a:r>
            <a:endParaRPr lang="es-ES" sz="3600" b="1" dirty="0">
              <a:solidFill>
                <a:srgbClr val="3366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95536" y="126876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Las funciones actualizadas de </a:t>
            </a:r>
            <a:r>
              <a:rPr lang="es-ES" altLang="es-ES" sz="20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MySQL</a:t>
            </a:r>
            <a:r>
              <a:rPr lang="es-ES" altLang="es-ES" sz="20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que realizan estas operaciones son:</a:t>
            </a:r>
          </a:p>
          <a:p>
            <a:pPr lvl="2"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- Conectar con el servidor de bases de datos: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	</a:t>
            </a:r>
            <a:r>
              <a:rPr lang="es-ES" sz="2000" b="1" dirty="0" err="1" smtClean="0">
                <a:solidFill>
                  <a:schemeClr val="tx1"/>
                </a:solidFill>
              </a:rPr>
              <a:t>mysqli_connect</a:t>
            </a:r>
            <a:r>
              <a:rPr lang="es-ES" sz="2000" b="1" dirty="0" smtClean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- Seleccionar una base de datos: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	</a:t>
            </a:r>
            <a:r>
              <a:rPr lang="es-ES" sz="2000" b="1" dirty="0" err="1" smtClean="0">
                <a:solidFill>
                  <a:schemeClr val="tx1"/>
                </a:solidFill>
              </a:rPr>
              <a:t>mysqli_select_db</a:t>
            </a:r>
            <a:r>
              <a:rPr lang="es-ES" sz="2000" b="1" dirty="0" smtClean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- Enviar la instrucción SQL a la base de datos: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	</a:t>
            </a:r>
            <a:r>
              <a:rPr lang="es-ES" sz="2000" b="1" dirty="0" err="1" smtClean="0">
                <a:solidFill>
                  <a:schemeClr val="tx1"/>
                </a:solidFill>
              </a:rPr>
              <a:t>mysqli_query</a:t>
            </a:r>
            <a:r>
              <a:rPr lang="es-ES" sz="2000" b="1" dirty="0" smtClean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- Obtener y procesar los resultados: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	</a:t>
            </a:r>
            <a:r>
              <a:rPr lang="es-ES" sz="2000" b="1" dirty="0" err="1" smtClean="0">
                <a:solidFill>
                  <a:schemeClr val="tx1"/>
                </a:solidFill>
              </a:rPr>
              <a:t>mysqli_num_rows</a:t>
            </a:r>
            <a:r>
              <a:rPr lang="es-ES" sz="2000" b="1" dirty="0" smtClean="0">
                <a:solidFill>
                  <a:schemeClr val="tx1"/>
                </a:solidFill>
              </a:rPr>
              <a:t>() ,  </a:t>
            </a:r>
            <a:r>
              <a:rPr lang="es-ES" sz="2000" b="1" dirty="0" err="1" smtClean="0">
                <a:solidFill>
                  <a:schemeClr val="tx1"/>
                </a:solidFill>
              </a:rPr>
              <a:t>mysqli_fetch_array</a:t>
            </a:r>
            <a:r>
              <a:rPr lang="es-ES" sz="2000" b="1" dirty="0" smtClean="0">
                <a:solidFill>
                  <a:schemeClr val="tx1"/>
                </a:solidFill>
              </a:rPr>
              <a:t>(), …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- Cerrar la conexión con el servidor de bases de datos: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	</a:t>
            </a:r>
            <a:r>
              <a:rPr lang="es-ES" sz="2000" b="1" dirty="0" err="1" smtClean="0">
                <a:solidFill>
                  <a:schemeClr val="tx1"/>
                </a:solidFill>
              </a:rPr>
              <a:t>mysqli_close</a:t>
            </a:r>
            <a:r>
              <a:rPr lang="es-ES" sz="2000" b="1" dirty="0" smtClean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- Mostrar el ultimo error de </a:t>
            </a:r>
            <a:r>
              <a:rPr lang="es-ES" sz="2000" dirty="0" err="1" smtClean="0">
                <a:solidFill>
                  <a:schemeClr val="tx1"/>
                </a:solidFill>
              </a:rPr>
              <a:t>mysql</a:t>
            </a:r>
            <a:r>
              <a:rPr lang="es-ES" sz="2000" dirty="0" smtClean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s-ES" sz="2000" dirty="0" smtClean="0">
                <a:solidFill>
                  <a:schemeClr val="tx1"/>
                </a:solidFill>
              </a:rPr>
              <a:t>	</a:t>
            </a:r>
            <a:r>
              <a:rPr lang="es-ES" sz="2000" b="1" dirty="0" err="1" smtClean="0">
                <a:solidFill>
                  <a:schemeClr val="tx1"/>
                </a:solidFill>
              </a:rPr>
              <a:t>mysqli_error</a:t>
            </a:r>
            <a:r>
              <a:rPr lang="es-ES" sz="2000" b="1" dirty="0" smtClean="0">
                <a:solidFill>
                  <a:schemeClr val="tx1"/>
                </a:solidFill>
              </a:rPr>
              <a:t>()</a:t>
            </a:r>
          </a:p>
          <a:p>
            <a:pPr lvl="2"/>
            <a:endParaRPr lang="es-ES" sz="2000" b="1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3366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Funciones PHP-</a:t>
            </a:r>
            <a:r>
              <a:rPr lang="es-ES" sz="3600" b="1" dirty="0" err="1" smtClean="0">
                <a:solidFill>
                  <a:srgbClr val="3366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MySQL</a:t>
            </a:r>
            <a:r>
              <a:rPr lang="es-ES" sz="3600" b="1" dirty="0" smtClean="0">
                <a:solidFill>
                  <a:srgbClr val="3366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 (actualizadas)</a:t>
            </a:r>
            <a:endParaRPr lang="es-ES" sz="3600" b="1" dirty="0">
              <a:solidFill>
                <a:srgbClr val="3366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1793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1800" dirty="0" smtClean="0">
                <a:solidFill>
                  <a:schemeClr val="tx1"/>
                </a:solidFill>
              </a:rPr>
              <a:t>Conectar con el servidor de bases de datos: </a:t>
            </a:r>
            <a:r>
              <a:rPr lang="es-ES" sz="1800" b="1" dirty="0" err="1" smtClean="0">
                <a:solidFill>
                  <a:schemeClr val="tx1"/>
                </a:solidFill>
              </a:rPr>
              <a:t>mysqli_connect</a:t>
            </a:r>
            <a:r>
              <a:rPr lang="es-ES" sz="1800" b="1" dirty="0" smtClean="0">
                <a:solidFill>
                  <a:schemeClr val="tx1"/>
                </a:solidFill>
              </a:rPr>
              <a:t>()</a:t>
            </a:r>
          </a:p>
          <a:p>
            <a:endParaRPr lang="es-ES" sz="1800" b="1" dirty="0" smtClean="0">
              <a:solidFill>
                <a:schemeClr val="tx1"/>
              </a:solidFill>
            </a:endParaRPr>
          </a:p>
          <a:p>
            <a:r>
              <a:rPr lang="es-ES" sz="1800" dirty="0" smtClean="0">
                <a:solidFill>
                  <a:schemeClr val="tx1"/>
                </a:solidFill>
              </a:rPr>
              <a:t>–Devuelve un identificador de la conexión en caso de éxito y false en caso contrario.  Es recomendable almacenar este valor devuelto.</a:t>
            </a: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r>
              <a:rPr lang="es-ES" sz="1800" b="1" dirty="0" smtClean="0">
                <a:solidFill>
                  <a:schemeClr val="tx1"/>
                </a:solidFill>
              </a:rPr>
              <a:t>Sintaxis</a:t>
            </a:r>
            <a:r>
              <a:rPr lang="es-ES" sz="1800" dirty="0" smtClean="0">
                <a:solidFill>
                  <a:schemeClr val="tx1"/>
                </a:solidFill>
              </a:rPr>
              <a:t>:</a:t>
            </a: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r>
              <a:rPr lang="es-ES" sz="1800" dirty="0" smtClean="0">
                <a:solidFill>
                  <a:schemeClr val="tx1"/>
                </a:solidFill>
              </a:rPr>
              <a:t>$</a:t>
            </a:r>
            <a:r>
              <a:rPr lang="es-ES" sz="1800" dirty="0" err="1" smtClean="0">
                <a:solidFill>
                  <a:schemeClr val="tx1"/>
                </a:solidFill>
              </a:rPr>
              <a:t>conexion</a:t>
            </a:r>
            <a:r>
              <a:rPr lang="es-ES" sz="1800" dirty="0" smtClean="0">
                <a:solidFill>
                  <a:schemeClr val="tx1"/>
                </a:solidFill>
              </a:rPr>
              <a:t> = </a:t>
            </a:r>
            <a:r>
              <a:rPr lang="es-ES" sz="1800" dirty="0" err="1" smtClean="0">
                <a:solidFill>
                  <a:schemeClr val="tx1"/>
                </a:solidFill>
              </a:rPr>
              <a:t>mysqli_connect</a:t>
            </a:r>
            <a:r>
              <a:rPr lang="es-ES" sz="1800" dirty="0" smtClean="0">
                <a:solidFill>
                  <a:schemeClr val="tx1"/>
                </a:solidFill>
              </a:rPr>
              <a:t> (servidor, </a:t>
            </a:r>
            <a:r>
              <a:rPr lang="es-ES" sz="1800" dirty="0" err="1" smtClean="0">
                <a:solidFill>
                  <a:schemeClr val="tx1"/>
                </a:solidFill>
              </a:rPr>
              <a:t>username</a:t>
            </a:r>
            <a:r>
              <a:rPr lang="es-ES" sz="1800" dirty="0" smtClean="0">
                <a:solidFill>
                  <a:schemeClr val="tx1"/>
                </a:solidFill>
              </a:rPr>
              <a:t>, </a:t>
            </a:r>
            <a:r>
              <a:rPr lang="es-ES" sz="1800" dirty="0" err="1" smtClean="0">
                <a:solidFill>
                  <a:schemeClr val="tx1"/>
                </a:solidFill>
              </a:rPr>
              <a:t>password</a:t>
            </a:r>
            <a:r>
              <a:rPr lang="es-ES" sz="1800" dirty="0" smtClean="0">
                <a:solidFill>
                  <a:schemeClr val="tx1"/>
                </a:solidFill>
              </a:rPr>
              <a:t>, </a:t>
            </a:r>
            <a:r>
              <a:rPr lang="es-ES" sz="1800" i="1" dirty="0" smtClean="0">
                <a:solidFill>
                  <a:schemeClr val="tx1"/>
                </a:solidFill>
              </a:rPr>
              <a:t>[</a:t>
            </a:r>
            <a:r>
              <a:rPr lang="es-ES" sz="1800" i="1" dirty="0" err="1" smtClean="0">
                <a:solidFill>
                  <a:schemeClr val="tx1"/>
                </a:solidFill>
              </a:rPr>
              <a:t>basedatos</a:t>
            </a:r>
            <a:r>
              <a:rPr lang="es-ES" sz="1800" i="1" dirty="0" smtClean="0">
                <a:solidFill>
                  <a:schemeClr val="tx1"/>
                </a:solidFill>
              </a:rPr>
              <a:t>]</a:t>
            </a:r>
            <a:r>
              <a:rPr lang="es-ES" sz="1800" dirty="0" smtClean="0">
                <a:solidFill>
                  <a:schemeClr val="tx1"/>
                </a:solidFill>
              </a:rPr>
              <a:t>);</a:t>
            </a: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r>
              <a:rPr lang="es-ES" sz="1800" b="1" dirty="0" smtClean="0">
                <a:solidFill>
                  <a:schemeClr val="tx1"/>
                </a:solidFill>
              </a:rPr>
              <a:t>Ejemplo</a:t>
            </a:r>
            <a:r>
              <a:rPr lang="es-ES" sz="1800" dirty="0" smtClean="0">
                <a:solidFill>
                  <a:schemeClr val="tx1"/>
                </a:solidFill>
              </a:rPr>
              <a:t>: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1800" dirty="0" smtClean="0">
                <a:solidFill>
                  <a:schemeClr val="tx1"/>
                </a:solidFill>
              </a:rPr>
              <a:t>$</a:t>
            </a:r>
            <a:r>
              <a:rPr lang="es-ES" sz="1800" dirty="0" err="1" smtClean="0">
                <a:solidFill>
                  <a:schemeClr val="tx1"/>
                </a:solidFill>
              </a:rPr>
              <a:t>conexion</a:t>
            </a:r>
            <a:r>
              <a:rPr lang="es-ES" sz="1800" dirty="0" smtClean="0">
                <a:solidFill>
                  <a:schemeClr val="tx1"/>
                </a:solidFill>
              </a:rPr>
              <a:t> = </a:t>
            </a:r>
            <a:r>
              <a:rPr lang="es-ES" sz="1800" dirty="0" err="1" smtClean="0">
                <a:solidFill>
                  <a:schemeClr val="tx1"/>
                </a:solidFill>
              </a:rPr>
              <a:t>mysqli_connect</a:t>
            </a:r>
            <a:r>
              <a:rPr lang="es-ES" sz="1800" dirty="0" smtClean="0">
                <a:solidFill>
                  <a:schemeClr val="tx1"/>
                </a:solidFill>
              </a:rPr>
              <a:t> (“</a:t>
            </a:r>
            <a:r>
              <a:rPr lang="es-ES" sz="1800" dirty="0" err="1" smtClean="0">
                <a:solidFill>
                  <a:schemeClr val="tx1"/>
                </a:solidFill>
              </a:rPr>
              <a:t>localhost</a:t>
            </a:r>
            <a:r>
              <a:rPr lang="es-ES" sz="1800" dirty="0" smtClean="0">
                <a:solidFill>
                  <a:schemeClr val="tx1"/>
                </a:solidFill>
              </a:rPr>
              <a:t>”, “</a:t>
            </a:r>
            <a:r>
              <a:rPr lang="es-ES" sz="1800" dirty="0" err="1" smtClean="0">
                <a:solidFill>
                  <a:schemeClr val="tx1"/>
                </a:solidFill>
              </a:rPr>
              <a:t>cursophp</a:t>
            </a:r>
            <a:r>
              <a:rPr lang="es-ES" sz="1800" dirty="0" smtClean="0">
                <a:solidFill>
                  <a:schemeClr val="tx1"/>
                </a:solidFill>
              </a:rPr>
              <a:t>”, “”,”empresa”) </a:t>
            </a:r>
            <a:r>
              <a:rPr lang="es-ES" sz="1800" dirty="0" err="1" smtClean="0">
                <a:solidFill>
                  <a:schemeClr val="tx1"/>
                </a:solidFill>
              </a:rPr>
              <a:t>or</a:t>
            </a:r>
            <a:r>
              <a:rPr lang="es-ES" sz="1800" dirty="0" smtClean="0">
                <a:solidFill>
                  <a:schemeClr val="tx1"/>
                </a:solidFill>
              </a:rPr>
              <a:t> die (“No se puede conectar con el servidor”);</a:t>
            </a: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r>
              <a:rPr lang="es-ES" sz="1800" dirty="0" err="1" smtClean="0">
                <a:solidFill>
                  <a:schemeClr val="tx1"/>
                </a:solidFill>
              </a:rPr>
              <a:t>if</a:t>
            </a:r>
            <a:r>
              <a:rPr lang="es-ES" sz="1800" dirty="0" smtClean="0">
                <a:solidFill>
                  <a:schemeClr val="tx1"/>
                </a:solidFill>
              </a:rPr>
              <a:t>($</a:t>
            </a:r>
            <a:r>
              <a:rPr lang="es-ES" sz="1800" dirty="0" err="1" smtClean="0">
                <a:solidFill>
                  <a:schemeClr val="tx1"/>
                </a:solidFill>
              </a:rPr>
              <a:t>conexion</a:t>
            </a:r>
            <a:r>
              <a:rPr lang="es-ES" sz="1800" dirty="0" smtClean="0">
                <a:solidFill>
                  <a:schemeClr val="tx1"/>
                </a:solidFill>
              </a:rPr>
              <a:t>){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		echo “Conexión exitosa”;</a:t>
            </a:r>
          </a:p>
          <a:p>
            <a:r>
              <a:rPr lang="es-ES" sz="1800" dirty="0" smtClean="0">
                <a:solidFill>
                  <a:schemeClr val="tx1"/>
                </a:solidFill>
              </a:rPr>
              <a:t>}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ACCESO A LA BASE DE DATOS</a:t>
            </a:r>
            <a:endParaRPr lang="es-ES" sz="3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dirty="0" smtClean="0">
                <a:solidFill>
                  <a:schemeClr val="tx1"/>
                </a:solidFill>
              </a:rPr>
              <a:t>Seleccionar una base de datos: </a:t>
            </a:r>
            <a:r>
              <a:rPr lang="es-ES" sz="2000" b="1" dirty="0" err="1" smtClean="0">
                <a:solidFill>
                  <a:schemeClr val="tx1"/>
                </a:solidFill>
              </a:rPr>
              <a:t>mysqli_select_db</a:t>
            </a:r>
            <a:r>
              <a:rPr lang="es-ES" sz="2000" b="1" dirty="0" smtClean="0">
                <a:solidFill>
                  <a:schemeClr val="tx1"/>
                </a:solidFill>
              </a:rPr>
              <a:t>()</a:t>
            </a:r>
          </a:p>
          <a:p>
            <a:endParaRPr lang="es-ES" sz="2000" b="1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	–Devuelve true en caso de éxito y false en caso contrario</a:t>
            </a:r>
          </a:p>
          <a:p>
            <a:endParaRPr lang="es-ES" sz="2000" dirty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		- También podemos seleccionarla en el momento de hacer la conexión, como hemos visto anteriormente.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b="1" dirty="0" smtClean="0">
                <a:solidFill>
                  <a:schemeClr val="tx1"/>
                </a:solidFill>
              </a:rPr>
              <a:t>Sintaxis</a:t>
            </a:r>
            <a:r>
              <a:rPr lang="es-ES" sz="20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s-ES" sz="2000" dirty="0" smtClean="0">
                <a:solidFill>
                  <a:schemeClr val="tx1"/>
                </a:solidFill>
              </a:rPr>
              <a:t>	</a:t>
            </a:r>
            <a:r>
              <a:rPr lang="es-ES" sz="2000" dirty="0" err="1" smtClean="0">
                <a:solidFill>
                  <a:schemeClr val="tx1"/>
                </a:solidFill>
              </a:rPr>
              <a:t>mysqli_select_db</a:t>
            </a:r>
            <a:r>
              <a:rPr lang="es-ES" sz="2000" dirty="0" smtClean="0">
                <a:solidFill>
                  <a:schemeClr val="tx1"/>
                </a:solidFill>
              </a:rPr>
              <a:t> (</a:t>
            </a:r>
            <a:r>
              <a:rPr lang="es-ES" sz="2000" dirty="0" err="1" smtClean="0">
                <a:solidFill>
                  <a:schemeClr val="tx1"/>
                </a:solidFill>
              </a:rPr>
              <a:t>conexion</a:t>
            </a:r>
            <a:r>
              <a:rPr lang="es-ES" sz="2000" dirty="0" smtClean="0">
                <a:solidFill>
                  <a:schemeClr val="tx1"/>
                </a:solidFill>
              </a:rPr>
              <a:t>, </a:t>
            </a:r>
            <a:r>
              <a:rPr lang="es-ES" sz="2000" dirty="0" err="1" smtClean="0">
                <a:solidFill>
                  <a:schemeClr val="tx1"/>
                </a:solidFill>
              </a:rPr>
              <a:t>basedatos</a:t>
            </a:r>
            <a:r>
              <a:rPr lang="es-ES" sz="2000" dirty="0" smtClean="0">
                <a:solidFill>
                  <a:schemeClr val="tx1"/>
                </a:solidFill>
              </a:rPr>
              <a:t>);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b="1" dirty="0" smtClean="0">
                <a:solidFill>
                  <a:schemeClr val="tx1"/>
                </a:solidFill>
              </a:rPr>
              <a:t>Ejemplo</a:t>
            </a:r>
            <a:r>
              <a:rPr lang="es-ES" sz="2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-	</a:t>
            </a:r>
            <a:r>
              <a:rPr lang="es-ES" sz="2000" dirty="0" err="1" smtClean="0">
                <a:solidFill>
                  <a:schemeClr val="tx1"/>
                </a:solidFill>
              </a:rPr>
              <a:t>mysqli_select_db</a:t>
            </a:r>
            <a:r>
              <a:rPr lang="es-ES" sz="2000" dirty="0" smtClean="0">
                <a:solidFill>
                  <a:schemeClr val="tx1"/>
                </a:solidFill>
              </a:rPr>
              <a:t> ($</a:t>
            </a:r>
            <a:r>
              <a:rPr lang="es-ES" sz="2000" dirty="0" err="1" smtClean="0">
                <a:solidFill>
                  <a:schemeClr val="tx1"/>
                </a:solidFill>
              </a:rPr>
              <a:t>conexion</a:t>
            </a:r>
            <a:r>
              <a:rPr lang="es-ES" sz="2000" dirty="0" smtClean="0">
                <a:solidFill>
                  <a:schemeClr val="tx1"/>
                </a:solidFill>
              </a:rPr>
              <a:t>, “</a:t>
            </a:r>
            <a:r>
              <a:rPr lang="es-ES" sz="2000" dirty="0" err="1" smtClean="0">
                <a:solidFill>
                  <a:schemeClr val="tx1"/>
                </a:solidFill>
              </a:rPr>
              <a:t>db_empresa</a:t>
            </a:r>
            <a:r>
              <a:rPr lang="es-ES" sz="2000" dirty="0" smtClean="0">
                <a:solidFill>
                  <a:schemeClr val="tx1"/>
                </a:solidFill>
              </a:rPr>
              <a:t>”) </a:t>
            </a:r>
            <a:r>
              <a:rPr lang="es-ES" sz="2000" dirty="0" err="1" smtClean="0">
                <a:solidFill>
                  <a:schemeClr val="tx1"/>
                </a:solidFill>
              </a:rPr>
              <a:t>or</a:t>
            </a:r>
            <a:r>
              <a:rPr lang="es-ES" sz="2000" dirty="0" smtClean="0">
                <a:solidFill>
                  <a:schemeClr val="tx1"/>
                </a:solidFill>
              </a:rPr>
              <a:t> die (“No se puede seleccionar la base de datos”);</a:t>
            </a:r>
          </a:p>
          <a:p>
            <a:pPr lvl="1"/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ACCESO A LA BASE DE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dirty="0" smtClean="0">
                <a:solidFill>
                  <a:schemeClr val="tx1"/>
                </a:solidFill>
              </a:rPr>
              <a:t>Enviar la instrucción SQL a la base de datos: </a:t>
            </a:r>
            <a:r>
              <a:rPr lang="es-ES" sz="2000" b="1" dirty="0" err="1" smtClean="0">
                <a:solidFill>
                  <a:schemeClr val="tx1"/>
                </a:solidFill>
              </a:rPr>
              <a:t>mysqli_query</a:t>
            </a:r>
            <a:r>
              <a:rPr lang="es-ES" sz="2000" b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es-ES" sz="2000" b="1" dirty="0" smtClean="0">
                <a:solidFill>
                  <a:schemeClr val="tx1"/>
                </a:solidFill>
              </a:rPr>
              <a:t>Devuelve</a:t>
            </a:r>
            <a:r>
              <a:rPr lang="es-ES" sz="20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Un identificador de tipo RESOURCE en caso de SELECTS.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Un true </a:t>
            </a:r>
            <a:r>
              <a:rPr lang="es-ES" sz="2000" dirty="0" err="1" smtClean="0">
                <a:solidFill>
                  <a:schemeClr val="tx1"/>
                </a:solidFill>
              </a:rPr>
              <a:t>or</a:t>
            </a:r>
            <a:r>
              <a:rPr lang="es-ES" sz="2000" dirty="0" smtClean="0">
                <a:solidFill>
                  <a:schemeClr val="tx1"/>
                </a:solidFill>
              </a:rPr>
              <a:t> false en caso de INSERTS, UPDATES, DELETES.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b="1" dirty="0" smtClean="0">
                <a:solidFill>
                  <a:schemeClr val="tx1"/>
                </a:solidFill>
              </a:rPr>
              <a:t>Sintaxis</a:t>
            </a:r>
            <a:r>
              <a:rPr lang="es-ES" sz="2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$consulta = </a:t>
            </a:r>
            <a:r>
              <a:rPr lang="es-ES" sz="2000" dirty="0" err="1" smtClean="0">
                <a:solidFill>
                  <a:schemeClr val="tx1"/>
                </a:solidFill>
              </a:rPr>
              <a:t>mysqli_query</a:t>
            </a:r>
            <a:r>
              <a:rPr lang="es-ES" sz="2000" dirty="0" smtClean="0">
                <a:solidFill>
                  <a:schemeClr val="tx1"/>
                </a:solidFill>
              </a:rPr>
              <a:t> ( $</a:t>
            </a:r>
            <a:r>
              <a:rPr lang="es-ES" sz="2000" dirty="0" err="1" smtClean="0">
                <a:solidFill>
                  <a:schemeClr val="tx1"/>
                </a:solidFill>
              </a:rPr>
              <a:t>conexion</a:t>
            </a:r>
            <a:r>
              <a:rPr lang="es-ES" sz="2000" dirty="0" smtClean="0">
                <a:solidFill>
                  <a:schemeClr val="tx1"/>
                </a:solidFill>
              </a:rPr>
              <a:t>, instrucción);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b="1" dirty="0" smtClean="0">
                <a:solidFill>
                  <a:schemeClr val="tx1"/>
                </a:solidFill>
              </a:rPr>
              <a:t>Ejemplo</a:t>
            </a:r>
            <a:r>
              <a:rPr lang="es-ES" sz="2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		$consulta = </a:t>
            </a:r>
            <a:r>
              <a:rPr lang="es-ES" sz="2000" dirty="0" err="1" smtClean="0">
                <a:solidFill>
                  <a:schemeClr val="tx1"/>
                </a:solidFill>
              </a:rPr>
              <a:t>mysqli_query</a:t>
            </a:r>
            <a:r>
              <a:rPr lang="es-ES" sz="2000" dirty="0" smtClean="0">
                <a:solidFill>
                  <a:schemeClr val="tx1"/>
                </a:solidFill>
              </a:rPr>
              <a:t> ($</a:t>
            </a:r>
            <a:r>
              <a:rPr lang="es-ES" sz="2000" dirty="0" err="1" smtClean="0">
                <a:solidFill>
                  <a:schemeClr val="tx1"/>
                </a:solidFill>
              </a:rPr>
              <a:t>conexion</a:t>
            </a:r>
            <a:r>
              <a:rPr lang="es-ES" sz="2000" dirty="0" smtClean="0">
                <a:solidFill>
                  <a:schemeClr val="tx1"/>
                </a:solidFill>
              </a:rPr>
              <a:t>, “</a:t>
            </a:r>
            <a:r>
              <a:rPr lang="es-ES" sz="2000" dirty="0" err="1" smtClean="0">
                <a:solidFill>
                  <a:schemeClr val="tx1"/>
                </a:solidFill>
              </a:rPr>
              <a:t>select</a:t>
            </a:r>
            <a:r>
              <a:rPr lang="es-ES" sz="2000" dirty="0" smtClean="0">
                <a:solidFill>
                  <a:schemeClr val="tx1"/>
                </a:solidFill>
              </a:rPr>
              <a:t> * </a:t>
            </a:r>
            <a:r>
              <a:rPr lang="es-ES" sz="2000" dirty="0" err="1" smtClean="0">
                <a:solidFill>
                  <a:schemeClr val="tx1"/>
                </a:solidFill>
              </a:rPr>
              <a:t>from</a:t>
            </a:r>
            <a:r>
              <a:rPr lang="es-ES" sz="2000" dirty="0" smtClean="0">
                <a:solidFill>
                  <a:schemeClr val="tx1"/>
                </a:solidFill>
              </a:rPr>
              <a:t> noticias”)</a:t>
            </a:r>
            <a:r>
              <a:rPr lang="es-ES" sz="2000" dirty="0" err="1" smtClean="0">
                <a:solidFill>
                  <a:schemeClr val="tx1"/>
                </a:solidFill>
              </a:rPr>
              <a:t>or</a:t>
            </a:r>
            <a:r>
              <a:rPr lang="es-ES" sz="2000" dirty="0" smtClean="0">
                <a:solidFill>
                  <a:schemeClr val="tx1"/>
                </a:solidFill>
              </a:rPr>
              <a:t> die (“Fallo en la consulta”);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2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ACCESO A LA BASE DE DATOS</a:t>
            </a:r>
            <a:endParaRPr lang="es-ES" sz="32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r>
              <a:rPr lang="es-ES" sz="2000" b="1" dirty="0" smtClean="0">
                <a:solidFill>
                  <a:schemeClr val="tx1"/>
                </a:solidFill>
              </a:rPr>
              <a:t>Consultas sin retorno de valor: 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chemeClr val="tx1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ACCESO A LA BASE DE DATOS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988840"/>
            <a:ext cx="84296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77795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10219</TotalTime>
  <Words>751</Words>
  <Application>Microsoft Office PowerPoint</Application>
  <PresentationFormat>Presentación en pantalla (4:3)</PresentationFormat>
  <Paragraphs>209</Paragraphs>
  <Slides>19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Office Theme</vt:lpstr>
      <vt:lpstr>PHP - MYSQL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ikram</dc:creator>
  <cp:lastModifiedBy>Alberto</cp:lastModifiedBy>
  <cp:revision>463</cp:revision>
  <dcterms:created xsi:type="dcterms:W3CDTF">2013-01-07T09:07:45Z</dcterms:created>
  <dcterms:modified xsi:type="dcterms:W3CDTF">2017-04-06T07:50:58Z</dcterms:modified>
</cp:coreProperties>
</file>