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6" r:id="rId5"/>
    <p:sldId id="261" r:id="rId6"/>
    <p:sldId id="262" r:id="rId7"/>
    <p:sldId id="267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FF9F3-B8F7-44D8-B55E-59E955E4F250}" type="datetimeFigureOut">
              <a:rPr lang="en-GB" smtClean="0"/>
              <a:t>08/05/2016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01837-D9B4-4140-8B18-11EA6BF1B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256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5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795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007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139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317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545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600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GB" dirty="0"/>
            </a:b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436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15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1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9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24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05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34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26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14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51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5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34385"/>
            <a:ext cx="9905998" cy="10385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26209"/>
            <a:ext cx="9905998" cy="4164992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0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3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6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5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4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0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DDAFA7A-6445-4002-8C74-4055B96B083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1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DDAFA7A-6445-4002-8C74-4055B96B083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33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3" y="609600"/>
            <a:ext cx="8675687" cy="2190634"/>
          </a:xfrm>
        </p:spPr>
        <p:txBody>
          <a:bodyPr/>
          <a:lstStyle/>
          <a:p>
            <a:r>
              <a:rPr lang="en-US" sz="6000" b="1" dirty="0" err="1">
                <a:latin typeface="Times"/>
              </a:rPr>
              <a:t>Kaggle</a:t>
            </a:r>
            <a:br>
              <a:rPr lang="en-US" sz="6000" b="1" dirty="0">
                <a:latin typeface="Times"/>
              </a:rPr>
            </a:br>
            <a:r>
              <a:rPr lang="en-US" sz="6000" b="1" dirty="0">
                <a:latin typeface="Times"/>
              </a:rPr>
              <a:t>BNP Paribas </a:t>
            </a:r>
            <a:r>
              <a:rPr lang="en-US" sz="6000" b="1" dirty="0" err="1">
                <a:latin typeface="Times"/>
              </a:rPr>
              <a:t>Cardif</a:t>
            </a:r>
            <a:endParaRPr lang="en-US" sz="6000" b="1" dirty="0">
              <a:latin typeface="Time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6522" y="3865163"/>
            <a:ext cx="10084296" cy="1905000"/>
          </a:xfrm>
        </p:spPr>
        <p:txBody>
          <a:bodyPr>
            <a:normAutofit fontScale="92500"/>
          </a:bodyPr>
          <a:lstStyle/>
          <a:p>
            <a:r>
              <a:rPr lang="en-US" sz="4000" dirty="0"/>
              <a:t>Team GAUSS</a:t>
            </a:r>
          </a:p>
          <a:p>
            <a:r>
              <a:rPr lang="en-GB" sz="4000" dirty="0" err="1">
                <a:effectLst/>
              </a:rPr>
              <a:t>Antonios</a:t>
            </a:r>
            <a:r>
              <a:rPr lang="en-GB" sz="4000" dirty="0">
                <a:effectLst/>
              </a:rPr>
              <a:t>, Nikolaos, Napoleon, Danial &amp; Ali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7536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26209"/>
            <a:ext cx="9905998" cy="4207032"/>
          </a:xfrm>
        </p:spPr>
        <p:txBody>
          <a:bodyPr>
            <a:normAutofit/>
          </a:bodyPr>
          <a:lstStyle/>
          <a:p>
            <a:r>
              <a:rPr lang="en-US" dirty="0"/>
              <a:t>The Scenario</a:t>
            </a:r>
          </a:p>
          <a:p>
            <a:pPr lvl="1"/>
            <a:r>
              <a:rPr lang="en-US" sz="2000" dirty="0"/>
              <a:t>The Project</a:t>
            </a:r>
          </a:p>
          <a:p>
            <a:pPr lvl="1"/>
            <a:r>
              <a:rPr lang="en-US" sz="2000" dirty="0"/>
              <a:t>The data</a:t>
            </a:r>
          </a:p>
          <a:p>
            <a:r>
              <a:rPr lang="en-US" dirty="0"/>
              <a:t>The Analytics</a:t>
            </a:r>
          </a:p>
          <a:p>
            <a:pPr lvl="1"/>
            <a:r>
              <a:rPr lang="en-US" sz="2000" dirty="0"/>
              <a:t>Data Pre-processing</a:t>
            </a:r>
          </a:p>
          <a:p>
            <a:pPr lvl="1"/>
            <a:r>
              <a:rPr lang="en-US" sz="2000" dirty="0"/>
              <a:t>Feature extraction</a:t>
            </a:r>
          </a:p>
          <a:p>
            <a:pPr lvl="1"/>
            <a:r>
              <a:rPr lang="en-US" sz="2000" dirty="0"/>
              <a:t>Data Modelling Algorithms</a:t>
            </a:r>
          </a:p>
          <a:p>
            <a:pPr lvl="1"/>
            <a:r>
              <a:rPr lang="en-US" sz="2000" dirty="0"/>
              <a:t>Analytics Results</a:t>
            </a:r>
          </a:p>
          <a:p>
            <a:r>
              <a:rPr lang="en-US" dirty="0"/>
              <a:t>Conclusion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7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369159"/>
            <a:ext cx="9905998" cy="2502879"/>
          </a:xfrm>
        </p:spPr>
        <p:txBody>
          <a:bodyPr>
            <a:normAutofit/>
          </a:bodyPr>
          <a:lstStyle/>
          <a:p>
            <a:r>
              <a:rPr lang="en-GB" sz="3200" dirty="0"/>
              <a:t>Supervised Learning  Classification Problem</a:t>
            </a:r>
          </a:p>
          <a:p>
            <a:r>
              <a:rPr lang="en-GB" sz="3200" dirty="0"/>
              <a:t>Predict the Validity of Insurance Claims</a:t>
            </a:r>
          </a:p>
          <a:p>
            <a:r>
              <a:rPr lang="en-GB" sz="3200" dirty="0"/>
              <a:t>Log – Loss Function for performance evaluation</a:t>
            </a:r>
          </a:p>
          <a:p>
            <a:pPr marL="0" indent="0">
              <a:buNone/>
            </a:pPr>
            <a:endParaRPr lang="en-GB" sz="32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9985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70025"/>
            <a:ext cx="10136967" cy="3028873"/>
          </a:xfrm>
        </p:spPr>
        <p:txBody>
          <a:bodyPr>
            <a:normAutofit fontScale="62500" lnSpcReduction="20000"/>
          </a:bodyPr>
          <a:lstStyle/>
          <a:p>
            <a:r>
              <a:rPr lang="en-US" sz="2800" dirty="0"/>
              <a:t>131 FEATURES - INDEPENDENT VARIABLES</a:t>
            </a:r>
          </a:p>
          <a:p>
            <a:pPr lvl="1"/>
            <a:r>
              <a:rPr lang="en-US" sz="2800" dirty="0"/>
              <a:t> ANONYMIZED</a:t>
            </a:r>
          </a:p>
          <a:p>
            <a:pPr lvl="1"/>
            <a:r>
              <a:rPr lang="en-US" sz="2800" dirty="0"/>
              <a:t>Numerical and Categorical</a:t>
            </a:r>
          </a:p>
          <a:p>
            <a:r>
              <a:rPr lang="en-US" sz="2800" dirty="0"/>
              <a:t>THE ISSUES</a:t>
            </a:r>
          </a:p>
          <a:p>
            <a:pPr lvl="1"/>
            <a:r>
              <a:rPr lang="en-US" sz="2800" dirty="0"/>
              <a:t>MISSING VALUES</a:t>
            </a:r>
          </a:p>
          <a:p>
            <a:pPr lvl="1"/>
            <a:r>
              <a:rPr lang="en-US" sz="2800" dirty="0"/>
              <a:t>HANDLING NOMINAL CATEGORICAL FEATURES</a:t>
            </a:r>
          </a:p>
          <a:p>
            <a:r>
              <a:rPr lang="en-US" sz="3000" dirty="0"/>
              <a:t>DIFFERENT SCALES FOR VARIABLES</a:t>
            </a:r>
          </a:p>
          <a:p>
            <a:r>
              <a:rPr lang="en-US" sz="3000" dirty="0"/>
              <a:t>High Number of Distinct Values on some Categorical Features:</a:t>
            </a:r>
          </a:p>
          <a:p>
            <a:endParaRPr lang="en-US" sz="2800" dirty="0"/>
          </a:p>
        </p:txBody>
      </p:sp>
      <p:pic>
        <p:nvPicPr>
          <p:cNvPr id="5" name="Content Placeholder 3" descr="Screen Shot 2016-05-09 at 01.22.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83" y="4672336"/>
            <a:ext cx="10360940" cy="152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26209"/>
            <a:ext cx="9310603" cy="4164992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Categorical features Conversion</a:t>
            </a:r>
          </a:p>
          <a:p>
            <a:pPr lvl="1"/>
            <a:r>
              <a:rPr lang="en-US" sz="3000" dirty="0"/>
              <a:t>One-hot-encoder dismissed</a:t>
            </a:r>
          </a:p>
          <a:p>
            <a:pPr lvl="1"/>
            <a:r>
              <a:rPr lang="en-US" sz="3000" dirty="0"/>
              <a:t>Replace value with conditional probability</a:t>
            </a:r>
          </a:p>
          <a:p>
            <a:r>
              <a:rPr lang="en-US" sz="3200" dirty="0"/>
              <a:t>Filling Missing Values </a:t>
            </a:r>
          </a:p>
          <a:p>
            <a:pPr lvl="1"/>
            <a:r>
              <a:rPr lang="en-US" sz="3000" dirty="0"/>
              <a:t>Non-negative matrix factorization tried</a:t>
            </a:r>
          </a:p>
          <a:p>
            <a:pPr lvl="1"/>
            <a:r>
              <a:rPr lang="en-US" sz="3000" dirty="0"/>
              <a:t> median</a:t>
            </a:r>
          </a:p>
          <a:p>
            <a:r>
              <a:rPr lang="en-US" sz="3200" dirty="0"/>
              <a:t>Standardization --&gt; Algorithm Efficiency​​​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72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Modelling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844026"/>
            <a:ext cx="9906000" cy="2581283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Logistic Regression</a:t>
            </a:r>
          </a:p>
          <a:p>
            <a:r>
              <a:rPr lang="en-US" sz="3600" dirty="0"/>
              <a:t>Support Vector Machines</a:t>
            </a:r>
          </a:p>
          <a:p>
            <a:r>
              <a:rPr lang="en-US" sz="3600" dirty="0"/>
              <a:t>Decision Trees</a:t>
            </a:r>
          </a:p>
          <a:p>
            <a:r>
              <a:rPr lang="en-US" sz="3600" dirty="0"/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20318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importance</a:t>
            </a:r>
          </a:p>
        </p:txBody>
      </p:sp>
      <p:pic>
        <p:nvPicPr>
          <p:cNvPr id="4" name="Content Placeholder 3" descr="Screen Shot 2016-05-09 at 01.07.3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60188" y="1625600"/>
            <a:ext cx="6468450" cy="4165600"/>
          </a:xfrm>
        </p:spPr>
      </p:pic>
    </p:spTree>
    <p:extLst>
      <p:ext uri="{BB962C8B-B14F-4D97-AF65-F5344CB8AC3E}">
        <p14:creationId xmlns:p14="http://schemas.microsoft.com/office/powerpoint/2010/main" val="17706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ALgoritHms'</a:t>
            </a:r>
            <a:r>
              <a:rPr lang="en-US" dirty="0"/>
              <a:t> results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4416246"/>
              </p:ext>
            </p:extLst>
          </p:nvPr>
        </p:nvGraphicFramePr>
        <p:xfrm>
          <a:off x="646981" y="1639018"/>
          <a:ext cx="11021704" cy="4227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426">
                  <a:extLst>
                    <a:ext uri="{9D8B030D-6E8A-4147-A177-3AD203B41FA5}">
                      <a16:colId xmlns:a16="http://schemas.microsoft.com/office/drawing/2014/main" val="892120211"/>
                    </a:ext>
                  </a:extLst>
                </a:gridCol>
                <a:gridCol w="2755426">
                  <a:extLst>
                    <a:ext uri="{9D8B030D-6E8A-4147-A177-3AD203B41FA5}">
                      <a16:colId xmlns:a16="http://schemas.microsoft.com/office/drawing/2014/main" val="3912911469"/>
                    </a:ext>
                  </a:extLst>
                </a:gridCol>
                <a:gridCol w="2755426">
                  <a:extLst>
                    <a:ext uri="{9D8B030D-6E8A-4147-A177-3AD203B41FA5}">
                      <a16:colId xmlns:a16="http://schemas.microsoft.com/office/drawing/2014/main" val="1929870939"/>
                    </a:ext>
                  </a:extLst>
                </a:gridCol>
                <a:gridCol w="2755426">
                  <a:extLst>
                    <a:ext uri="{9D8B030D-6E8A-4147-A177-3AD203B41FA5}">
                      <a16:colId xmlns:a16="http://schemas.microsoft.com/office/drawing/2014/main" val="3855965330"/>
                    </a:ext>
                  </a:extLst>
                </a:gridCol>
              </a:tblGrid>
              <a:tr h="8773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Validation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Test Set - Submission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204979"/>
                  </a:ext>
                </a:extLst>
              </a:tr>
              <a:tr h="837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Gothic" charset="0"/>
                        </a:rPr>
                        <a:t>0.41070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Gothic" charset="0"/>
                        </a:rPr>
                        <a:t>0.40328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Gothic" charset="0"/>
                        </a:rPr>
                        <a:t>0.56916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481581"/>
                  </a:ext>
                </a:extLst>
              </a:tr>
              <a:tr h="837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Decision Trees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Gothic" charset="0"/>
                        </a:rPr>
                        <a:t>0.44590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Gothic" charset="0"/>
                        </a:rPr>
                        <a:t>0.43875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Gothic" charset="0"/>
                        </a:rPr>
                        <a:t>0.51726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033118"/>
                  </a:ext>
                </a:extLst>
              </a:tr>
              <a:tr h="837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Support Vector Machines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Gothic" charset="0"/>
                        </a:rPr>
                        <a:t>0.55027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Gothic" charset="0"/>
                        </a:rPr>
                        <a:t>0.54168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Gothic" charset="0"/>
                        </a:rPr>
                        <a:t>0.55214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389249"/>
                  </a:ext>
                </a:extLst>
              </a:tr>
              <a:tr h="837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Random Forest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Gothic" charset="0"/>
                        </a:rPr>
                        <a:t>0.43844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Gothic" charset="0"/>
                        </a:rPr>
                        <a:t>0.45468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Gothic" charset="0"/>
                        </a:rPr>
                        <a:t>0.49881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2659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0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69625"/>
            <a:ext cx="9906000" cy="3521575"/>
          </a:xfrm>
        </p:spPr>
        <p:txBody>
          <a:bodyPr/>
          <a:lstStyle/>
          <a:p>
            <a:r>
              <a:rPr lang="en-US" sz="3600" dirty="0"/>
              <a:t>Anonymization added to the challenge</a:t>
            </a:r>
          </a:p>
          <a:p>
            <a:r>
              <a:rPr lang="en-US" sz="3600" dirty="0"/>
              <a:t>Models Prone to overfitting</a:t>
            </a:r>
          </a:p>
          <a:p>
            <a:r>
              <a:rPr lang="en-US" sz="3600" dirty="0"/>
              <a:t>Feature Extraction key to Success</a:t>
            </a:r>
          </a:p>
          <a:p>
            <a:r>
              <a:rPr lang="en-US" sz="3600" dirty="0"/>
              <a:t>Feature Importance builds on top of good 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1678848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101</TotalTime>
  <Words>124</Words>
  <Application>Microsoft Office PowerPoint</Application>
  <PresentationFormat>Widescreen</PresentationFormat>
  <Paragraphs>29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Mesh</vt:lpstr>
      <vt:lpstr>Kaggle BNP Paribas Cardif</vt:lpstr>
      <vt:lpstr>Agenda</vt:lpstr>
      <vt:lpstr>The Project</vt:lpstr>
      <vt:lpstr>The Data</vt:lpstr>
      <vt:lpstr>Data Pre-processing</vt:lpstr>
      <vt:lpstr>Data Modelling ALGORITHMS</vt:lpstr>
      <vt:lpstr>Feature importance</vt:lpstr>
      <vt:lpstr>ALgoritHms'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in London</dc:title>
  <dc:creator>Miguel Ballesteros</dc:creator>
  <cp:lastModifiedBy>Nikolaos Perrakis</cp:lastModifiedBy>
  <cp:revision>13</cp:revision>
  <dcterms:created xsi:type="dcterms:W3CDTF">2015-12-14T05:06:36Z</dcterms:created>
  <dcterms:modified xsi:type="dcterms:W3CDTF">2016-05-09T01:17:26Z</dcterms:modified>
</cp:coreProperties>
</file>