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1" r:id="rId6"/>
    <p:sldId id="26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317" autoAdjust="0"/>
  </p:normalViewPr>
  <p:slideViewPr>
    <p:cSldViewPr snapToGrid="0">
      <p:cViewPr varScale="1">
        <p:scale>
          <a:sx n="50" d="100"/>
          <a:sy n="50" d="100"/>
        </p:scale>
        <p:origin x="1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very much for providing us an opportunity</a:t>
            </a:r>
            <a:r>
              <a:rPr lang="en-GB" baseline="0" dirty="0" smtClean="0"/>
              <a:t> to work on very challenging project.</a:t>
            </a:r>
          </a:p>
          <a:p>
            <a:r>
              <a:rPr lang="en-GB" baseline="0" dirty="0" smtClean="0"/>
              <a:t>I am very grateful to Jon and Markus for providing guidance and support on this project.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Our project was to participate as team in </a:t>
            </a:r>
            <a:r>
              <a:rPr lang="en-GB" baseline="0" dirty="0" err="1" smtClean="0"/>
              <a:t>Kaggle</a:t>
            </a:r>
            <a:r>
              <a:rPr lang="en-GB" baseline="0" dirty="0" smtClean="0"/>
              <a:t> for Home Depot Product Search Relevance.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Our team “phi1337” comprises of Tony, Nick, Napoleon, </a:t>
            </a:r>
            <a:r>
              <a:rPr lang="en-GB" baseline="0" dirty="0" err="1" smtClean="0"/>
              <a:t>Adisorn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Emmanouil</a:t>
            </a:r>
            <a:r>
              <a:rPr lang="en-GB" baseline="0" dirty="0" smtClean="0"/>
              <a:t> and Ali.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1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Agenda of today’s presentation is that.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Firstly </a:t>
            </a:r>
            <a:r>
              <a:rPr lang="en-GB" dirty="0" smtClean="0"/>
              <a:t>we will briefly present</a:t>
            </a:r>
            <a:r>
              <a:rPr lang="en-GB" baseline="0" dirty="0" smtClean="0"/>
              <a:t> the project background and Dataset provided.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second section, we will present the Data Processing techniques used with various algorithms and results.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end we will present the conclusion and provide opportunity of any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</a:t>
            </a:r>
            <a:r>
              <a:rPr lang="en-GB" baseline="0" dirty="0" smtClean="0"/>
              <a:t> you may know that online retailers are working very hard to maximize the sales by providing the right product at the right time of purchase.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project is predict the relevance of search results based on search queries. </a:t>
            </a:r>
          </a:p>
          <a:p>
            <a:r>
              <a:rPr lang="en-GB" baseline="0" dirty="0" smtClean="0"/>
              <a:t>The prediction and relevance has commercial importance as displaying right product means that there is high chance of product purchase.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Supervised Learning Problem and we have successfully implemented as per the expectation of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 The training set consists</a:t>
            </a:r>
            <a:r>
              <a:rPr lang="en-GB" baseline="0" dirty="0" smtClean="0"/>
              <a:t> of Search Queries, Search Results and Scores depicting the relevance of the search results. </a:t>
            </a:r>
          </a:p>
          <a:p>
            <a:r>
              <a:rPr lang="en-GB" baseline="0" dirty="0" smtClean="0"/>
              <a:t>- The test set consists of same Search Queries and Search Results and the expectation was to predict relevance score for each query.</a:t>
            </a:r>
          </a:p>
          <a:p>
            <a:r>
              <a:rPr lang="en-GB" baseline="0" dirty="0" smtClean="0"/>
              <a:t>- The Search Queries provided was fairly noisy containing special characters, punctuation errors, different ways of writing Unit of Measurements, Typing Errors.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- The Search Results are the results based on the QUALITY of Search Query.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- The Scores is the average of three human rates who rated the relevance of search results.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following</a:t>
            </a:r>
            <a:r>
              <a:rPr lang="en-GB" baseline="0" dirty="0" smtClean="0"/>
              <a:t> are the issues we have found in Search Queries, which we think have significant impact of the search relevance:</a:t>
            </a:r>
            <a:endParaRPr lang="en-GB" dirty="0" smtClean="0"/>
          </a:p>
          <a:p>
            <a:pPr marL="228600" indent="-228600">
              <a:buAutoNum type="arabicPeriod"/>
            </a:pPr>
            <a:r>
              <a:rPr lang="en-GB" dirty="0" smtClean="0"/>
              <a:t>We dealt the special characters</a:t>
            </a:r>
            <a:r>
              <a:rPr lang="en-GB" baseline="0" dirty="0" smtClean="0"/>
              <a:t> by using Python built-in library called “</a:t>
            </a:r>
            <a:r>
              <a:rPr lang="en-GB" baseline="0" dirty="0" err="1" smtClean="0"/>
              <a:t>UniDecode</a:t>
            </a:r>
            <a:r>
              <a:rPr lang="en-GB" baseline="0" dirty="0" smtClean="0"/>
              <a:t>”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The </a:t>
            </a:r>
            <a:r>
              <a:rPr lang="en-GB" baseline="0" dirty="0" err="1" smtClean="0"/>
              <a:t>Punction</a:t>
            </a:r>
            <a:r>
              <a:rPr lang="en-GB" baseline="0" dirty="0" smtClean="0"/>
              <a:t> Errors like extra spaces, unnecessary commas and question marks were removed.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There were different ways of entering </a:t>
            </a:r>
            <a:r>
              <a:rPr lang="en-GB" baseline="0" dirty="0" err="1" smtClean="0"/>
              <a:t>UOM</a:t>
            </a:r>
            <a:r>
              <a:rPr lang="en-GB" baseline="0" dirty="0" smtClean="0"/>
              <a:t> and in order to keep it consistent, we identified and replaced various entries into one consistent Unit of Measurement.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In the search queries there were lots of typing errors which we have corrected using Google Auto-Correct.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 used  </a:t>
            </a:r>
            <a:r>
              <a:rPr lang="en-GB" baseline="0" dirty="0" err="1" smtClean="0"/>
              <a:t>SnowBallStemmer</a:t>
            </a:r>
            <a:r>
              <a:rPr lang="en-GB" baseline="0" dirty="0" smtClean="0"/>
              <a:t> (</a:t>
            </a:r>
            <a:r>
              <a:rPr lang="en-GB" baseline="0" dirty="0" err="1" smtClean="0"/>
              <a:t>NLTK</a:t>
            </a:r>
            <a:r>
              <a:rPr lang="en-GB" baseline="0" dirty="0" smtClean="0"/>
              <a:t>) to </a:t>
            </a:r>
            <a:r>
              <a:rPr lang="en-GB" baseline="0" dirty="0" err="1" smtClean="0"/>
              <a:t>to</a:t>
            </a:r>
            <a:r>
              <a:rPr lang="en-GB" baseline="0" dirty="0" smtClean="0"/>
              <a:t> create bag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7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52" y="1813033"/>
            <a:ext cx="10909738" cy="1996967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>
                <a:solidFill>
                  <a:schemeClr val="bg1"/>
                </a:solidFill>
              </a:rPr>
              <a:t>Home Depot</a:t>
            </a:r>
            <a:br>
              <a:rPr lang="en-US" sz="6000" b="1" dirty="0" smtClean="0">
                <a:solidFill>
                  <a:schemeClr val="bg1"/>
                </a:solidFill>
              </a:rPr>
            </a:br>
            <a:r>
              <a:rPr lang="en-US" sz="6000" b="1" dirty="0" smtClean="0">
                <a:solidFill>
                  <a:schemeClr val="bg1"/>
                </a:solidFill>
              </a:rPr>
              <a:t>Product Search Relevance</a:t>
            </a:r>
            <a:endParaRPr lang="en-US" sz="3600" b="1" cap="small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phi1337</a:t>
            </a:r>
          </a:p>
          <a:p>
            <a:r>
              <a:rPr lang="en-GB" dirty="0" err="1" smtClean="0">
                <a:solidFill>
                  <a:schemeClr val="bg1"/>
                </a:solidFill>
                <a:effectLst/>
              </a:rPr>
              <a:t>Antonios</a:t>
            </a:r>
            <a:r>
              <a:rPr lang="en-GB" dirty="0" smtClean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effectLst/>
              </a:rPr>
              <a:t>Nikolaos</a:t>
            </a:r>
            <a:r>
              <a:rPr lang="en-GB" dirty="0" smtClean="0">
                <a:solidFill>
                  <a:schemeClr val="bg1"/>
                </a:solidFill>
                <a:effectLst/>
              </a:rPr>
              <a:t>, Napoleon, </a:t>
            </a:r>
            <a:r>
              <a:rPr lang="en-GB" dirty="0" err="1" smtClean="0">
                <a:solidFill>
                  <a:schemeClr val="bg1"/>
                </a:solidFill>
                <a:effectLst/>
              </a:rPr>
              <a:t>Adisorn</a:t>
            </a:r>
            <a:r>
              <a:rPr lang="en-GB" dirty="0" smtClean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 smtClean="0">
                <a:solidFill>
                  <a:schemeClr val="bg1"/>
                </a:solidFill>
                <a:effectLst/>
              </a:rPr>
              <a:t>Emmanouil</a:t>
            </a:r>
            <a:r>
              <a:rPr lang="en-GB" dirty="0" smtClean="0">
                <a:solidFill>
                  <a:schemeClr val="bg1"/>
                </a:solidFill>
                <a:effectLst/>
              </a:rPr>
              <a:t> &amp; Ali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Agenda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Scenario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The Project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The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Analytics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Data </a:t>
            </a:r>
            <a:r>
              <a:rPr lang="en-US" sz="2000" dirty="0" smtClean="0">
                <a:solidFill>
                  <a:schemeClr val="bg1"/>
                </a:solidFill>
              </a:rPr>
              <a:t>Pre-processing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Feature Engineering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Data Modelling Algorithms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Analytics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The Project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The Problem:</a:t>
            </a:r>
          </a:p>
          <a:p>
            <a:pPr lvl="1"/>
            <a:r>
              <a:rPr lang="en-US" sz="3000" dirty="0" smtClean="0">
                <a:solidFill>
                  <a:schemeClr val="bg1"/>
                </a:solidFill>
              </a:rPr>
              <a:t>Supervised Learning Problem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The Objective:</a:t>
            </a:r>
          </a:p>
          <a:p>
            <a:pPr lvl="1"/>
            <a:r>
              <a:rPr lang="en-US" sz="3000" dirty="0" smtClean="0">
                <a:solidFill>
                  <a:schemeClr val="bg1"/>
                </a:solidFill>
              </a:rPr>
              <a:t>Predict the relevance of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The Data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>
              <a:solidFill>
                <a:schemeClr val="bg1"/>
              </a:solidFill>
            </a:endParaRPr>
          </a:p>
          <a:p>
            <a:r>
              <a:rPr lang="en-GB" sz="3600" dirty="0" smtClean="0">
                <a:solidFill>
                  <a:schemeClr val="bg1"/>
                </a:solidFill>
              </a:rPr>
              <a:t>Search Queries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Search Results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Scores</a:t>
            </a:r>
          </a:p>
          <a:p>
            <a:pPr marL="0" indent="0">
              <a:buNone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Pre-processing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Special Character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Punctuation Errors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Unit of Measurement Error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Typing Errors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Tokenizing/Stemming and Stopwords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Feature Engineering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Common word Ratios</a:t>
            </a:r>
          </a:p>
          <a:p>
            <a:r>
              <a:rPr lang="en-US" sz="3600" dirty="0" err="1" smtClean="0">
                <a:solidFill>
                  <a:schemeClr val="bg1"/>
                </a:solidFill>
              </a:rPr>
              <a:t>TF-IDF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err="1" smtClean="0">
                <a:solidFill>
                  <a:schemeClr val="bg1"/>
                </a:solidFill>
              </a:rPr>
              <a:t>LSA</a:t>
            </a:r>
            <a:r>
              <a:rPr lang="en-US" sz="3600" dirty="0" smtClean="0">
                <a:solidFill>
                  <a:schemeClr val="bg1"/>
                </a:solidFill>
              </a:rPr>
              <a:t> with </a:t>
            </a:r>
            <a:r>
              <a:rPr lang="en-US" sz="3600" dirty="0" err="1" smtClean="0">
                <a:solidFill>
                  <a:schemeClr val="bg1"/>
                </a:solidFill>
              </a:rPr>
              <a:t>SVD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Analyzing the Search Query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Exploring the Brands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Simple word counts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Modelling ALGORITHMS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600" dirty="0" smtClean="0">
                <a:solidFill>
                  <a:schemeClr val="bg1"/>
                </a:solidFill>
              </a:rPr>
              <a:t>Linear Regression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Random Forest </a:t>
            </a:r>
            <a:r>
              <a:rPr lang="en-US" sz="3600" dirty="0" err="1" smtClean="0">
                <a:solidFill>
                  <a:schemeClr val="bg1"/>
                </a:solidFill>
              </a:rPr>
              <a:t>Regressor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Analytics results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239002"/>
              </p:ext>
            </p:extLst>
          </p:nvPr>
        </p:nvGraphicFramePr>
        <p:xfrm>
          <a:off x="725214" y="1608083"/>
          <a:ext cx="10736317" cy="2951359"/>
        </p:xfrm>
        <a:graphic>
          <a:graphicData uri="http://schemas.openxmlformats.org/drawingml/2006/table">
            <a:tbl>
              <a:tblPr/>
              <a:tblGrid>
                <a:gridCol w="7728297"/>
                <a:gridCol w="3008020"/>
              </a:tblGrid>
              <a:tr h="753538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07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0.48765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07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  <a:r>
                        <a:rPr lang="en-GB" sz="32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0.48815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607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0.49091</a:t>
                      </a:r>
                      <a:endParaRPr lang="en-GB" sz="3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conclusion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 the dataset was noisy, our model was prone to </a:t>
            </a:r>
            <a:r>
              <a:rPr lang="en-US" sz="2800" dirty="0" err="1" smtClean="0">
                <a:solidFill>
                  <a:schemeClr val="bg1"/>
                </a:solidFill>
              </a:rPr>
              <a:t>overfit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Pre-processing and Feature Extraction was the key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565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 Home Depot Product Search Relevance</vt:lpstr>
      <vt:lpstr>Agenda</vt:lpstr>
      <vt:lpstr>The Project</vt:lpstr>
      <vt:lpstr>The Data</vt:lpstr>
      <vt:lpstr>Data Pre-processing</vt:lpstr>
      <vt:lpstr>Feature Engineering</vt:lpstr>
      <vt:lpstr>Data Modelling ALGORITHMS</vt:lpstr>
      <vt:lpstr>Analytics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ALI SHAH</cp:lastModifiedBy>
  <cp:revision>34</cp:revision>
  <dcterms:created xsi:type="dcterms:W3CDTF">2015-12-14T05:06:36Z</dcterms:created>
  <dcterms:modified xsi:type="dcterms:W3CDTF">2016-05-05T22:14:38Z</dcterms:modified>
</cp:coreProperties>
</file>