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84" r:id="rId1"/>
  </p:sldMasterIdLst>
  <p:notesMasterIdLst>
    <p:notesMasterId r:id="rId12"/>
  </p:notesMasterIdLst>
  <p:sldIdLst>
    <p:sldId id="256" r:id="rId2"/>
    <p:sldId id="257" r:id="rId3"/>
    <p:sldId id="258" r:id="rId4"/>
    <p:sldId id="266" r:id="rId5"/>
    <p:sldId id="261" r:id="rId6"/>
    <p:sldId id="267" r:id="rId7"/>
    <p:sldId id="262" r:id="rId8"/>
    <p:sldId id="268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47" autoAdjust="0"/>
    <p:restoredTop sz="92626" autoAdjust="0"/>
  </p:normalViewPr>
  <p:slideViewPr>
    <p:cSldViewPr snapToGrid="0">
      <p:cViewPr varScale="1">
        <p:scale>
          <a:sx n="83" d="100"/>
          <a:sy n="83" d="100"/>
        </p:scale>
        <p:origin x="23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5FF9F3-B8F7-44D8-B55E-59E955E4F250}" type="datetimeFigureOut">
              <a:rPr lang="en-GB" smtClean="0"/>
              <a:t>09/05/2016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801837-D9B4-4140-8B18-11EA6BF1B1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0256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Thank you very much for providing us an opportunity</a:t>
            </a:r>
            <a:r>
              <a:rPr lang="en-GB" baseline="0" dirty="0"/>
              <a:t> to work on very challenging project.</a:t>
            </a:r>
          </a:p>
          <a:p>
            <a:r>
              <a:rPr lang="en-GB" baseline="0" dirty="0"/>
              <a:t>I am very grateful to Jon and Markus for providing guidance and support on this project.</a:t>
            </a:r>
          </a:p>
          <a:p>
            <a:endParaRPr lang="en-GB" baseline="0" dirty="0"/>
          </a:p>
          <a:p>
            <a:r>
              <a:rPr lang="en-GB" baseline="0" dirty="0"/>
              <a:t>Our project was to participate as team in </a:t>
            </a:r>
            <a:r>
              <a:rPr lang="en-GB" baseline="0" dirty="0" err="1"/>
              <a:t>Kaggle</a:t>
            </a:r>
            <a:r>
              <a:rPr lang="en-GB" baseline="0" dirty="0"/>
              <a:t> for Home Depot Product Search Relevance.</a:t>
            </a:r>
          </a:p>
          <a:p>
            <a:endParaRPr lang="en-GB" baseline="0" dirty="0"/>
          </a:p>
          <a:p>
            <a:r>
              <a:rPr lang="en-GB" baseline="0" dirty="0"/>
              <a:t>Our team “phi1337” comprises of Tony, Nick, Napoleon, </a:t>
            </a:r>
            <a:r>
              <a:rPr lang="en-GB" baseline="0" dirty="0" err="1"/>
              <a:t>Adisorn</a:t>
            </a:r>
            <a:r>
              <a:rPr lang="en-GB" baseline="0" dirty="0"/>
              <a:t>, </a:t>
            </a:r>
            <a:r>
              <a:rPr lang="en-GB" baseline="0" dirty="0" err="1"/>
              <a:t>Emmanouil</a:t>
            </a:r>
            <a:r>
              <a:rPr lang="en-GB" baseline="0" dirty="0"/>
              <a:t> and Ali.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01837-D9B4-4140-8B18-11EA6BF1B100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56125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01837-D9B4-4140-8B18-11EA6BF1B100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6418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Agenda of today’s presentation is that.</a:t>
            </a:r>
            <a:r>
              <a:rPr lang="en-GB" baseline="0" dirty="0"/>
              <a:t> </a:t>
            </a:r>
          </a:p>
          <a:p>
            <a:endParaRPr lang="en-GB" baseline="0" dirty="0"/>
          </a:p>
          <a:p>
            <a:r>
              <a:rPr lang="en-GB" baseline="0" dirty="0"/>
              <a:t>Firstly </a:t>
            </a:r>
            <a:r>
              <a:rPr lang="en-GB" dirty="0"/>
              <a:t>we will briefly present</a:t>
            </a:r>
            <a:r>
              <a:rPr lang="en-GB" baseline="0" dirty="0"/>
              <a:t> the project background and Dataset provided. </a:t>
            </a:r>
          </a:p>
          <a:p>
            <a:endParaRPr lang="en-GB" baseline="0" dirty="0"/>
          </a:p>
          <a:p>
            <a:r>
              <a:rPr lang="en-GB" baseline="0" dirty="0"/>
              <a:t>In the second section, we will present the Data Processing techniques used with various algorithms and results.</a:t>
            </a:r>
          </a:p>
          <a:p>
            <a:endParaRPr lang="en-GB" baseline="0" dirty="0"/>
          </a:p>
          <a:p>
            <a:r>
              <a:rPr lang="en-GB" baseline="0" dirty="0"/>
              <a:t>In the end we will present the conclusion and provide opportunity of any questions.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01837-D9B4-4140-8B18-11EA6BF1B100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9665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</a:t>
            </a:r>
            <a:r>
              <a:rPr lang="en-GB" baseline="0" dirty="0"/>
              <a:t> you may know that online retailers are working very hard to maximize the sales by providing the right product at the right time of purchase. </a:t>
            </a:r>
          </a:p>
          <a:p>
            <a:endParaRPr lang="en-GB" baseline="0" dirty="0"/>
          </a:p>
          <a:p>
            <a:r>
              <a:rPr lang="en-GB" baseline="0" dirty="0"/>
              <a:t>This project is predict the relevance of search results based on search queries. </a:t>
            </a:r>
          </a:p>
          <a:p>
            <a:r>
              <a:rPr lang="en-GB" baseline="0" dirty="0"/>
              <a:t>The prediction and relevance has commercial importance as displaying right product means that there is high chance of product purchase.</a:t>
            </a:r>
          </a:p>
          <a:p>
            <a:endParaRPr lang="en-GB" baseline="0" dirty="0"/>
          </a:p>
          <a:p>
            <a:r>
              <a:rPr lang="en-GB" baseline="0" dirty="0"/>
              <a:t>This is Supervised Learning Problem and we have successfully implemented as per the expectation of the competition.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01837-D9B4-4140-8B18-11EA6BF1B100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71189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- The training set consists</a:t>
            </a:r>
            <a:r>
              <a:rPr lang="en-GB" baseline="0" dirty="0"/>
              <a:t> of Search Queries, Search Results and Scores depicting the relevance of the search results. </a:t>
            </a:r>
          </a:p>
          <a:p>
            <a:r>
              <a:rPr lang="en-GB" baseline="0" dirty="0"/>
              <a:t>- The test set consists of same Search Queries and Search Results and the expectation was to predict relevance score for each query.</a:t>
            </a:r>
          </a:p>
          <a:p>
            <a:r>
              <a:rPr lang="en-GB" baseline="0" dirty="0"/>
              <a:t>- The Search Queries provided was fairly noisy containing special characters, punctuation errors, different ways of writing Unit of Measurements, Typing Errors.</a:t>
            </a:r>
          </a:p>
          <a:p>
            <a:pPr marL="0" indent="0">
              <a:buFontTx/>
              <a:buNone/>
            </a:pPr>
            <a:r>
              <a:rPr lang="en-GB" baseline="0" dirty="0"/>
              <a:t>- The Search Results are the results based on the QUALITY of Search Query.</a:t>
            </a:r>
          </a:p>
          <a:p>
            <a:pPr marL="0" indent="0">
              <a:buFontTx/>
              <a:buNone/>
            </a:pPr>
            <a:r>
              <a:rPr lang="en-GB" baseline="0" dirty="0"/>
              <a:t>- The Scores is the average of three human rates who rated the relevance of search results.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01837-D9B4-4140-8B18-11EA6BF1B100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2139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 following</a:t>
            </a:r>
            <a:r>
              <a:rPr lang="en-GB" baseline="0" dirty="0"/>
              <a:t> are the issues we have found in Search Queries, which we think have significant impact of the search relevance:</a:t>
            </a:r>
            <a:endParaRPr lang="en-GB" dirty="0"/>
          </a:p>
          <a:p>
            <a:pPr marL="228600" indent="-228600">
              <a:buAutoNum type="arabicPeriod"/>
            </a:pPr>
            <a:r>
              <a:rPr lang="en-GB" dirty="0"/>
              <a:t>We dealt the special characters</a:t>
            </a:r>
            <a:r>
              <a:rPr lang="en-GB" baseline="0" dirty="0"/>
              <a:t> by using Python built-in library called “</a:t>
            </a:r>
            <a:r>
              <a:rPr lang="en-GB" baseline="0" dirty="0" err="1"/>
              <a:t>UniDecode</a:t>
            </a:r>
            <a:r>
              <a:rPr lang="en-GB" baseline="0" dirty="0"/>
              <a:t>”</a:t>
            </a:r>
          </a:p>
          <a:p>
            <a:pPr marL="228600" indent="-228600">
              <a:buAutoNum type="arabicPeriod"/>
            </a:pPr>
            <a:r>
              <a:rPr lang="en-GB" baseline="0" dirty="0"/>
              <a:t>The </a:t>
            </a:r>
            <a:r>
              <a:rPr lang="en-GB" baseline="0" dirty="0" err="1"/>
              <a:t>Punction</a:t>
            </a:r>
            <a:r>
              <a:rPr lang="en-GB" baseline="0" dirty="0"/>
              <a:t> Errors like extra spaces, unnecessary commas and question marks were removed.</a:t>
            </a:r>
          </a:p>
          <a:p>
            <a:pPr marL="228600" indent="-228600">
              <a:buAutoNum type="arabicPeriod"/>
            </a:pPr>
            <a:r>
              <a:rPr lang="en-GB" baseline="0" dirty="0"/>
              <a:t>There were different ways of entering </a:t>
            </a:r>
            <a:r>
              <a:rPr lang="en-GB" baseline="0" dirty="0" err="1"/>
              <a:t>UOM</a:t>
            </a:r>
            <a:r>
              <a:rPr lang="en-GB" baseline="0" dirty="0"/>
              <a:t> and in order to keep it consistent, we identified and replaced various entries into one consistent Unit of Measurement.</a:t>
            </a:r>
          </a:p>
          <a:p>
            <a:pPr marL="228600" indent="-228600">
              <a:buAutoNum type="arabicPeriod"/>
            </a:pPr>
            <a:r>
              <a:rPr lang="en-GB" baseline="0" dirty="0"/>
              <a:t>In the search queries there were lots of typing errors which we have corrected using Google Auto-Correct.</a:t>
            </a:r>
          </a:p>
          <a:p>
            <a:pPr marL="228600" indent="-228600">
              <a:buAutoNum type="arabicPeriod"/>
            </a:pPr>
            <a:r>
              <a:rPr lang="en-GB" baseline="0" dirty="0"/>
              <a:t>We used  </a:t>
            </a:r>
            <a:r>
              <a:rPr lang="en-GB" baseline="0" dirty="0" err="1"/>
              <a:t>SnowBallStemmer</a:t>
            </a:r>
            <a:r>
              <a:rPr lang="en-GB" baseline="0" dirty="0"/>
              <a:t> (</a:t>
            </a:r>
            <a:r>
              <a:rPr lang="en-GB" baseline="0" dirty="0" err="1"/>
              <a:t>NLTK</a:t>
            </a:r>
            <a:r>
              <a:rPr lang="en-GB" baseline="0" dirty="0"/>
              <a:t>) to </a:t>
            </a:r>
            <a:r>
              <a:rPr lang="en-GB" baseline="0" dirty="0" err="1"/>
              <a:t>to</a:t>
            </a:r>
            <a:r>
              <a:rPr lang="en-GB" baseline="0" dirty="0"/>
              <a:t> create bag of words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01837-D9B4-4140-8B18-11EA6BF1B100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18789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GB" b="1" u="none" dirty="0"/>
              <a:t>Common</a:t>
            </a:r>
            <a:r>
              <a:rPr lang="en-GB" b="1" u="none" baseline="0" dirty="0"/>
              <a:t> words: </a:t>
            </a:r>
            <a:r>
              <a:rPr lang="en-GB" u="none" baseline="0" dirty="0"/>
              <a:t>- First, intuitive approach</a:t>
            </a:r>
          </a:p>
          <a:p>
            <a:pPr marL="0" indent="0" algn="just">
              <a:buNone/>
            </a:pPr>
            <a:r>
              <a:rPr lang="en-GB" baseline="0" dirty="0"/>
              <a:t>	     - Common words between search and title/</a:t>
            </a:r>
            <a:r>
              <a:rPr lang="en-GB" baseline="0" dirty="0" err="1"/>
              <a:t>desc</a:t>
            </a:r>
            <a:r>
              <a:rPr lang="en-GB" baseline="0" dirty="0"/>
              <a:t>/</a:t>
            </a:r>
            <a:r>
              <a:rPr lang="en-GB" baseline="0" dirty="0" err="1"/>
              <a:t>attrs</a:t>
            </a:r>
            <a:r>
              <a:rPr lang="en-GB" baseline="0" dirty="0"/>
              <a:t> divided by the search term</a:t>
            </a:r>
          </a:p>
          <a:p>
            <a:pPr marL="0" indent="0" algn="just">
              <a:buNone/>
            </a:pPr>
            <a:r>
              <a:rPr lang="en-GB" u="sng" baseline="0" dirty="0"/>
              <a:t>	     - Ratio: importance of a matching word is inversely proportional to the length of the query</a:t>
            </a:r>
          </a:p>
          <a:p>
            <a:pPr marL="0" indent="0" algn="just">
              <a:buNone/>
            </a:pPr>
            <a:r>
              <a:rPr lang="en-GB" b="1" u="none" baseline="0" dirty="0"/>
              <a:t>TFIDF:</a:t>
            </a:r>
            <a:r>
              <a:rPr lang="en-GB" u="none" baseline="0" dirty="0"/>
              <a:t> 	     - Popular method, that is a basic way to get the most descriptive terms in a document.</a:t>
            </a:r>
          </a:p>
          <a:p>
            <a:pPr marL="0" indent="0" algn="just">
              <a:buNone/>
            </a:pPr>
            <a:r>
              <a:rPr lang="en-GB" u="sng" baseline="0" dirty="0"/>
              <a:t>	     - Three more features, representing the similarity between query and title/</a:t>
            </a:r>
            <a:r>
              <a:rPr lang="en-GB" u="sng" baseline="0" dirty="0" err="1"/>
              <a:t>desc</a:t>
            </a:r>
            <a:r>
              <a:rPr lang="en-GB" u="sng" baseline="0" dirty="0"/>
              <a:t>/</a:t>
            </a:r>
            <a:r>
              <a:rPr lang="en-GB" u="sng" baseline="0" dirty="0" err="1"/>
              <a:t>attrs</a:t>
            </a:r>
            <a:endParaRPr lang="en-GB" u="sng" baseline="0" dirty="0"/>
          </a:p>
          <a:p>
            <a:pPr marL="0" indent="0" algn="just">
              <a:buNone/>
            </a:pPr>
            <a:r>
              <a:rPr lang="en-GB" b="1" baseline="0" dirty="0"/>
              <a:t>LSA with SVD:</a:t>
            </a:r>
            <a:r>
              <a:rPr lang="en-GB" b="0" baseline="0" dirty="0"/>
              <a:t>     </a:t>
            </a:r>
            <a:r>
              <a:rPr lang="en-GB" baseline="0" dirty="0"/>
              <a:t>- Generated vectors of word counts and then applied Truncated-SVD(aka Latent Semantic Analysis - LSA).</a:t>
            </a:r>
          </a:p>
          <a:p>
            <a:pPr marL="0" indent="0" algn="just">
              <a:buNone/>
            </a:pPr>
            <a:r>
              <a:rPr lang="en-GB" baseline="0" dirty="0"/>
              <a:t>	     - Transforms feature matrix </a:t>
            </a:r>
            <a:r>
              <a:rPr lang="en-GB" baseline="0" dirty="0">
                <a:sym typeface="Wingdings" panose="05000000000000000000" pitchFamily="2" charset="2"/>
              </a:rPr>
              <a:t> “Semantic space” of lower dimensions keeping vectors with highest eigenvalues</a:t>
            </a:r>
          </a:p>
          <a:p>
            <a:pPr marL="0" indent="0" algn="just">
              <a:buNone/>
            </a:pPr>
            <a:r>
              <a:rPr lang="en-GB" u="sng" baseline="0" dirty="0">
                <a:sym typeface="Wingdings" panose="05000000000000000000" pitchFamily="2" charset="2"/>
              </a:rPr>
              <a:t>	     - Captures synonymous and </a:t>
            </a:r>
            <a:r>
              <a:rPr lang="en-GB" u="sng" baseline="0" dirty="0" err="1">
                <a:sym typeface="Wingdings" panose="05000000000000000000" pitchFamily="2" charset="2"/>
              </a:rPr>
              <a:t>polysemous</a:t>
            </a:r>
            <a:r>
              <a:rPr lang="en-GB" u="sng" baseline="0" dirty="0">
                <a:sym typeface="Wingdings" panose="05000000000000000000" pitchFamily="2" charset="2"/>
              </a:rPr>
              <a:t> words  Roots of SPARSE matrix</a:t>
            </a:r>
          </a:p>
          <a:p>
            <a:pPr marL="0" indent="0" algn="just">
              <a:buNone/>
            </a:pPr>
            <a:r>
              <a:rPr lang="en-GB" b="1" baseline="0" dirty="0">
                <a:sym typeface="Wingdings" panose="05000000000000000000" pitchFamily="2" charset="2"/>
              </a:rPr>
              <a:t>Search Query:</a:t>
            </a:r>
            <a:r>
              <a:rPr lang="en-GB" baseline="0" dirty="0">
                <a:sym typeface="Wingdings" panose="05000000000000000000" pitchFamily="2" charset="2"/>
              </a:rPr>
              <a:t>	     - Users search few words so existence of search query important</a:t>
            </a:r>
          </a:p>
          <a:p>
            <a:pPr marL="0" indent="0" algn="just">
              <a:buNone/>
            </a:pPr>
            <a:r>
              <a:rPr lang="en-GB" u="sng" baseline="0" dirty="0">
                <a:sym typeface="Wingdings" panose="05000000000000000000" pitchFamily="2" charset="2"/>
              </a:rPr>
              <a:t>	     - Existence in title/</a:t>
            </a:r>
            <a:r>
              <a:rPr lang="en-GB" u="sng" baseline="0" dirty="0" err="1">
                <a:sym typeface="Wingdings" panose="05000000000000000000" pitchFamily="2" charset="2"/>
              </a:rPr>
              <a:t>Desc</a:t>
            </a:r>
            <a:r>
              <a:rPr lang="en-GB" u="sng" baseline="0" dirty="0">
                <a:sym typeface="Wingdings" panose="05000000000000000000" pitchFamily="2" charset="2"/>
              </a:rPr>
              <a:t> – Last word in title/</a:t>
            </a:r>
            <a:r>
              <a:rPr lang="en-GB" u="sng" baseline="0" dirty="0" err="1">
                <a:sym typeface="Wingdings" panose="05000000000000000000" pitchFamily="2" charset="2"/>
              </a:rPr>
              <a:t>Desc</a:t>
            </a:r>
            <a:endParaRPr lang="en-GB" u="sng" baseline="0" dirty="0">
              <a:sym typeface="Wingdings" panose="05000000000000000000" pitchFamily="2" charset="2"/>
            </a:endParaRPr>
          </a:p>
          <a:p>
            <a:pPr marL="0" indent="0" algn="just">
              <a:buNone/>
            </a:pPr>
            <a:r>
              <a:rPr lang="en-GB" b="1" baseline="0" dirty="0">
                <a:sym typeface="Wingdings" panose="05000000000000000000" pitchFamily="2" charset="2"/>
              </a:rPr>
              <a:t>Brands: 	     </a:t>
            </a:r>
            <a:r>
              <a:rPr lang="en-GB" b="0" baseline="0" dirty="0">
                <a:sym typeface="Wingdings" panose="05000000000000000000" pitchFamily="2" charset="2"/>
              </a:rPr>
              <a:t>- Most </a:t>
            </a:r>
            <a:r>
              <a:rPr lang="en-GB" baseline="0" dirty="0">
                <a:sym typeface="Wingdings" panose="05000000000000000000" pitchFamily="2" charset="2"/>
              </a:rPr>
              <a:t>common attribute (86250/86264 products)</a:t>
            </a:r>
          </a:p>
          <a:p>
            <a:pPr marL="0" indent="0" algn="just">
              <a:buNone/>
            </a:pPr>
            <a:r>
              <a:rPr lang="en-GB" baseline="0" dirty="0">
                <a:sym typeface="Wingdings" panose="05000000000000000000" pitchFamily="2" charset="2"/>
              </a:rPr>
              <a:t>              	     - Distinct brand values – 4290</a:t>
            </a:r>
          </a:p>
          <a:p>
            <a:pPr marL="0" indent="0" algn="just">
              <a:buNone/>
            </a:pPr>
            <a:r>
              <a:rPr lang="en-GB" u="sng" baseline="0" dirty="0">
                <a:sym typeface="Wingdings" panose="05000000000000000000" pitchFamily="2" charset="2"/>
              </a:rPr>
              <a:t>              	     - 3 Features: Word Count – Brand Ratio(Made more </a:t>
            </a:r>
            <a:r>
              <a:rPr lang="en-GB" u="sng" baseline="0" dirty="0" err="1">
                <a:sym typeface="Wingdings" panose="05000000000000000000" pitchFamily="2" charset="2"/>
              </a:rPr>
              <a:t>sence</a:t>
            </a:r>
            <a:r>
              <a:rPr lang="en-GB" u="sng" baseline="0" dirty="0">
                <a:sym typeface="Wingdings" panose="05000000000000000000" pitchFamily="2" charset="2"/>
              </a:rPr>
              <a:t> to divide by the brand) – Brand Numerical</a:t>
            </a:r>
          </a:p>
          <a:p>
            <a:pPr marL="0" indent="0" algn="just">
              <a:buNone/>
            </a:pPr>
            <a:r>
              <a:rPr lang="en-GB" b="1" baseline="0" dirty="0">
                <a:sym typeface="Wingdings" panose="05000000000000000000" pitchFamily="2" charset="2"/>
              </a:rPr>
              <a:t>Extra features:</a:t>
            </a:r>
            <a:r>
              <a:rPr lang="en-GB" b="0" baseline="0" dirty="0">
                <a:sym typeface="Wingdings" panose="05000000000000000000" pitchFamily="2" charset="2"/>
              </a:rPr>
              <a:t>    - </a:t>
            </a:r>
            <a:r>
              <a:rPr lang="en-GB" baseline="0" dirty="0">
                <a:sym typeface="Wingdings" panose="05000000000000000000" pitchFamily="2" charset="2"/>
              </a:rPr>
              <a:t>Word Counts: Query, Title, </a:t>
            </a:r>
            <a:r>
              <a:rPr lang="en-GB" baseline="0" dirty="0" err="1">
                <a:sym typeface="Wingdings" panose="05000000000000000000" pitchFamily="2" charset="2"/>
              </a:rPr>
              <a:t>Desc</a:t>
            </a:r>
            <a:r>
              <a:rPr lang="en-GB" baseline="0" dirty="0">
                <a:sym typeface="Wingdings" panose="05000000000000000000" pitchFamily="2" charset="2"/>
              </a:rPr>
              <a:t>. – Common words: Search / Title, Search/</a:t>
            </a:r>
            <a:r>
              <a:rPr lang="en-GB" baseline="0" dirty="0" err="1">
                <a:sym typeface="Wingdings" panose="05000000000000000000" pitchFamily="2" charset="2"/>
              </a:rPr>
              <a:t>Desc</a:t>
            </a:r>
            <a:r>
              <a:rPr lang="en-GB" baseline="0" dirty="0">
                <a:sym typeface="Wingdings" panose="05000000000000000000" pitchFamily="2" charset="2"/>
              </a:rPr>
              <a:t> – Query Length</a:t>
            </a:r>
          </a:p>
          <a:p>
            <a:pPr marL="0" indent="0" algn="just">
              <a:buNone/>
            </a:pPr>
            <a:r>
              <a:rPr lang="en-GB" baseline="0" dirty="0">
                <a:sym typeface="Wingdings" panose="05000000000000000000" pitchFamily="2" charset="2"/>
              </a:rPr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01837-D9B4-4140-8B18-11EA6BF1B100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99745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01837-D9B4-4140-8B18-11EA6BF1B100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91513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01837-D9B4-4140-8B18-11EA6BF1B100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34632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01837-D9B4-4140-8B18-11EA6BF1B100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6436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BDDAFA7A-6445-4002-8C74-4055B96B083F}" type="datetimeFigureOut">
              <a:rPr lang="en-US" smtClean="0"/>
              <a:t>5/9/16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3CE3CCBD-19B9-490E-AA2D-3CF6990B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1356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FA7A-6445-4002-8C74-4055B96B083F}" type="datetimeFigureOut">
              <a:rPr lang="en-US" smtClean="0"/>
              <a:t>5/9/16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3CCBD-19B9-490E-AA2D-3CF6990B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856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DDAFA7A-6445-4002-8C74-4055B96B083F}" type="datetimeFigureOut">
              <a:rPr lang="en-US" smtClean="0"/>
              <a:t>5/9/16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CE3CCBD-19B9-490E-AA2D-3CF6990B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0504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DDAFA7A-6445-4002-8C74-4055B96B083F}" type="datetimeFigureOut">
              <a:rPr lang="en-US" smtClean="0"/>
              <a:t>5/9/16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CE3CCBD-19B9-490E-AA2D-3CF6990B033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002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DDAFA7A-6445-4002-8C74-4055B96B083F}" type="datetimeFigureOut">
              <a:rPr lang="en-US" smtClean="0"/>
              <a:t>5/9/16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CE3CCBD-19B9-490E-AA2D-3CF6990B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3748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FA7A-6445-4002-8C74-4055B96B083F}" type="datetimeFigureOut">
              <a:rPr lang="en-US" smtClean="0"/>
              <a:t>5/9/16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3CCBD-19B9-490E-AA2D-3CF6990B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021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FA7A-6445-4002-8C74-4055B96B083F}" type="datetimeFigureOut">
              <a:rPr lang="en-US" smtClean="0"/>
              <a:t>5/9/16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3CCBD-19B9-490E-AA2D-3CF6990B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8827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FA7A-6445-4002-8C74-4055B96B083F}" type="datetimeFigureOut">
              <a:rPr lang="en-US" smtClean="0"/>
              <a:t>5/9/16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3CCBD-19B9-490E-AA2D-3CF6990B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720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DDAFA7A-6445-4002-8C74-4055B96B083F}" type="datetimeFigureOut">
              <a:rPr lang="en-US" smtClean="0"/>
              <a:t>5/9/16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CE3CCBD-19B9-490E-AA2D-3CF6990B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4113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FA7A-6445-4002-8C74-4055B96B083F}" type="datetimeFigureOut">
              <a:rPr lang="en-US" smtClean="0"/>
              <a:t>5/9/16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3CCBD-19B9-490E-AA2D-3CF6990B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625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DDAFA7A-6445-4002-8C74-4055B96B083F}" type="datetimeFigureOut">
              <a:rPr lang="en-US" smtClean="0"/>
              <a:t>5/9/16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CE3CCBD-19B9-490E-AA2D-3CF6990B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190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FA7A-6445-4002-8C74-4055B96B083F}" type="datetimeFigureOut">
              <a:rPr lang="en-US" smtClean="0"/>
              <a:t>5/9/16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3CCBD-19B9-490E-AA2D-3CF6990B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7368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FA7A-6445-4002-8C74-4055B96B083F}" type="datetimeFigureOut">
              <a:rPr lang="en-US" smtClean="0"/>
              <a:t>5/9/16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3CCBD-19B9-490E-AA2D-3CF6990B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770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FA7A-6445-4002-8C74-4055B96B083F}" type="datetimeFigureOut">
              <a:rPr lang="en-US" smtClean="0"/>
              <a:t>5/9/16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3CCBD-19B9-490E-AA2D-3CF6990B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366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FA7A-6445-4002-8C74-4055B96B083F}" type="datetimeFigureOut">
              <a:rPr lang="en-US" smtClean="0"/>
              <a:t>5/9/16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3CCBD-19B9-490E-AA2D-3CF6990B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950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FA7A-6445-4002-8C74-4055B96B083F}" type="datetimeFigureOut">
              <a:rPr lang="en-US" smtClean="0"/>
              <a:t>5/9/16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3CCBD-19B9-490E-AA2D-3CF6990B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5755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FA7A-6445-4002-8C74-4055B96B083F}" type="datetimeFigureOut">
              <a:rPr lang="en-US" smtClean="0"/>
              <a:t>5/9/16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3CCBD-19B9-490E-AA2D-3CF6990B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782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AFA7A-6445-4002-8C74-4055B96B083F}" type="datetimeFigureOut">
              <a:rPr lang="en-US" smtClean="0"/>
              <a:t>5/9/16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3CCBD-19B9-490E-AA2D-3CF6990B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7800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85" r:id="rId1"/>
    <p:sldLayoutId id="2147484286" r:id="rId2"/>
    <p:sldLayoutId id="2147484287" r:id="rId3"/>
    <p:sldLayoutId id="2147484288" r:id="rId4"/>
    <p:sldLayoutId id="2147484289" r:id="rId5"/>
    <p:sldLayoutId id="2147484290" r:id="rId6"/>
    <p:sldLayoutId id="2147484291" r:id="rId7"/>
    <p:sldLayoutId id="2147484292" r:id="rId8"/>
    <p:sldLayoutId id="2147484293" r:id="rId9"/>
    <p:sldLayoutId id="2147484294" r:id="rId10"/>
    <p:sldLayoutId id="2147484295" r:id="rId11"/>
    <p:sldLayoutId id="2147484296" r:id="rId12"/>
    <p:sldLayoutId id="2147484297" r:id="rId13"/>
    <p:sldLayoutId id="2147484298" r:id="rId14"/>
    <p:sldLayoutId id="2147484299" r:id="rId15"/>
    <p:sldLayoutId id="2147484300" r:id="rId16"/>
    <p:sldLayoutId id="2147484301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3087" y="1177603"/>
            <a:ext cx="10909738" cy="1996967"/>
          </a:xfrm>
        </p:spPr>
        <p:txBody>
          <a:bodyPr>
            <a:normAutofit fontScale="90000"/>
          </a:bodyPr>
          <a:lstStyle/>
          <a:p>
            <a:r>
              <a:rPr lang="en-US" sz="6000" b="1" dirty="0">
                <a:solidFill>
                  <a:schemeClr val="tx1">
                    <a:lumMod val="95000"/>
                  </a:schemeClr>
                </a:solidFill>
              </a:rPr>
              <a:t/>
            </a:r>
            <a:br>
              <a:rPr lang="en-US" sz="6000" b="1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sz="6000" b="1" dirty="0">
                <a:solidFill>
                  <a:schemeClr val="tx1">
                    <a:lumMod val="95000"/>
                  </a:schemeClr>
                </a:solidFill>
              </a:rPr>
              <a:t>Home Depot</a:t>
            </a:r>
            <a:br>
              <a:rPr lang="en-US" sz="6000" b="1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sz="6000" b="1" dirty="0">
                <a:solidFill>
                  <a:schemeClr val="tx1">
                    <a:lumMod val="95000"/>
                  </a:schemeClr>
                </a:solidFill>
              </a:rPr>
              <a:t>Product Search Relevance</a:t>
            </a:r>
            <a:endParaRPr lang="en-US" sz="3600" b="1" cap="small" dirty="0">
              <a:solidFill>
                <a:schemeClr val="tx1">
                  <a:lumMod val="95000"/>
                </a:schemeClr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0"/>
            <a:ext cx="9492712" cy="1854199"/>
          </a:xfrm>
        </p:spPr>
        <p:txBody>
          <a:bodyPr>
            <a:noAutofit/>
          </a:bodyPr>
          <a:lstStyle/>
          <a:p>
            <a:pPr algn="ctr"/>
            <a:r>
              <a:rPr lang="en-US" sz="3200" dirty="0" smtClean="0"/>
              <a:t>Team </a:t>
            </a:r>
            <a:r>
              <a:rPr lang="en-US" sz="3200" b="1" dirty="0" smtClean="0"/>
              <a:t>P</a:t>
            </a:r>
            <a:r>
              <a:rPr lang="en-US" sz="3200" b="1" dirty="0" smtClean="0"/>
              <a:t>hi1337</a:t>
            </a:r>
            <a:endParaRPr lang="en-US" sz="3200" b="1" dirty="0"/>
          </a:p>
          <a:p>
            <a:pPr algn="ctr"/>
            <a:r>
              <a:rPr lang="en-GB" sz="3200" dirty="0" err="1">
                <a:effectLst/>
              </a:rPr>
              <a:t>Antonios</a:t>
            </a:r>
            <a:r>
              <a:rPr lang="en-GB" sz="3200" dirty="0">
                <a:effectLst/>
              </a:rPr>
              <a:t>, </a:t>
            </a:r>
            <a:r>
              <a:rPr lang="en-GB" sz="3200" dirty="0" err="1">
                <a:effectLst/>
              </a:rPr>
              <a:t>Nikolaos</a:t>
            </a:r>
            <a:r>
              <a:rPr lang="en-GB" sz="3200" dirty="0">
                <a:effectLst/>
              </a:rPr>
              <a:t>, Napoleon, </a:t>
            </a:r>
            <a:r>
              <a:rPr lang="en-GB" sz="3200" dirty="0" err="1">
                <a:effectLst/>
              </a:rPr>
              <a:t>Adisorn</a:t>
            </a:r>
            <a:r>
              <a:rPr lang="en-GB" sz="3200" dirty="0">
                <a:effectLst/>
              </a:rPr>
              <a:t>, </a:t>
            </a:r>
            <a:r>
              <a:rPr lang="en-GB" sz="3200" dirty="0" err="1">
                <a:effectLst/>
              </a:rPr>
              <a:t>Emmanouil</a:t>
            </a:r>
            <a:r>
              <a:rPr lang="en-GB" sz="3200" dirty="0">
                <a:effectLst/>
              </a:rPr>
              <a:t> &amp; Ali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7536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200" dirty="0"/>
          </a:p>
          <a:p>
            <a:r>
              <a:rPr lang="en-US" sz="3200" dirty="0" smtClean="0"/>
              <a:t>Noisy dataset</a:t>
            </a:r>
          </a:p>
          <a:p>
            <a:r>
              <a:rPr lang="en-US" sz="3200" dirty="0" smtClean="0"/>
              <a:t>Models prone to overfitting</a:t>
            </a:r>
          </a:p>
          <a:p>
            <a:r>
              <a:rPr lang="en-US" sz="3200" dirty="0" smtClean="0"/>
              <a:t>Preprocessing and feature extraction key to success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7884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1">
                    <a:lumMod val="95000"/>
                  </a:schemeClr>
                </a:solidFill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905179"/>
            <a:ext cx="9905998" cy="420703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The Scenario</a:t>
            </a:r>
          </a:p>
          <a:p>
            <a:pPr lvl="1"/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The Project</a:t>
            </a:r>
          </a:p>
          <a:p>
            <a:pPr lvl="1"/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The data</a:t>
            </a: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The Analytics</a:t>
            </a:r>
          </a:p>
          <a:p>
            <a:pPr lvl="1"/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Data Pre-processing</a:t>
            </a:r>
          </a:p>
          <a:p>
            <a:pPr lvl="1"/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Feature Engineering</a:t>
            </a:r>
          </a:p>
          <a:p>
            <a:pPr lvl="1"/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Data Modelling Algorithms</a:t>
            </a:r>
          </a:p>
          <a:p>
            <a:pPr lvl="1"/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Analytics Results</a:t>
            </a: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Conclusion</a:t>
            </a:r>
          </a:p>
          <a:p>
            <a:pPr lvl="1"/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007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1">
                    <a:lumMod val="95000"/>
                  </a:schemeClr>
                </a:solidFill>
              </a:rPr>
              <a:t>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3200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sz="3200" dirty="0">
                <a:solidFill>
                  <a:schemeClr val="tx1">
                    <a:lumMod val="95000"/>
                  </a:schemeClr>
                </a:solidFill>
              </a:rPr>
              <a:t>The Problem:</a:t>
            </a:r>
          </a:p>
          <a:p>
            <a:pPr lvl="1"/>
            <a:r>
              <a:rPr lang="en-US" sz="3000" dirty="0">
                <a:solidFill>
                  <a:schemeClr val="tx1">
                    <a:lumMod val="95000"/>
                  </a:schemeClr>
                </a:solidFill>
              </a:rPr>
              <a:t>Supervised Learning Problem</a:t>
            </a:r>
          </a:p>
          <a:p>
            <a:r>
              <a:rPr lang="en-US" sz="3200" dirty="0">
                <a:solidFill>
                  <a:schemeClr val="tx1">
                    <a:lumMod val="95000"/>
                  </a:schemeClr>
                </a:solidFill>
              </a:rPr>
              <a:t>The Objective:</a:t>
            </a:r>
          </a:p>
          <a:p>
            <a:pPr lvl="1"/>
            <a:r>
              <a:rPr lang="en-US" sz="3000" dirty="0">
                <a:solidFill>
                  <a:schemeClr val="tx1">
                    <a:lumMod val="95000"/>
                  </a:schemeClr>
                </a:solidFill>
              </a:rPr>
              <a:t>Predict the relevance of Search Results.</a:t>
            </a:r>
          </a:p>
          <a:p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85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b="1" dirty="0">
                <a:solidFill>
                  <a:schemeClr val="tx1">
                    <a:lumMod val="95000"/>
                  </a:schemeClr>
                </a:solidFill>
              </a:rPr>
              <a:t>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sz="3600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GB" sz="3600" dirty="0">
                <a:solidFill>
                  <a:schemeClr val="tx1">
                    <a:lumMod val="95000"/>
                  </a:schemeClr>
                </a:solidFill>
              </a:rPr>
              <a:t>Search </a:t>
            </a:r>
            <a:r>
              <a:rPr lang="en-GB" sz="3600" dirty="0" smtClean="0">
                <a:solidFill>
                  <a:schemeClr val="tx1">
                    <a:lumMod val="95000"/>
                  </a:schemeClr>
                </a:solidFill>
              </a:rPr>
              <a:t>Queries</a:t>
            </a:r>
          </a:p>
          <a:p>
            <a:r>
              <a:rPr lang="en-GB" sz="3600" dirty="0" smtClean="0">
                <a:solidFill>
                  <a:schemeClr val="tx1">
                    <a:lumMod val="95000"/>
                  </a:schemeClr>
                </a:solidFill>
              </a:rPr>
              <a:t>Relevance Scores</a:t>
            </a:r>
            <a:endParaRPr lang="en-GB" sz="3600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sz="3600" dirty="0" smtClean="0">
                <a:solidFill>
                  <a:schemeClr val="tx1">
                    <a:lumMod val="95000"/>
                  </a:schemeClr>
                </a:solidFill>
              </a:rPr>
              <a:t>Product Information</a:t>
            </a:r>
            <a:endParaRPr lang="en-GB" sz="3600" dirty="0">
              <a:solidFill>
                <a:schemeClr val="tx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en-GB" sz="3600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56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1">
                    <a:lumMod val="95000"/>
                  </a:schemeClr>
                </a:solidFill>
              </a:rPr>
              <a:t>Data Pre-processing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7907" y="1920677"/>
            <a:ext cx="9310603" cy="4164992"/>
          </a:xfrm>
        </p:spPr>
        <p:txBody>
          <a:bodyPr>
            <a:normAutofit/>
          </a:bodyPr>
          <a:lstStyle/>
          <a:p>
            <a:endParaRPr lang="en-US" sz="2800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sz="2800" dirty="0">
                <a:solidFill>
                  <a:schemeClr val="tx1">
                    <a:lumMod val="95000"/>
                  </a:schemeClr>
                </a:solidFill>
              </a:rPr>
              <a:t>Special Characters</a:t>
            </a:r>
          </a:p>
          <a:p>
            <a:r>
              <a:rPr lang="en-US" sz="2800" dirty="0">
                <a:solidFill>
                  <a:schemeClr val="tx1">
                    <a:lumMod val="95000"/>
                  </a:schemeClr>
                </a:solidFill>
              </a:rPr>
              <a:t>Punctuation/ </a:t>
            </a:r>
            <a:r>
              <a:rPr lang="en-US" sz="2800" dirty="0" smtClean="0">
                <a:solidFill>
                  <a:schemeClr val="tx1">
                    <a:lumMod val="95000"/>
                  </a:schemeClr>
                </a:solidFill>
              </a:rPr>
              <a:t>Typographical </a:t>
            </a:r>
            <a:r>
              <a:rPr lang="en-US" sz="2800" dirty="0">
                <a:solidFill>
                  <a:schemeClr val="tx1">
                    <a:lumMod val="95000"/>
                  </a:schemeClr>
                </a:solidFill>
              </a:rPr>
              <a:t>Errors</a:t>
            </a:r>
          </a:p>
          <a:p>
            <a:r>
              <a:rPr lang="en-US" sz="2800" dirty="0" smtClean="0">
                <a:solidFill>
                  <a:schemeClr val="tx1">
                    <a:lumMod val="95000"/>
                  </a:schemeClr>
                </a:solidFill>
              </a:rPr>
              <a:t>Units </a:t>
            </a:r>
            <a:r>
              <a:rPr lang="en-US" sz="2800" dirty="0">
                <a:solidFill>
                  <a:schemeClr val="tx1">
                    <a:lumMod val="95000"/>
                  </a:schemeClr>
                </a:solidFill>
              </a:rPr>
              <a:t>of Measurement </a:t>
            </a:r>
            <a:r>
              <a:rPr lang="en-US" sz="2800" dirty="0" smtClean="0">
                <a:solidFill>
                  <a:schemeClr val="tx1">
                    <a:lumMod val="95000"/>
                  </a:schemeClr>
                </a:solidFill>
              </a:rPr>
              <a:t>handling</a:t>
            </a:r>
            <a:endParaRPr lang="en-US" sz="2800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sz="2800" dirty="0">
                <a:solidFill>
                  <a:schemeClr val="tx1">
                    <a:lumMod val="95000"/>
                  </a:schemeClr>
                </a:solidFill>
              </a:rPr>
              <a:t>Tokenizing/Stemming and Stopwords</a:t>
            </a:r>
          </a:p>
          <a:p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724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391546" cy="5059457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1">
                    <a:lumMod val="95000"/>
                  </a:schemeClr>
                </a:solidFill>
              </a:rPr>
              <a:t>Feature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4027" y="1626209"/>
            <a:ext cx="6127988" cy="4164992"/>
          </a:xfrm>
        </p:spPr>
        <p:txBody>
          <a:bodyPr>
            <a:normAutofit fontScale="92500"/>
          </a:bodyPr>
          <a:lstStyle/>
          <a:p>
            <a:r>
              <a:rPr lang="en-US" sz="3600" dirty="0">
                <a:solidFill>
                  <a:schemeClr val="tx1">
                    <a:lumMod val="95000"/>
                  </a:schemeClr>
                </a:solidFill>
              </a:rPr>
              <a:t>Common word Ratios</a:t>
            </a:r>
          </a:p>
          <a:p>
            <a:r>
              <a:rPr lang="en-US" sz="3600" dirty="0" err="1">
                <a:solidFill>
                  <a:schemeClr val="tx1">
                    <a:lumMod val="95000"/>
                  </a:schemeClr>
                </a:solidFill>
              </a:rPr>
              <a:t>TF-IDF</a:t>
            </a:r>
            <a:endParaRPr lang="en-US" sz="3600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sz="3600" dirty="0" err="1">
                <a:solidFill>
                  <a:schemeClr val="tx1">
                    <a:lumMod val="95000"/>
                  </a:schemeClr>
                </a:solidFill>
              </a:rPr>
              <a:t>LSA</a:t>
            </a:r>
            <a:r>
              <a:rPr lang="en-US" sz="3600" dirty="0">
                <a:solidFill>
                  <a:schemeClr val="tx1">
                    <a:lumMod val="95000"/>
                  </a:schemeClr>
                </a:solidFill>
              </a:rPr>
              <a:t> with </a:t>
            </a:r>
            <a:r>
              <a:rPr lang="en-US" sz="3600" dirty="0" err="1">
                <a:solidFill>
                  <a:schemeClr val="tx1">
                    <a:lumMod val="95000"/>
                  </a:schemeClr>
                </a:solidFill>
              </a:rPr>
              <a:t>SVD</a:t>
            </a:r>
            <a:endParaRPr lang="en-US" sz="3600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sz="3600" dirty="0">
                <a:solidFill>
                  <a:schemeClr val="tx1">
                    <a:lumMod val="95000"/>
                  </a:schemeClr>
                </a:solidFill>
              </a:rPr>
              <a:t>Analyzing the Search Query</a:t>
            </a:r>
          </a:p>
          <a:p>
            <a:r>
              <a:rPr lang="en-US" sz="3600" dirty="0">
                <a:solidFill>
                  <a:schemeClr val="tx1">
                    <a:lumMod val="95000"/>
                  </a:schemeClr>
                </a:solidFill>
              </a:rPr>
              <a:t>Exploring the Brands</a:t>
            </a:r>
          </a:p>
          <a:p>
            <a:r>
              <a:rPr lang="en-US" sz="3600" dirty="0" smtClean="0">
                <a:solidFill>
                  <a:schemeClr val="tx1">
                    <a:lumMod val="95000"/>
                  </a:schemeClr>
                </a:solidFill>
              </a:rPr>
              <a:t>Special </a:t>
            </a:r>
            <a:r>
              <a:rPr lang="en-US" sz="3600" dirty="0">
                <a:solidFill>
                  <a:schemeClr val="tx1">
                    <a:lumMod val="95000"/>
                  </a:schemeClr>
                </a:solidFill>
              </a:rPr>
              <a:t>word counts as features</a:t>
            </a:r>
          </a:p>
          <a:p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96947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1">
                    <a:lumMod val="95000"/>
                  </a:schemeClr>
                </a:solidFill>
              </a:rPr>
              <a:t>Data Modelling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200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sz="3600" dirty="0">
                <a:solidFill>
                  <a:schemeClr val="tx1">
                    <a:lumMod val="95000"/>
                  </a:schemeClr>
                </a:solidFill>
              </a:rPr>
              <a:t>Linear Regression</a:t>
            </a:r>
          </a:p>
          <a:p>
            <a:r>
              <a:rPr lang="en-US" sz="3600" dirty="0">
                <a:solidFill>
                  <a:schemeClr val="tx1">
                    <a:lumMod val="95000"/>
                  </a:schemeClr>
                </a:solidFill>
              </a:rPr>
              <a:t>Support Vector Machines</a:t>
            </a:r>
          </a:p>
          <a:p>
            <a:r>
              <a:rPr lang="en-US" sz="3600" dirty="0">
                <a:solidFill>
                  <a:schemeClr val="tx1">
                    <a:lumMod val="95000"/>
                  </a:schemeClr>
                </a:solidFill>
              </a:rPr>
              <a:t>Random Forest </a:t>
            </a:r>
            <a:r>
              <a:rPr lang="en-US" sz="3600" dirty="0" err="1">
                <a:solidFill>
                  <a:schemeClr val="tx1">
                    <a:lumMod val="95000"/>
                  </a:schemeClr>
                </a:solidFill>
              </a:rPr>
              <a:t>Regressor</a:t>
            </a:r>
            <a:endParaRPr lang="en-US" sz="3600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8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chemeClr val="tx1">
                    <a:lumMod val="95000"/>
                  </a:schemeClr>
                </a:solidFill>
              </a:rPr>
              <a:t>FEATURE IMPORTANCE</a:t>
            </a:r>
            <a:endParaRPr lang="en-GB" sz="3600" b="1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366" y="2193925"/>
            <a:ext cx="7675267" cy="4024313"/>
          </a:xfrm>
        </p:spPr>
      </p:pic>
    </p:spTree>
    <p:extLst>
      <p:ext uri="{BB962C8B-B14F-4D97-AF65-F5344CB8AC3E}">
        <p14:creationId xmlns:p14="http://schemas.microsoft.com/office/powerpoint/2010/main" val="3790333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1">
                    <a:lumMod val="95000"/>
                  </a:schemeClr>
                </a:solidFill>
              </a:rPr>
              <a:t>Analytics results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8670022"/>
              </p:ext>
            </p:extLst>
          </p:nvPr>
        </p:nvGraphicFramePr>
        <p:xfrm>
          <a:off x="460305" y="2057401"/>
          <a:ext cx="11045895" cy="4127699"/>
        </p:xfrm>
        <a:graphic>
          <a:graphicData uri="http://schemas.openxmlformats.org/drawingml/2006/table">
            <a:tbl>
              <a:tblPr/>
              <a:tblGrid>
                <a:gridCol w="26503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50380">
                  <a:extLst>
                    <a:ext uri="{9D8B030D-6E8A-4147-A177-3AD203B41FA5}">
                      <a16:colId xmlns:a16="http://schemas.microsoft.com/office/drawing/2014/main" xmlns="" val="1446668731"/>
                    </a:ext>
                  </a:extLst>
                </a:gridCol>
                <a:gridCol w="2650380">
                  <a:extLst>
                    <a:ext uri="{9D8B030D-6E8A-4147-A177-3AD203B41FA5}">
                      <a16:colId xmlns:a16="http://schemas.microsoft.com/office/drawing/2014/main" xmlns="" val="3945954696"/>
                    </a:ext>
                  </a:extLst>
                </a:gridCol>
                <a:gridCol w="309475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049235">
                <a:tc>
                  <a:txBody>
                    <a:bodyPr/>
                    <a:lstStyle/>
                    <a:p>
                      <a:pPr algn="ctr" fontAlgn="b"/>
                      <a:r>
                        <a:rPr lang="en-GB" sz="25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Algorithm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5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Training Set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5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Validation Set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5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Submission Score </a:t>
                      </a:r>
                    </a:p>
                    <a:p>
                      <a:pPr algn="ctr" fontAlgn="b"/>
                      <a:r>
                        <a:rPr lang="en-GB" sz="25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(Test Set)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20090"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Linear Regression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0.48063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0.47979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0.48765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029187"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Random Forest </a:t>
                      </a:r>
                      <a:r>
                        <a:rPr lang="en-GB" sz="2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Regressor</a:t>
                      </a:r>
                      <a:endParaRPr lang="en-GB" sz="2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0.47444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0.47777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0.48815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029187"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Support Vector Machine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0.45059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0.47641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0.49091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50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571</TotalTime>
  <Words>587</Words>
  <Application>Microsoft Macintosh PowerPoint</Application>
  <PresentationFormat>Widescreen</PresentationFormat>
  <Paragraphs>123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Century Gothic</vt:lpstr>
      <vt:lpstr>Wingdings</vt:lpstr>
      <vt:lpstr>Arial</vt:lpstr>
      <vt:lpstr>Vapor Trail</vt:lpstr>
      <vt:lpstr> Home Depot Product Search Relevance</vt:lpstr>
      <vt:lpstr>Agenda</vt:lpstr>
      <vt:lpstr>The Project</vt:lpstr>
      <vt:lpstr>The Data</vt:lpstr>
      <vt:lpstr>Data Pre-processing</vt:lpstr>
      <vt:lpstr>Feature Engineering</vt:lpstr>
      <vt:lpstr>Data Modelling ALGORITHMS</vt:lpstr>
      <vt:lpstr>FEATURE IMPORTANCE</vt:lpstr>
      <vt:lpstr>Analytics results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Crime in London</dc:title>
  <dc:creator>Miguel Ballesteros</dc:creator>
  <cp:lastModifiedBy>koskinas n. (nk5g15)</cp:lastModifiedBy>
  <cp:revision>47</cp:revision>
  <dcterms:created xsi:type="dcterms:W3CDTF">2015-12-14T05:06:36Z</dcterms:created>
  <dcterms:modified xsi:type="dcterms:W3CDTF">2016-05-09T01:03:36Z</dcterms:modified>
</cp:coreProperties>
</file>