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1" r:id="rId6"/>
    <p:sldId id="26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7" autoAdjust="0"/>
    <p:restoredTop sz="49068" autoAdjust="0"/>
  </p:normalViewPr>
  <p:slideViewPr>
    <p:cSldViewPr snapToGrid="0">
      <p:cViewPr varScale="1">
        <p:scale>
          <a:sx n="42" d="100"/>
          <a:sy n="42" d="100"/>
        </p:scale>
        <p:origin x="23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FF9F3-B8F7-44D8-B55E-59E955E4F250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01837-D9B4-4140-8B18-11EA6BF1B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5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 very much for providing us an opportunity</a:t>
            </a:r>
            <a:r>
              <a:rPr lang="en-GB" baseline="0" dirty="0"/>
              <a:t> to work on very challenging project.</a:t>
            </a:r>
          </a:p>
          <a:p>
            <a:r>
              <a:rPr lang="en-GB" baseline="0" dirty="0"/>
              <a:t>I am very grateful to Jon and Markus for providing guidance and support on this project.</a:t>
            </a:r>
          </a:p>
          <a:p>
            <a:endParaRPr lang="en-GB" baseline="0" dirty="0"/>
          </a:p>
          <a:p>
            <a:r>
              <a:rPr lang="en-GB" baseline="0" dirty="0"/>
              <a:t>Our project was to participate as team in </a:t>
            </a:r>
            <a:r>
              <a:rPr lang="en-GB" baseline="0" dirty="0" err="1"/>
              <a:t>Kaggle</a:t>
            </a:r>
            <a:r>
              <a:rPr lang="en-GB" baseline="0" dirty="0"/>
              <a:t> for Home Depot Product Search Relevance.</a:t>
            </a:r>
          </a:p>
          <a:p>
            <a:endParaRPr lang="en-GB" baseline="0" dirty="0"/>
          </a:p>
          <a:p>
            <a:r>
              <a:rPr lang="en-GB" baseline="0" dirty="0"/>
              <a:t>Our team “phi1337” comprises of Tony, Nick, Napoleon, </a:t>
            </a:r>
            <a:r>
              <a:rPr lang="en-GB" baseline="0" dirty="0" err="1"/>
              <a:t>Adisorn</a:t>
            </a:r>
            <a:r>
              <a:rPr lang="en-GB" baseline="0" dirty="0"/>
              <a:t>, </a:t>
            </a:r>
            <a:r>
              <a:rPr lang="en-GB" baseline="0" dirty="0" err="1"/>
              <a:t>Emmanouil</a:t>
            </a:r>
            <a:r>
              <a:rPr lang="en-GB" baseline="0" dirty="0"/>
              <a:t> and Ali.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61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Agenda of today’s presentation is that.</a:t>
            </a:r>
            <a:r>
              <a:rPr lang="en-GB" baseline="0" dirty="0"/>
              <a:t> </a:t>
            </a:r>
          </a:p>
          <a:p>
            <a:endParaRPr lang="en-GB" baseline="0" dirty="0"/>
          </a:p>
          <a:p>
            <a:r>
              <a:rPr lang="en-GB" baseline="0" dirty="0"/>
              <a:t>Firstly </a:t>
            </a:r>
            <a:r>
              <a:rPr lang="en-GB" dirty="0"/>
              <a:t>we will briefly present</a:t>
            </a:r>
            <a:r>
              <a:rPr lang="en-GB" baseline="0" dirty="0"/>
              <a:t> the project background and Dataset provided. </a:t>
            </a:r>
          </a:p>
          <a:p>
            <a:endParaRPr lang="en-GB" baseline="0" dirty="0"/>
          </a:p>
          <a:p>
            <a:r>
              <a:rPr lang="en-GB" baseline="0" dirty="0"/>
              <a:t>In the second section, we will present the Data Processing techniques used with various algorithms and results.</a:t>
            </a:r>
          </a:p>
          <a:p>
            <a:endParaRPr lang="en-GB" baseline="0" dirty="0"/>
          </a:p>
          <a:p>
            <a:r>
              <a:rPr lang="en-GB" baseline="0" dirty="0"/>
              <a:t>In the end we will present the conclusion and provide opportunity of any questions.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96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may know that online retailers are working very hard to maximize the sales by providing the right product at the right time of purchase. </a:t>
            </a:r>
          </a:p>
          <a:p>
            <a:endParaRPr lang="en-GB" baseline="0" dirty="0"/>
          </a:p>
          <a:p>
            <a:r>
              <a:rPr lang="en-GB" baseline="0" dirty="0"/>
              <a:t>This project is predict the relevance of search results based on search queries. </a:t>
            </a:r>
          </a:p>
          <a:p>
            <a:r>
              <a:rPr lang="en-GB" baseline="0" dirty="0"/>
              <a:t>The prediction and relevance has commercial importance as displaying right product means that there is high chance of product purchase.</a:t>
            </a:r>
          </a:p>
          <a:p>
            <a:endParaRPr lang="en-GB" baseline="0" dirty="0"/>
          </a:p>
          <a:p>
            <a:r>
              <a:rPr lang="en-GB" baseline="0" dirty="0"/>
              <a:t>This is Supervised Learning Problem and we have successfully implemented as per the expectation of the competition.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11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The training set consists</a:t>
            </a:r>
            <a:r>
              <a:rPr lang="en-GB" baseline="0" dirty="0"/>
              <a:t> of Search Queries, Search Results and Scores depicting the relevance of the search results. </a:t>
            </a:r>
          </a:p>
          <a:p>
            <a:r>
              <a:rPr lang="en-GB" baseline="0" dirty="0"/>
              <a:t>- The test set consists of same Search Queries and Search Results and the expectation was to predict relevance score for each query.</a:t>
            </a:r>
          </a:p>
          <a:p>
            <a:r>
              <a:rPr lang="en-GB" baseline="0" dirty="0"/>
              <a:t>- The Search Queries provided was fairly noisy containing special characters, punctuation errors, different ways of writing Unit of Measurements, Typing Errors.</a:t>
            </a:r>
          </a:p>
          <a:p>
            <a:pPr marL="0" indent="0">
              <a:buFontTx/>
              <a:buNone/>
            </a:pPr>
            <a:r>
              <a:rPr lang="en-GB" baseline="0" dirty="0"/>
              <a:t>- The Search Results are the results based on the QUALITY of Search Query.</a:t>
            </a:r>
          </a:p>
          <a:p>
            <a:pPr marL="0" indent="0">
              <a:buFontTx/>
              <a:buNone/>
            </a:pPr>
            <a:r>
              <a:rPr lang="en-GB" baseline="0" dirty="0"/>
              <a:t>- The Scores is the average of three human rates who rated the relevance of search results.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13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following</a:t>
            </a:r>
            <a:r>
              <a:rPr lang="en-GB" baseline="0" dirty="0"/>
              <a:t> are the issues we have found in Search Queries, which we think have significant impact of the search relevance:</a:t>
            </a: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We dealt the special characters</a:t>
            </a:r>
            <a:r>
              <a:rPr lang="en-GB" baseline="0" dirty="0"/>
              <a:t> by using Python built-in library called “</a:t>
            </a:r>
            <a:r>
              <a:rPr lang="en-GB" baseline="0" dirty="0" err="1"/>
              <a:t>UniDecode</a:t>
            </a:r>
            <a:r>
              <a:rPr lang="en-GB" baseline="0" dirty="0"/>
              <a:t>”</a:t>
            </a:r>
          </a:p>
          <a:p>
            <a:pPr marL="228600" indent="-228600">
              <a:buAutoNum type="arabicPeriod"/>
            </a:pPr>
            <a:r>
              <a:rPr lang="en-GB" baseline="0" dirty="0"/>
              <a:t>The </a:t>
            </a:r>
            <a:r>
              <a:rPr lang="en-GB" baseline="0" dirty="0" err="1"/>
              <a:t>Punction</a:t>
            </a:r>
            <a:r>
              <a:rPr lang="en-GB" baseline="0" dirty="0"/>
              <a:t> Errors like extra spaces, unnecessary commas and question marks were removed.</a:t>
            </a:r>
          </a:p>
          <a:p>
            <a:pPr marL="228600" indent="-228600">
              <a:buAutoNum type="arabicPeriod"/>
            </a:pPr>
            <a:r>
              <a:rPr lang="en-GB" baseline="0" dirty="0"/>
              <a:t>There were different ways of entering </a:t>
            </a:r>
            <a:r>
              <a:rPr lang="en-GB" baseline="0" dirty="0" err="1"/>
              <a:t>UOM</a:t>
            </a:r>
            <a:r>
              <a:rPr lang="en-GB" baseline="0" dirty="0"/>
              <a:t> and in order to keep it consistent, we identified and replaced various entries into one consistent Unit of Measurement.</a:t>
            </a:r>
          </a:p>
          <a:p>
            <a:pPr marL="228600" indent="-228600">
              <a:buAutoNum type="arabicPeriod"/>
            </a:pPr>
            <a:r>
              <a:rPr lang="en-GB" baseline="0" dirty="0"/>
              <a:t>In the search queries there were lots of typing errors which we have corrected using Google Auto-Correct.</a:t>
            </a:r>
          </a:p>
          <a:p>
            <a:pPr marL="228600" indent="-228600">
              <a:buAutoNum type="arabicPeriod"/>
            </a:pPr>
            <a:r>
              <a:rPr lang="en-GB" baseline="0" dirty="0"/>
              <a:t>We used  </a:t>
            </a:r>
            <a:r>
              <a:rPr lang="en-GB" baseline="0" dirty="0" err="1"/>
              <a:t>SnowBallStemmer</a:t>
            </a:r>
            <a:r>
              <a:rPr lang="en-GB" baseline="0" dirty="0"/>
              <a:t> (</a:t>
            </a:r>
            <a:r>
              <a:rPr lang="en-GB" baseline="0" dirty="0" err="1"/>
              <a:t>NLTK</a:t>
            </a:r>
            <a:r>
              <a:rPr lang="en-GB" baseline="0" dirty="0"/>
              <a:t>) to </a:t>
            </a:r>
            <a:r>
              <a:rPr lang="en-GB" baseline="0" dirty="0" err="1"/>
              <a:t>to</a:t>
            </a:r>
            <a:r>
              <a:rPr lang="en-GB" baseline="0" dirty="0"/>
              <a:t> create bag of words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7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1" u="none" dirty="0"/>
              <a:t>Common</a:t>
            </a:r>
            <a:r>
              <a:rPr lang="en-GB" b="1" u="none" baseline="0" dirty="0"/>
              <a:t> words: </a:t>
            </a:r>
            <a:r>
              <a:rPr lang="en-GB" u="none" baseline="0" dirty="0"/>
              <a:t>- First, intuitive approach</a:t>
            </a:r>
          </a:p>
          <a:p>
            <a:pPr marL="0" indent="0" algn="just">
              <a:buNone/>
            </a:pPr>
            <a:r>
              <a:rPr lang="en-GB" baseline="0" dirty="0"/>
              <a:t>	     - Common words between search and title/</a:t>
            </a:r>
            <a:r>
              <a:rPr lang="en-GB" baseline="0" dirty="0" err="1"/>
              <a:t>desc</a:t>
            </a:r>
            <a:r>
              <a:rPr lang="en-GB" baseline="0" dirty="0"/>
              <a:t>/</a:t>
            </a:r>
            <a:r>
              <a:rPr lang="en-GB" baseline="0" dirty="0" err="1"/>
              <a:t>attrs</a:t>
            </a:r>
            <a:r>
              <a:rPr lang="en-GB" baseline="0" dirty="0"/>
              <a:t> divided by the search term</a:t>
            </a:r>
          </a:p>
          <a:p>
            <a:pPr marL="0" indent="0" algn="just">
              <a:buNone/>
            </a:pPr>
            <a:r>
              <a:rPr lang="en-GB" u="sng" baseline="0" dirty="0"/>
              <a:t>	     - Ratio: importance of a matching word is inversely proportional to the length of the query</a:t>
            </a:r>
          </a:p>
          <a:p>
            <a:pPr marL="0" indent="0" algn="just">
              <a:buNone/>
            </a:pPr>
            <a:r>
              <a:rPr lang="en-GB" b="1" u="none" baseline="0" dirty="0"/>
              <a:t>TFIDF:</a:t>
            </a:r>
            <a:r>
              <a:rPr lang="en-GB" u="none" baseline="0" dirty="0"/>
              <a:t> 	     - Popular method, that is a basic way to get the most descriptive terms in a document.</a:t>
            </a:r>
          </a:p>
          <a:p>
            <a:pPr marL="0" indent="0" algn="just">
              <a:buNone/>
            </a:pPr>
            <a:r>
              <a:rPr lang="en-GB" u="sng" baseline="0" dirty="0"/>
              <a:t>	     - Three more features, representing the similarity between query and title/</a:t>
            </a:r>
            <a:r>
              <a:rPr lang="en-GB" u="sng" baseline="0" dirty="0" err="1"/>
              <a:t>desc</a:t>
            </a:r>
            <a:r>
              <a:rPr lang="en-GB" u="sng" baseline="0" dirty="0"/>
              <a:t>/</a:t>
            </a:r>
            <a:r>
              <a:rPr lang="en-GB" u="sng" baseline="0" dirty="0" err="1"/>
              <a:t>attrs</a:t>
            </a:r>
            <a:endParaRPr lang="en-GB" u="sng" baseline="0" dirty="0"/>
          </a:p>
          <a:p>
            <a:pPr marL="0" indent="0" algn="just">
              <a:buNone/>
            </a:pPr>
            <a:r>
              <a:rPr lang="en-GB" b="1" baseline="0" dirty="0"/>
              <a:t>LSA with SVD:</a:t>
            </a:r>
            <a:r>
              <a:rPr lang="en-GB" b="0" baseline="0" dirty="0"/>
              <a:t>     </a:t>
            </a:r>
            <a:r>
              <a:rPr lang="en-GB" baseline="0" dirty="0"/>
              <a:t>- Generated vectors of word counts and then applied Truncated-SVD(aka Latent Semantic Analysis - LSA).</a:t>
            </a:r>
          </a:p>
          <a:p>
            <a:pPr marL="0" indent="0" algn="just">
              <a:buNone/>
            </a:pPr>
            <a:r>
              <a:rPr lang="en-GB" baseline="0" dirty="0"/>
              <a:t>	     - Transforms feature matrix </a:t>
            </a:r>
            <a:r>
              <a:rPr lang="en-GB" baseline="0" dirty="0">
                <a:sym typeface="Wingdings" panose="05000000000000000000" pitchFamily="2" charset="2"/>
              </a:rPr>
              <a:t> “Semantic space” of lower dimensions keeping vectors with highest eigenvalues</a:t>
            </a:r>
          </a:p>
          <a:p>
            <a:pPr marL="0" indent="0" algn="just">
              <a:buNone/>
            </a:pPr>
            <a:r>
              <a:rPr lang="en-GB" u="sng" baseline="0" dirty="0">
                <a:sym typeface="Wingdings" panose="05000000000000000000" pitchFamily="2" charset="2"/>
              </a:rPr>
              <a:t>	     - Captures synonymous and </a:t>
            </a:r>
            <a:r>
              <a:rPr lang="en-GB" u="sng" baseline="0" dirty="0" err="1">
                <a:sym typeface="Wingdings" panose="05000000000000000000" pitchFamily="2" charset="2"/>
              </a:rPr>
              <a:t>polysemous</a:t>
            </a:r>
            <a:r>
              <a:rPr lang="en-GB" u="sng" baseline="0" dirty="0">
                <a:sym typeface="Wingdings" panose="05000000000000000000" pitchFamily="2" charset="2"/>
              </a:rPr>
              <a:t> words  Roots of SPARSE matrix</a:t>
            </a:r>
          </a:p>
          <a:p>
            <a:pPr marL="0" indent="0" algn="just">
              <a:buNone/>
            </a:pPr>
            <a:r>
              <a:rPr lang="en-GB" b="1" baseline="0" dirty="0">
                <a:sym typeface="Wingdings" panose="05000000000000000000" pitchFamily="2" charset="2"/>
              </a:rPr>
              <a:t>Search Query:</a:t>
            </a:r>
            <a:r>
              <a:rPr lang="en-GB" baseline="0" dirty="0">
                <a:sym typeface="Wingdings" panose="05000000000000000000" pitchFamily="2" charset="2"/>
              </a:rPr>
              <a:t>	     - Users search few words so existence of search query important</a:t>
            </a:r>
          </a:p>
          <a:p>
            <a:pPr marL="0" indent="0" algn="just">
              <a:buNone/>
            </a:pPr>
            <a:r>
              <a:rPr lang="en-GB" u="sng" baseline="0" dirty="0">
                <a:sym typeface="Wingdings" panose="05000000000000000000" pitchFamily="2" charset="2"/>
              </a:rPr>
              <a:t>	     - Existence in title/</a:t>
            </a:r>
            <a:r>
              <a:rPr lang="en-GB" u="sng" baseline="0" dirty="0" err="1">
                <a:sym typeface="Wingdings" panose="05000000000000000000" pitchFamily="2" charset="2"/>
              </a:rPr>
              <a:t>Desc</a:t>
            </a:r>
            <a:r>
              <a:rPr lang="en-GB" u="sng" baseline="0" dirty="0">
                <a:sym typeface="Wingdings" panose="05000000000000000000" pitchFamily="2" charset="2"/>
              </a:rPr>
              <a:t> – Last word in title/</a:t>
            </a:r>
            <a:r>
              <a:rPr lang="en-GB" u="sng" baseline="0" dirty="0" err="1">
                <a:sym typeface="Wingdings" panose="05000000000000000000" pitchFamily="2" charset="2"/>
              </a:rPr>
              <a:t>Desc</a:t>
            </a:r>
            <a:endParaRPr lang="en-GB" u="sng" baseline="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GB" b="1" baseline="0" dirty="0">
                <a:sym typeface="Wingdings" panose="05000000000000000000" pitchFamily="2" charset="2"/>
              </a:rPr>
              <a:t>Brands: 	     </a:t>
            </a:r>
            <a:r>
              <a:rPr lang="en-GB" b="0" baseline="0" dirty="0">
                <a:sym typeface="Wingdings" panose="05000000000000000000" pitchFamily="2" charset="2"/>
              </a:rPr>
              <a:t>- Most </a:t>
            </a:r>
            <a:r>
              <a:rPr lang="en-GB" baseline="0" dirty="0">
                <a:sym typeface="Wingdings" panose="05000000000000000000" pitchFamily="2" charset="2"/>
              </a:rPr>
              <a:t>common attribute (86250/86264 products)</a:t>
            </a:r>
          </a:p>
          <a:p>
            <a:pPr marL="0" indent="0" algn="just">
              <a:buNone/>
            </a:pPr>
            <a:r>
              <a:rPr lang="en-GB" baseline="0" dirty="0">
                <a:sym typeface="Wingdings" panose="05000000000000000000" pitchFamily="2" charset="2"/>
              </a:rPr>
              <a:t>              	     - Distinct brand values – 4290</a:t>
            </a:r>
          </a:p>
          <a:p>
            <a:pPr marL="0" indent="0" algn="just">
              <a:buNone/>
            </a:pPr>
            <a:r>
              <a:rPr lang="en-GB" u="sng" baseline="0" dirty="0">
                <a:sym typeface="Wingdings" panose="05000000000000000000" pitchFamily="2" charset="2"/>
              </a:rPr>
              <a:t>              	     - 3 Features: Word Count – Brand Ratio(Made more </a:t>
            </a:r>
            <a:r>
              <a:rPr lang="en-GB" u="sng" baseline="0" dirty="0" err="1">
                <a:sym typeface="Wingdings" panose="05000000000000000000" pitchFamily="2" charset="2"/>
              </a:rPr>
              <a:t>sence</a:t>
            </a:r>
            <a:r>
              <a:rPr lang="en-GB" u="sng" baseline="0" dirty="0">
                <a:sym typeface="Wingdings" panose="05000000000000000000" pitchFamily="2" charset="2"/>
              </a:rPr>
              <a:t> to divide by the brand) – Brand Numerical</a:t>
            </a:r>
          </a:p>
          <a:p>
            <a:pPr marL="0" indent="0" algn="just">
              <a:buNone/>
            </a:pPr>
            <a:r>
              <a:rPr lang="en-GB" b="1" baseline="0" dirty="0">
                <a:sym typeface="Wingdings" panose="05000000000000000000" pitchFamily="2" charset="2"/>
              </a:rPr>
              <a:t>Extra features:</a:t>
            </a:r>
            <a:r>
              <a:rPr lang="en-GB" b="0" baseline="0" dirty="0">
                <a:sym typeface="Wingdings" panose="05000000000000000000" pitchFamily="2" charset="2"/>
              </a:rPr>
              <a:t>    - </a:t>
            </a:r>
            <a:r>
              <a:rPr lang="en-GB" baseline="0" dirty="0">
                <a:sym typeface="Wingdings" panose="05000000000000000000" pitchFamily="2" charset="2"/>
              </a:rPr>
              <a:t>Word Counts: Query, Title, </a:t>
            </a:r>
            <a:r>
              <a:rPr lang="en-GB" baseline="0" dirty="0" err="1">
                <a:sym typeface="Wingdings" panose="05000000000000000000" pitchFamily="2" charset="2"/>
              </a:rPr>
              <a:t>Desc</a:t>
            </a:r>
            <a:r>
              <a:rPr lang="en-GB" baseline="0" dirty="0">
                <a:sym typeface="Wingdings" panose="05000000000000000000" pitchFamily="2" charset="2"/>
              </a:rPr>
              <a:t>. – Common words: Search / Title, Search/</a:t>
            </a:r>
            <a:r>
              <a:rPr lang="en-GB" baseline="0" dirty="0" err="1">
                <a:sym typeface="Wingdings" panose="05000000000000000000" pitchFamily="2" charset="2"/>
              </a:rPr>
              <a:t>Desc</a:t>
            </a:r>
            <a:r>
              <a:rPr lang="en-GB" baseline="0" dirty="0">
                <a:sym typeface="Wingdings" panose="05000000000000000000" pitchFamily="2" charset="2"/>
              </a:rPr>
              <a:t> – Query Length</a:t>
            </a:r>
          </a:p>
          <a:p>
            <a:pPr marL="0" indent="0" algn="just">
              <a:buNone/>
            </a:pPr>
            <a:r>
              <a:rPr lang="en-GB" baseline="0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7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15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436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41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4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4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1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5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34385"/>
            <a:ext cx="9905998" cy="10385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6209"/>
            <a:ext cx="9905998" cy="416499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DDAFA7A-6445-4002-8C74-4055B96B083F}" type="datetimeFigureOut">
              <a:rPr lang="en-US" smtClean="0"/>
              <a:t>06-May-16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DDAFA7A-6445-4002-8C74-4055B96B083F}" type="datetimeFigureOut">
              <a:rPr lang="en-US" smtClean="0"/>
              <a:t>06-May-16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3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152" y="1813033"/>
            <a:ext cx="10909738" cy="1996967"/>
          </a:xfrm>
        </p:spPr>
        <p:txBody>
          <a:bodyPr>
            <a:normAutofit fontScale="90000"/>
          </a:bodyPr>
          <a:lstStyle/>
          <a:p>
            <a:br>
              <a:rPr lang="en-US" sz="6000" b="1" dirty="0"/>
            </a:br>
            <a:r>
              <a:rPr lang="en-US" sz="6000" b="1" dirty="0">
                <a:solidFill>
                  <a:schemeClr val="bg1"/>
                </a:solidFill>
              </a:rPr>
              <a:t>Home Depot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6000" b="1" dirty="0">
                <a:solidFill>
                  <a:schemeClr val="bg1"/>
                </a:solidFill>
              </a:rPr>
              <a:t>Product Search Relevance</a:t>
            </a:r>
            <a:endParaRPr lang="en-US" sz="3600" b="1" cap="small" dirty="0">
              <a:solidFill>
                <a:schemeClr val="bg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phi1337</a:t>
            </a:r>
          </a:p>
          <a:p>
            <a:r>
              <a:rPr lang="en-GB" dirty="0" err="1">
                <a:solidFill>
                  <a:schemeClr val="bg1"/>
                </a:solidFill>
                <a:effectLst/>
              </a:rPr>
              <a:t>Antonios</a:t>
            </a:r>
            <a:r>
              <a:rPr lang="en-GB" dirty="0">
                <a:solidFill>
                  <a:schemeClr val="bg1"/>
                </a:solidFill>
                <a:effectLst/>
              </a:rPr>
              <a:t>, </a:t>
            </a:r>
            <a:r>
              <a:rPr lang="en-GB" dirty="0" err="1">
                <a:solidFill>
                  <a:schemeClr val="bg1"/>
                </a:solidFill>
                <a:effectLst/>
              </a:rPr>
              <a:t>Nikolaos</a:t>
            </a:r>
            <a:r>
              <a:rPr lang="en-GB" dirty="0">
                <a:solidFill>
                  <a:schemeClr val="bg1"/>
                </a:solidFill>
                <a:effectLst/>
              </a:rPr>
              <a:t>, Napoleon, </a:t>
            </a:r>
            <a:r>
              <a:rPr lang="en-GB" dirty="0" err="1">
                <a:solidFill>
                  <a:schemeClr val="bg1"/>
                </a:solidFill>
                <a:effectLst/>
              </a:rPr>
              <a:t>Adisorn</a:t>
            </a:r>
            <a:r>
              <a:rPr lang="en-GB" dirty="0">
                <a:solidFill>
                  <a:schemeClr val="bg1"/>
                </a:solidFill>
                <a:effectLst/>
              </a:rPr>
              <a:t>, </a:t>
            </a:r>
            <a:r>
              <a:rPr lang="en-GB" dirty="0" err="1">
                <a:solidFill>
                  <a:schemeClr val="bg1"/>
                </a:solidFill>
                <a:effectLst/>
              </a:rPr>
              <a:t>Emmanouil</a:t>
            </a:r>
            <a:r>
              <a:rPr lang="en-GB" dirty="0">
                <a:solidFill>
                  <a:schemeClr val="bg1"/>
                </a:solidFill>
                <a:effectLst/>
              </a:rPr>
              <a:t> &amp; Ali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36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6209"/>
            <a:ext cx="9905998" cy="42070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Scenario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 Project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 data</a:t>
            </a:r>
          </a:p>
          <a:p>
            <a:r>
              <a:rPr lang="en-US" dirty="0">
                <a:solidFill>
                  <a:schemeClr val="bg1"/>
                </a:solidFill>
              </a:rPr>
              <a:t>The Analytics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Data Pre-processing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Feature Engineering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Data Modelling Algorithms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Analytics Results</a:t>
            </a:r>
          </a:p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7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The Problem:</a:t>
            </a:r>
          </a:p>
          <a:p>
            <a:pPr lvl="1"/>
            <a:r>
              <a:rPr lang="en-US" sz="3000" dirty="0">
                <a:solidFill>
                  <a:schemeClr val="bg1"/>
                </a:solidFill>
              </a:rPr>
              <a:t>Supervised Learning Problem</a:t>
            </a:r>
          </a:p>
          <a:p>
            <a:r>
              <a:rPr lang="en-US" sz="3200" dirty="0">
                <a:solidFill>
                  <a:schemeClr val="bg1"/>
                </a:solidFill>
              </a:rPr>
              <a:t>The Objective:</a:t>
            </a:r>
          </a:p>
          <a:p>
            <a:pPr lvl="1"/>
            <a:r>
              <a:rPr lang="en-US" sz="3000" dirty="0">
                <a:solidFill>
                  <a:schemeClr val="bg1"/>
                </a:solidFill>
              </a:rPr>
              <a:t>Predict the relevance of Search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5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Search Queries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Search Results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Scores</a:t>
            </a:r>
          </a:p>
          <a:p>
            <a:pPr marL="0" indent="0">
              <a:buNone/>
            </a:pP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6209"/>
            <a:ext cx="9310603" cy="4164992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Special Characters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Punctuation Errors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Unit of Measurement Errors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Typographical Errors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Tokenizing/Stemming and Stopwords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6209"/>
            <a:ext cx="9310603" cy="4164992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Common word Ratios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TF-IDF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err="1">
                <a:solidFill>
                  <a:schemeClr val="bg1"/>
                </a:solidFill>
              </a:rPr>
              <a:t>LSA</a:t>
            </a:r>
            <a:r>
              <a:rPr lang="en-US" sz="3600" dirty="0">
                <a:solidFill>
                  <a:schemeClr val="bg1"/>
                </a:solidFill>
              </a:rPr>
              <a:t> with </a:t>
            </a:r>
            <a:r>
              <a:rPr lang="en-US" sz="3600" dirty="0" err="1">
                <a:solidFill>
                  <a:schemeClr val="bg1"/>
                </a:solidFill>
              </a:rPr>
              <a:t>SVD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Analyzing the Search Query</a:t>
            </a:r>
          </a:p>
          <a:p>
            <a:r>
              <a:rPr lang="en-US" sz="3600" dirty="0">
                <a:solidFill>
                  <a:schemeClr val="bg1"/>
                </a:solidFill>
              </a:rPr>
              <a:t>Exploring the Brands</a:t>
            </a:r>
          </a:p>
          <a:p>
            <a:r>
              <a:rPr lang="en-US" sz="3600" dirty="0">
                <a:solidFill>
                  <a:schemeClr val="bg1"/>
                </a:solidFill>
              </a:rPr>
              <a:t>Simple word counts as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9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Modelling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600" dirty="0">
                <a:solidFill>
                  <a:schemeClr val="bg1"/>
                </a:solidFill>
              </a:rPr>
              <a:t>Linear Regression</a:t>
            </a:r>
          </a:p>
          <a:p>
            <a:r>
              <a:rPr lang="en-US" sz="3600" dirty="0">
                <a:solidFill>
                  <a:schemeClr val="bg1"/>
                </a:solidFill>
              </a:rPr>
              <a:t>Support Vector Machines</a:t>
            </a:r>
          </a:p>
          <a:p>
            <a:r>
              <a:rPr lang="en-US" sz="3600" dirty="0">
                <a:solidFill>
                  <a:schemeClr val="bg1"/>
                </a:solidFill>
              </a:rPr>
              <a:t>Random Forest </a:t>
            </a:r>
            <a:r>
              <a:rPr lang="en-US" sz="3600" dirty="0" err="1">
                <a:solidFill>
                  <a:schemeClr val="bg1"/>
                </a:solidFill>
              </a:rPr>
              <a:t>Regressor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Analytics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823252"/>
              </p:ext>
            </p:extLst>
          </p:nvPr>
        </p:nvGraphicFramePr>
        <p:xfrm>
          <a:off x="415636" y="1608082"/>
          <a:ext cx="11045895" cy="4127699"/>
        </p:xfrm>
        <a:graphic>
          <a:graphicData uri="http://schemas.openxmlformats.org/drawingml/2006/table">
            <a:tbl>
              <a:tblPr/>
              <a:tblGrid>
                <a:gridCol w="265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380">
                  <a:extLst>
                    <a:ext uri="{9D8B030D-6E8A-4147-A177-3AD203B41FA5}">
                      <a16:colId xmlns:a16="http://schemas.microsoft.com/office/drawing/2014/main" val="1446668731"/>
                    </a:ext>
                  </a:extLst>
                </a:gridCol>
                <a:gridCol w="2650380">
                  <a:extLst>
                    <a:ext uri="{9D8B030D-6E8A-4147-A177-3AD203B41FA5}">
                      <a16:colId xmlns:a16="http://schemas.microsoft.com/office/drawing/2014/main" val="3945954696"/>
                    </a:ext>
                  </a:extLst>
                </a:gridCol>
                <a:gridCol w="309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923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Training Set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Validation Set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Submission Score </a:t>
                      </a:r>
                    </a:p>
                    <a:p>
                      <a:pPr algn="ctr" fontAlgn="b"/>
                      <a:r>
                        <a:rPr lang="en-GB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(Test Set)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0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0.48063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0.47979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0.48765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1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Random Forest </a:t>
                      </a:r>
                      <a:r>
                        <a:rPr lang="en-GB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Regressor</a:t>
                      </a:r>
                      <a:endParaRPr lang="en-GB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0.47444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0.47777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0.48815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1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0.45059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0.47641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0.49091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0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As the dataset was noisy, our model was prone to </a:t>
            </a:r>
            <a:r>
              <a:rPr lang="en-US" sz="2800" dirty="0" err="1">
                <a:solidFill>
                  <a:schemeClr val="bg1"/>
                </a:solidFill>
              </a:rPr>
              <a:t>overfit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Pre-processing and Manual Feature Extraction was the key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848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sh">
    <a:dk1>
      <a:sysClr val="windowText" lastClr="000000"/>
    </a:dk1>
    <a:lt1>
      <a:sysClr val="window" lastClr="FFFFFF"/>
    </a:lt1>
    <a:dk2>
      <a:srgbClr val="363D46"/>
    </a:dk2>
    <a:lt2>
      <a:srgbClr val="EBEBEB"/>
    </a:lt2>
    <a:accent1>
      <a:srgbClr val="6F6F6F"/>
    </a:accent1>
    <a:accent2>
      <a:srgbClr val="BFBFA5"/>
    </a:accent2>
    <a:accent3>
      <a:srgbClr val="DCD084"/>
    </a:accent3>
    <a:accent4>
      <a:srgbClr val="E7BF5F"/>
    </a:accent4>
    <a:accent5>
      <a:srgbClr val="E9A039"/>
    </a:accent5>
    <a:accent6>
      <a:srgbClr val="CF7133"/>
    </a:accent6>
    <a:hlink>
      <a:srgbClr val="F28943"/>
    </a:hlink>
    <a:folHlink>
      <a:srgbClr val="F1B76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589</Words>
  <Application>Microsoft Office PowerPoint</Application>
  <PresentationFormat>Widescreen</PresentationFormat>
  <Paragraphs>121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Mesh</vt:lpstr>
      <vt:lpstr> Home Depot Product Search Relevance</vt:lpstr>
      <vt:lpstr>Agenda</vt:lpstr>
      <vt:lpstr>The Project</vt:lpstr>
      <vt:lpstr>The Data</vt:lpstr>
      <vt:lpstr>Data Pre-processing</vt:lpstr>
      <vt:lpstr>Feature Engineering</vt:lpstr>
      <vt:lpstr>Data Modelling ALGORITHMS</vt:lpstr>
      <vt:lpstr>Analytics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London</dc:title>
  <dc:creator>Miguel Ballesteros</dc:creator>
  <cp:lastModifiedBy>andronis a. (aa3e15)</cp:lastModifiedBy>
  <cp:revision>40</cp:revision>
  <dcterms:created xsi:type="dcterms:W3CDTF">2015-12-14T05:06:36Z</dcterms:created>
  <dcterms:modified xsi:type="dcterms:W3CDTF">2016-05-06T01:54:54Z</dcterms:modified>
</cp:coreProperties>
</file>