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317" autoAdjust="0"/>
  </p:normalViewPr>
  <p:slideViewPr>
    <p:cSldViewPr snapToGrid="0">
      <p:cViewPr varScale="1">
        <p:scale>
          <a:sx n="48" d="100"/>
          <a:sy n="48" d="100"/>
        </p:scale>
        <p:origin x="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very much for providing us an opportunity</a:t>
            </a:r>
            <a:r>
              <a:rPr lang="en-GB" baseline="0" dirty="0" smtClean="0"/>
              <a:t> to work on very challenging project.</a:t>
            </a:r>
          </a:p>
          <a:p>
            <a:r>
              <a:rPr lang="en-GB" baseline="0" dirty="0" smtClean="0"/>
              <a:t>I am very grateful to Adam and Shri for providing guidance and support on a weekly basis. You valuable input to our project has made us to successfully implement the necessary Machine Learning tool &amp; techniques.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project was to participate as team in </a:t>
            </a:r>
            <a:r>
              <a:rPr lang="en-GB" baseline="0" dirty="0" err="1" smtClean="0"/>
              <a:t>Kaggle</a:t>
            </a:r>
            <a:r>
              <a:rPr lang="en-GB" baseline="0" dirty="0" smtClean="0"/>
              <a:t> for </a:t>
            </a:r>
            <a:r>
              <a:rPr lang="en-GB" baseline="0" dirty="0" err="1" smtClean="0"/>
              <a:t>BNP</a:t>
            </a:r>
            <a:r>
              <a:rPr lang="en-GB" baseline="0" dirty="0" smtClean="0"/>
              <a:t> Paribas </a:t>
            </a:r>
            <a:r>
              <a:rPr lang="en-GB" baseline="0" dirty="0" err="1" smtClean="0"/>
              <a:t>Cardif</a:t>
            </a:r>
            <a:r>
              <a:rPr lang="en-GB" baseline="0" dirty="0" smtClean="0"/>
              <a:t> Claims Management competition.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unique team “Gauss” depicts that we are very much inspired by German mathematician Carl Friedrich Gauss.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“Gauss” comprises of Tony, Nick, Napoleon, </a:t>
            </a:r>
            <a:r>
              <a:rPr lang="en-GB" baseline="0" dirty="0" err="1" smtClean="0"/>
              <a:t>Danial</a:t>
            </a:r>
            <a:r>
              <a:rPr lang="en-GB" baseline="0" dirty="0" smtClean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Agenda of today’s presentation is that.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Firstly </a:t>
            </a:r>
            <a:r>
              <a:rPr lang="en-GB" dirty="0" smtClean="0"/>
              <a:t>we will briefly present</a:t>
            </a:r>
            <a:r>
              <a:rPr lang="en-GB" baseline="0" dirty="0" smtClean="0"/>
              <a:t> the project background and Dataset provided.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second section, we will present the Data Processing techniques used with various algorithms and results.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</a:t>
            </a:r>
            <a:r>
              <a:rPr lang="en-GB" baseline="0" dirty="0" smtClean="0"/>
              <a:t> you may know that insurance companies are working very hard to keep themselves save from false claimers.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insurance companies are investing a lot of time and money to implement complex Data Mining and Machine Learning tools and techniques to classify between genuine and false claims.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Insurance companies are also very much interested to analyse the probability of person making a false claim based on retrospective data.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project is two dimensional classification problem with an objective to predict a probability of classifying a claim to a class.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data provided for the competition was</a:t>
            </a:r>
            <a:r>
              <a:rPr lang="en-GB" baseline="0" dirty="0" smtClean="0"/>
              <a:t> both numerical and categorical with significant amount of missing values with anonymous feature vectors.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from the first day, the team was very much clear that feature reengineering is the most important task in the project that will significantly affect the quality of results.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order to transform the categorical values to numerical values we considered an approach called “One-Hot-Encoder” but due to hardware</a:t>
            </a:r>
            <a:r>
              <a:rPr lang="en-GB" baseline="0" dirty="0" smtClean="0"/>
              <a:t> limitation we were unable to implement this approach as one of the feature have 18000 values and using this approach would have created a matrix with several thousand features.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second approach we have used was to calculate and replace categorical value with the Conditional Probability value. This approach was successfully implemented.</a:t>
            </a:r>
          </a:p>
          <a:p>
            <a:r>
              <a:rPr lang="en-GB" baseline="0" dirty="0" smtClean="0"/>
              <a:t>_________________</a:t>
            </a:r>
          </a:p>
          <a:p>
            <a:r>
              <a:rPr lang="en-GB" baseline="0" dirty="0" smtClean="0"/>
              <a:t>For Missing Values we used Non-Negative Matrix Factorization to fulfil the missing values and the second approach we used was calculating median for each feature where </a:t>
            </a:r>
            <a:r>
              <a:rPr lang="en-GB" baseline="0" dirty="0" err="1" smtClean="0"/>
              <a:t>NaN</a:t>
            </a:r>
            <a:r>
              <a:rPr lang="en-GB" baseline="0" dirty="0" smtClean="0"/>
              <a:t> value occurred.</a:t>
            </a:r>
          </a:p>
          <a:p>
            <a:r>
              <a:rPr lang="en-GB" baseline="0" dirty="0" smtClean="0"/>
              <a:t>_________________</a:t>
            </a:r>
          </a:p>
          <a:p>
            <a:r>
              <a:rPr lang="en-GB" baseline="0" dirty="0" smtClean="0"/>
              <a:t>In the end we decided that transformation of the values in similar scale will add value in the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the training set is somewhat linear and linearly separable we believe that the best approach is to use the simplest algorithm which is Logistic Regression.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L1 and L2 regularization we can avoid over-fitting problem. This algorithm can give results as a probability of each occurrences.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main reason for using Random Forest is that this algorithm estimates the important features in the dataset to calculate classification and also calculates the probability.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Support Vector Machine we used non-linear Kernel algorithm called </a:t>
            </a:r>
            <a:r>
              <a:rPr lang="en-GB" baseline="0" dirty="0" err="1" smtClean="0"/>
              <a:t>RBF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Decision-Tree does not need features that are linear and are capable of managing categorical data.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best results we have received is from Random Forest,</a:t>
            </a:r>
            <a:r>
              <a:rPr lang="en-GB" baseline="0" dirty="0" smtClean="0"/>
              <a:t> then Decision-Tree and so 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mentioned earlier that this project was for how</a:t>
            </a:r>
            <a:r>
              <a:rPr lang="en-GB" baseline="0" dirty="0" smtClean="0"/>
              <a:t> best we perform feature reengineering.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52" y="1813033"/>
            <a:ext cx="10909738" cy="1996967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>
                <a:solidFill>
                  <a:schemeClr val="bg1"/>
                </a:solidFill>
              </a:rPr>
              <a:t>Home Depot</a:t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solidFill>
                  <a:schemeClr val="bg1"/>
                </a:solidFill>
              </a:rPr>
              <a:t>Product Search Relevance</a:t>
            </a:r>
            <a:endParaRPr lang="en-US" sz="3600" b="1" cap="small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phi1337</a:t>
            </a:r>
          </a:p>
          <a:p>
            <a:r>
              <a:rPr lang="en-GB" dirty="0" err="1" smtClean="0">
                <a:solidFill>
                  <a:schemeClr val="bg1"/>
                </a:solidFill>
                <a:effectLst/>
              </a:rPr>
              <a:t>Antonios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Nikolaos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Napoleon,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Adisorn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Emmanouil</a:t>
            </a:r>
            <a:r>
              <a:rPr lang="en-GB" dirty="0" smtClean="0">
                <a:solidFill>
                  <a:schemeClr val="bg1"/>
                </a:solidFill>
                <a:effectLst/>
              </a:rPr>
              <a:t> &amp; Ali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Agenda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Scenario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Project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Analytics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Data Pre-processing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Data Modelling Algorithms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Analytics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The Project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The Problem:</a:t>
            </a:r>
          </a:p>
          <a:p>
            <a:pPr lvl="1"/>
            <a:r>
              <a:rPr lang="en-US" sz="3000" dirty="0" smtClean="0">
                <a:solidFill>
                  <a:schemeClr val="bg1"/>
                </a:solidFill>
              </a:rPr>
              <a:t>Two-Class Classification Problem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The Objective:</a:t>
            </a:r>
          </a:p>
          <a:p>
            <a:pPr lvl="1"/>
            <a:r>
              <a:rPr lang="en-US" sz="3000" dirty="0" smtClean="0">
                <a:solidFill>
                  <a:schemeClr val="bg1"/>
                </a:solidFill>
              </a:rPr>
              <a:t>Predict a Probability of Classifying a claim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The Data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r>
              <a:rPr lang="en-GB" sz="3600" dirty="0" smtClean="0">
                <a:solidFill>
                  <a:schemeClr val="bg1"/>
                </a:solidFill>
              </a:rPr>
              <a:t>Numerical and Categorical Data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Missing Values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Anonymous features</a:t>
            </a: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Pre-processing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Transformation of Categorical to Numerical values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One-Hot-Encoder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Conditional Probability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Missing Values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Non-Negative Matrix Factorization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Calculating Median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Standardization</a:t>
            </a:r>
            <a:endParaRPr lang="en-US" sz="26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Modelling ALGORITHMS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Random Forest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Support Vector Machine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Decision-Tree</a:t>
            </a: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Analytics 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11449"/>
              </p:ext>
            </p:extLst>
          </p:nvPr>
        </p:nvGraphicFramePr>
        <p:xfrm>
          <a:off x="725214" y="1608083"/>
          <a:ext cx="10736317" cy="3704897"/>
        </p:xfrm>
        <a:graphic>
          <a:graphicData uri="http://schemas.openxmlformats.org/drawingml/2006/table">
            <a:tbl>
              <a:tblPr/>
              <a:tblGrid>
                <a:gridCol w="7728297"/>
                <a:gridCol w="3008020"/>
              </a:tblGrid>
              <a:tr h="753538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0.49881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Decision-Tree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0.53094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0.55214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38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0.56916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conclusion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Feature Engineering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241</TotalTime>
  <Words>689</Words>
  <Application>Microsoft Office PowerPoint</Application>
  <PresentationFormat>Widescreen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 Home Depot Product Search Relevance</vt:lpstr>
      <vt:lpstr>Agenda</vt:lpstr>
      <vt:lpstr>The Project</vt:lpstr>
      <vt:lpstr>The Data</vt:lpstr>
      <vt:lpstr>Data Pre-processing</vt:lpstr>
      <vt:lpstr>Data Modelling ALGORITHMS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ALI SHAH</cp:lastModifiedBy>
  <cp:revision>24</cp:revision>
  <dcterms:created xsi:type="dcterms:W3CDTF">2015-12-14T05:06:36Z</dcterms:created>
  <dcterms:modified xsi:type="dcterms:W3CDTF">2016-05-04T21:52:39Z</dcterms:modified>
</cp:coreProperties>
</file>