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205"/>
    <p:restoredTop sz="94628"/>
  </p:normalViewPr>
  <p:slideViewPr>
    <p:cSldViewPr snapToGrid="0">
      <p:cViewPr varScale="1">
        <p:scale>
          <a:sx n="102" d="100"/>
          <a:sy n="102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BB2E8-8A00-7F4E-AA63-C0E01260FB90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E47C-2B78-0C48-BFBA-C108AAEF5A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89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E47C-2B78-0C48-BFBA-C108AAEF5AE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0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54886-BE39-C262-84EB-5017D5975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ADF6E-107F-AE1F-D7E9-C572BEAE3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C4788-4961-13C2-97F3-09D015C3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35B1A-CF0A-C344-5476-95933251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693D7-8F5E-9B84-0EF0-AD9000B1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42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3A7F2-176A-79A1-1ABB-E44E8388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DEA9F-538D-9A5D-4B0C-A7AA1B5F2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0812A-8D4B-0752-5096-40AF978D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CE329-F2BB-D652-CA9C-D5B30D39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ACA55-E9EE-0E26-EEC3-010C1329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1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331289-B933-3BA9-9271-263148720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5E8E9-4748-ABBE-7908-8B4C21F35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A8D1E-D0C5-C36B-73BA-B61BE88B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B5D03-663C-1F23-29E9-9C513796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3AF1D-0F3E-1A45-4D55-5C0B3AC4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6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26DAC-E81A-8E9E-A84F-1E5D810B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CED64-C25D-0258-C7FD-69EB4BE3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BC470-326A-61AA-6990-8761A629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B16EF-8B94-FAD9-52B7-5E87080F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A948B-FF24-31C1-358B-4970A3E3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88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12452-F00D-BC2B-2A9E-5380E3F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197FB-CC82-CE94-A72F-45749E37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FF34-3FFD-F3CE-363A-02433653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9CCC9-6C83-25CE-25DE-9B1FD50C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6EFF7-FC73-EDE8-63BF-FEDAAD77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63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1280D-C581-016F-3B12-B65C3EE0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4E0C7-11AE-E4BD-4E00-E3AB48CE3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A4D31-6A01-958A-B63A-118817DB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9E6C4-FE41-8D15-B860-AFDB7BA0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5DE54-6948-EE4E-8130-4DEEC2AF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7621E-9098-2350-77F0-98D4E402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94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6E4A-32D8-F37C-8F3A-0439A215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5BFCC-EEF8-348D-174D-B212FE809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2F422-BDDB-DD79-89A2-E81FA6D7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38180B-98C9-5FDC-F030-69EB1426B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6C8089-C0C9-B32A-F6B2-D3287E0B7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B0C09-6001-3566-60FB-3E443669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7CFC3-662C-D7C3-62E6-8CA01B41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AC175-8B3B-B37A-DDC9-0AE3C2F1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04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55894-EFAD-9FA4-3AD6-8A8B2328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F71EF0-A132-7C1D-40FC-E9769747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9ADC87-B6C1-3D53-0A78-F50FF489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F4368-C20A-E49F-143B-0B06529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88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09A7E-B568-1001-DE9A-401F07EC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6D5527-F902-F7C2-F80D-850EAB09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D0A05D-AFF7-E1A9-88D5-4795949C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5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4B392-1656-8DBF-99D5-A2FBA4C4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7E3FA-EE4A-6264-7CC1-A8B72A21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85267-80B4-3F91-BB6F-F3A46FE91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1C2C2-92F2-1FF2-5BD3-23D9D58D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3B7AA-8A3C-D82F-873C-6E59EAE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67DCD-7E27-283F-3278-CEEF58AB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7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0312D-BBA3-8211-A88B-DA423BEE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E1EE8D-B230-B22E-83A2-4F5350122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CEE2F-A0C4-C16A-3E22-69217C52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C1FC9-1FCA-C819-3C0C-037F4EAE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E3EC7-31C2-3672-0E7D-8113D96E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21A1D-DE56-913C-3D83-127A5A46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39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AC8431-4277-5FBB-992E-18FA4E0F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64B6D-C857-2243-6E87-A7137F2ED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90D39-8FF6-647B-900E-3CA8C9ADA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C9B9-2DB4-554F-8A41-3C3DE92DDC4A}" type="datetimeFigureOut">
              <a:rPr kumimoji="1" lang="zh-CN" altLang="en-US" smtClean="0"/>
              <a:t>2025/5/5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E4653-B4D7-CB77-B89A-05C76B01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5C0F7-775E-2C00-B746-E7471588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84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tific-python.org/specs/spec-000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1F40-4B8C-A0A1-A2F6-9794671A5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Kaon Experiment Optimization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D6DA0-FAB8-546B-AE5C-9DE0F756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939" y="407987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e-CH" altLang="zh-CN" dirty="0">
                <a:solidFill>
                  <a:srgbClr val="000000"/>
                </a:solidFill>
              </a:rPr>
              <a:t>K</a:t>
            </a:r>
            <a:r>
              <a:rPr lang="de-CH" altLang="zh-CN" baseline="30000" dirty="0">
                <a:solidFill>
                  <a:srgbClr val="000000"/>
                </a:solidFill>
              </a:rPr>
              <a:t>+</a:t>
            </a:r>
            <a:r>
              <a:rPr lang="de-CH" altLang="zh-CN" b="0" i="0" u="none" strike="noStrike" dirty="0">
                <a:solidFill>
                  <a:srgbClr val="000000"/>
                </a:solidFill>
                <a:effectLst/>
              </a:rPr>
              <a:t>→</a:t>
            </a:r>
            <a:r>
              <a:rPr lang="el-GR" altLang="zh-CN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altLang="zh-CN" b="0" i="0" u="none" strike="noStrike" baseline="30000" dirty="0">
                <a:solidFill>
                  <a:srgbClr val="000000"/>
                </a:solidFill>
                <a:effectLst/>
              </a:rPr>
              <a:t>+</a:t>
            </a:r>
            <a:r>
              <a:rPr lang="el-GR" altLang="zh-CN" b="0" i="0" u="none" strike="noStrike" dirty="0">
                <a:solidFill>
                  <a:srgbClr val="000000"/>
                </a:solidFill>
                <a:effectLst/>
              </a:rPr>
              <a:t>+π</a:t>
            </a:r>
            <a:r>
              <a:rPr lang="el-GR" altLang="zh-CN" b="0" i="0" u="none" strike="noStrike" baseline="30000" dirty="0">
                <a:solidFill>
                  <a:srgbClr val="000000"/>
                </a:solidFill>
                <a:effectLst/>
              </a:rPr>
              <a:t>0</a:t>
            </a:r>
            <a:endParaRPr lang="en-US" altLang="zh-CN" b="0" i="0" u="none" strike="noStrike" baseline="30000" dirty="0">
              <a:solidFill>
                <a:srgbClr val="000000"/>
              </a:solidFill>
              <a:effectLst/>
            </a:endParaRPr>
          </a:p>
          <a:p>
            <a:endParaRPr lang="en-US" altLang="zh-CN" b="0" i="0" u="none" strike="noStrike" baseline="30000" dirty="0">
              <a:solidFill>
                <a:srgbClr val="000000"/>
              </a:solidFill>
              <a:effectLst/>
            </a:endParaRP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Ion Skalamera</a:t>
            </a: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Oliver Oehlenberg</a:t>
            </a: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Archimedes Wildhaber</a:t>
            </a: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Alessandro Schutz</a:t>
            </a:r>
          </a:p>
        </p:txBody>
      </p:sp>
    </p:spTree>
    <p:extLst>
      <p:ext uri="{BB962C8B-B14F-4D97-AF65-F5344CB8AC3E}">
        <p14:creationId xmlns:p14="http://schemas.microsoft.com/office/powerpoint/2010/main" val="107822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3DE8-8810-664E-AAEE-3E6CAE72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7A0C0-24D8-D820-22BC-44844C3A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dirty="0"/>
              <a:t>Everything is currently in a private GitHub repo</a:t>
            </a:r>
          </a:p>
          <a:p>
            <a:r>
              <a:rPr lang="en-US" altLang="zh-TW" dirty="0"/>
              <a:t>All scripts in the ./scripts folder</a:t>
            </a:r>
          </a:p>
          <a:p>
            <a:r>
              <a:rPr lang="en-US" altLang="zh-TW" dirty="0"/>
              <a:t>Data used in the report can be found in ./data/</a:t>
            </a:r>
            <a:r>
              <a:rPr lang="en-US" altLang="zh-TW" dirty="0" err="1"/>
              <a:t>value_cache.json</a:t>
            </a:r>
            <a:endParaRPr lang="en-US" altLang="zh-TW" dirty="0"/>
          </a:p>
          <a:p>
            <a:r>
              <a:rPr lang="en-US" altLang="zh-TW" dirty="0"/>
              <a:t>Package management trivialized thanks to </a:t>
            </a:r>
            <a:r>
              <a:rPr lang="en-US" altLang="zh-TW" dirty="0" err="1"/>
              <a:t>uv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Reproducibility</a:t>
            </a:r>
          </a:p>
          <a:p>
            <a:r>
              <a:rPr lang="en-US" altLang="zh-TW" dirty="0"/>
              <a:t>Code adopts </a:t>
            </a:r>
            <a:r>
              <a:rPr lang="en-US" altLang="zh-TW" dirty="0">
                <a:hlinkClick r:id="rId2"/>
              </a:rPr>
              <a:t>SPEC 7</a:t>
            </a:r>
            <a:r>
              <a:rPr lang="en-US" altLang="zh-TW" dirty="0"/>
              <a:t>, meaning it uses </a:t>
            </a:r>
            <a:r>
              <a:rPr lang="en-US" altLang="zh-TW" dirty="0" err="1"/>
              <a:t>numpy</a:t>
            </a:r>
            <a:r>
              <a:rPr lang="en-US" altLang="zh-TW" dirty="0"/>
              <a:t> Generator instances</a:t>
            </a:r>
          </a:p>
          <a:p>
            <a:r>
              <a:rPr lang="en-US" altLang="zh-TW" dirty="0"/>
              <a:t>To reproduce the values, run ./scripts/</a:t>
            </a:r>
            <a:r>
              <a:rPr lang="en-US" altLang="zh-TW" dirty="0" err="1"/>
              <a:t>generate.py</a:t>
            </a:r>
            <a:r>
              <a:rPr lang="en-US" altLang="zh-TW" dirty="0"/>
              <a:t> with the seed found in ./data/entropy (which it does by default)</a:t>
            </a:r>
          </a:p>
          <a:p>
            <a:r>
              <a:rPr lang="en-US" altLang="zh-TW" dirty="0"/>
              <a:t>If that file is not found, it will save it to that location (by default, can be changed by command line arguments)</a:t>
            </a:r>
            <a:endParaRPr lang="zh-TW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7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BD299F6-B3B1-545A-3211-F344D77E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3600"/>
              <a:t>Task 1 : Determination of the average decay length of the K+ </a:t>
            </a:r>
            <a:br>
              <a:rPr kumimoji="1" lang="en-US" altLang="zh-CN" sz="3600"/>
            </a:br>
            <a:endParaRPr kumimoji="1" lang="zh-CN" alt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3E222E-632E-9DAA-4D78-CCAAE7FD9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kumimoji="1" lang="en-US" altLang="zh-CN" sz="1700" u="sng" dirty="0"/>
                  <a:t>Handled in </a:t>
                </a:r>
                <a:r>
                  <a:rPr kumimoji="1" lang="en-US" altLang="zh-CN" sz="1700" u="sng" dirty="0" err="1"/>
                  <a:t>find_dec_length.py</a:t>
                </a:r>
                <a:endParaRPr kumimoji="1" lang="en-US" altLang="zh-CN" sz="1700" u="sng" dirty="0"/>
              </a:p>
              <a:p>
                <a:pPr marL="0" indent="0">
                  <a:buNone/>
                </a:pPr>
                <a:endParaRPr kumimoji="1" lang="en-US" altLang="zh-CN" sz="1700" dirty="0"/>
              </a:p>
              <a:p>
                <a:pPr marL="0" indent="0">
                  <a:buNone/>
                </a:pPr>
                <a:r>
                  <a:rPr kumimoji="1" lang="en-US" altLang="zh-CN" sz="1700" dirty="0"/>
                  <a:t>Beam Composition: 84%</a:t>
                </a:r>
                <a:r>
                  <a:rPr lang="el-GR" altLang="zh-CN" sz="1700" b="0" i="0" u="none" strike="noStrike" dirty="0">
                    <a:effectLst/>
                  </a:rPr>
                  <a:t> π</a:t>
                </a:r>
                <a:r>
                  <a:rPr lang="el-GR" altLang="zh-CN" sz="1700" b="0" i="0" u="none" strike="noStrike" baseline="30000" dirty="0">
                    <a:effectLst/>
                  </a:rPr>
                  <a:t>+</a:t>
                </a:r>
                <a:r>
                  <a:rPr kumimoji="1" lang="en-US" altLang="zh-CN" sz="1700" dirty="0"/>
                  <a:t> &amp;  16% </a:t>
                </a:r>
                <a:r>
                  <a:rPr lang="de-CH" altLang="zh-CN" sz="1700" dirty="0"/>
                  <a:t>K</a:t>
                </a:r>
                <a:r>
                  <a:rPr lang="de-CH" altLang="zh-CN" sz="1700" baseline="30000" dirty="0"/>
                  <a:t>+ </a:t>
                </a:r>
                <a:r>
                  <a:rPr lang="de-CH" altLang="zh-CN" sz="17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7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kumimoji="1" lang="en-US" altLang="zh-CN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=0.84,</m:t>
                    </m:r>
                    <m:sSub>
                      <m:sSub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7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1700" b="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sz="1700" b="0" i="1">
                        <a:latin typeface="Cambria Math" panose="02040503050406030204" pitchFamily="18" charset="0"/>
                      </a:rPr>
                      <m:t>=0.16)</m:t>
                    </m:r>
                  </m:oMath>
                </a14:m>
                <a:endParaRPr kumimoji="1" lang="en-US" altLang="zh-CN" sz="1700" dirty="0"/>
              </a:p>
              <a:p>
                <a:pPr marL="0" indent="0">
                  <a:buNone/>
                </a:pPr>
                <a:endParaRPr kumimoji="1" lang="en-US" altLang="zh-CN" sz="1700" dirty="0"/>
              </a:p>
              <a:p>
                <a:pPr marL="0" indent="0">
                  <a:buNone/>
                </a:pPr>
                <a:r>
                  <a:rPr kumimoji="1" lang="en-US" altLang="zh-CN" sz="1800" dirty="0"/>
                  <a:t>We minimized NLL: </a:t>
                </a:r>
              </a:p>
              <a:p>
                <a:pPr marL="0" indent="0">
                  <a:buNone/>
                </a:pPr>
                <a:endParaRPr kumimoji="1"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en-US" altLang="zh-CN" sz="17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17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kumimoji="1" lang="en-US" altLang="zh-CN" sz="17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=4.188 </m:t>
                    </m:r>
                    <m:r>
                      <m:rPr>
                        <m:sty m:val="p"/>
                      </m:rPr>
                      <a:rPr kumimoji="1" lang="en-US" altLang="zh-CN" sz="17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km</m:t>
                    </m:r>
                    <m:r>
                      <a:rPr kumimoji="1" lang="en-US" altLang="zh-CN" sz="17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17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lab</m:t>
                        </m:r>
                      </m:e>
                    </m:d>
                    <m:r>
                      <a:rPr kumimoji="1" lang="en-US" altLang="zh-CN" sz="17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700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en-US" altLang="zh-CN" sz="1700" dirty="0"/>
                  <a:t> fitted </a:t>
                </a:r>
                <a14:m>
                  <m:oMath xmlns:m="http://schemas.openxmlformats.org/officeDocument/2006/math">
                    <m:r>
                      <a:rPr kumimoji="1" lang="en-US" altLang="zh-CN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7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7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7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𝛽𝛾</m:t>
                        </m:r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kumimoji="1" lang="en-US" altLang="zh-CN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kumimoji="1" lang="en-US" altLang="zh-CN" sz="1700" b="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𝑂𝑢𝑟</m:t>
                    </m:r>
                    <m:r>
                      <a:rPr kumimoji="1" lang="en-US" altLang="zh-CN" sz="1700" b="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700" b="0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𝑉𝑎𝑙𝑢𝑒</m:t>
                    </m:r>
                  </m:oMath>
                </a14:m>
                <a:endParaRPr kumimoji="1" lang="en-US" altLang="zh-CN" sz="1700" b="0" i="1" dirty="0">
                  <a:highlight>
                    <a:srgbClr val="FFFF00"/>
                  </a:highligh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((1.2380±0.0020)∙</m:t>
                    </m:r>
                    <m:sSup>
                      <m:sSup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kumimoji="1" lang="en-US" altLang="zh-CN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zh-CN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𝑃𝐷𝐺</m:t>
                    </m:r>
                    <m:r>
                      <a:rPr kumimoji="1" lang="en-US" altLang="zh-CN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1700" dirty="0"/>
                  <a:t>   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3E222E-632E-9DAA-4D78-CCAAE7FD9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  <a:blipFill>
                <a:blip r:embed="rId2"/>
                <a:stretch>
                  <a:fillRect l="-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3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BF26C4-5FF4-71C1-7C72-B81CBE00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600"/>
              <a:t>Task 2 : Generating Kaon decay sample </a:t>
            </a:r>
            <a:endParaRPr kumimoji="1" lang="zh-CN" altLang="en-US" sz="4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E48B11-A318-03F8-CDBD-C3C5BE542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1300" u="sng"/>
                  <a:t>Handled in experiment_simulation.py</a:t>
                </a:r>
              </a:p>
              <a:p>
                <a:pPr marL="0" indent="0">
                  <a:buNone/>
                </a:pPr>
                <a:endParaRPr kumimoji="1" lang="de-CH" altLang="zh-CN" sz="1300"/>
              </a:p>
              <a:p>
                <a:pPr marL="0" indent="0">
                  <a:buNone/>
                </a:pPr>
                <a:r>
                  <a:rPr kumimoji="1" lang="de-CH" altLang="zh-CN" sz="1300"/>
                  <a:t>-Generated decay vertex’s z-values using an exponential distribution (based on decay length from Task 1)</a:t>
                </a:r>
              </a:p>
              <a:p>
                <a:pPr marL="0" indent="0">
                  <a:buNone/>
                </a:pPr>
                <a:endParaRPr kumimoji="1" lang="de-CH" altLang="zh-CN" sz="1300"/>
              </a:p>
              <a:p>
                <a:pPr marL="0" indent="0">
                  <a:buNone/>
                </a:pPr>
                <a:r>
                  <a:rPr kumimoji="1" lang="de-CH" altLang="zh-CN" sz="1300"/>
                  <a:t>- Computed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de-CH" altLang="zh-CN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300" b="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sz="1300" b="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sz="13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3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zh-CN" sz="13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sz="13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3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𝛾𝛽</m:t>
                    </m:r>
                    <m:sSub>
                      <m:sSubPr>
                        <m:ctrlP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en-US" altLang="zh-CN" sz="1300" b="0">
                    <a:ea typeface="Cambria Math" panose="020405030504060302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3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en-US" altLang="zh-CN" sz="1300"/>
                  <a:t> for Kaon</a:t>
                </a:r>
              </a:p>
              <a:p>
                <a:pPr marL="0" indent="0">
                  <a:buNone/>
                </a:pPr>
                <a:endParaRPr kumimoji="1" lang="en-US" altLang="zh-CN" sz="1300"/>
              </a:p>
              <a:p>
                <a:pPr marL="0" indent="0">
                  <a:buNone/>
                </a:pPr>
                <a:r>
                  <a:rPr kumimoji="1" lang="en-US" altLang="zh-CN" sz="130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13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altLang="zh-CN" sz="1300" b="0" i="0" u="none" strike="noStrike">
                                    <a:effectLst/>
                                  </a:rPr>
                                  <m:t>π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sz="1300" b="0" i="0" u="none" strike="noStrike" baseline="30000">
                                    <a:effectLst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300" b="0" i="0" u="none" strike="noStrike">
                                    <a:effectLst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sz="1300" b="0" i="0" u="none" strike="noStrike">
                                    <a:effectLst/>
                                  </a:rPr>
                                  <m:t>π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sz="1300" b="0" i="0" u="none" strike="noStrike" baseline="30000">
                                    <a:effectLst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300" b="0" i="0" u="none" strike="noStrike" baseline="30000">
                                    <a:effectLst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1" lang="en-US" altLang="zh-CN" sz="13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3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  <m:sup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sz="13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 baseline="30000">
                                            <a:effectLst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3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 baseline="30000">
                                            <a:effectLst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  <m:sup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sz="13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 baseline="30000">
                                            <a:effectLst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3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 baseline="30000">
                                            <a:effectLst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kumimoji="1" lang="en-US" altLang="zh-CN" sz="1300" b="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CN" sz="13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sz="1300"/>
                  <a:t> for Pion</a:t>
                </a:r>
              </a:p>
              <a:p>
                <a:pPr marL="0" indent="0">
                  <a:buNone/>
                </a:pPr>
                <a:endParaRPr kumimoji="1" lang="en-US" altLang="zh-CN" sz="1300"/>
              </a:p>
              <a:p>
                <a:pPr marL="0" indent="0">
                  <a:buNone/>
                </a:pPr>
                <a:r>
                  <a:rPr kumimoji="1" lang="en-US" altLang="zh-CN" sz="1300"/>
                  <a:t>-The momentum’s magnitude was multiplied by isotopically generated directions using </a:t>
                </a:r>
                <a:r>
                  <a:rPr lang="de-CH" altLang="zh-CN" sz="1300" b="0" i="0" u="none" strike="noStrike">
                    <a:effectLst/>
                    <a:latin typeface="-webkit-standard"/>
                  </a:rPr>
                  <a:t>scipy.stats.uniform_direction</a:t>
                </a:r>
                <a:endParaRPr kumimoji="1" lang="zh-CN" altLang="en-US" sz="130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E48B11-A318-03F8-CDBD-C3C5BE542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  <a:blipFill>
                <a:blip r:embed="rId2"/>
                <a:stretch>
                  <a:fillRect l="-2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5BCEB5-F32B-1779-D45A-FE1FD55A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10053320" cy="1618489"/>
          </a:xfrm>
        </p:spPr>
        <p:txBody>
          <a:bodyPr anchor="ctr">
            <a:normAutofit/>
          </a:bodyPr>
          <a:lstStyle/>
          <a:p>
            <a:r>
              <a:rPr kumimoji="1" lang="en-US" altLang="zh-CN" sz="5000" dirty="0"/>
              <a:t>Task 2/3 : Lorentz Boost &amp; Rotation</a:t>
            </a:r>
            <a:endParaRPr kumimoji="1" lang="zh-CN" altLang="en-US" sz="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8FBB30-C067-6EF1-22F9-C934856FA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5240" y="2969469"/>
                <a:ext cx="8553704" cy="2800395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kumimoji="1" lang="en-US" altLang="zh-CN" sz="1500" dirty="0"/>
                  <a:t>-Using </a:t>
                </a:r>
                <a:r>
                  <a:rPr kumimoji="1" lang="en-US" altLang="zh-CN" sz="1500" dirty="0" err="1"/>
                  <a:t>Pions’</a:t>
                </a:r>
                <a:r>
                  <a:rPr kumimoji="1" lang="en-US" altLang="zh-CN" sz="1500" dirty="0"/>
                  <a:t> momentum and rest mass we obtained their energy.</a:t>
                </a:r>
              </a:p>
              <a:p>
                <a:pPr marL="0" indent="0">
                  <a:buNone/>
                </a:pPr>
                <a:endParaRPr kumimoji="1" lang="en-US" altLang="zh-CN" sz="1500" dirty="0"/>
              </a:p>
              <a:p>
                <a:pPr marL="0" indent="0">
                  <a:buNone/>
                </a:pPr>
                <a:r>
                  <a:rPr kumimoji="1" lang="en-US" altLang="zh-CN" sz="1500" dirty="0"/>
                  <a:t>-Then their four momentum was Lorentz transformed into lab frame by using: </a:t>
                </a:r>
                <a14:m>
                  <m:oMath xmlns:m="http://schemas.openxmlformats.org/officeDocument/2006/math">
                    <m:r>
                      <a:rPr kumimoji="1"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𝛽𝛾</m:t>
                    </m:r>
                    <m:r>
                      <a:rPr kumimoji="1"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1"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kumimoji="1"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kumimoji="1"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</m:t>
                    </m:r>
                    <m:r>
                      <a:rPr kumimoji="1"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kumimoji="1"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de-CH" altLang="zh-CN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de-CH" altLang="zh-CN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500" b="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sz="1500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kumimoji="1" lang="en-US" altLang="zh-CN" sz="1500" b="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kumimoji="1"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kumimoji="1" lang="en-US" altLang="zh-CN" sz="1500" dirty="0"/>
              </a:p>
              <a:p>
                <a:pPr marL="0" indent="0">
                  <a:buNone/>
                </a:pPr>
                <a:r>
                  <a:rPr kumimoji="1" lang="en-US" altLang="zh-CN" sz="1500" dirty="0"/>
                  <a:t>-For beam divergence, we generated small-angle deviations from the z-axis using a multivariate Gaussian, and applied a rotational matrix to every vector in the special non-rotated sample.</a:t>
                </a:r>
              </a:p>
              <a:p>
                <a:pPr marL="0" indent="0">
                  <a:buNone/>
                </a:pPr>
                <a:endParaRPr kumimoji="1" lang="en-US" altLang="zh-CN" sz="1500" dirty="0"/>
              </a:p>
              <a:p>
                <a:pPr marL="0" indent="0">
                  <a:buNone/>
                </a:pPr>
                <a:r>
                  <a:rPr kumimoji="1" lang="en-US" altLang="zh-CN" sz="1500" dirty="0"/>
                  <a:t>-This simulates a beam with finite angular divergence.</a:t>
                </a:r>
              </a:p>
              <a:p>
                <a:pPr marL="0" indent="0">
                  <a:buNone/>
                </a:pPr>
                <a:endParaRPr kumimoji="1" lang="en-US" altLang="zh-CN" sz="1500" dirty="0"/>
              </a:p>
              <a:p>
                <a:pPr marL="0" indent="0">
                  <a:buNone/>
                </a:pPr>
                <a:endParaRPr kumimoji="1" lang="zh-CN" altLang="en-US" sz="15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8FBB30-C067-6EF1-22F9-C934856FA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5240" y="2969469"/>
                <a:ext cx="8553704" cy="2800395"/>
              </a:xfrm>
              <a:blipFill>
                <a:blip r:embed="rId2"/>
                <a:stretch>
                  <a:fillRect l="-297" t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2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A04779-F153-7277-0642-E7E089D9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3600"/>
              <a:t>Task 2/3: Optimization</a:t>
            </a:r>
            <a:endParaRPr kumimoji="1" lang="zh-CN" alt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818FA-D49F-810D-0B21-F9CDD8CA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1500" u="sng">
                <a:cs typeface="Baloo Bhaina 2" panose="03080502040302020200" pitchFamily="66" charset="0"/>
              </a:rPr>
              <a:t>Handled in intersection.py</a:t>
            </a:r>
          </a:p>
          <a:p>
            <a:pPr marL="0" indent="0">
              <a:buNone/>
            </a:pPr>
            <a:endParaRPr kumimoji="1" lang="en-US" altLang="zh-CN" sz="1500"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en-US" altLang="zh-CN" sz="1500">
                <a:cs typeface="Baloo Bhaina 2" panose="03080502040302020200" pitchFamily="66" charset="0"/>
              </a:rPr>
              <a:t>-Assumption: Decay behind the detector won’t trigger events</a:t>
            </a:r>
          </a:p>
          <a:p>
            <a:pPr marL="0" indent="0">
              <a:buNone/>
            </a:pPr>
            <a:endParaRPr kumimoji="1" lang="en-US" altLang="zh-CN" sz="1500"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en-US" altLang="zh-CN" sz="1500">
                <a:cs typeface="Baloo Bhaina 2" panose="03080502040302020200" pitchFamily="66" charset="0"/>
              </a:rPr>
              <a:t>-For a given z for detector, number of intersection of detector and pion trajectories was computed. And then used </a:t>
            </a:r>
            <a:r>
              <a:rPr lang="de-CH" altLang="zh-CN" sz="1500" b="0" i="0" u="none" strike="noStrike">
                <a:effectLst/>
                <a:cs typeface="Baloo Bhaina 2" panose="03080502040302020200" pitchFamily="66" charset="0"/>
              </a:rPr>
              <a:t>scipy.optimize.minimize_scalar </a:t>
            </a:r>
            <a:r>
              <a:rPr kumimoji="1" lang="en-US" altLang="zh-CN" sz="1500">
                <a:cs typeface="Baloo Bhaina 2" panose="03080502040302020200" pitchFamily="66" charset="0"/>
              </a:rPr>
              <a:t>to optimize(minimize the negative of that).</a:t>
            </a:r>
          </a:p>
          <a:p>
            <a:pPr marL="0" indent="0">
              <a:buNone/>
            </a:pPr>
            <a:endParaRPr kumimoji="1" lang="en-US" altLang="zh-CN" sz="1500"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de-CH" altLang="zh-CN" sz="1500">
                <a:cs typeface="Baloo Bhaina 2" panose="03080502040302020200" pitchFamily="66" charset="0"/>
              </a:rPr>
              <a:t>-The intersection-calculating code is then generalized to handle both the general case and the special non-rotated example. </a:t>
            </a:r>
          </a:p>
        </p:txBody>
      </p:sp>
    </p:spTree>
    <p:extLst>
      <p:ext uri="{BB962C8B-B14F-4D97-AF65-F5344CB8AC3E}">
        <p14:creationId xmlns:p14="http://schemas.microsoft.com/office/powerpoint/2010/main" val="336193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428</Words>
  <Application>Microsoft Macintosh PowerPoint</Application>
  <PresentationFormat>宽屏</PresentationFormat>
  <Paragraphs>54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-webkit-standard</vt:lpstr>
      <vt:lpstr>等线</vt:lpstr>
      <vt:lpstr>等线 Light</vt:lpstr>
      <vt:lpstr>Arial</vt:lpstr>
      <vt:lpstr>Cambria Math</vt:lpstr>
      <vt:lpstr>Office 主题​​</vt:lpstr>
      <vt:lpstr>Kaon Experiment Optimization</vt:lpstr>
      <vt:lpstr>Code overview</vt:lpstr>
      <vt:lpstr>Task 1 : Determination of the average decay length of the K+  </vt:lpstr>
      <vt:lpstr>Task 2 : Generating Kaon decay sample </vt:lpstr>
      <vt:lpstr>Task 2/3 : Lorentz Boost &amp; Rotation</vt:lpstr>
      <vt:lpstr>Task 2/3: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Kaon Experiment Optimization</dc:title>
  <dc:creator>Archimedes Marin Wildhaber</dc:creator>
  <cp:lastModifiedBy>Archimedes Marin Wildhaber</cp:lastModifiedBy>
  <cp:revision>2</cp:revision>
  <dcterms:created xsi:type="dcterms:W3CDTF">2025-05-04T17:02:02Z</dcterms:created>
  <dcterms:modified xsi:type="dcterms:W3CDTF">2025-05-05T08:51:13Z</dcterms:modified>
</cp:coreProperties>
</file>