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05"/>
    <p:restoredTop sz="94628"/>
  </p:normalViewPr>
  <p:slideViewPr>
    <p:cSldViewPr snapToGrid="0">
      <p:cViewPr varScale="1">
        <p:scale>
          <a:sx n="87" d="100"/>
          <a:sy n="87" d="100"/>
        </p:scale>
        <p:origin x="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BB2E8-8A00-7F4E-AA63-C0E01260FB90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8E47C-2B78-0C48-BFBA-C108AAEF5AE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389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8E47C-2B78-0C48-BFBA-C108AAEF5AE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905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54886-BE39-C262-84EB-5017D5975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5ADF6E-107F-AE1F-D7E9-C572BEAE3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C4788-4961-13C2-97F3-09D015C3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A35B1A-CF0A-C344-5476-95933251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693D7-8F5E-9B84-0EF0-AD9000B1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642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3A7F2-176A-79A1-1ABB-E44E8388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1DEA9F-538D-9A5D-4B0C-A7AA1B5F2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20812A-8D4B-0752-5096-40AF978D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6CE329-F2BB-D652-CA9C-D5B30D39C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ACA55-E9EE-0E26-EEC3-010C1329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716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331289-B933-3BA9-9271-263148720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C5E8E9-4748-ABBE-7908-8B4C21F35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A8D1E-D0C5-C36B-73BA-B61BE88B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B5D03-663C-1F23-29E9-9C513796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3AF1D-0F3E-1A45-4D55-5C0B3AC4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65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26DAC-E81A-8E9E-A84F-1E5D810B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CED64-C25D-0258-C7FD-69EB4BE3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9BC470-326A-61AA-6990-8761A629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B16EF-8B94-FAD9-52B7-5E87080F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AA948B-FF24-31C1-358B-4970A3E3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588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12452-F00D-BC2B-2A9E-5380E3F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A197FB-CC82-CE94-A72F-45749E37F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EFF34-3FFD-F3CE-363A-02433653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9CCC9-6C83-25CE-25DE-9B1FD50C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6EFF7-FC73-EDE8-63BF-FEDAAD77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63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1280D-C581-016F-3B12-B65C3EE0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4E0C7-11AE-E4BD-4E00-E3AB48CE3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FA4D31-6A01-958A-B63A-118817DB9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B9E6C4-FE41-8D15-B860-AFDB7BA0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5DE54-6948-EE4E-8130-4DEEC2AF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7621E-9098-2350-77F0-98D4E402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294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E6E4A-32D8-F37C-8F3A-0439A215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F5BFCC-EEF8-348D-174D-B212FE809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62F422-BDDB-DD79-89A2-E81FA6D70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38180B-98C9-5FDC-F030-69EB1426B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6C8089-C0C9-B32A-F6B2-D3287E0B7D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FB0C09-6001-3566-60FB-3E4436695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F7CFC3-662C-D7C3-62E6-8CA01B41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3AC175-8B3B-B37A-DDC9-0AE3C2F1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704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55894-EFAD-9FA4-3AD6-8A8B2328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F71EF0-A132-7C1D-40FC-E9769747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9ADC87-B6C1-3D53-0A78-F50FF489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6F4368-C20A-E49F-143B-0B065297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788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E09A7E-B568-1001-DE9A-401F07EC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6D5527-F902-F7C2-F80D-850EAB09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D0A05D-AFF7-E1A9-88D5-4795949CA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51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4B392-1656-8DBF-99D5-A2FBA4C4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7E3FA-EE4A-6264-7CC1-A8B72A21C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D85267-80B4-3F91-BB6F-F3A46FE91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A1C2C2-92F2-1FF2-5BD3-23D9D58D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3B7AA-8A3C-D82F-873C-6E59EAED8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967DCD-7E27-283F-3278-CEEF58AB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57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0312D-BBA3-8211-A88B-DA423BEED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E1EE8D-B230-B22E-83A2-4F5350122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CEE2F-A0C4-C16A-3E22-69217C524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9C1FC9-1FCA-C819-3C0C-037F4EAE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2C9B9-2DB4-554F-8A41-3C3DE92DDC4A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E3EC7-31C2-3672-0E7D-8113D96E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C21A1D-DE56-913C-3D83-127A5A46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039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AC8431-4277-5FBB-992E-18FA4E0F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164B6D-C857-2243-6E87-A7137F2ED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090D39-8FF6-647B-900E-3CA8C9ADA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2C9B9-2DB4-554F-8A41-3C3DE92DDC4A}" type="datetimeFigureOut">
              <a:rPr kumimoji="1" lang="zh-CN" altLang="en-US" smtClean="0"/>
              <a:t>2025/5/6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9E4653-B4D7-CB77-B89A-05C76B010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5C0F7-775E-2C00-B746-E74715887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43DC3-D057-7B47-8A5E-9174F5B2CD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084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entific-python.org/specs/spec-0007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91F40-4B8C-A0A1-A2F6-9794671A5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Kaon Experiment Optimization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7D6DA0-FAB8-546B-AE5C-9DE0F7567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8939" y="4079875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de-CH" altLang="zh-CN" dirty="0">
                <a:solidFill>
                  <a:srgbClr val="000000"/>
                </a:solidFill>
              </a:rPr>
              <a:t>K</a:t>
            </a:r>
            <a:r>
              <a:rPr lang="de-CH" altLang="zh-CN" baseline="30000" dirty="0">
                <a:solidFill>
                  <a:srgbClr val="000000"/>
                </a:solidFill>
              </a:rPr>
              <a:t>+</a:t>
            </a:r>
            <a:r>
              <a:rPr lang="de-CH" altLang="zh-CN" b="0" i="0" u="none" strike="noStrike" dirty="0">
                <a:solidFill>
                  <a:srgbClr val="000000"/>
                </a:solidFill>
                <a:effectLst/>
              </a:rPr>
              <a:t>→</a:t>
            </a:r>
            <a:r>
              <a:rPr lang="el-GR" altLang="zh-CN" b="0" i="0" u="none" strike="noStrike" dirty="0">
                <a:solidFill>
                  <a:srgbClr val="000000"/>
                </a:solidFill>
                <a:effectLst/>
              </a:rPr>
              <a:t>π</a:t>
            </a:r>
            <a:r>
              <a:rPr lang="el-GR" altLang="zh-CN" b="0" i="0" u="none" strike="noStrike" baseline="30000" dirty="0">
                <a:solidFill>
                  <a:srgbClr val="000000"/>
                </a:solidFill>
                <a:effectLst/>
              </a:rPr>
              <a:t>+</a:t>
            </a:r>
            <a:r>
              <a:rPr lang="el-GR" altLang="zh-CN" b="0" i="0" u="none" strike="noStrike" dirty="0">
                <a:solidFill>
                  <a:srgbClr val="000000"/>
                </a:solidFill>
                <a:effectLst/>
              </a:rPr>
              <a:t>+π</a:t>
            </a:r>
            <a:r>
              <a:rPr lang="el-GR" altLang="zh-CN" b="0" i="0" u="none" strike="noStrike" baseline="30000" dirty="0">
                <a:solidFill>
                  <a:srgbClr val="000000"/>
                </a:solidFill>
                <a:effectLst/>
              </a:rPr>
              <a:t>0</a:t>
            </a:r>
            <a:endParaRPr lang="en-US" altLang="zh-CN" b="0" i="0" u="none" strike="noStrike" baseline="30000" dirty="0">
              <a:solidFill>
                <a:srgbClr val="000000"/>
              </a:solidFill>
              <a:effectLst/>
            </a:endParaRPr>
          </a:p>
          <a:p>
            <a:endParaRPr lang="en-US" altLang="zh-CN" b="0" i="0" u="none" strike="noStrike" baseline="30000" dirty="0">
              <a:solidFill>
                <a:srgbClr val="000000"/>
              </a:solidFill>
              <a:effectLst/>
            </a:endParaRPr>
          </a:p>
          <a:p>
            <a:r>
              <a:rPr kumimoji="1" lang="en-US" altLang="zh-CN" baseline="30000" dirty="0">
                <a:solidFill>
                  <a:srgbClr val="000000"/>
                </a:solidFill>
              </a:rPr>
              <a:t>Ion Skalamera</a:t>
            </a:r>
          </a:p>
          <a:p>
            <a:r>
              <a:rPr kumimoji="1" lang="en-US" altLang="zh-CN" baseline="30000" dirty="0">
                <a:solidFill>
                  <a:srgbClr val="000000"/>
                </a:solidFill>
              </a:rPr>
              <a:t>Oliver Oehlenberg</a:t>
            </a:r>
          </a:p>
          <a:p>
            <a:r>
              <a:rPr kumimoji="1" lang="en-US" altLang="zh-CN" baseline="30000" dirty="0">
                <a:solidFill>
                  <a:srgbClr val="000000"/>
                </a:solidFill>
              </a:rPr>
              <a:t>Archimedes Wildhaber</a:t>
            </a:r>
          </a:p>
          <a:p>
            <a:r>
              <a:rPr kumimoji="1" lang="en-US" altLang="zh-CN" baseline="30000" dirty="0">
                <a:solidFill>
                  <a:srgbClr val="000000"/>
                </a:solidFill>
              </a:rPr>
              <a:t>Alessandro Schutz</a:t>
            </a:r>
          </a:p>
        </p:txBody>
      </p:sp>
    </p:spTree>
    <p:extLst>
      <p:ext uri="{BB962C8B-B14F-4D97-AF65-F5344CB8AC3E}">
        <p14:creationId xmlns:p14="http://schemas.microsoft.com/office/powerpoint/2010/main" val="107822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B3DE8-8810-664E-AAEE-3E6CAE729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overview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7A0C0-24D8-D820-22BC-44844C3A3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b="1" dirty="0"/>
              <a:t>Everything is currently in a private GitHub repo</a:t>
            </a:r>
          </a:p>
          <a:p>
            <a:r>
              <a:rPr lang="en-US" altLang="zh-TW" dirty="0"/>
              <a:t>All scripts in the ./scripts folder</a:t>
            </a:r>
          </a:p>
          <a:p>
            <a:r>
              <a:rPr lang="en-US" altLang="zh-TW" dirty="0"/>
              <a:t>Data used in the report can be found in ./data/</a:t>
            </a:r>
            <a:r>
              <a:rPr lang="en-US" altLang="zh-TW" dirty="0" err="1"/>
              <a:t>value_cache.json</a:t>
            </a:r>
            <a:endParaRPr lang="en-US" altLang="zh-TW" dirty="0"/>
          </a:p>
          <a:p>
            <a:r>
              <a:rPr lang="en-US" altLang="zh-TW" dirty="0"/>
              <a:t>Package management trivialized thanks to </a:t>
            </a:r>
            <a:r>
              <a:rPr lang="en-US" altLang="zh-TW" dirty="0" err="1"/>
              <a:t>uv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/>
              <a:t>Reproducibility</a:t>
            </a:r>
          </a:p>
          <a:p>
            <a:r>
              <a:rPr lang="en-US" altLang="zh-TW" dirty="0"/>
              <a:t>Code adopts </a:t>
            </a:r>
            <a:r>
              <a:rPr lang="en-US" altLang="zh-TW" dirty="0">
                <a:hlinkClick r:id="rId2"/>
              </a:rPr>
              <a:t>SPEC 7</a:t>
            </a:r>
            <a:r>
              <a:rPr lang="en-US" altLang="zh-TW" dirty="0"/>
              <a:t>, meaning it uses </a:t>
            </a:r>
            <a:r>
              <a:rPr lang="en-US" altLang="zh-TW" dirty="0" err="1"/>
              <a:t>numpy</a:t>
            </a:r>
            <a:r>
              <a:rPr lang="en-US" altLang="zh-TW" dirty="0"/>
              <a:t> Generator instances</a:t>
            </a:r>
          </a:p>
          <a:p>
            <a:r>
              <a:rPr lang="en-US" altLang="zh-TW" dirty="0"/>
              <a:t>To reproduce the values, run ./scripts/</a:t>
            </a:r>
            <a:r>
              <a:rPr lang="en-US" altLang="zh-TW" dirty="0" err="1"/>
              <a:t>generate.py</a:t>
            </a:r>
            <a:r>
              <a:rPr lang="en-US" altLang="zh-TW" dirty="0"/>
              <a:t> with the seed found in ./data/entropy (which it does by default)</a:t>
            </a:r>
          </a:p>
          <a:p>
            <a:r>
              <a:rPr lang="en-US" altLang="zh-TW" dirty="0"/>
              <a:t>If that file is not found, it will save it to that location (by default, can be changed by command line arguments)</a:t>
            </a:r>
            <a:endParaRPr lang="zh-TW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759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BD299F6-B3B1-545A-3211-F344D77E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3600" dirty="0"/>
              <a:t>Task 1 : Determination of the average decay length of the K+ </a:t>
            </a:r>
            <a:br>
              <a:rPr kumimoji="1" lang="en-US" altLang="zh-CN" sz="3600" dirty="0"/>
            </a:br>
            <a:endParaRPr kumimoji="1" lang="zh-CN" altLang="en-US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3E222E-632E-9DAA-4D78-CCAAE7FD9E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5260" y="1648870"/>
                <a:ext cx="4702848" cy="3560260"/>
              </a:xfrm>
            </p:spPr>
            <p:txBody>
              <a:bodyPr anchor="ctr"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kumimoji="1" lang="en-US" altLang="zh-CN" sz="1700" u="sng" dirty="0"/>
                  <a:t>Handled in </a:t>
                </a:r>
                <a:r>
                  <a:rPr kumimoji="1" lang="en-US" altLang="zh-CN" sz="1700" u="sng" dirty="0" err="1"/>
                  <a:t>find_dec_length.py</a:t>
                </a:r>
                <a:endParaRPr kumimoji="1" lang="en-US" altLang="zh-CN" sz="1700" u="sng" dirty="0"/>
              </a:p>
              <a:p>
                <a:pPr marL="0" indent="0">
                  <a:buNone/>
                </a:pPr>
                <a:endParaRPr kumimoji="1" lang="en-US" altLang="zh-CN" sz="1700" dirty="0"/>
              </a:p>
              <a:p>
                <a:pPr marL="0" indent="0">
                  <a:buNone/>
                </a:pPr>
                <a:r>
                  <a:rPr kumimoji="1" lang="en-US" altLang="zh-CN" sz="1700" dirty="0"/>
                  <a:t>Beam Composition: 84%</a:t>
                </a:r>
                <a:r>
                  <a:rPr lang="el-GR" altLang="zh-CN" sz="1700" b="0" i="0" u="none" strike="noStrike" dirty="0">
                    <a:effectLst/>
                  </a:rPr>
                  <a:t> π</a:t>
                </a:r>
                <a:r>
                  <a:rPr lang="el-GR" altLang="zh-CN" sz="1700" b="0" i="0" u="none" strike="noStrike" baseline="30000" dirty="0">
                    <a:effectLst/>
                  </a:rPr>
                  <a:t>+</a:t>
                </a:r>
                <a:r>
                  <a:rPr kumimoji="1" lang="en-US" altLang="zh-CN" sz="1700" dirty="0"/>
                  <a:t> &amp;  16% </a:t>
                </a:r>
                <a:r>
                  <a:rPr lang="de-CH" altLang="zh-CN" sz="1700" dirty="0"/>
                  <a:t>K</a:t>
                </a:r>
                <a:r>
                  <a:rPr lang="de-CH" altLang="zh-CN" sz="1700" baseline="30000" dirty="0"/>
                  <a:t>+ </a:t>
                </a:r>
                <a:r>
                  <a:rPr lang="de-CH" altLang="zh-CN" sz="17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7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kumimoji="1" lang="en-US" altLang="zh-CN" sz="1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=0.84,</m:t>
                    </m:r>
                    <m:sSub>
                      <m:sSubPr>
                        <m:ctrlPr>
                          <a:rPr kumimoji="1" lang="en-US" altLang="zh-CN" sz="17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700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sz="1700" b="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zh-CN" sz="1700" b="0" i="1">
                        <a:latin typeface="Cambria Math" panose="02040503050406030204" pitchFamily="18" charset="0"/>
                      </a:rPr>
                      <m:t>=0.16)</m:t>
                    </m:r>
                  </m:oMath>
                </a14:m>
                <a:endParaRPr kumimoji="1" lang="en-US" altLang="zh-CN" sz="1700" dirty="0"/>
              </a:p>
              <a:p>
                <a:pPr marL="0" indent="0">
                  <a:buNone/>
                </a:pPr>
                <a:endParaRPr kumimoji="1" lang="en-US" altLang="zh-CN" sz="1700" dirty="0"/>
              </a:p>
              <a:p>
                <a:pPr marL="0" indent="0">
                  <a:buNone/>
                </a:pPr>
                <a:r>
                  <a:rPr kumimoji="1" lang="en-US" altLang="zh-CN" sz="1800" dirty="0"/>
                  <a:t>We minimized NLL: </a:t>
                </a:r>
              </a:p>
              <a:p>
                <a:pPr marL="0" indent="0">
                  <a:buNone/>
                </a:pPr>
                <a:endParaRPr kumimoji="1" lang="en-US" altLang="zh-C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𝑁𝐿𝐿</m:t>
                      </m:r>
                      <m:d>
                        <m:dPr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kumimoji="1"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1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1" lang="en-US" altLang="zh-CN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zh-CN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sup>
                                  </m:sSup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a:rPr kumimoji="1" lang="en-US" altLang="zh-CN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f>
                                    <m:fPr>
                                      <m:ctrlP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1" lang="en-US" altLang="zh-CN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kumimoji="1" lang="en-US" altLang="zh-CN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1" lang="en-US" altLang="zh-CN" sz="1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zh-CN" sz="18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1" lang="en-US" altLang="zh-CN" sz="17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17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kumimoji="1" lang="en-US" altLang="zh-CN" sz="17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=4.188 </m:t>
                    </m:r>
                    <m:r>
                      <m:rPr>
                        <m:sty m:val="p"/>
                      </m:rPr>
                      <a:rPr kumimoji="1" lang="en-US" altLang="zh-CN" sz="17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km</m:t>
                    </m:r>
                    <m:r>
                      <a:rPr kumimoji="1" lang="en-US" altLang="zh-CN" sz="17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17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lab</m:t>
                        </m:r>
                      </m:e>
                    </m:d>
                    <m:r>
                      <a:rPr kumimoji="1" lang="en-US" altLang="zh-CN" sz="17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1700" b="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7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1" lang="en-US" altLang="zh-CN" sz="1700" dirty="0"/>
                  <a:t> fitted</a:t>
                </a:r>
              </a:p>
              <a:p>
                <a:pPr marL="0" indent="0">
                  <a:buNone/>
                </a:pPr>
                <a:r>
                  <a:rPr kumimoji="1" lang="en-US" altLang="zh-CN" sz="1700" dirty="0"/>
                  <a:t>Using the known mean lifetime, we find </a:t>
                </a:r>
                <a:r>
                  <a:rPr kumimoji="1" lang="en-US" altLang="zh-CN" sz="1700"/>
                  <a:t>the velocity </a:t>
                </a:r>
                <a:r>
                  <a:rPr kumimoji="1" lang="en-US" altLang="zh-CN" sz="1700" dirty="0"/>
                  <a:t>of our</a:t>
                </a:r>
              </a:p>
              <a:p>
                <a:pPr marL="0" indent="0">
                  <a:buNone/>
                </a:pPr>
                <a:r>
                  <a:rPr kumimoji="1" lang="en-US" altLang="zh-CN" sz="1700" dirty="0"/>
                  <a:t>beam is </a:t>
                </a:r>
                <a14:m>
                  <m:oMath xmlns:m="http://schemas.openxmlformats.org/officeDocument/2006/math">
                    <m:r>
                      <a:rPr kumimoji="1" lang="en-US" altLang="zh-CN" sz="17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1" lang="en-US" altLang="zh-CN" sz="17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kumimoji="1" lang="en-US" altLang="zh-CN" sz="1700" i="1">
                        <a:latin typeface="Cambria Math" panose="02040503050406030204" pitchFamily="18" charset="0"/>
                      </a:rPr>
                      <m:t>0.9999782</m:t>
                    </m:r>
                  </m:oMath>
                </a14:m>
                <a:endParaRPr kumimoji="1" lang="en-US" altLang="zh-CN" sz="17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3E222E-632E-9DAA-4D78-CCAAE7FD9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5260" y="1648870"/>
                <a:ext cx="4702848" cy="3560260"/>
              </a:xfrm>
              <a:blipFill>
                <a:blip r:embed="rId2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33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CBF26C4-5FF4-71C1-7C72-B81CBE00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4600"/>
              <a:t>Task 2 : Generating Kaon decay sample </a:t>
            </a:r>
            <a:endParaRPr kumimoji="1" lang="zh-CN" altLang="en-US" sz="4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E48B11-A318-03F8-CDBD-C3C5BE542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5260" y="1648870"/>
                <a:ext cx="4702848" cy="356026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1300" u="sng" dirty="0"/>
                  <a:t>Handled in experiment_simulation.py</a:t>
                </a:r>
              </a:p>
              <a:p>
                <a:pPr marL="0" indent="0">
                  <a:buNone/>
                </a:pPr>
                <a:endParaRPr kumimoji="1" lang="de-CH" altLang="zh-CN" sz="1300" dirty="0"/>
              </a:p>
              <a:p>
                <a:pPr marL="0" indent="0">
                  <a:buNone/>
                </a:pPr>
                <a:r>
                  <a:rPr kumimoji="1" lang="de-CH" altLang="zh-CN" sz="1300" dirty="0" err="1"/>
                  <a:t>Generated</a:t>
                </a:r>
                <a:r>
                  <a:rPr kumimoji="1" lang="de-CH" altLang="zh-CN" sz="1300" dirty="0"/>
                  <a:t> </a:t>
                </a:r>
                <a:r>
                  <a:rPr kumimoji="1" lang="de-CH" altLang="zh-CN" sz="1300" dirty="0" err="1"/>
                  <a:t>decay</a:t>
                </a:r>
                <a:r>
                  <a:rPr kumimoji="1" lang="de-CH" altLang="zh-CN" sz="1300" dirty="0"/>
                  <a:t> </a:t>
                </a:r>
                <a:r>
                  <a:rPr kumimoji="1" lang="de-CH" altLang="zh-CN" sz="1300" dirty="0" err="1"/>
                  <a:t>vertices</a:t>
                </a:r>
                <a:r>
                  <a:rPr kumimoji="1" lang="de-CH" altLang="zh-CN" sz="1300" dirty="0"/>
                  <a:t>’ z-</a:t>
                </a:r>
                <a:r>
                  <a:rPr kumimoji="1" lang="de-CH" altLang="zh-CN" sz="1300" dirty="0" err="1"/>
                  <a:t>values</a:t>
                </a:r>
                <a:r>
                  <a:rPr kumimoji="1" lang="de-CH" altLang="zh-CN" sz="1300" dirty="0"/>
                  <a:t> </a:t>
                </a:r>
                <a:r>
                  <a:rPr kumimoji="1" lang="de-CH" altLang="zh-CN" sz="1300" dirty="0" err="1"/>
                  <a:t>using</a:t>
                </a:r>
                <a:r>
                  <a:rPr kumimoji="1" lang="de-CH" altLang="zh-CN" sz="1300" dirty="0"/>
                  <a:t> an </a:t>
                </a:r>
                <a:r>
                  <a:rPr kumimoji="1" lang="de-CH" altLang="zh-CN" sz="1300" dirty="0" err="1"/>
                  <a:t>exponential</a:t>
                </a:r>
                <a:r>
                  <a:rPr kumimoji="1" lang="de-CH" altLang="zh-CN" sz="1300" dirty="0"/>
                  <a:t> </a:t>
                </a:r>
                <a:r>
                  <a:rPr kumimoji="1" lang="de-CH" altLang="zh-CN" sz="1300" dirty="0" err="1"/>
                  <a:t>distribution</a:t>
                </a:r>
                <a:r>
                  <a:rPr kumimoji="1" lang="de-CH" altLang="zh-CN" sz="1300" dirty="0"/>
                  <a:t> (</a:t>
                </a:r>
                <a:r>
                  <a:rPr kumimoji="1" lang="de-CH" altLang="zh-CN" sz="1300" dirty="0" err="1"/>
                  <a:t>based</a:t>
                </a:r>
                <a:r>
                  <a:rPr kumimoji="1" lang="de-CH" altLang="zh-CN" sz="1300" dirty="0"/>
                  <a:t> on </a:t>
                </a:r>
                <a:r>
                  <a:rPr kumimoji="1" lang="de-CH" altLang="zh-CN" sz="1300" dirty="0" err="1"/>
                  <a:t>the</a:t>
                </a:r>
                <a:r>
                  <a:rPr kumimoji="1" lang="de-CH" altLang="zh-CN" sz="1300" dirty="0"/>
                  <a:t> </a:t>
                </a:r>
                <a:r>
                  <a:rPr kumimoji="1" lang="de-CH" altLang="zh-CN" sz="1300" dirty="0" err="1"/>
                  <a:t>decay</a:t>
                </a:r>
                <a:r>
                  <a:rPr kumimoji="1" lang="de-CH" altLang="zh-CN" sz="1300" dirty="0"/>
                  <a:t> </a:t>
                </a:r>
                <a:r>
                  <a:rPr kumimoji="1" lang="de-CH" altLang="zh-CN" sz="1300" dirty="0" err="1"/>
                  <a:t>length</a:t>
                </a:r>
                <a:r>
                  <a:rPr kumimoji="1" lang="de-CH" altLang="zh-CN" sz="1300" dirty="0"/>
                  <a:t> </a:t>
                </a:r>
                <a:r>
                  <a:rPr kumimoji="1" lang="de-CH" altLang="zh-CN" sz="1300" dirty="0" err="1"/>
                  <a:t>from</a:t>
                </a:r>
                <a:r>
                  <a:rPr kumimoji="1" lang="de-CH" altLang="zh-CN" sz="1300" dirty="0"/>
                  <a:t> Task 1)</a:t>
                </a:r>
              </a:p>
              <a:p>
                <a:pPr marL="0" indent="0">
                  <a:buNone/>
                </a:pPr>
                <a:endParaRPr kumimoji="1" lang="en-US" altLang="zh-CN" sz="1300" dirty="0"/>
              </a:p>
              <a:p>
                <a:pPr marL="0" indent="0">
                  <a:buNone/>
                </a:pPr>
                <a:r>
                  <a:rPr kumimoji="1" lang="en-US" altLang="zh-CN" sz="13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1" lang="en-US" altLang="zh-CN" sz="13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sz="13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l-GR" altLang="zh-CN" sz="1300" b="0" i="0" u="none" strike="noStrike">
                                    <a:effectLst/>
                                  </a:rPr>
                                  <m:t>π</m:t>
                                </m:r>
                                <m:r>
                                  <m:rPr>
                                    <m:nor/>
                                  </m:rPr>
                                  <a:rPr lang="el-GR" altLang="zh-CN" sz="1300" b="0" i="0" u="none" strike="noStrike" baseline="30000">
                                    <a:effectLst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300" b="0" i="0" u="none" strike="noStrike">
                                    <a:effectLst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l-GR" altLang="zh-CN" sz="1300" b="0" i="0" u="none" strike="noStrike">
                                    <a:effectLst/>
                                  </a:rPr>
                                  <m:t>π</m:t>
                                </m:r>
                                <m:r>
                                  <m:rPr>
                                    <m:nor/>
                                  </m:rPr>
                                  <a:rPr lang="el-GR" altLang="zh-CN" sz="1300" b="0" i="0" u="none" strike="noStrike" baseline="30000">
                                    <a:effectLst/>
                                  </a:rPr>
                                  <m:t>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300" b="0" i="0" u="none" strike="noStrike" baseline="30000">
                                    <a:effectLst/>
                                  </a:rPr>
                                  <m:t> 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kumimoji="1" lang="en-US" altLang="zh-CN" sz="13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3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sz="1300" b="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  <m:sup>
                                <m: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1" lang="en-US" altLang="zh-CN" sz="13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sz="13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13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3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sz="1300" b="0" i="0" u="none" strike="noStrike">
                                            <a:effectLst/>
                                          </a:rPr>
                                          <m:t>π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sz="1300" b="0" i="0" u="none" strike="noStrike" baseline="30000">
                                            <a:effectLst/>
                                          </a:rPr>
                                          <m:t>+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3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3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3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sz="1300" b="0" i="0" u="none" strike="noStrike">
                                            <a:effectLst/>
                                          </a:rPr>
                                          <m:t>π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sz="1300" b="0" i="0" u="none" strike="noStrike" baseline="30000">
                                            <a:effectLst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sz="13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Sup>
                              <m:sSubSupPr>
                                <m:ctrlP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  <m:sup>
                                <m: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kumimoji="1" lang="en-US" altLang="zh-CN" sz="13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1" lang="en-US" altLang="zh-CN" sz="13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1" lang="en-US" altLang="zh-CN" sz="13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3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sz="1300" b="0" i="0" u="none" strike="noStrike">
                                            <a:effectLst/>
                                          </a:rPr>
                                          <m:t>π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sz="1300" b="0" i="0" u="none" strike="noStrike" baseline="30000">
                                            <a:effectLst/>
                                          </a:rPr>
                                          <m:t>+</m:t>
                                        </m:r>
                                      </m:sub>
                                    </m:sSub>
                                    <m:r>
                                      <a:rPr kumimoji="1" lang="en-US" altLang="zh-CN" sz="13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1" lang="en-US" altLang="zh-CN" sz="1300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zh-CN" sz="1300" b="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sz="1300" b="0" i="0" u="none" strike="noStrike">
                                            <a:effectLst/>
                                          </a:rPr>
                                          <m:t>π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l-GR" altLang="zh-CN" sz="1300" b="0" i="0" u="none" strike="noStrike" baseline="30000">
                                            <a:effectLst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kumimoji="1" lang="en-US" altLang="zh-CN" sz="13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1" lang="en-US" altLang="zh-CN" sz="13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kumimoji="1" lang="en-US" altLang="zh-CN" sz="1300" b="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kumimoji="1" lang="en-US" altLang="zh-CN" sz="13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3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sz="13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zh-CN" sz="1300" dirty="0"/>
                  <a:t> for Pion</a:t>
                </a:r>
              </a:p>
              <a:p>
                <a:pPr marL="0" indent="0">
                  <a:buNone/>
                </a:pPr>
                <a:endParaRPr kumimoji="1" lang="en-US" altLang="zh-CN" sz="1300" dirty="0"/>
              </a:p>
              <a:p>
                <a:pPr marL="0" indent="0">
                  <a:buNone/>
                </a:pPr>
                <a:r>
                  <a:rPr kumimoji="1" lang="en-US" altLang="zh-CN" sz="1300" dirty="0"/>
                  <a:t>The momentum’s magnitude was multiplied by isotopically generated directions using </a:t>
                </a:r>
                <a:r>
                  <a:rPr lang="de-CH" altLang="zh-CN" sz="1300" b="0" i="0" u="none" strike="noStrike" dirty="0" err="1">
                    <a:effectLst/>
                    <a:latin typeface="-webkit-standard"/>
                  </a:rPr>
                  <a:t>scipy.stats.uniform_direction</a:t>
                </a:r>
                <a:endParaRPr kumimoji="1" lang="zh-CN" altLang="en-US" sz="13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E48B11-A318-03F8-CDBD-C3C5BE542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5260" y="1648870"/>
                <a:ext cx="4702848" cy="3560260"/>
              </a:xfrm>
              <a:blipFill>
                <a:blip r:embed="rId2"/>
                <a:stretch>
                  <a:fillRect l="-1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6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5BCEB5-F32B-1779-D45A-FE1FD55A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10053320" cy="1618489"/>
          </a:xfrm>
        </p:spPr>
        <p:txBody>
          <a:bodyPr anchor="ctr">
            <a:normAutofit/>
          </a:bodyPr>
          <a:lstStyle/>
          <a:p>
            <a:r>
              <a:rPr kumimoji="1" lang="en-US" altLang="zh-CN" sz="5000" dirty="0"/>
              <a:t>Task 2/3 : Lorentz Boost &amp; Rotation</a:t>
            </a:r>
            <a:endParaRPr kumimoji="1" lang="zh-CN" altLang="en-US" sz="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8FBB30-C067-6EF1-22F9-C934856FAC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5239" y="2969469"/>
                <a:ext cx="8697747" cy="2800395"/>
              </a:xfrm>
            </p:spPr>
            <p:txBody>
              <a:bodyPr anchor="t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zh-CN" sz="1500" dirty="0"/>
                  <a:t>Using </a:t>
                </a:r>
                <a:r>
                  <a:rPr kumimoji="1" lang="en-US" altLang="zh-CN" sz="1500" dirty="0" err="1"/>
                  <a:t>Pions’</a:t>
                </a:r>
                <a:r>
                  <a:rPr kumimoji="1" lang="en-US" altLang="zh-CN" sz="1500" dirty="0"/>
                  <a:t> momentum and rest mass we obtained their energy and constructed their four-momenta</a:t>
                </a:r>
              </a:p>
              <a:p>
                <a:pPr marL="0" indent="0">
                  <a:buNone/>
                </a:pPr>
                <a:endParaRPr kumimoji="1" lang="en-US" altLang="zh-CN" sz="1500" dirty="0"/>
              </a:p>
              <a:p>
                <a:pPr marL="0" indent="0">
                  <a:buNone/>
                </a:pPr>
                <a:r>
                  <a:rPr kumimoji="1" lang="en-US" altLang="zh-CN" sz="1500" dirty="0"/>
                  <a:t>Computed </a:t>
                </a:r>
                <a14:m>
                  <m:oMath xmlns:m="http://schemas.openxmlformats.org/officeDocument/2006/math">
                    <m:r>
                      <a:rPr kumimoji="1" lang="en-US" altLang="zh-CN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𝛽𝛾</m:t>
                    </m:r>
                    <m:r>
                      <a:rPr kumimoji="1" lang="en-US" altLang="zh-CN" sz="15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kumimoji="1" lang="en-US" altLang="zh-CN" sz="15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kumimoji="1" lang="en-US" altLang="zh-CN" sz="15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kumimoji="1" lang="en-US" altLang="zh-CN" sz="1500" dirty="0"/>
                  <a:t>, </a:t>
                </a:r>
                <a:r>
                  <a:rPr kumimoji="1" lang="zh-CN" altLang="en-US" sz="1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5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sz="15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zh-CN" sz="15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500" b="0" i="1" dirty="0" smtClean="0">
                        <a:latin typeface="Cambria Math" panose="02040503050406030204" pitchFamily="18" charset="0"/>
                      </a:rPr>
                      <m:t>𝛽𝛾</m:t>
                    </m:r>
                    <m:r>
                      <a:rPr kumimoji="1" lang="en-US" altLang="zh-CN" sz="1500" b="0" i="1" dirty="0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sz="1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5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15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1" lang="en-US" altLang="zh-CN" sz="1500" dirty="0"/>
                  <a:t>,</a:t>
                </a:r>
                <a:r>
                  <a:rPr kumimoji="1" lang="zh-CN" altLang="en-US" sz="15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de-CH" altLang="zh-CN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5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sz="15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1" lang="en-US" altLang="zh-CN" sz="1500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15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kumimoji="1" lang="en-US" altLang="zh-CN" sz="1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5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sz="15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kumimoji="1" lang="en-US" altLang="zh-CN" sz="15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zh-CN" sz="15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kumimoji="1" lang="en-US" altLang="zh-CN" sz="15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15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15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>
                            <m:r>
                              <a:rPr kumimoji="1" lang="en-US" altLang="zh-CN" sz="15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kumimoji="1" lang="en-US" altLang="zh-CN" sz="15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sz="15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en-US" altLang="zh-CN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5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sz="15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zh-CN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5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sz="15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zh-CN" sz="15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5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15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1" lang="zh-CN" altLang="en-US" sz="1500" dirty="0"/>
                  <a:t> </a:t>
                </a:r>
                <a:r>
                  <a:rPr kumimoji="1" lang="en-US" altLang="zh-CN" sz="1500" dirty="0"/>
                  <a:t>for Kaon</a:t>
                </a:r>
              </a:p>
              <a:p>
                <a:pPr marL="0" indent="0">
                  <a:buNone/>
                </a:pPr>
                <a:r>
                  <a:rPr kumimoji="1" lang="en-US" altLang="zh-CN" sz="1500" dirty="0"/>
                  <a:t>Then boosted the </a:t>
                </a:r>
                <a:r>
                  <a:rPr kumimoji="1" lang="en-US" altLang="zh-CN" sz="1500" dirty="0" err="1"/>
                  <a:t>pions</a:t>
                </a:r>
                <a:r>
                  <a:rPr kumimoji="1" lang="en-US" altLang="zh-CN" sz="1500" dirty="0"/>
                  <a:t> to the lab frame using the Lorentz Boost in the z-direction: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15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1"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e>
                                    <m:r>
                                      <a:rPr kumimoji="1"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𝛽𝛾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𝛽𝛾</m:t>
                                    </m:r>
                                  </m:e>
                                  <m:e>
                                    <m:r>
                                      <a:rPr kumimoji="1"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sz="1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1" lang="en-US" altLang="zh-CN" sz="15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zh-CN" sz="1500" dirty="0"/>
                  <a:t> </a:t>
                </a:r>
              </a:p>
              <a:p>
                <a:pPr marL="0" indent="0">
                  <a:buNone/>
                </a:pPr>
                <a:r>
                  <a:rPr kumimoji="1" lang="en-US" altLang="zh-CN" sz="1500" dirty="0"/>
                  <a:t>For beam divergence, we generated small-angle deviations from the z-axis using a multivariate Gaussian and applied a rotational matrix to each of the decay vertices and momenta in the special non-rotated sample.</a:t>
                </a:r>
              </a:p>
              <a:p>
                <a:pPr marL="0" indent="0">
                  <a:buNone/>
                </a:pPr>
                <a:endParaRPr kumimoji="1" lang="en-US" altLang="zh-CN" sz="1500" dirty="0"/>
              </a:p>
              <a:p>
                <a:pPr marL="0" indent="0">
                  <a:buNone/>
                </a:pPr>
                <a:r>
                  <a:rPr kumimoji="1" lang="en-US" altLang="zh-CN" sz="1500" dirty="0"/>
                  <a:t>This simulates a beam with finite angular divergence, due to the rotational symmetry of the problem.</a:t>
                </a:r>
              </a:p>
              <a:p>
                <a:pPr marL="0" indent="0">
                  <a:buNone/>
                </a:pPr>
                <a:endParaRPr kumimoji="1" lang="en-US" altLang="zh-CN" sz="1500" dirty="0"/>
              </a:p>
              <a:p>
                <a:pPr marL="0" indent="0">
                  <a:buNone/>
                </a:pPr>
                <a:endParaRPr kumimoji="1" lang="zh-CN" altLang="en-US" sz="15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8FBB30-C067-6EF1-22F9-C934856FA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5239" y="2969469"/>
                <a:ext cx="8697747" cy="2800395"/>
              </a:xfrm>
              <a:blipFill>
                <a:blip r:embed="rId2"/>
                <a:stretch>
                  <a:fillRect l="-210" t="-1739" b="-13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2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A04779-F153-7277-0642-E7E089D9B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kumimoji="1" lang="en-US" altLang="zh-CN" sz="3600"/>
              <a:t>Task 2/3: Optimization</a:t>
            </a:r>
            <a:endParaRPr kumimoji="1" lang="zh-CN" altLang="en-US" sz="3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818FA-D49F-810D-0B21-F9CDD8CA0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1500" u="sng" dirty="0">
                <a:cs typeface="Baloo Bhaina 2" panose="03080502040302020200" pitchFamily="66" charset="0"/>
              </a:rPr>
              <a:t>Handled in intersection.py</a:t>
            </a:r>
          </a:p>
          <a:p>
            <a:pPr marL="0" indent="0">
              <a:buNone/>
            </a:pPr>
            <a:endParaRPr kumimoji="1" lang="en-US" altLang="zh-CN" sz="1500" dirty="0">
              <a:cs typeface="Baloo Bhaina 2" panose="03080502040302020200" pitchFamily="66" charset="0"/>
            </a:endParaRPr>
          </a:p>
          <a:p>
            <a:pPr marL="0" indent="0">
              <a:buNone/>
            </a:pPr>
            <a:r>
              <a:rPr kumimoji="1" lang="en-US" altLang="zh-CN" sz="1500" dirty="0">
                <a:cs typeface="Baloo Bhaina 2" panose="03080502040302020200" pitchFamily="66" charset="0"/>
              </a:rPr>
              <a:t>Assumption: Decay behind the detector won’t trigger events</a:t>
            </a:r>
          </a:p>
          <a:p>
            <a:pPr marL="0" indent="0">
              <a:buNone/>
            </a:pPr>
            <a:endParaRPr kumimoji="1" lang="en-US" altLang="zh-CN" sz="1500" dirty="0">
              <a:cs typeface="Baloo Bhaina 2" panose="03080502040302020200" pitchFamily="66" charset="0"/>
            </a:endParaRPr>
          </a:p>
          <a:p>
            <a:pPr marL="0" indent="0">
              <a:buNone/>
            </a:pPr>
            <a:r>
              <a:rPr kumimoji="1" lang="en-US" altLang="zh-CN" sz="1500" dirty="0">
                <a:cs typeface="Baloo Bhaina 2" panose="03080502040302020200" pitchFamily="66" charset="0"/>
              </a:rPr>
              <a:t>For a given z for detector, number of intersection of detector and pion trajectories was computed. And then used </a:t>
            </a:r>
            <a:r>
              <a:rPr lang="de-CH" altLang="zh-CN" sz="1500" b="0" i="0" u="none" strike="noStrike" dirty="0" err="1">
                <a:effectLst/>
                <a:cs typeface="Baloo Bhaina 2" panose="03080502040302020200" pitchFamily="66" charset="0"/>
              </a:rPr>
              <a:t>scipy.optimize.minimize_scalar</a:t>
            </a:r>
            <a:r>
              <a:rPr lang="de-CH" altLang="zh-CN" sz="1500" b="0" i="0" u="none" strike="noStrike" dirty="0">
                <a:effectLst/>
                <a:cs typeface="Baloo Bhaina 2" panose="03080502040302020200" pitchFamily="66" charset="0"/>
              </a:rPr>
              <a:t> </a:t>
            </a:r>
            <a:r>
              <a:rPr kumimoji="1" lang="en-US" altLang="zh-CN" sz="1500" dirty="0">
                <a:cs typeface="Baloo Bhaina 2" panose="03080502040302020200" pitchFamily="66" charset="0"/>
              </a:rPr>
              <a:t>to optimize (minimize the negative of that).</a:t>
            </a:r>
          </a:p>
          <a:p>
            <a:pPr marL="0" indent="0">
              <a:buNone/>
            </a:pPr>
            <a:endParaRPr kumimoji="1" lang="en-US" altLang="zh-CN" sz="1500" dirty="0">
              <a:cs typeface="Baloo Bhaina 2" panose="03080502040302020200" pitchFamily="66" charset="0"/>
            </a:endParaRPr>
          </a:p>
          <a:p>
            <a:pPr marL="0" indent="0">
              <a:buNone/>
            </a:pPr>
            <a:r>
              <a:rPr kumimoji="1" lang="de-CH" altLang="zh-CN" sz="1500" dirty="0">
                <a:cs typeface="Baloo Bhaina 2" panose="03080502040302020200" pitchFamily="66" charset="0"/>
              </a:rPr>
              <a:t>The </a:t>
            </a:r>
            <a:r>
              <a:rPr kumimoji="1" lang="de-CH" altLang="zh-CN" sz="1500" dirty="0" err="1">
                <a:cs typeface="Baloo Bhaina 2" panose="03080502040302020200" pitchFamily="66" charset="0"/>
              </a:rPr>
              <a:t>intersection-calculating</a:t>
            </a:r>
            <a:r>
              <a:rPr kumimoji="1" lang="de-CH" altLang="zh-CN" sz="1500" dirty="0">
                <a:cs typeface="Baloo Bhaina 2" panose="03080502040302020200" pitchFamily="66" charset="0"/>
              </a:rPr>
              <a:t> code </a:t>
            </a:r>
            <a:r>
              <a:rPr kumimoji="1" lang="de-CH" altLang="zh-CN" sz="1500" dirty="0" err="1">
                <a:cs typeface="Baloo Bhaina 2" panose="03080502040302020200" pitchFamily="66" charset="0"/>
              </a:rPr>
              <a:t>is</a:t>
            </a:r>
            <a:r>
              <a:rPr kumimoji="1" lang="de-CH" altLang="zh-CN" sz="1500" dirty="0">
                <a:cs typeface="Baloo Bhaina 2" panose="03080502040302020200" pitchFamily="66" charset="0"/>
              </a:rPr>
              <a:t> </a:t>
            </a:r>
            <a:r>
              <a:rPr kumimoji="1" lang="de-CH" altLang="zh-CN" sz="1500" dirty="0" err="1">
                <a:cs typeface="Baloo Bhaina 2" panose="03080502040302020200" pitchFamily="66" charset="0"/>
              </a:rPr>
              <a:t>generalized</a:t>
            </a:r>
            <a:r>
              <a:rPr kumimoji="1" lang="de-CH" altLang="zh-CN" sz="1500" dirty="0">
                <a:cs typeface="Baloo Bhaina 2" panose="03080502040302020200" pitchFamily="66" charset="0"/>
              </a:rPr>
              <a:t> </a:t>
            </a:r>
            <a:r>
              <a:rPr kumimoji="1" lang="de-CH" altLang="zh-CN" sz="1500" dirty="0" err="1">
                <a:cs typeface="Baloo Bhaina 2" panose="03080502040302020200" pitchFamily="66" charset="0"/>
              </a:rPr>
              <a:t>to</a:t>
            </a:r>
            <a:r>
              <a:rPr kumimoji="1" lang="de-CH" altLang="zh-CN" sz="1500" dirty="0">
                <a:cs typeface="Baloo Bhaina 2" panose="03080502040302020200" pitchFamily="66" charset="0"/>
              </a:rPr>
              <a:t> handle </a:t>
            </a:r>
            <a:r>
              <a:rPr kumimoji="1" lang="de-CH" altLang="zh-CN" sz="1500" dirty="0" err="1">
                <a:cs typeface="Baloo Bhaina 2" panose="03080502040302020200" pitchFamily="66" charset="0"/>
              </a:rPr>
              <a:t>both</a:t>
            </a:r>
            <a:r>
              <a:rPr kumimoji="1" lang="de-CH" altLang="zh-CN" sz="1500" dirty="0">
                <a:cs typeface="Baloo Bhaina 2" panose="03080502040302020200" pitchFamily="66" charset="0"/>
              </a:rPr>
              <a:t> </a:t>
            </a:r>
            <a:r>
              <a:rPr kumimoji="1" lang="de-CH" altLang="zh-CN" sz="1500" dirty="0" err="1">
                <a:cs typeface="Baloo Bhaina 2" panose="03080502040302020200" pitchFamily="66" charset="0"/>
              </a:rPr>
              <a:t>the</a:t>
            </a:r>
            <a:r>
              <a:rPr kumimoji="1" lang="de-CH" altLang="zh-CN" sz="1500" dirty="0">
                <a:cs typeface="Baloo Bhaina 2" panose="03080502040302020200" pitchFamily="66" charset="0"/>
              </a:rPr>
              <a:t> </a:t>
            </a:r>
            <a:r>
              <a:rPr kumimoji="1" lang="de-CH" altLang="zh-CN" sz="1500" dirty="0" err="1">
                <a:cs typeface="Baloo Bhaina 2" panose="03080502040302020200" pitchFamily="66" charset="0"/>
              </a:rPr>
              <a:t>general</a:t>
            </a:r>
            <a:r>
              <a:rPr kumimoji="1" lang="de-CH" altLang="zh-CN" sz="1500" dirty="0">
                <a:cs typeface="Baloo Bhaina 2" panose="03080502040302020200" pitchFamily="66" charset="0"/>
              </a:rPr>
              <a:t> </a:t>
            </a:r>
            <a:r>
              <a:rPr kumimoji="1" lang="de-CH" altLang="zh-CN" sz="1500" dirty="0" err="1">
                <a:cs typeface="Baloo Bhaina 2" panose="03080502040302020200" pitchFamily="66" charset="0"/>
              </a:rPr>
              <a:t>case</a:t>
            </a:r>
            <a:r>
              <a:rPr kumimoji="1" lang="de-CH" altLang="zh-CN" sz="1500" dirty="0">
                <a:cs typeface="Baloo Bhaina 2" panose="03080502040302020200" pitchFamily="66" charset="0"/>
              </a:rPr>
              <a:t> and </a:t>
            </a:r>
            <a:r>
              <a:rPr kumimoji="1" lang="de-CH" altLang="zh-CN" sz="1500" dirty="0" err="1">
                <a:cs typeface="Baloo Bhaina 2" panose="03080502040302020200" pitchFamily="66" charset="0"/>
              </a:rPr>
              <a:t>the</a:t>
            </a:r>
            <a:r>
              <a:rPr kumimoji="1" lang="de-CH" altLang="zh-CN" sz="1500" dirty="0">
                <a:cs typeface="Baloo Bhaina 2" panose="03080502040302020200" pitchFamily="66" charset="0"/>
              </a:rPr>
              <a:t> </a:t>
            </a:r>
            <a:r>
              <a:rPr kumimoji="1" lang="de-CH" altLang="zh-CN" sz="1500" dirty="0" err="1">
                <a:cs typeface="Baloo Bhaina 2" panose="03080502040302020200" pitchFamily="66" charset="0"/>
              </a:rPr>
              <a:t>special</a:t>
            </a:r>
            <a:r>
              <a:rPr kumimoji="1" lang="de-CH" altLang="zh-CN" sz="1500" dirty="0">
                <a:cs typeface="Baloo Bhaina 2" panose="03080502040302020200" pitchFamily="66" charset="0"/>
              </a:rPr>
              <a:t> non-</a:t>
            </a:r>
            <a:r>
              <a:rPr kumimoji="1" lang="de-CH" altLang="zh-CN" sz="1500" dirty="0" err="1">
                <a:cs typeface="Baloo Bhaina 2" panose="03080502040302020200" pitchFamily="66" charset="0"/>
              </a:rPr>
              <a:t>rotated</a:t>
            </a:r>
            <a:r>
              <a:rPr kumimoji="1" lang="de-CH" altLang="zh-CN" sz="1500" dirty="0">
                <a:cs typeface="Baloo Bhaina 2" panose="03080502040302020200" pitchFamily="66" charset="0"/>
              </a:rPr>
              <a:t> </a:t>
            </a:r>
            <a:r>
              <a:rPr kumimoji="1" lang="de-CH" altLang="zh-CN" sz="1500" dirty="0" err="1">
                <a:cs typeface="Baloo Bhaina 2" panose="03080502040302020200" pitchFamily="66" charset="0"/>
              </a:rPr>
              <a:t>example</a:t>
            </a:r>
            <a:r>
              <a:rPr kumimoji="1" lang="de-CH" altLang="zh-CN" sz="1500" dirty="0">
                <a:cs typeface="Baloo Bhaina 2" panose="03080502040302020200" pitchFamily="66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193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442</Words>
  <Application>Microsoft Office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Baloo Bhaina 2</vt:lpstr>
      <vt:lpstr>等线</vt:lpstr>
      <vt:lpstr>等线 Light</vt:lpstr>
      <vt:lpstr>-webkit-standard</vt:lpstr>
      <vt:lpstr>Arial</vt:lpstr>
      <vt:lpstr>Cambria Math</vt:lpstr>
      <vt:lpstr>Office 主题​​</vt:lpstr>
      <vt:lpstr>Kaon Experiment Optimization</vt:lpstr>
      <vt:lpstr>Code overview</vt:lpstr>
      <vt:lpstr>Task 1 : Determination of the average decay length of the K+  </vt:lpstr>
      <vt:lpstr>Task 2 : Generating Kaon decay sample </vt:lpstr>
      <vt:lpstr>Task 2/3 : Lorentz Boost &amp; Rotation</vt:lpstr>
      <vt:lpstr>Task 2/3: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Kaon Experiment Optimization</dc:title>
  <dc:creator>Archimedes Marin Wildhaber</dc:creator>
  <cp:lastModifiedBy>Ion Skalamera</cp:lastModifiedBy>
  <cp:revision>5</cp:revision>
  <dcterms:created xsi:type="dcterms:W3CDTF">2025-05-04T17:02:02Z</dcterms:created>
  <dcterms:modified xsi:type="dcterms:W3CDTF">2025-05-06T07:54:20Z</dcterms:modified>
</cp:coreProperties>
</file>