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8" r:id="rId7"/>
    <p:sldId id="277" r:id="rId8"/>
    <p:sldId id="276" r:id="rId9"/>
    <p:sldId id="279" r:id="rId10"/>
    <p:sldId id="280" r:id="rId11"/>
    <p:sldId id="281" r:id="rId12"/>
    <p:sldId id="282" r:id="rId13"/>
    <p:sldId id="283" r:id="rId14"/>
    <p:sldId id="270" r:id="rId15"/>
    <p:sldId id="269" r:id="rId16"/>
    <p:sldId id="274" r:id="rId17"/>
    <p:sldId id="273" r:id="rId18"/>
    <p:sldId id="272" r:id="rId19"/>
    <p:sldId id="271" r:id="rId20"/>
    <p:sldId id="284" r:id="rId21"/>
    <p:sldId id="268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A5457B-CDAE-4DEB-AEC8-C82DE2312E37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0B78EA-28CE-41D8-9043-90E391E5F567}" type="datetimeFigureOut">
              <a:rPr lang="en-US" noProof="0" smtClean="0"/>
              <a:t>12/19/2019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edium.com/@deepanshut041/introduction-to-orb-oriented-fast-and-rotated-brief-4220e8ec40cf" TargetMode="External"/><Relationship Id="rId2" Type="http://schemas.openxmlformats.org/officeDocument/2006/relationships/hyperlink" Target="http://www.willowgarage.com/sites/default/files/orb_final.pdf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99" y="2022866"/>
            <a:ext cx="9430512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Ian Hudis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9ECC9B-BDBB-47FF-9E5A-8507684F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ORB Feature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ADDD6-AC9C-4738-83E4-F0795A20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E99AC-9793-447F-816A-2D1D50D394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7247" y="1420854"/>
            <a:ext cx="5943600" cy="1869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43AFC-C911-4B26-B154-4DEF679EAE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247" y="3474279"/>
            <a:ext cx="5943600" cy="1869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AA5DB-B903-4B65-B704-5A4A729E31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3790" y="1420854"/>
            <a:ext cx="10535520" cy="38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7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5A58F4-83F0-4FD4-A2B3-CD20AB7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59" y="3018270"/>
            <a:ext cx="11214100" cy="590931"/>
          </a:xfrm>
        </p:spPr>
        <p:txBody>
          <a:bodyPr/>
          <a:lstStyle/>
          <a:p>
            <a:pPr algn="ctr"/>
            <a:r>
              <a:rPr lang="en-US" sz="3600" dirty="0"/>
              <a:t>Applications of the ORB Feature Detector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F127A-8FC5-45E9-BA8A-45C82AA3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DF34B-2084-4902-BFE7-4C12DA308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6613" y="4235037"/>
            <a:ext cx="8468591" cy="17145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Testing ORB with real 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91934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9C76D-1909-4D9F-840D-8EF1D205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08CF2-11CA-4952-87BC-EE168F86C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21600" y="1938337"/>
            <a:ext cx="373380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F0921-AE9E-4715-B645-7C859C3D3806}"/>
              </a:ext>
            </a:extLst>
          </p:cNvPr>
          <p:cNvSpPr txBox="1"/>
          <p:nvPr/>
        </p:nvSpPr>
        <p:spPr>
          <a:xfrm>
            <a:off x="8342005" y="147231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Stitching Result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1871C-E15B-4BB5-B952-0CF5B7A431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600" y="2547100"/>
            <a:ext cx="5943600" cy="2386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C7100-BF46-40C5-887E-48A575DFA0C1}"/>
              </a:ext>
            </a:extLst>
          </p:cNvPr>
          <p:cNvSpPr txBox="1"/>
          <p:nvPr/>
        </p:nvSpPr>
        <p:spPr>
          <a:xfrm>
            <a:off x="417894" y="1980149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Oversaturated Cameraman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FF15C-ECF1-49B7-A51F-50FB20F4946B}"/>
              </a:ext>
            </a:extLst>
          </p:cNvPr>
          <p:cNvSpPr txBox="1"/>
          <p:nvPr/>
        </p:nvSpPr>
        <p:spPr>
          <a:xfrm>
            <a:off x="3708400" y="19801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Dark and Blurry Cameraman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8A5D8-734A-4A39-9A23-2E10185BA484}"/>
              </a:ext>
            </a:extLst>
          </p:cNvPr>
          <p:cNvSpPr txBox="1"/>
          <p:nvPr/>
        </p:nvSpPr>
        <p:spPr>
          <a:xfrm>
            <a:off x="221942" y="168675"/>
            <a:ext cx="730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Threading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178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6657-A5F6-4179-8C1D-8CD0C8F8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3101" y="445443"/>
            <a:ext cx="11214100" cy="535531"/>
          </a:xfrm>
        </p:spPr>
        <p:txBody>
          <a:bodyPr/>
          <a:lstStyle/>
          <a:p>
            <a:pPr algn="ctr"/>
            <a:r>
              <a:rPr lang="en-US" dirty="0"/>
              <a:t>Facial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9F10B-A471-4D39-A23F-947F7804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8B90-21D1-41E6-ADBD-D7200C71A2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8968" y="2123984"/>
            <a:ext cx="4467432" cy="3477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0234-D381-4550-9024-98B3BAC666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0153" y="3280745"/>
            <a:ext cx="3314880" cy="2933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EB145-3E20-4BD8-8645-DAF0F9E71A22}"/>
              </a:ext>
            </a:extLst>
          </p:cNvPr>
          <p:cNvSpPr txBox="1"/>
          <p:nvPr/>
        </p:nvSpPr>
        <p:spPr>
          <a:xfrm>
            <a:off x="1582079" y="167844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Section from Professor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AE2A4-5F74-4960-8658-541A4FA022AA}"/>
              </a:ext>
            </a:extLst>
          </p:cNvPr>
          <p:cNvSpPr txBox="1"/>
          <p:nvPr/>
        </p:nvSpPr>
        <p:spPr>
          <a:xfrm>
            <a:off x="6144706" y="2841487"/>
            <a:ext cx="439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 zoomed in frame from camera footage.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271E2-703E-4CCB-86F7-52306A3A62A4}"/>
              </a:ext>
            </a:extLst>
          </p:cNvPr>
          <p:cNvSpPr txBox="1"/>
          <p:nvPr/>
        </p:nvSpPr>
        <p:spPr>
          <a:xfrm>
            <a:off x="5723138" y="1375867"/>
            <a:ext cx="5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goal here is take to see how well ORB can recognize a person’s face.  </a:t>
            </a:r>
          </a:p>
        </p:txBody>
      </p:sp>
    </p:spTree>
    <p:extLst>
      <p:ext uri="{BB962C8B-B14F-4D97-AF65-F5344CB8AC3E}">
        <p14:creationId xmlns:p14="http://schemas.microsoft.com/office/powerpoint/2010/main" val="4065932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2BC7-C2CD-46ED-B128-DD2AFAE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Facial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6B40B-AD82-4A7B-9F9E-EE1A7108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23EA4-74A8-4FD0-AFB6-DF9268328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3402" y="2261778"/>
            <a:ext cx="6995512" cy="331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A098E-21CC-4919-BC92-780AE6885B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3769" y="1326815"/>
            <a:ext cx="3022600" cy="2345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5337B-3F36-49B7-ADB0-FCB97B5942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3028" y="3920864"/>
            <a:ext cx="231140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C513-EBB7-4FB7-AEA4-5D3322CF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Facial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DC1CE-49CC-4E55-BA6E-B5E708C2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682D-A1B1-476D-B81C-D29E3F189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340" y="2930403"/>
            <a:ext cx="2574925" cy="1153326"/>
          </a:xfrm>
        </p:spPr>
        <p:txBody>
          <a:bodyPr/>
          <a:lstStyle/>
          <a:p>
            <a:r>
              <a:rPr lang="en-US" dirty="0"/>
              <a:t>Notice the distortion is only  on the right side of the 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EF61A-65A7-4911-8767-07776EF682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6175" y="1558087"/>
            <a:ext cx="7375525" cy="42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45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A70B6E-0224-4F00-A85D-D1CE95CB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107220" cy="535531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EA783-D932-4DD5-B427-58EF87E5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D037E-6645-4018-8774-7077E1D8D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07630"/>
            <a:ext cx="11214101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-</a:t>
            </a:r>
            <a:r>
              <a:rPr lang="en-US" sz="1800" dirty="0"/>
              <a:t>Ethan, R., </a:t>
            </a:r>
            <a:r>
              <a:rPr lang="en-US" sz="1800" dirty="0" err="1"/>
              <a:t>Rabaud</a:t>
            </a:r>
            <a:r>
              <a:rPr lang="en-US" sz="1800" dirty="0"/>
              <a:t>, V., </a:t>
            </a:r>
            <a:r>
              <a:rPr lang="en-US" sz="1800" dirty="0" err="1"/>
              <a:t>Konolige</a:t>
            </a:r>
            <a:r>
              <a:rPr lang="en-US" sz="1800" dirty="0"/>
              <a:t>, K. and </a:t>
            </a:r>
            <a:r>
              <a:rPr lang="en-US" sz="1800" dirty="0" err="1"/>
              <a:t>Bradski</a:t>
            </a:r>
            <a:r>
              <a:rPr lang="en-US" sz="1800" dirty="0"/>
              <a:t>, G. (2017). </a:t>
            </a:r>
            <a:r>
              <a:rPr lang="en-US" sz="1800" i="1" u="sng" dirty="0">
                <a:hlinkClick r:id="rId2"/>
              </a:rPr>
              <a:t>http://www.willowgarage.com/sites/default/files/orb_final.pdf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</a:t>
            </a:r>
            <a:r>
              <a:rPr lang="en-US" sz="1800" dirty="0" err="1"/>
              <a:t>Mordvintsev</a:t>
            </a:r>
            <a:r>
              <a:rPr lang="en-US" sz="1800" dirty="0"/>
              <a:t> , Alexander. “ORB (Oriented FAST and Rotated BRIEF)¶.” </a:t>
            </a:r>
            <a:r>
              <a:rPr lang="en-US" sz="1800" i="1" dirty="0"/>
              <a:t>OpenCV</a:t>
            </a:r>
            <a:r>
              <a:rPr lang="en-US" sz="1800" dirty="0"/>
              <a:t>, 2013, </a:t>
            </a:r>
            <a:r>
              <a:rPr lang="en-US" sz="1800" u="sng" dirty="0"/>
              <a:t>https://opencv-python tutroals.readthedocs.io/</a:t>
            </a:r>
            <a:r>
              <a:rPr lang="en-US" sz="1800" u="sng" dirty="0" err="1"/>
              <a:t>en</a:t>
            </a:r>
            <a:r>
              <a:rPr lang="en-US" sz="1800" u="sng" dirty="0"/>
              <a:t>/latest/</a:t>
            </a:r>
            <a:r>
              <a:rPr lang="en-US" sz="1800" u="sng" dirty="0" err="1"/>
              <a:t>py_tutorials</a:t>
            </a:r>
            <a:r>
              <a:rPr lang="en-US" sz="1800" u="sng" dirty="0"/>
              <a:t>/py_feature2d/</a:t>
            </a:r>
            <a:r>
              <a:rPr lang="en-US" sz="1800" u="sng" dirty="0" err="1"/>
              <a:t>py_orb</a:t>
            </a:r>
            <a:r>
              <a:rPr lang="en-US" sz="1800" u="sng" dirty="0"/>
              <a:t>/py_orb.html.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- Tyagi, Deepanshu. “Introduction to ORB (Oriented FAST and Rotated BRIEF).” </a:t>
            </a:r>
            <a:r>
              <a:rPr lang="en-US" sz="1800" i="1" dirty="0"/>
              <a:t>Medium</a:t>
            </a:r>
            <a:r>
              <a:rPr lang="en-US" sz="1800" dirty="0"/>
              <a:t>, Medium, 29 May 2019, </a:t>
            </a:r>
            <a:r>
              <a:rPr lang="en-US" sz="1800" u="sng" dirty="0">
                <a:hlinkClick r:id="rId3"/>
              </a:rPr>
              <a:t>medium.com/@deepanshut041/introduction-to-orb-oriented-fast-and-rotated-brief-4220e8ec40cf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0440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3C4B-3465-482D-BDA3-5DFA95F1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562557"/>
            <a:ext cx="11214100" cy="535531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E80C3-5B8B-40D9-A056-44ED2156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931314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911" y="2585156"/>
            <a:ext cx="8523111" cy="20874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Thank you and have a good break!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5F974-44DC-4B0D-BBDF-2972C52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ORB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5C125-7CF8-4538-9C37-7C0F1972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ECFD92-EEC7-4CDA-8AF3-246824BA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470991"/>
            <a:ext cx="11215235" cy="4705972"/>
          </a:xfrm>
        </p:spPr>
        <p:txBody>
          <a:bodyPr/>
          <a:lstStyle/>
          <a:p>
            <a:r>
              <a:rPr lang="en-US" i="1" dirty="0"/>
              <a:t>A type of feature detection technique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ORB is a combination of the Oriented FAST key point detector, a Harris Corner Detector, and a Rotated BRIEF </a:t>
            </a:r>
          </a:p>
          <a:p>
            <a:endParaRPr lang="en-US" i="1" dirty="0"/>
          </a:p>
          <a:p>
            <a:r>
              <a:rPr lang="en-US" i="1" u="sng" dirty="0"/>
              <a:t>O</a:t>
            </a:r>
            <a:r>
              <a:rPr lang="en-US" i="1" dirty="0"/>
              <a:t>riented fast, </a:t>
            </a:r>
            <a:r>
              <a:rPr lang="en-US" i="1" u="sng" dirty="0"/>
              <a:t>R</a:t>
            </a:r>
            <a:r>
              <a:rPr lang="en-US" i="1" dirty="0"/>
              <a:t>otated </a:t>
            </a:r>
            <a:r>
              <a:rPr lang="en-US" i="1" u="sng" dirty="0"/>
              <a:t>B</a:t>
            </a:r>
            <a:r>
              <a:rPr lang="en-US" i="1" dirty="0"/>
              <a:t>rief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46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4ACE-6051-432D-8586-5413D0CE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to other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0C6A7-A7A1-49A7-825E-5C44EC8C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BB480-C10F-4CBC-9B70-627D1F3F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26" y="1890232"/>
            <a:ext cx="9694548" cy="3613067"/>
          </a:xfrm>
        </p:spPr>
        <p:txBody>
          <a:bodyPr>
            <a:normAutofit/>
          </a:bodyPr>
          <a:lstStyle/>
          <a:p>
            <a:r>
              <a:rPr lang="en-US" i="1" dirty="0"/>
              <a:t>-Pros</a:t>
            </a:r>
          </a:p>
          <a:p>
            <a:pPr lvl="1"/>
            <a:r>
              <a:rPr lang="en-US" sz="2800" i="1" dirty="0"/>
              <a:t>It is computationally faster than SIFT and SURF</a:t>
            </a:r>
          </a:p>
          <a:p>
            <a:pPr lvl="1"/>
            <a:r>
              <a:rPr lang="en-US" sz="2800" i="1" dirty="0"/>
              <a:t>Can sometimes be more efficient than BRISK</a:t>
            </a:r>
          </a:p>
          <a:p>
            <a:r>
              <a:rPr lang="en-US" i="1" dirty="0"/>
              <a:t>-Cons: </a:t>
            </a:r>
          </a:p>
          <a:p>
            <a:pPr lvl="1"/>
            <a:r>
              <a:rPr lang="en-US" sz="2800" i="1" dirty="0"/>
              <a:t>ORB is less scale invariant than SIFT and SURF. </a:t>
            </a:r>
          </a:p>
        </p:txBody>
      </p:sp>
    </p:spTree>
    <p:extLst>
      <p:ext uri="{BB962C8B-B14F-4D97-AF65-F5344CB8AC3E}">
        <p14:creationId xmlns:p14="http://schemas.microsoft.com/office/powerpoint/2010/main" val="42082799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47C885-8E63-462C-B11A-D31B78D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ORB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FCC6A-CB3C-4EC7-9958-8A10E375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C977A-7060-4694-92AC-D981201384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2620" y="1503026"/>
            <a:ext cx="5943600" cy="73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4B0E8-D2D8-48A5-9C89-A5E06B0A85A2}"/>
              </a:ext>
            </a:extLst>
          </p:cNvPr>
          <p:cNvSpPr txBox="1"/>
          <p:nvPr/>
        </p:nvSpPr>
        <p:spPr>
          <a:xfrm>
            <a:off x="2517263" y="2306584"/>
            <a:ext cx="6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 in this flowchart also incorporates the Harris Corner Detection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D9E82-8128-4A87-834D-811DF899AF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2620" y="3023048"/>
            <a:ext cx="3059719" cy="30937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50A26-6F3D-4DF1-9541-372220B09F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18490" y="3023047"/>
            <a:ext cx="3059719" cy="30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75C04-CB79-4879-862A-BB81B72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AA5FE-0AC9-4F8F-9179-4DDED2F0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detector that works by comparing pixels with each other and separates them into categories using threshold value 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89D8DF-652F-4992-9A27-723E51DD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 </a:t>
            </a:r>
          </a:p>
        </p:txBody>
      </p:sp>
      <p:pic>
        <p:nvPicPr>
          <p:cNvPr id="7" name="Picture 6" descr="https://miro.medium.com/max/500/0*iRvkt1oaiuwyQBTk.jpg">
            <a:extLst>
              <a:ext uri="{FF2B5EF4-FFF2-40B4-BE49-F238E27FC236}">
                <a16:creationId xmlns:a16="http://schemas.microsoft.com/office/drawing/2014/main" id="{138FFA62-8492-4354-8CE8-7F27F353F6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39" y="3038524"/>
            <a:ext cx="48260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80A0F-7D66-41AE-B077-158AB18277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7976" y="3038524"/>
            <a:ext cx="5355785" cy="2847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BB2AD-79F7-42B4-9C25-E2810AEE60B1}"/>
              </a:ext>
            </a:extLst>
          </p:cNvPr>
          <p:cNvSpPr txBox="1"/>
          <p:nvPr/>
        </p:nvSpPr>
        <p:spPr>
          <a:xfrm>
            <a:off x="519857" y="4777645"/>
            <a:ext cx="5782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Yout</a:t>
            </a:r>
            <a:r>
              <a:rPr lang="en-US" sz="2400" dirty="0">
                <a:solidFill>
                  <a:schemeClr val="bg1"/>
                </a:solidFill>
              </a:rPr>
              <a:t> also need a Harris Corner detector since Fast only finds edges.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216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47D-8203-4B95-96E6-D36CE1BF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325C3-5228-4328-B389-1A974CE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8D322-4E4E-468B-B5FB-1C7B1524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755897"/>
            <a:ext cx="6555177" cy="4421066"/>
          </a:xfrm>
        </p:spPr>
        <p:txBody>
          <a:bodyPr/>
          <a:lstStyle/>
          <a:p>
            <a:r>
              <a:rPr lang="en-US" dirty="0"/>
              <a:t>Part of ORB’s FAST process  can be thought of as using a multiscale image pyramid.</a:t>
            </a:r>
          </a:p>
          <a:p>
            <a:r>
              <a:rPr lang="en-US" dirty="0"/>
              <a:t>Each level of the pyramid has different resolutions </a:t>
            </a:r>
          </a:p>
          <a:p>
            <a:r>
              <a:rPr lang="en-US" dirty="0"/>
              <a:t>Stores different fast points for each level </a:t>
            </a:r>
          </a:p>
          <a:p>
            <a:r>
              <a:rPr lang="en-US" dirty="0"/>
              <a:t>limited </a:t>
            </a:r>
            <a:r>
              <a:rPr lang="en-US" b="1" dirty="0"/>
              <a:t>Scale Invariance</a:t>
            </a:r>
          </a:p>
          <a:p>
            <a:endParaRPr lang="en-US" b="1" dirty="0"/>
          </a:p>
        </p:txBody>
      </p:sp>
      <p:pic>
        <p:nvPicPr>
          <p:cNvPr id="6" name="Picture 5" descr="https://www.pyimagesearch.com/wp-content/uploads/2015/03/pyramid_example.png">
            <a:extLst>
              <a:ext uri="{FF2B5EF4-FFF2-40B4-BE49-F238E27FC236}">
                <a16:creationId xmlns:a16="http://schemas.microsoft.com/office/drawing/2014/main" id="{BD0CBE3B-3588-42CE-88D6-C4384C6554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42" y="1755897"/>
            <a:ext cx="4456858" cy="4177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935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FF0A57-3BBB-4F22-97D5-BAC64B7C7826}"/>
              </a:ext>
            </a:extLst>
          </p:cNvPr>
          <p:cNvSpPr/>
          <p:nvPr/>
        </p:nvSpPr>
        <p:spPr>
          <a:xfrm>
            <a:off x="3446143" y="3051849"/>
            <a:ext cx="5714864" cy="28639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1FCB-5525-4ED8-B09A-6943169D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82AB3-133A-4607-A701-C433EC96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A35F-FC37-452A-B398-8F0A80DF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once edges and corners are found</a:t>
            </a:r>
          </a:p>
          <a:p>
            <a:r>
              <a:rPr lang="en-US" dirty="0"/>
              <a:t>The purpose of this is to find the angles of the corners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44F3D-62A5-4592-AF72-56533DF9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56" y="3189962"/>
            <a:ext cx="3517209" cy="255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A34EB-6D81-4CA1-A141-CF682BA4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81" y="3420269"/>
            <a:ext cx="19145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9B2E8-1FFB-4F4A-858A-7F379CD3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39" y="4122245"/>
            <a:ext cx="2169367" cy="66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8ED25A-68E9-48DB-807A-F93FA5367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89" y="4853731"/>
            <a:ext cx="2190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81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8EDD-CEF7-4D2E-BABD-E01FA437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Rotated Brief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2E219-16F8-4EE7-93AC-37329F88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B8E39-BE27-48FC-B8E4-553F1F46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296063"/>
            <a:ext cx="11215235" cy="4880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BRIEF in image processing is a description composed of a string of binary values.</a:t>
            </a:r>
          </a:p>
          <a:p>
            <a:r>
              <a:rPr lang="en-US" dirty="0"/>
              <a:t>The problem with normal briefs is that they are computationally expensive and slow in performance. </a:t>
            </a:r>
          </a:p>
          <a:p>
            <a:r>
              <a:rPr lang="en-US" dirty="0"/>
              <a:t>A Rotated Brief takes the angles that were found in the orientation process and then uses them to find the rotations at which the input images’ corners were located. </a:t>
            </a:r>
          </a:p>
          <a:p>
            <a:r>
              <a:rPr lang="en-US" dirty="0"/>
              <a:t> For each corner, two rotational brief estimations were found with the same input angle. </a:t>
            </a:r>
          </a:p>
          <a:p>
            <a:r>
              <a:rPr lang="en-US" dirty="0"/>
              <a:t>By using these angles, the rotational brief could pick out key points of an image without having to scan every single patch of pixels which makes the process significantly more efficient.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678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9975-7C17-4F75-835C-C83A5FBB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ORB Feature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06D16-863F-4904-AA95-F81FAEC9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684F2-2B10-47D7-BB70-EAEF61C67E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5725" y="1276195"/>
            <a:ext cx="2750489" cy="2714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A1733-7771-4810-B4FC-C3A0F0076C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17640" y="1285346"/>
            <a:ext cx="2837760" cy="2746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97A14-1E7C-4AF7-99FF-66BC09C43C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06992" y="1292276"/>
            <a:ext cx="5943600" cy="290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F37DE-D001-4B90-BF8D-644451581610}"/>
              </a:ext>
            </a:extLst>
          </p:cNvPr>
          <p:cNvSpPr txBox="1"/>
          <p:nvPr/>
        </p:nvSpPr>
        <p:spPr>
          <a:xfrm>
            <a:off x="667911" y="1661823"/>
            <a:ext cx="4738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Finds the ORB points on 2 images and then compare them to see Feature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be more than 2 images.</a:t>
            </a:r>
          </a:p>
        </p:txBody>
      </p:sp>
    </p:spTree>
    <p:extLst>
      <p:ext uri="{BB962C8B-B14F-4D97-AF65-F5344CB8AC3E}">
        <p14:creationId xmlns:p14="http://schemas.microsoft.com/office/powerpoint/2010/main" val="3034558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LT Pro</vt:lpstr>
      <vt:lpstr>Trebuchet MS</vt:lpstr>
      <vt:lpstr>Office Theme</vt:lpstr>
      <vt:lpstr>ORB Feature Detection</vt:lpstr>
      <vt:lpstr>ORB Overview</vt:lpstr>
      <vt:lpstr>Comparison to other Types</vt:lpstr>
      <vt:lpstr>Finding ORB Points</vt:lpstr>
      <vt:lpstr>FAST </vt:lpstr>
      <vt:lpstr>FAST</vt:lpstr>
      <vt:lpstr>Orientation</vt:lpstr>
      <vt:lpstr>Rotated Brief</vt:lpstr>
      <vt:lpstr>ORB Feature Detection</vt:lpstr>
      <vt:lpstr>ORB Feature Detection</vt:lpstr>
      <vt:lpstr>Applications of the ORB Feature Detector</vt:lpstr>
      <vt:lpstr>PowerPoint Presentation</vt:lpstr>
      <vt:lpstr>Facial Detection</vt:lpstr>
      <vt:lpstr>Facial Detection</vt:lpstr>
      <vt:lpstr>Facial Detection</vt:lpstr>
      <vt:lpstr>References</vt:lpstr>
      <vt:lpstr>Any Questions?</vt:lpstr>
      <vt:lpstr>Thank you and have a good break!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2019-12-19T22:26:12Z</dcterms:created>
  <dcterms:modified xsi:type="dcterms:W3CDTF">2019-12-20T00:54:52Z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