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F080-0906-43CA-811E-2B59DC98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765D3-1146-49C9-AB8F-060BD60B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5699-53D2-48E4-9ACC-11C2C325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80BC-4F19-4A42-8810-39FAA320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FD29-47DF-469A-B286-047F6549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A3C0-C410-4B5F-B718-ACB61CE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29055-83F3-4B3C-BE77-8BFD84A3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8AFE-0F48-4929-992C-5D1A4663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93A1-2EE2-447C-9D35-FE80260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6D56-9776-4316-BBFE-59C5F56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B5F6-14F3-42D6-9063-BC5F9FE6F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57B-51C0-408E-99C4-6E23E76B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731E-8E98-4D1A-9C46-619E03FD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724-3810-41E0-90BF-C9EFF9CC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59B9-98D8-4769-82B3-883B51A8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1C7-486D-4085-AE6A-C9B8CEAA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D0A-66DC-4DA7-9E20-48B1D3B3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0646-ED19-46D3-86EB-AAE5798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ED56-6BED-42D8-A325-699A4C54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842-85C4-44F7-B142-F3248A0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F3C3-CE81-4F25-B4FE-8217BD9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E48B-5306-4832-9EB3-D059C535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4D5-2B56-4078-9887-ABBFD95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3611-4BF3-41B7-A4A3-461CCBF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BB84-731C-40A5-90F9-34A9F50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7E3D-11D7-417E-BE81-BCB8A39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47F5-9208-4AD7-88B8-6BD05A67C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F3E89-E533-4F9B-9333-D7114553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A64-F919-4635-83CD-8B390E0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B5E9-C594-4803-B7EE-9B5077F2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66D6-F7B4-4FA9-BE69-3F38600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A664-D41A-417A-A686-52D93BC1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B25-50D7-46E9-B48F-2D6D6BA3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5E3C-25C2-4E14-9F87-92D3B78F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D40A9-A150-464F-AB74-573436C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E717-9918-40C1-AB67-3D312D23B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8AC9-B57C-4B03-8DCA-2F03953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2157-F8B2-4A0F-83C1-9B143FA0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D44A-2085-4F7D-B05E-E0AC09E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883D-86D4-4EC1-B6D1-D0BE7E44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EDF5D-EB5C-4F76-8B76-6378D970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F5B62-2889-4A0C-AE21-E277A8C7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702BF-82CD-4FDC-B19A-C120FB7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4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C2127-DEA7-4E03-8034-3218FF1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80917-DA85-4F05-AB0B-9F841AB5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777C4-4218-4B27-B3D5-0918FC22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0CC9-FEF6-4F26-AA50-0B11BEA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E228-51A4-42A7-BE76-C76FB131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716E-FD52-413C-9E95-E89B85FE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1956-39F4-4C7A-890E-BE3F8BA8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94A9-9CDB-41D2-AF7D-EFBD317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4C17-6048-4A46-9B63-1C7E07D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9F41-1D57-4CB9-BD0E-F831C2A3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0580-0A7F-4588-A3ED-2E013FCC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B5F6-EAB7-442E-A517-0828382FC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C221-134F-4E0C-BC3B-C6CABF4E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A5D6-09FC-4743-93B4-399D515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9E89-30C7-4DFA-989B-DEE8D7FC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8F1B9-579B-4DF8-ABDF-44D2F580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9014-F84E-4413-807E-1B86FB47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63C2-AF2A-48B3-9BF5-897D20D8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C08A-F07B-4943-BB50-340C3BF67A8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AE95-E359-429D-9032-C119E31A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AA0-0DE7-4F0C-9BDA-0535BCEB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3A57-120E-8529-CF82-59466AF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09" y="1256241"/>
            <a:ext cx="10515600" cy="2852737"/>
          </a:xfrm>
        </p:spPr>
        <p:txBody>
          <a:bodyPr/>
          <a:lstStyle/>
          <a:p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Financial Market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7EB2-BDCC-0453-80E6-1F50B189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26441"/>
            <a:ext cx="10515600" cy="1500187"/>
          </a:xfrm>
        </p:spPr>
        <p:txBody>
          <a:bodyPr/>
          <a:lstStyle/>
          <a:p>
            <a:r>
              <a:rPr lang="it-IT" dirty="0"/>
              <a:t> </a:t>
            </a:r>
            <a:r>
              <a:rPr lang="ro-RO" dirty="0"/>
              <a:t>							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Adina FMI UNIBUC ANUL 3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699D69-FFFD-6879-7E64-C304CF4C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Normality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ro-RO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D1AA4A-D6CA-8F0D-39D4-F4735B52F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sz="1800" kern="100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ro-RO" sz="1800" b="1" u="sng" kern="100" dirty="0" err="1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standardized</a:t>
            </a:r>
            <a:r>
              <a:rPr lang="ro-RO" sz="1800" b="1" u="sng" kern="100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  <a:r>
              <a:rPr lang="ro-RO" sz="1800" kern="100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fitted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autoregression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ARMA(1,1)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normally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r>
              <a:rPr lang="ro-RO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AF9047-8C61-EDD2-30AF-F64D753713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applied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Kolmogorov Smirnov test on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standardized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errors</a:t>
                </a:r>
                <a:r>
                  <a:rPr lang="ro-RO" sz="1800" kern="1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800" kern="100" dirty="0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kern="100" dirty="0">
                  <a:solidFill>
                    <a:srgbClr val="40404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kern="100" dirty="0">
                  <a:solidFill>
                    <a:srgbClr val="40404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One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cannot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reject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hypothesis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o-RO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1800" i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o-RO" sz="1800" i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o-RO" sz="1800" i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assumes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normality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errors</a:t>
                </a:r>
                <a:r>
                  <a:rPr lang="ro-RO" sz="18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o-RO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AF9047-8C61-EDD2-30AF-F64D75371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24" t="-1261" r="-188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5B1905-5DE4-0334-D937-3C9FD0E8F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67" y="2902591"/>
            <a:ext cx="4501072" cy="2991594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BA6A78-2E40-59DA-C0C3-FD2299E80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2139"/>
              </p:ext>
            </p:extLst>
          </p:nvPr>
        </p:nvGraphicFramePr>
        <p:xfrm>
          <a:off x="7035520" y="2920731"/>
          <a:ext cx="3254375" cy="342900"/>
        </p:xfrm>
        <a:graphic>
          <a:graphicData uri="http://schemas.openxmlformats.org/drawingml/2006/table">
            <a:tbl>
              <a:tblPr firstRow="1" firstCol="1" bandRow="1"/>
              <a:tblGrid>
                <a:gridCol w="1768475">
                  <a:extLst>
                    <a:ext uri="{9D8B030D-6E8A-4147-A177-3AD203B41FA5}">
                      <a16:colId xmlns:a16="http://schemas.microsoft.com/office/drawing/2014/main" val="115405176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454145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100" i="1" kern="1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KS statistic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100" i="1" kern="1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5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100" i="1" kern="1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0.0274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100" i="1" kern="1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0.9892</a:t>
                      </a:r>
                      <a:endParaRPr lang="ro-R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8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C6DEF-3557-AFEA-82CF-320B0E27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5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5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ro-RO" sz="35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5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ro-RO" sz="35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ARMA(1,1)</a:t>
            </a:r>
            <a:br>
              <a:rPr lang="ro-RO" sz="35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201E3-BACF-713F-7E48-7E89F296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Forecasted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returns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days</a:t>
            </a:r>
            <a:endParaRPr lang="en-US" sz="18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endParaRPr lang="ro-R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6C27C7-8557-A0B2-2747-3D936158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6731"/>
              </p:ext>
            </p:extLst>
          </p:nvPr>
        </p:nvGraphicFramePr>
        <p:xfrm>
          <a:off x="4734267" y="2639747"/>
          <a:ext cx="2454275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903605">
                  <a:extLst>
                    <a:ext uri="{9D8B030D-6E8A-4147-A177-3AD203B41FA5}">
                      <a16:colId xmlns:a16="http://schemas.microsoft.com/office/drawing/2014/main" val="3006313342"/>
                    </a:ext>
                  </a:extLst>
                </a:gridCol>
                <a:gridCol w="1550670">
                  <a:extLst>
                    <a:ext uri="{9D8B030D-6E8A-4147-A177-3AD203B41FA5}">
                      <a16:colId xmlns:a16="http://schemas.microsoft.com/office/drawing/2014/main" val="12236764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ARMA(1,1)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Forecasted 1D return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91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4/23/2024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0.000305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02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4/24/2024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0.000305</a:t>
                      </a:r>
                      <a:endParaRPr lang="ro-R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89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4/25/2024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0.000305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38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4/26/2024</a:t>
                      </a:r>
                      <a:endParaRPr lang="ro-R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0.000305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18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4/29/2024</a:t>
                      </a:r>
                      <a:endParaRPr lang="ro-R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200" b="1" kern="1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0.000305</a:t>
                      </a:r>
                      <a:endParaRPr lang="ro-R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21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6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8F2DC0-6699-610A-2B71-5AD86A17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84" y="365125"/>
            <a:ext cx="9894116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 or autoregression? Which choice is better?</a:t>
            </a:r>
            <a:endParaRPr lang="ro-RO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10EDFB-A53A-D943-877F-7F1BD7988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848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METHODOLOGY:</a:t>
                </a:r>
                <a:b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build the regression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o-RO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𝐹𝑇𝑆𝐸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𝐸𝑆𝐺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o-RO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𝐹𝑇𝑆𝐸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𝐸𝑆𝐺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−1,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𝐹𝑇𝑆</m:t>
                        </m:r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𝐹𝑇𝑆</m:t>
                        </m:r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training data consists of returns 270 business days ago up to 20 business days ago. </a:t>
                </a:r>
                <a:b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the remaining 20 days + extra 5 future days (up to 29</a:t>
                </a:r>
                <a:r>
                  <a:rPr lang="en-US" sz="1800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April 2024)</a:t>
                </a:r>
                <a:br>
                  <a:rPr lang="en-US" sz="1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 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use the estimated coefficients 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forecasted 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≥−20,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≤5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days in order to forecast the future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1,2,3,4,5</m:t>
                        </m:r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(until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29</m:t>
                    </m:r>
                  </m:oMath>
                </a14:m>
                <a:r>
                  <a:rPr lang="en-US" sz="1800" kern="1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April 2024) </a:t>
                </a:r>
                <a:endParaRPr lang="ro-RO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RMSE of the linear regression 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0.0070, better than all the autoregressive results. </a:t>
                </a:r>
                <a:endParaRPr lang="ro-RO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forecasted returns using exogenous FTSE index returns are in the below table:</a:t>
                </a:r>
                <a:endParaRPr lang="ro-RO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10EDFB-A53A-D943-877F-7F1BD7988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848"/>
                <a:ext cx="10515600" cy="4351338"/>
              </a:xfrm>
              <a:blipFill>
                <a:blip r:embed="rId3"/>
                <a:stretch>
                  <a:fillRect l="-406" t="-56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468F502-2407-4F5E-52D1-53331BFA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45" y="5084235"/>
            <a:ext cx="5591175" cy="1485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6CECC-B431-9C61-3B28-B694C2BB25D3}"/>
              </a:ext>
            </a:extLst>
          </p:cNvPr>
          <p:cNvCxnSpPr>
            <a:cxnSpLocks/>
          </p:cNvCxnSpPr>
          <p:nvPr/>
        </p:nvCxnSpPr>
        <p:spPr>
          <a:xfrm>
            <a:off x="5104045" y="5084235"/>
            <a:ext cx="0" cy="119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297FD-31E0-B596-1926-7EE45C9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</a:t>
            </a:r>
            <a:endParaRPr lang="ro-RO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4B37F-85B6-F713-95F4-0569A194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419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The best autoregressive model for forecasting the returns is ARMA(1,1) model. </a:t>
            </a:r>
            <a:endParaRPr lang="ro-RO" sz="1800" kern="1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The RMSE for the best autoregression of daily returns is 0.75% for the last 20 trading days. The RMSE results are however close one to another.</a:t>
            </a:r>
            <a:endParaRPr lang="ro-RO" sz="1800" kern="1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The RMSE for the Hybrid regression/autoregression model presented above is better than the pure autoregression model.</a:t>
            </a:r>
            <a:endParaRPr lang="ro-RO" sz="1800" kern="1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68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DD6803-C8B2-49EF-AC08-668D385C0159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38CE27-597E-45AA-86DB-5806A369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26D31-3857-480F-B009-CC5F838A63D0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5C7E082-2C11-4E80-AA28-2A5E68570D95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5C45EC1B-82AA-4D61-B0C8-344633DC9BDB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561481D8-6D2F-4864-BF93-A28298BFB8FC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324266F-F78B-4421-89FE-FB8172B8D5A5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3962B1-DEC6-F07B-86AF-FE3311D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			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F3CB1E-2F48-FE25-5243-26AF66909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9" y="2823723"/>
            <a:ext cx="4430558" cy="344146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FD2808-6064-320A-D876-A3909F9D7AF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3425" y="2411767"/>
            <a:ext cx="5157788" cy="823912"/>
          </a:xfrm>
        </p:spPr>
        <p:txBody>
          <a:bodyPr/>
          <a:lstStyle/>
          <a:p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interpolation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F21A2-B4A5-FBC6-038D-8AB4E807BC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99088" y="2426294"/>
            <a:ext cx="5183187" cy="823913"/>
          </a:xfrm>
        </p:spPr>
        <p:txBody>
          <a:bodyPr/>
          <a:lstStyle/>
          <a:p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interpolation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E30273-2645-F05B-4284-4FE8FDD4DD1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35" y="2882146"/>
            <a:ext cx="4128133" cy="33929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1C521D-0BD5-DC38-CDFB-0C29867047B5}"/>
              </a:ext>
            </a:extLst>
          </p:cNvPr>
          <p:cNvSpPr txBox="1"/>
          <p:nvPr/>
        </p:nvSpPr>
        <p:spPr>
          <a:xfrm>
            <a:off x="4963331" y="524923"/>
            <a:ext cx="30248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Cleaning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ro-RO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00CB6-13F0-9CA5-89CF-08C42416DD14}"/>
              </a:ext>
            </a:extLst>
          </p:cNvPr>
          <p:cNvSpPr txBox="1"/>
          <p:nvPr/>
        </p:nvSpPr>
        <p:spPr>
          <a:xfrm>
            <a:off x="816109" y="1487547"/>
            <a:ext cx="1016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chronologically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ascending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847 (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10th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2020).</a:t>
            </a:r>
            <a:endParaRPr lang="en-US" sz="1600" kern="1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fictitious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of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30 2024,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ro-RO" sz="1600" kern="1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interpolation</a:t>
            </a:r>
            <a:r>
              <a:rPr lang="ro-RO" sz="1600" kern="1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44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7401EB-6B06-5962-DEF3-AD6DF04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ro-RO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91C911-0406-098C-26E6-097867F91E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9952" y="2160024"/>
            <a:ext cx="4838095" cy="368254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B018C5-E52D-0238-1532-C2BB2269F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7762" y="2160024"/>
            <a:ext cx="4990476" cy="3682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4E14C7-547C-14A0-EA56-9B4E5C8C660F}"/>
              </a:ext>
            </a:extLst>
          </p:cNvPr>
          <p:cNvSpPr txBox="1"/>
          <p:nvPr/>
        </p:nvSpPr>
        <p:spPr>
          <a:xfrm>
            <a:off x="1597740" y="58240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trend (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averages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ro-RO" sz="1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R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BA40F-5A7B-5D2C-7FF0-533FDEC8CB98}"/>
              </a:ext>
            </a:extLst>
          </p:cNvPr>
          <p:cNvSpPr txBox="1"/>
          <p:nvPr/>
        </p:nvSpPr>
        <p:spPr>
          <a:xfrm>
            <a:off x="7799097" y="58240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Daily return trends</a:t>
            </a:r>
            <a:endParaRPr lang="ro-R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5FBC2-A36F-AD58-B6CE-1936319AA58B}"/>
              </a:ext>
            </a:extLst>
          </p:cNvPr>
          <p:cNvSpPr txBox="1"/>
          <p:nvPr/>
        </p:nvSpPr>
        <p:spPr>
          <a:xfrm>
            <a:off x="1215732" y="1288130"/>
            <a:ext cx="10232139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one can see, there is no actual trend in the returns. Therefore it is not useful differencing (e.g. using ARIMA models) for forecasting the daily returns.</a:t>
            </a:r>
            <a:endParaRPr lang="ro-RO" sz="16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52096-B21D-142D-D1D3-EA79BFF7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Tau’s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kendall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statistics</a:t>
            </a:r>
            <a:endParaRPr lang="ro-RO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F8F54-D85A-122C-6731-58388721E2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Methodology of calculation:</a:t>
                </a:r>
              </a:p>
              <a:p>
                <a:endParaRPr lang="en-US" sz="1800" b="1" i="1" u="sng" kern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kern="10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=#{(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)|</m:t>
                    </m:r>
                    <m:d>
                      <m:dPr>
                        <m:ctrlPr>
                          <a:rPr lang="ro-RO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𝑹𝒆𝒕𝒖𝒓𝒏</m:t>
                        </m:r>
                        <m:d>
                          <m:dPr>
                            <m:ctrlPr>
                              <a:rPr lang="ro-RO" sz="1800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𝑹𝒆𝒕𝒖𝒓𝒏</m:t>
                        </m:r>
                        <m:d>
                          <m:dPr>
                            <m:ctrlPr>
                              <a:rPr lang="ro-RO" sz="1800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</m:d>
                      </m:e>
                    </m:d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number of concordant pairs</a:t>
                </a:r>
              </a:p>
              <a:p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=#{(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)|(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𝑹𝒆𝒕𝒖𝒓𝒏</m:t>
                    </m:r>
                    <m:d>
                      <m:dPr>
                        <m:ctrlPr>
                          <a:rPr lang="ro-RO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𝑹𝒆𝒕𝒖𝒓𝒏</m:t>
                    </m:r>
                    <m:d>
                      <m:dPr>
                        <m:ctrlPr>
                          <a:rPr lang="ro-RO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en-US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number of discordant pairs.</a:t>
                </a:r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𝝉</m:t>
                    </m:r>
                    <m:d>
                      <m:dPr>
                        <m:ctrlPr>
                          <a:rPr lang="ro-RO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𝑲𝒆𝒏𝒅𝒂𝒍𝒍</m:t>
                        </m:r>
                      </m:e>
                    </m:d>
                    <m:r>
                      <a:rPr lang="en-US" sz="18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8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den>
                    </m:f>
                    <m:r>
                      <a:rPr lang="en-US" sz="18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endParaRPr lang="ro-RO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ro-RO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F8F54-D85A-122C-6731-58388721E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59" t="-1261" r="-141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5F9374-6E6A-FDDD-E8C9-D2B01239EE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84596" y="1686800"/>
                <a:ext cx="5181600" cy="4351338"/>
              </a:xfrm>
            </p:spPr>
            <p:txBody>
              <a:bodyPr/>
              <a:lstStyle/>
              <a:p>
                <a:pPr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b="1" i="1" u="sng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Interpretation</a:t>
                </a:r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close to </a:t>
                </a:r>
                <a14:m>
                  <m:oMath xmlns:m="http://schemas.openxmlformats.org/officeDocument/2006/math"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there is a strong evidence of negative trend in data. </a:t>
                </a:r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en-US" sz="1800" b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close to +1, then there is a strong evidence of positive trend in data. </a:t>
                </a:r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5F9374-6E6A-FDDD-E8C9-D2B01239E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84596" y="1686800"/>
                <a:ext cx="5181600" cy="4351338"/>
              </a:xfrm>
              <a:blipFill>
                <a:blip r:embed="rId4"/>
                <a:stretch>
                  <a:fillRect l="-824" r="-188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8E99D8-E9F7-A171-619A-3270A9AE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Lookback period: 1 year or entire history?</a:t>
            </a:r>
            <a:endParaRPr lang="ro-RO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32181-A85B-2F89-3376-5BADCB44E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answering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show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averages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observe a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ciclicity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</a:t>
            </a:r>
            <a:r>
              <a:rPr lang="ro-RO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trend, 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suffice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ro-RO" sz="1800" b="1" u="sng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</a:t>
            </a:r>
            <a:r>
              <a:rPr lang="ro-RO" sz="1800" b="1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period. </a:t>
            </a:r>
            <a:endParaRPr lang="ro-RO" sz="1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1726B-DA72-F68A-28BB-8E97CCF35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6966" y="1506130"/>
            <a:ext cx="4901609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FCA877-9F2D-F84B-5B7D-8B25AC58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endParaRPr lang="ro-RO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3C29AD1-9044-F75F-C6C6-969B357C5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5721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ro-RO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ARIMA </a:t>
                </a:r>
                <a:r>
                  <a:rPr lang="ro-RO" sz="1800" kern="100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  <a:endParaRPr lang="ro-RO" sz="1800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ARMA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ARIMA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could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enhance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forecasting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capabilities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FTSE </a:t>
                </a:r>
                <a:r>
                  <a:rPr lang="en-US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index.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These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offer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systematic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approach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historical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identifying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patterns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future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trends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integrating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them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into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refine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insights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improve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decision-making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potentially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optimize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investment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strategies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 more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accurate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forecasts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market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ro-RO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ACF </a:t>
                </a:r>
                <a:r>
                  <a:rPr lang="ro-RO" sz="1800" kern="100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PACF </a:t>
                </a:r>
                <a:r>
                  <a:rPr lang="ro-RO" sz="1800" kern="100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ro-RO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I've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devised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facilitates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determination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optimal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parameters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i="0" kern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ro-RO" sz="1800" i="0" kern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ro-RO" sz="1800" i="0" kern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ro-RO" sz="1800" i="0" kern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 ARMA(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p,q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model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autocorrelation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partial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autocorrelation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(ACF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PACF) of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provided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data.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Subsequently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employs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Augmented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Dickey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Fuller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test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assess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stationarity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test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below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99%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critical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implying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rejection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hypothesis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indicating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stationarity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it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ensures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accurate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parameter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selection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effective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forecasting</a:t>
                </a:r>
                <a:r>
                  <a:rPr lang="ro-RO" sz="18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3C29AD1-9044-F75F-C6C6-969B357C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57216" cy="4351338"/>
              </a:xfrm>
              <a:blipFill>
                <a:blip r:embed="rId3"/>
                <a:stretch>
                  <a:fillRect l="-379" t="-420" r="-3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548578-3908-59F9-64E2-985AF866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0EDE8B-CEB0-794E-1C82-67DDBE6A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09" y="1204954"/>
            <a:ext cx="5157787" cy="823912"/>
          </a:xfrm>
        </p:spPr>
        <p:txBody>
          <a:bodyPr/>
          <a:lstStyle/>
          <a:p>
            <a:r>
              <a:rPr lang="en-US" sz="1800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Partial Autocorrelation Function for FTSE returns for 30 lags</a:t>
            </a:r>
            <a:endParaRPr lang="ro-RO" b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F600D67-68F9-3C8C-B803-0D0868D88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21660" y="1951081"/>
            <a:ext cx="4241941" cy="286453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153DCC-D8D4-41F0-BA9E-DE91A27B0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4987" y="1298565"/>
            <a:ext cx="5183188" cy="443440"/>
          </a:xfrm>
        </p:spPr>
        <p:txBody>
          <a:bodyPr/>
          <a:lstStyle/>
          <a:p>
            <a:r>
              <a:rPr lang="ro-RO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</a:t>
            </a:r>
            <a:r>
              <a:rPr lang="ro-RO" sz="1800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2: ACF for FTSE </a:t>
            </a:r>
            <a:r>
              <a:rPr lang="ro-RO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returns</a:t>
            </a:r>
            <a:endParaRPr lang="ro-RO" b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00FA550-85FA-64BD-4CDD-CAA60FB7E2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28401" y="2028866"/>
            <a:ext cx="3875952" cy="2786746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2AC48467-4114-9CDB-D217-B9D46D96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3" y="5123487"/>
            <a:ext cx="1137966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acf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pacf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lagged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ACF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indicates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PACF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shorter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o-RO" altLang="ro-RO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Augmented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Dickey-Fuller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(ADF)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assesses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stationarity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p-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negative test statistic indicate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evidence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against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non-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stationarity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suggesting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likely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7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stationary</a:t>
            </a:r>
            <a:r>
              <a:rPr kumimoji="0" lang="ro-RO" altLang="ro-RO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o-RO" altLang="ro-RO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5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34182-5A40-7A40-1508-6BA96CC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ro-RO" sz="35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ARIMA </a:t>
            </a:r>
            <a:r>
              <a:rPr lang="ro-RO" sz="35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endParaRPr lang="ro-RO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5459F-F35A-E3B4-6F40-F1014B48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09" y="1443291"/>
            <a:ext cx="5157787" cy="823912"/>
          </a:xfrm>
        </p:spPr>
        <p:txBody>
          <a:bodyPr/>
          <a:lstStyle/>
          <a:p>
            <a:r>
              <a:rPr lang="en-US" sz="1800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1: RMSE  = root means square error of prices forecasts for selected models.</a:t>
            </a:r>
            <a:endParaRPr lang="ro-RO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F32749-739B-85F7-83AB-1850F228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2703" y="1422328"/>
            <a:ext cx="5183188" cy="823912"/>
          </a:xfrm>
        </p:spPr>
        <p:txBody>
          <a:bodyPr/>
          <a:lstStyle/>
          <a:p>
            <a:r>
              <a:rPr lang="en-US" sz="1800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2: RMSE for returns forecasts for the selected ARIMA models</a:t>
            </a:r>
            <a:endParaRPr lang="ro-RO" b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3B44EA0-75A1-3410-1F98-DAD8469E6C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4987" y="2690527"/>
            <a:ext cx="5183188" cy="228696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39258C-E40D-FFC3-6079-6D45F28F2736}"/>
              </a:ext>
            </a:extLst>
          </p:cNvPr>
          <p:cNvCxnSpPr>
            <a:cxnSpLocks/>
          </p:cNvCxnSpPr>
          <p:nvPr/>
        </p:nvCxnSpPr>
        <p:spPr>
          <a:xfrm>
            <a:off x="6878972" y="2690527"/>
            <a:ext cx="0" cy="199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BDEF9B-259D-AEE3-EA35-B2DC20491673}"/>
              </a:ext>
            </a:extLst>
          </p:cNvPr>
          <p:cNvCxnSpPr>
            <a:cxnSpLocks/>
          </p:cNvCxnSpPr>
          <p:nvPr/>
        </p:nvCxnSpPr>
        <p:spPr>
          <a:xfrm>
            <a:off x="1452185" y="2721975"/>
            <a:ext cx="0" cy="206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7C0F6635-B285-3706-276D-098E14E31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52185" y="2711490"/>
            <a:ext cx="5685891" cy="23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1A9E-70B1-C6C8-DF35-A88F229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5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5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ro-RO" sz="35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5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ro-RO" sz="35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ARMA(1,1)</a:t>
            </a:r>
            <a:br>
              <a:rPr lang="ro-RO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78F6441-A75E-7E51-1E9D-A40299B10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choose ARMA(1,1) to forecast the returns because its rank is the smallest and this will be our forecasting model.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fitted ARMA(1,1) model is: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=0.0003−0.2853</m:t>
                    </m:r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+0.5039</m:t>
                    </m:r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FTSE ESG return on 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o-RO" sz="1800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80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i="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o-RO" sz="180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i="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n-US" sz="1800" i="0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800" i="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−1.</m:t>
                    </m:r>
                  </m:oMath>
                </a14:m>
                <a:endParaRPr lang="ro-RO" sz="18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evaluate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performance of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model in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predicting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last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20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days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data, I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trained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model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predictions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these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days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ensuring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training data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does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include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period.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 compare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these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predicted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actual data for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timeframe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employing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evaluation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metrics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like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Absolute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(MAE) or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(MSE). I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determine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model's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effectiveness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close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predictions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suggest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good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performance.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unsatisfactory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 consider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adjusting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model's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hyperparameters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exploring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alternative model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types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potential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kern="100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improvements</a:t>
                </a:r>
                <a:r>
                  <a:rPr lang="ro-RO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78F6441-A75E-7E51-1E9D-A40299B10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700" r="-40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E7D4DF6DCEC48AE619579AB2F51A2" ma:contentTypeVersion="18" ma:contentTypeDescription="Create a new document." ma:contentTypeScope="" ma:versionID="919218b44693f1a822a13002fe30fdf3">
  <xsd:schema xmlns:xsd="http://www.w3.org/2001/XMLSchema" xmlns:xs="http://www.w3.org/2001/XMLSchema" xmlns:p="http://schemas.microsoft.com/office/2006/metadata/properties" xmlns:ns2="4f96de0f-b693-4e74-b97f-99daade386a4" xmlns:ns3="12bc3f38-aec1-4fac-a88d-bcee35338261" targetNamespace="http://schemas.microsoft.com/office/2006/metadata/properties" ma:root="true" ma:fieldsID="f7cf8267ee7652009a3f7602e3cf2e6a" ns2:_="" ns3:_="">
    <xsd:import namespace="4f96de0f-b693-4e74-b97f-99daade386a4"/>
    <xsd:import namespace="12bc3f38-aec1-4fac-a88d-bcee353382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6de0f-b693-4e74-b97f-99daade38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cca80-7895-4330-b369-228561d92f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c3f38-aec1-4fac-a88d-bcee3533826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3f30ca7-6bda-40b4-b1ec-92423f15e8af}" ma:internalName="TaxCatchAll" ma:showField="CatchAllData" ma:web="12bc3f38-aec1-4fac-a88d-bcee353382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96de0f-b693-4e74-b97f-99daade386a4">
      <Terms xmlns="http://schemas.microsoft.com/office/infopath/2007/PartnerControls"/>
    </lcf76f155ced4ddcb4097134ff3c332f>
    <TaxCatchAll xmlns="12bc3f38-aec1-4fac-a88d-bcee35338261" xsi:nil="true"/>
  </documentManagement>
</p:properties>
</file>

<file path=customXml/itemProps1.xml><?xml version="1.0" encoding="utf-8"?>
<ds:datastoreItem xmlns:ds="http://schemas.openxmlformats.org/officeDocument/2006/customXml" ds:itemID="{B6AB4DAE-D109-4DA6-B094-62ABEB189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6de0f-b693-4e74-b97f-99daade386a4"/>
    <ds:schemaRef ds:uri="12bc3f38-aec1-4fac-a88d-bcee35338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B4E90-C2A3-4D68-81C0-10ACD6A39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F8E2F-1803-40F0-A1D6-0EC8035802EF}">
  <ds:schemaRefs>
    <ds:schemaRef ds:uri="http://schemas.microsoft.com/office/2006/metadata/properties"/>
    <ds:schemaRef ds:uri="http://schemas.microsoft.com/office/infopath/2007/PartnerControls"/>
    <ds:schemaRef ds:uri="4f96de0f-b693-4e74-b97f-99daade386a4"/>
    <ds:schemaRef ds:uri="12bc3f38-aec1-4fac-a88d-bcee353382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1134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Cambria Math</vt:lpstr>
      <vt:lpstr>Segoe UI</vt:lpstr>
      <vt:lpstr>Times New Roman</vt:lpstr>
      <vt:lpstr>Office Theme</vt:lpstr>
      <vt:lpstr>Financial Market Analysis</vt:lpstr>
      <vt:lpstr>   </vt:lpstr>
      <vt:lpstr>Working with data</vt:lpstr>
      <vt:lpstr>Tau’s kendall statistics</vt:lpstr>
      <vt:lpstr>Lookback period: 1 year or entire history?</vt:lpstr>
      <vt:lpstr>Cross-validation and forecasting models</vt:lpstr>
      <vt:lpstr>PowerPoint Presentation</vt:lpstr>
      <vt:lpstr>Comparing different ARIMA models</vt:lpstr>
      <vt:lpstr> Forecast results ARMA(1,1) </vt:lpstr>
      <vt:lpstr>Normality of error results</vt:lpstr>
      <vt:lpstr> Forecast results ARMA(1,1) </vt:lpstr>
      <vt:lpstr>Regression or autoregression? Which choice is better?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Niculescu, Tudor-Mihai</dc:creator>
  <cp:lastModifiedBy>David DD Pupaza</cp:lastModifiedBy>
  <cp:revision>5</cp:revision>
  <dcterms:created xsi:type="dcterms:W3CDTF">2021-04-12T12:21:46Z</dcterms:created>
  <dcterms:modified xsi:type="dcterms:W3CDTF">2024-05-07T13:58:30Z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0x010100A37E7D4DF6DCEC48AE619579AB2F51A2</vt:lpwstr>
  </property>
</Properties>
</file>