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90" r:id="rId35"/>
    <p:sldId id="288" r:id="rId36"/>
    <p:sldId id="291"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6586" autoAdjust="0"/>
  </p:normalViewPr>
  <p:slideViewPr>
    <p:cSldViewPr snapToGrid="0">
      <p:cViewPr varScale="1">
        <p:scale>
          <a:sx n="117" d="100"/>
          <a:sy n="117" d="100"/>
        </p:scale>
        <p:origin x="240" y="11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265952-312B-4C58-9848-70062F31FCEB}" type="datetimeFigureOut">
              <a:rPr lang="en-GB" smtClean="0"/>
              <a:t>10/07/2019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1E6D50-5E15-4501-9509-97FD11FBE328}" type="slidenum">
              <a:rPr lang="en-GB" smtClean="0"/>
              <a:t>‹#›</a:t>
            </a:fld>
            <a:endParaRPr lang="en-GB"/>
          </a:p>
        </p:txBody>
      </p:sp>
    </p:spTree>
    <p:extLst>
      <p:ext uri="{BB962C8B-B14F-4D97-AF65-F5344CB8AC3E}">
        <p14:creationId xmlns:p14="http://schemas.microsoft.com/office/powerpoint/2010/main" val="63267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91E6D50-5E15-4501-9509-97FD11FBE328}" type="slidenum">
              <a:rPr lang="en-GB" smtClean="0"/>
              <a:t>1</a:t>
            </a:fld>
            <a:endParaRPr lang="en-GB"/>
          </a:p>
        </p:txBody>
      </p:sp>
    </p:spTree>
    <p:extLst>
      <p:ext uri="{BB962C8B-B14F-4D97-AF65-F5344CB8AC3E}">
        <p14:creationId xmlns:p14="http://schemas.microsoft.com/office/powerpoint/2010/main" val="371084978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7/10/2019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7/10/2019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7/10/2019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7/10/2019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7/10/2019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7/10/2019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7/10/2019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7/10/2019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800" dirty="0" smtClean="0"/>
              <a:t>How to create an Automation framework from scratch</a:t>
            </a:r>
            <a:br>
              <a:rPr lang="en-GB" sz="4800" dirty="0" smtClean="0"/>
            </a:br>
            <a:endParaRPr lang="en-GB" sz="4800" dirty="0"/>
          </a:p>
        </p:txBody>
      </p:sp>
      <p:sp>
        <p:nvSpPr>
          <p:cNvPr id="3" name="Subtitle 2"/>
          <p:cNvSpPr>
            <a:spLocks noGrp="1"/>
          </p:cNvSpPr>
          <p:nvPr>
            <p:ph type="subTitle" idx="1"/>
          </p:nvPr>
        </p:nvSpPr>
        <p:spPr/>
        <p:txBody>
          <a:bodyPr/>
          <a:lstStyle/>
          <a:p>
            <a:r>
              <a:rPr lang="en-GB" dirty="0" smtClean="0"/>
              <a:t>Using Selenium </a:t>
            </a:r>
            <a:r>
              <a:rPr lang="en-GB" dirty="0" err="1" smtClean="0"/>
              <a:t>Webdriver</a:t>
            </a:r>
            <a:endParaRPr lang="en-GB" dirty="0"/>
          </a:p>
        </p:txBody>
      </p:sp>
    </p:spTree>
    <p:extLst>
      <p:ext uri="{BB962C8B-B14F-4D97-AF65-F5344CB8AC3E}">
        <p14:creationId xmlns:p14="http://schemas.microsoft.com/office/powerpoint/2010/main" val="2750801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965665"/>
            <a:ext cx="6096000" cy="3021340"/>
          </a:xfrm>
          <a:prstGeom prst="rect">
            <a:avLst/>
          </a:prstGeom>
        </p:spPr>
        <p:txBody>
          <a:bodyPr>
            <a:spAutoFit/>
          </a:bodyPr>
          <a:lstStyle/>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At the bottom of the </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GB"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configuration</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 </a:t>
            </a:r>
            <a:r>
              <a:rPr lang="en-GB" dirty="0">
                <a:latin typeface="Calibri" panose="020F0502020204030204" pitchFamily="34" charset="0"/>
                <a:ea typeface="Calibri" panose="020F0502020204030204" pitchFamily="34" charset="0"/>
                <a:cs typeface="Times New Roman" panose="02020603050405020304" pitchFamily="18" charset="0"/>
              </a:rPr>
              <a:t>section, enter the following:</a:t>
            </a:r>
          </a:p>
          <a:p>
            <a:pPr>
              <a:lnSpc>
                <a:spcPct val="107000"/>
              </a:lnSpc>
              <a:spcAft>
                <a:spcPts val="0"/>
              </a:spcAft>
            </a:pP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GB"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appSettings</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GB"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add</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key</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DefaultTimeoutSeconds</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value</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10</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GB"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add</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key</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Browser</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value</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Chrome</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GB"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add</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key</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BaseURL</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value</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http://porapp01qa/</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GB"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appSettings</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Enter more key value pairs inside </a:t>
            </a:r>
            <a:r>
              <a:rPr lang="en-GB" dirty="0" err="1">
                <a:latin typeface="Calibri" panose="020F0502020204030204" pitchFamily="34" charset="0"/>
                <a:ea typeface="Calibri" panose="020F0502020204030204" pitchFamily="34" charset="0"/>
                <a:cs typeface="Times New Roman" panose="02020603050405020304" pitchFamily="18" charset="0"/>
              </a:rPr>
              <a:t>appSettings</a:t>
            </a:r>
            <a:r>
              <a:rPr lang="en-GB" dirty="0">
                <a:latin typeface="Calibri" panose="020F0502020204030204" pitchFamily="34" charset="0"/>
                <a:ea typeface="Calibri" panose="020F0502020204030204" pitchFamily="34" charset="0"/>
                <a:cs typeface="Times New Roman" panose="02020603050405020304" pitchFamily="18" charset="0"/>
              </a:rPr>
              <a:t> section as required</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3246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t>Configuration Manager</a:t>
            </a:r>
          </a:p>
        </p:txBody>
      </p:sp>
      <p:sp>
        <p:nvSpPr>
          <p:cNvPr id="3" name="Content Placeholder 2"/>
          <p:cNvSpPr>
            <a:spLocks noGrp="1"/>
          </p:cNvSpPr>
          <p:nvPr>
            <p:ph idx="1"/>
          </p:nvPr>
        </p:nvSpPr>
        <p:spPr/>
        <p:txBody>
          <a:bodyPr/>
          <a:lstStyle/>
          <a:p>
            <a:r>
              <a:rPr lang="en-GB" dirty="0"/>
              <a:t>In order to access </a:t>
            </a:r>
            <a:r>
              <a:rPr lang="en-GB" dirty="0" err="1"/>
              <a:t>App.config</a:t>
            </a:r>
            <a:r>
              <a:rPr lang="en-GB" dirty="0"/>
              <a:t>, you will need </a:t>
            </a:r>
            <a:r>
              <a:rPr lang="en-GB" dirty="0" smtClean="0"/>
              <a:t>to use </a:t>
            </a:r>
            <a:r>
              <a:rPr lang="en-GB" dirty="0"/>
              <a:t>Configuration Manager </a:t>
            </a:r>
            <a:r>
              <a:rPr lang="en-GB" dirty="0" smtClean="0"/>
              <a:t>class. </a:t>
            </a:r>
          </a:p>
          <a:p>
            <a:pPr lvl="1" fontAlgn="base"/>
            <a:r>
              <a:rPr lang="en-GB" dirty="0"/>
              <a:t>Right-click on the </a:t>
            </a:r>
            <a:r>
              <a:rPr lang="en-GB" i="1" dirty="0"/>
              <a:t>References / Dependencies</a:t>
            </a:r>
            <a:endParaRPr lang="en-GB" dirty="0"/>
          </a:p>
          <a:p>
            <a:pPr lvl="1" fontAlgn="base"/>
            <a:r>
              <a:rPr lang="en-GB" dirty="0"/>
              <a:t>Choose </a:t>
            </a:r>
            <a:r>
              <a:rPr lang="en-GB" i="1" dirty="0"/>
              <a:t>Add Reference</a:t>
            </a:r>
            <a:endParaRPr lang="en-GB" dirty="0"/>
          </a:p>
          <a:p>
            <a:pPr lvl="1"/>
            <a:r>
              <a:rPr lang="en-GB" dirty="0"/>
              <a:t>Find and add </a:t>
            </a:r>
            <a:r>
              <a:rPr lang="en-GB" dirty="0" err="1"/>
              <a:t>System.Configuration</a:t>
            </a:r>
            <a:r>
              <a:rPr lang="en-GB" dirty="0"/>
              <a:t>. (in </a:t>
            </a:r>
            <a:r>
              <a:rPr lang="en-GB" dirty="0" smtClean="0"/>
              <a:t>Assemblies)</a:t>
            </a:r>
            <a:endParaRPr lang="en-GB" dirty="0" smtClean="0"/>
          </a:p>
          <a:p>
            <a:pPr lvl="1"/>
            <a:endParaRPr lang="en-GB" dirty="0"/>
          </a:p>
          <a:p>
            <a:pPr lvl="1"/>
            <a:endParaRPr lang="en-GB" dirty="0" smtClean="0"/>
          </a:p>
          <a:p>
            <a:pPr lvl="1"/>
            <a:endParaRPr lang="en-GB" dirty="0"/>
          </a:p>
          <a:p>
            <a:pPr lvl="1"/>
            <a:endParaRPr lang="en-GB" dirty="0"/>
          </a:p>
        </p:txBody>
      </p:sp>
    </p:spTree>
    <p:extLst>
      <p:ext uri="{BB962C8B-B14F-4D97-AF65-F5344CB8AC3E}">
        <p14:creationId xmlns:p14="http://schemas.microsoft.com/office/powerpoint/2010/main" val="2318673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4221" y="527194"/>
            <a:ext cx="6096000" cy="4644285"/>
          </a:xfrm>
          <a:prstGeom prst="rect">
            <a:avLst/>
          </a:prstGeom>
        </p:spPr>
        <p:txBody>
          <a:bodyPr>
            <a:spAutoFit/>
          </a:bodyPr>
          <a:lstStyle/>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Now, to be able to get the values of the </a:t>
            </a:r>
            <a:r>
              <a:rPr lang="en-GB" dirty="0" err="1">
                <a:latin typeface="Calibri" panose="020F0502020204030204" pitchFamily="34" charset="0"/>
                <a:ea typeface="Calibri" panose="020F0502020204030204" pitchFamily="34" charset="0"/>
                <a:cs typeface="Times New Roman" panose="02020603050405020304" pitchFamily="18" charset="0"/>
              </a:rPr>
              <a:t>DefaultTimeoutSeconds</a:t>
            </a:r>
            <a:r>
              <a:rPr lang="en-GB" dirty="0">
                <a:latin typeface="Calibri" panose="020F0502020204030204" pitchFamily="34" charset="0"/>
                <a:ea typeface="Calibri" panose="020F0502020204030204" pitchFamily="34" charset="0"/>
                <a:cs typeface="Times New Roman" panose="02020603050405020304" pitchFamily="18" charset="0"/>
              </a:rPr>
              <a:t> key and you added earlier, write these methods in your Driver class:</a:t>
            </a:r>
          </a:p>
          <a:p>
            <a:pPr>
              <a:lnSpc>
                <a:spcPct val="107000"/>
              </a:lnSpc>
              <a:spcAft>
                <a:spcPts val="0"/>
              </a:spcAft>
            </a:pP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GetValueFromConfigKey</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key)</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ConfigurationManager.AppSettings</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[key];</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GetTimeoutSeconds</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var</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time =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GetValueFromConfigKey</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GB"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DefaultTimeoutSeconds</a:t>
            </a:r>
            <a:r>
              <a:rPr lang="en-GB"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.Parse</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(time);</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GetBrowser</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GetValueFromConfigKey</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"Browser"</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1919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992" y="131829"/>
            <a:ext cx="7051222" cy="6752361"/>
          </a:xfrm>
          <a:prstGeom prst="rect">
            <a:avLst/>
          </a:prstGeom>
        </p:spPr>
        <p:txBody>
          <a:bodyPr wrap="square">
            <a:spAutoFit/>
          </a:bodyPr>
          <a:lstStyle/>
          <a:p>
            <a:pPr>
              <a:lnSpc>
                <a:spcPct val="107000"/>
              </a:lnSpc>
              <a:spcAft>
                <a:spcPts val="800"/>
              </a:spcAft>
            </a:pP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Now you can write a new version of </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OpenBrowser</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that gets the browser from </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App.config</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6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GB"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OpenBrowser</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switch</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b="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GetBrowser</a:t>
            </a:r>
            <a:r>
              <a:rPr lang="en-GB" sz="1600" b="1"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600" b="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ToLower</a:t>
            </a:r>
            <a:r>
              <a:rPr lang="en-GB" sz="1600" b="1"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case</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"chrome"</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driver = </a:t>
            </a:r>
            <a:r>
              <a:rPr lang="en-GB"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ChromeDriver</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driver.Manage</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Window.Maximize</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case</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GB"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ie</a:t>
            </a:r>
            <a:r>
              <a:rPr lang="en-GB"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driver = </a:t>
            </a:r>
            <a:r>
              <a:rPr lang="en-GB"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InternetExplorerDriver</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driver.Manage</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Window.Maximize</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default</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Debug.Print</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"unknown browser selected"</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0"/>
              </a:spcAft>
            </a:pP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wait = </a:t>
            </a:r>
            <a:r>
              <a:rPr lang="en-GB"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WebDriverWait</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(driver, </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TimeSpan.FromSeconds</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600" b="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GetTimeoutSeconds</a:t>
            </a:r>
            <a:r>
              <a:rPr lang="en-GB" sz="1600" b="1"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p>
          <a:p>
            <a:pPr>
              <a:lnSpc>
                <a:spcPct val="107000"/>
              </a:lnSpc>
            </a:pPr>
            <a:r>
              <a:rPr lang="en-GB" dirty="0"/>
              <a:t>Alternatively, you could just use the previous version and pass in </a:t>
            </a:r>
            <a:r>
              <a:rPr lang="en-GB" dirty="0" err="1"/>
              <a:t>GetBrowser</a:t>
            </a:r>
            <a:r>
              <a:rPr lang="en-GB" dirty="0"/>
              <a:t>() as the parameter.</a:t>
            </a:r>
          </a:p>
          <a:p>
            <a:pPr>
              <a:lnSpc>
                <a:spcPct val="107000"/>
              </a:lnSpc>
              <a:spcAft>
                <a:spcPts val="0"/>
              </a:spcAft>
            </a:pPr>
            <a:endParaRPr lang="en-GB"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6534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1129" y="178050"/>
            <a:ext cx="6096000" cy="2848600"/>
          </a:xfrm>
          <a:prstGeom prst="rect">
            <a:avLst/>
          </a:prstGeom>
        </p:spPr>
        <p:txBody>
          <a:bodyPr>
            <a:spAutoFit/>
          </a:bodyPr>
          <a:lstStyle/>
          <a:p>
            <a:pPr>
              <a:lnSpc>
                <a:spcPct val="107000"/>
              </a:lnSpc>
              <a:spcAft>
                <a:spcPts val="800"/>
              </a:spcAft>
            </a:pPr>
            <a:r>
              <a:rPr lang="en-GB" b="1" u="sng" dirty="0" err="1" smtClean="0">
                <a:latin typeface="Calibri" panose="020F0502020204030204" pitchFamily="34" charset="0"/>
                <a:ea typeface="Calibri" panose="020F0502020204030204" pitchFamily="34" charset="0"/>
                <a:cs typeface="Times New Roman" panose="02020603050405020304" pitchFamily="18" charset="0"/>
              </a:rPr>
              <a:t>testSettings.runsettings</a:t>
            </a:r>
            <a:r>
              <a:rPr lang="en-GB" b="1" u="sng" dirty="0" smtClean="0">
                <a:latin typeface="Calibri" panose="020F0502020204030204" pitchFamily="34" charset="0"/>
                <a:ea typeface="Calibri" panose="020F0502020204030204" pitchFamily="34" charset="0"/>
                <a:cs typeface="Times New Roman" panose="02020603050405020304" pitchFamily="18" charset="0"/>
              </a:rPr>
              <a:t> file</a:t>
            </a:r>
            <a:endParaRPr lang="en-GB" b="1" u="sng" dirty="0">
              <a:latin typeface="Calibri" panose="020F0502020204030204" pitchFamily="34" charset="0"/>
              <a:ea typeface="Calibri" panose="020F0502020204030204" pitchFamily="34" charset="0"/>
              <a:cs typeface="Times New Roman" panose="02020603050405020304" pitchFamily="18" charset="0"/>
            </a:endParaRPr>
          </a:p>
          <a:p>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a:t>In Solution Explorer, at the project level, add a new item. </a:t>
            </a:r>
          </a:p>
          <a:p>
            <a:r>
              <a:rPr lang="en-GB" dirty="0"/>
              <a:t>From LHS panel select General then select an Application Configuration File.</a:t>
            </a:r>
          </a:p>
          <a:p>
            <a:r>
              <a:rPr lang="en-GB" dirty="0"/>
              <a:t>Rename the file so that it has an extension of .</a:t>
            </a:r>
            <a:r>
              <a:rPr lang="en-GB" dirty="0" err="1"/>
              <a:t>runsettings</a:t>
            </a:r>
            <a:endParaRPr lang="en-GB" dirty="0"/>
          </a:p>
          <a:p>
            <a:pPr>
              <a:lnSpc>
                <a:spcPct val="107000"/>
              </a:lnSpc>
              <a:spcAft>
                <a:spcPts val="800"/>
              </a:spcAft>
            </a:pPr>
            <a:endParaRPr lang="en-GB"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193131" y="2599599"/>
            <a:ext cx="5731510" cy="3961130"/>
          </a:xfrm>
          <a:prstGeom prst="rect">
            <a:avLst/>
          </a:prstGeom>
        </p:spPr>
      </p:pic>
    </p:spTree>
    <p:extLst>
      <p:ext uri="{BB962C8B-B14F-4D97-AF65-F5344CB8AC3E}">
        <p14:creationId xmlns:p14="http://schemas.microsoft.com/office/powerpoint/2010/main" val="1986848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399" y="364734"/>
            <a:ext cx="7287987" cy="4520148"/>
          </a:xfrm>
          <a:prstGeom prst="rect">
            <a:avLst/>
          </a:prstGeom>
        </p:spPr>
        <p:txBody>
          <a:bodyPr wrap="square">
            <a:spAutoFit/>
          </a:bodyPr>
          <a:lstStyle/>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Change the &lt;configuration&gt; section into a &lt;</a:t>
            </a:r>
            <a:r>
              <a:rPr lang="en-GB" dirty="0" err="1">
                <a:latin typeface="Calibri" panose="020F0502020204030204" pitchFamily="34" charset="0"/>
                <a:ea typeface="Calibri" panose="020F0502020204030204" pitchFamily="34" charset="0"/>
                <a:cs typeface="Times New Roman" panose="02020603050405020304" pitchFamily="18" charset="0"/>
              </a:rPr>
              <a:t>RunSettings</a:t>
            </a:r>
            <a:r>
              <a:rPr lang="en-GB" dirty="0">
                <a:latin typeface="Calibri" panose="020F0502020204030204" pitchFamily="34" charset="0"/>
                <a:ea typeface="Calibri" panose="020F0502020204030204" pitchFamily="34" charset="0"/>
                <a:cs typeface="Times New Roman" panose="02020603050405020304" pitchFamily="18" charset="0"/>
              </a:rPr>
              <a:t>&gt; section</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Within this section, add a &lt;</a:t>
            </a:r>
            <a:r>
              <a:rPr lang="en-GB" dirty="0" err="1">
                <a:latin typeface="Calibri" panose="020F0502020204030204" pitchFamily="34" charset="0"/>
                <a:ea typeface="Calibri" panose="020F0502020204030204" pitchFamily="34" charset="0"/>
                <a:cs typeface="Times New Roman" panose="02020603050405020304" pitchFamily="18" charset="0"/>
              </a:rPr>
              <a:t>TestRunParameters</a:t>
            </a:r>
            <a:r>
              <a:rPr lang="en-GB" dirty="0">
                <a:latin typeface="Calibri" panose="020F0502020204030204" pitchFamily="34" charset="0"/>
                <a:ea typeface="Calibri" panose="020F0502020204030204" pitchFamily="34" charset="0"/>
                <a:cs typeface="Times New Roman" panose="02020603050405020304" pitchFamily="18" charset="0"/>
              </a:rPr>
              <a:t>&gt; section</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With this section add your various parameters as name value pairs.</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E.G.</a:t>
            </a:r>
          </a:p>
          <a:p>
            <a:pPr>
              <a:lnSpc>
                <a:spcPct val="107000"/>
              </a:lnSpc>
              <a:spcAft>
                <a:spcPts val="0"/>
              </a:spcAft>
            </a:pP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GB" sz="1400" dirty="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xml</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GB" sz="1400"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version</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GB"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1.0</a:t>
            </a:r>
            <a:r>
              <a:rPr lang="en-GB"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GB" sz="1400"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encoding</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GB"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utf-8</a:t>
            </a:r>
            <a:r>
              <a:rPr lang="en-GB"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?&gt;</a:t>
            </a:r>
            <a:endParaRPr lang="en-GB"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GB" sz="1400" dirty="0" err="1"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RunSettings</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GB"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GB" sz="1400" dirty="0" err="1"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TestRunParameters</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GB"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GB" sz="1400" dirty="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Parameter</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GB" sz="1400"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name</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GB"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err="1"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EnvironmentKey</a:t>
            </a:r>
            <a:r>
              <a:rPr lang="en-GB"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GB" sz="1400"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value</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GB"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POR QA 01</a:t>
            </a:r>
            <a:r>
              <a:rPr lang="en-GB"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/&gt;</a:t>
            </a:r>
          </a:p>
          <a:p>
            <a:pPr>
              <a:lnSpc>
                <a:spcPct val="107000"/>
              </a:lnSpc>
              <a:spcAft>
                <a:spcPts val="0"/>
              </a:spcAft>
            </a:pP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GB"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Parameter</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name</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Browser</a:t>
            </a:r>
            <a:r>
              <a:rPr lang="en-GB"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value</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GB"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Chrome</a:t>
            </a:r>
            <a:r>
              <a:rPr lang="en-GB"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p>
          <a:p>
            <a:pPr>
              <a:lnSpc>
                <a:spcPct val="107000"/>
              </a:lnSpc>
              <a:spcAft>
                <a:spcPts val="0"/>
              </a:spcAft>
            </a:pP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GB" sz="1400" dirty="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Parameter</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GB" sz="1400"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name</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GB"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err="1"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WebRoot</a:t>
            </a:r>
            <a:r>
              <a:rPr lang="en-GB"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GB" sz="1400"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value</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GB"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http://porapp01qa/</a:t>
            </a:r>
            <a:r>
              <a:rPr lang="en-GB"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/&gt;</a:t>
            </a:r>
            <a:endParaRPr lang="en-GB"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GB" sz="1400" dirty="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Parameter</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GB" sz="1400"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name</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GB"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err="1"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ApiRoot</a:t>
            </a:r>
            <a:r>
              <a:rPr lang="en-GB"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GB" sz="1400"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value</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GB"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http://porapp01qa:81/</a:t>
            </a:r>
            <a:r>
              <a:rPr lang="en-GB" sz="1400" dirty="0" err="1"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api</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GB"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/&gt;</a:t>
            </a:r>
            <a:endParaRPr lang="en-GB"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GB" sz="1400" dirty="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Parameter</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GB" sz="1400"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name</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GB"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err="1"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EnableChrome</a:t>
            </a:r>
            <a:r>
              <a:rPr lang="en-GB"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GB" sz="1400"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value</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GB"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true</a:t>
            </a:r>
            <a:r>
              <a:rPr lang="en-GB"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/&gt;</a:t>
            </a:r>
            <a:endParaRPr lang="en-GB"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GB" sz="1400" dirty="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Parameter</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GB" sz="1400"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name</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GB"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err="1"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EnableIe</a:t>
            </a:r>
            <a:r>
              <a:rPr lang="en-GB"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GB" sz="1400"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value</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GB"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false</a:t>
            </a:r>
            <a:r>
              <a:rPr lang="en-GB"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/&gt;</a:t>
            </a:r>
            <a:endParaRPr lang="en-GB"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GB" sz="1400" dirty="0" err="1"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TestRunParameters</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GB"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GB" sz="1400" dirty="0" err="1"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RunSettings</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403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err="1"/>
              <a:t>RunSettings</a:t>
            </a:r>
            <a:r>
              <a:rPr lang="en-GB" sz="4000" b="1" dirty="0"/>
              <a:t> Class</a:t>
            </a:r>
            <a:br>
              <a:rPr lang="en-GB" sz="4000" b="1" dirty="0"/>
            </a:br>
            <a:endParaRPr lang="en-GB" sz="4000" dirty="0"/>
          </a:p>
        </p:txBody>
      </p:sp>
      <p:sp>
        <p:nvSpPr>
          <p:cNvPr id="3" name="Content Placeholder 2"/>
          <p:cNvSpPr>
            <a:spLocks noGrp="1"/>
          </p:cNvSpPr>
          <p:nvPr>
            <p:ph idx="1"/>
          </p:nvPr>
        </p:nvSpPr>
        <p:spPr/>
        <p:txBody>
          <a:bodyPr/>
          <a:lstStyle/>
          <a:p>
            <a:r>
              <a:rPr lang="en-GB" dirty="0"/>
              <a:t>This is a wrapper class to take care of the interaction with the .</a:t>
            </a:r>
            <a:r>
              <a:rPr lang="en-GB" dirty="0" err="1"/>
              <a:t>runsettings</a:t>
            </a:r>
            <a:r>
              <a:rPr lang="en-GB" dirty="0"/>
              <a:t> file.</a:t>
            </a:r>
          </a:p>
          <a:p>
            <a:endParaRPr lang="en-GB" dirty="0"/>
          </a:p>
        </p:txBody>
      </p:sp>
    </p:spTree>
    <p:extLst>
      <p:ext uri="{BB962C8B-B14F-4D97-AF65-F5344CB8AC3E}">
        <p14:creationId xmlns:p14="http://schemas.microsoft.com/office/powerpoint/2010/main" val="1309354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0163" y="131675"/>
            <a:ext cx="11255829" cy="5237972"/>
          </a:xfrm>
          <a:prstGeom prst="rect">
            <a:avLst/>
          </a:prstGeom>
        </p:spPr>
        <p:txBody>
          <a:bodyPr wrap="square">
            <a:spAutoFit/>
          </a:bodyPr>
          <a:lstStyle/>
          <a:p>
            <a:pPr>
              <a:lnSpc>
                <a:spcPct val="107000"/>
              </a:lnSpc>
              <a:spcAft>
                <a:spcPts val="800"/>
              </a:spcAft>
            </a:pPr>
            <a:r>
              <a:rPr lang="en-GB" sz="1200" dirty="0">
                <a:latin typeface="Calibri" panose="020F0502020204030204" pitchFamily="34" charset="0"/>
                <a:ea typeface="Calibri" panose="020F0502020204030204" pitchFamily="34" charset="0"/>
                <a:cs typeface="Times New Roman" panose="02020603050405020304" pitchFamily="18" charset="0"/>
              </a:rPr>
              <a:t>Add code similar to this example:</a:t>
            </a:r>
          </a:p>
          <a:p>
            <a:pPr>
              <a:lnSpc>
                <a:spcPct val="107000"/>
              </a:lnSpc>
              <a:spcAft>
                <a:spcPts val="800"/>
              </a:spcAft>
            </a:pPr>
            <a:r>
              <a:rPr lang="en-GB" sz="12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0"/>
              </a:spcAft>
            </a:pPr>
            <a:r>
              <a:rPr lang="en-GB"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System;</a:t>
            </a: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Microsoft.VisualStudio.TestTools.UnitTesting</a:t>
            </a: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namespace</a:t>
            </a: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BasicFrameworkOne</a:t>
            </a: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TestClass</a:t>
            </a: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class</a:t>
            </a: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20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RunSettings</a:t>
            </a: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0"/>
              </a:spcAft>
            </a:pPr>
            <a:r>
              <a:rPr lang="en-GB"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//The </a:t>
            </a:r>
            <a:r>
              <a:rPr lang="en-GB"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TestContext</a:t>
            </a:r>
            <a:r>
              <a:rPr lang="en-GB"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variables here are only relevant when run on server.</a:t>
            </a: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n-GB"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//context is set by the framework itself. It is static so _</a:t>
            </a:r>
            <a:r>
              <a:rPr lang="en-GB"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testContext</a:t>
            </a:r>
            <a:r>
              <a:rPr lang="en-GB"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needs </a:t>
            </a:r>
            <a:r>
              <a:rPr lang="en-GB" sz="12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to be </a:t>
            </a:r>
            <a:r>
              <a:rPr lang="en-GB"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static too. </a:t>
            </a:r>
            <a:r>
              <a:rPr lang="en-GB" sz="12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_</a:t>
            </a:r>
            <a:r>
              <a:rPr lang="en-GB" sz="1200" dirty="0" err="1"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testContext</a:t>
            </a:r>
            <a:r>
              <a:rPr lang="en-GB" sz="12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GB"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is passed to the </a:t>
            </a:r>
            <a:r>
              <a:rPr lang="en-GB" sz="12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//non-static </a:t>
            </a:r>
            <a:r>
              <a:rPr lang="en-GB"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TestContext</a:t>
            </a:r>
            <a:r>
              <a:rPr lang="en-GB"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that </a:t>
            </a:r>
            <a:r>
              <a:rPr lang="en-GB" sz="12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cannot </a:t>
            </a:r>
            <a:r>
              <a:rPr lang="en-GB"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use static variables.</a:t>
            </a: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2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a:t>
            </a:r>
            <a:r>
              <a:rPr lang="en-GB"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Can't pass directly from context to </a:t>
            </a:r>
            <a:r>
              <a:rPr lang="en-GB"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TestContext</a:t>
            </a:r>
            <a:r>
              <a:rPr lang="en-GB"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it seems.)</a:t>
            </a: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200" dirty="0">
                <a:solidFill>
                  <a:srgbClr val="2B91AF"/>
                </a:solidFill>
                <a:latin typeface="Consolas" panose="020B0609020204030204" pitchFamily="49" charset="0"/>
                <a:ea typeface="Calibri" panose="020F0502020204030204" pitchFamily="34" charset="0"/>
                <a:cs typeface="Times New Roman" panose="02020603050405020304" pitchFamily="18" charset="0"/>
              </a:rPr>
              <a:t>[</a:t>
            </a:r>
            <a:r>
              <a:rPr lang="en-GB" sz="120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AssemblyInitialize</a:t>
            </a:r>
            <a:r>
              <a:rPr lang="en-GB" sz="1200" dirty="0">
                <a:solidFill>
                  <a:srgbClr val="2B91AF"/>
                </a:solidFill>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spcAft>
                <a:spcPts val="0"/>
              </a:spcAft>
            </a:pPr>
            <a:r>
              <a:rPr lang="en-GB"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2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GB"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2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en-GB"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2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GB"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2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AssemblyInit</a:t>
            </a:r>
            <a:r>
              <a:rPr lang="en-GB"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20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TestContext</a:t>
            </a:r>
            <a:r>
              <a:rPr lang="en-GB"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context)</a:t>
            </a:r>
            <a:endParaRPr lang="en-GB" sz="12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2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_</a:t>
            </a:r>
            <a:r>
              <a:rPr lang="en-GB" sz="12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testContext</a:t>
            </a:r>
            <a:r>
              <a:rPr lang="en-GB"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 context;</a:t>
            </a:r>
            <a:endParaRPr lang="en-GB" sz="12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2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2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2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private</a:t>
            </a:r>
            <a:r>
              <a:rPr lang="en-GB"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2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en-GB"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20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TestContext</a:t>
            </a:r>
            <a:r>
              <a:rPr lang="en-GB"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_</a:t>
            </a:r>
            <a:r>
              <a:rPr lang="en-GB" sz="12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testContext</a:t>
            </a:r>
            <a:r>
              <a:rPr lang="en-GB"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2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2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2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GB"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20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TestContext</a:t>
            </a:r>
            <a:r>
              <a:rPr lang="en-GB"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2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TestContext</a:t>
            </a:r>
            <a:r>
              <a:rPr lang="en-GB"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=&gt; _</a:t>
            </a:r>
            <a:r>
              <a:rPr lang="en-GB" sz="12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testContext</a:t>
            </a:r>
            <a:r>
              <a:rPr lang="en-GB"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2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2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0838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664" y="112226"/>
            <a:ext cx="11811000" cy="3253968"/>
          </a:xfrm>
          <a:prstGeom prst="rect">
            <a:avLst/>
          </a:prstGeom>
        </p:spPr>
        <p:txBody>
          <a:bodyPr wrap="square">
            <a:spAutoFit/>
          </a:bodyPr>
          <a:lstStyle/>
          <a:p>
            <a:pPr>
              <a:lnSpc>
                <a:spcPct val="107000"/>
              </a:lnSpc>
              <a:spcAft>
                <a:spcPts val="0"/>
              </a:spcAft>
            </a:pPr>
            <a:r>
              <a:rPr lang="en-GB"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//The </a:t>
            </a:r>
            <a:r>
              <a:rPr lang="en-GB" sz="1600" dirty="0" err="1"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TestContext.Propeties</a:t>
            </a:r>
            <a:r>
              <a:rPr lang="en-GB"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are set by TFS if tests run remotely on server</a:t>
            </a:r>
            <a:r>
              <a:rPr lang="en-GB"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en-GB" sz="16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a:t>
            </a:r>
            <a:r>
              <a:rPr lang="en-GB"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If run locally, they will be null and the default value will be taken //instead.</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Browser =&gt; (</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TestContext.Properties</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"Browser"</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GB"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"Chrome"</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ToString</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EnvironmentKey</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=&gt; (</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TestContext.Properties</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GB"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EnvironmentKey</a:t>
            </a:r>
            <a:r>
              <a:rPr lang="en-GB"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GB"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"POR QA 01"</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ToString</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WebRoot</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=&gt; (</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TestContext.Properties</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GB"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WebRoot</a:t>
            </a:r>
            <a:r>
              <a:rPr lang="en-GB"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GB"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"http://porapp01qa/"</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ToString</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ApiRoot</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=&gt; (</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TestContext.Properties</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GB"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ApiRoot</a:t>
            </a:r>
            <a:r>
              <a:rPr lang="en-GB"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GB"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"http://porapp01qa:81/</a:t>
            </a:r>
            <a:r>
              <a:rPr lang="en-GB"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api</a:t>
            </a:r>
            <a:r>
              <a:rPr lang="en-GB"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ToString</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EnableChrome</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=&gt; </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Convert.ToBoolean</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TestContext.Properties</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GB"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EnableChrome</a:t>
            </a:r>
            <a:r>
              <a:rPr lang="en-GB"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GB"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"true"</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EnableIe</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=&gt; </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Convert.ToBoolean</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TestContext.Properties</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GB"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EnableIe</a:t>
            </a:r>
            <a:r>
              <a:rPr lang="en-GB"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GB"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"false"</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4064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t>Create </a:t>
            </a:r>
            <a:r>
              <a:rPr lang="en-GB" sz="4000" b="1" dirty="0" smtClean="0"/>
              <a:t>Hooks</a:t>
            </a:r>
            <a:endParaRPr lang="en-GB" sz="4000" dirty="0"/>
          </a:p>
        </p:txBody>
      </p:sp>
      <p:sp>
        <p:nvSpPr>
          <p:cNvPr id="3" name="Content Placeholder 2"/>
          <p:cNvSpPr>
            <a:spLocks noGrp="1"/>
          </p:cNvSpPr>
          <p:nvPr>
            <p:ph idx="1"/>
          </p:nvPr>
        </p:nvSpPr>
        <p:spPr/>
        <p:txBody>
          <a:bodyPr/>
          <a:lstStyle/>
          <a:p>
            <a:r>
              <a:rPr lang="en-GB" dirty="0"/>
              <a:t>This class should go in Steps-&gt;Shared</a:t>
            </a:r>
          </a:p>
          <a:p>
            <a:r>
              <a:rPr lang="en-GB" dirty="0"/>
              <a:t>This will allow you to get such settings as the </a:t>
            </a:r>
            <a:r>
              <a:rPr lang="en-GB" dirty="0" smtClean="0"/>
              <a:t>Browser and Root URL </a:t>
            </a:r>
            <a:r>
              <a:rPr lang="en-GB" dirty="0"/>
              <a:t>from </a:t>
            </a:r>
            <a:r>
              <a:rPr lang="en-GB" dirty="0" err="1"/>
              <a:t>the.runsettings</a:t>
            </a:r>
            <a:r>
              <a:rPr lang="en-GB" dirty="0"/>
              <a:t> file. </a:t>
            </a:r>
          </a:p>
          <a:p>
            <a:endParaRPr lang="en-GB" dirty="0"/>
          </a:p>
        </p:txBody>
      </p:sp>
    </p:spTree>
    <p:extLst>
      <p:ext uri="{BB962C8B-B14F-4D97-AF65-F5344CB8AC3E}">
        <p14:creationId xmlns:p14="http://schemas.microsoft.com/office/powerpoint/2010/main" val="603269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smtClean="0"/>
              <a:t>Add Project Folders</a:t>
            </a:r>
            <a:br>
              <a:rPr lang="en-GB" sz="4000" b="1" dirty="0" smtClean="0"/>
            </a:br>
            <a:endParaRPr lang="en-GB" sz="4000" dirty="0"/>
          </a:p>
        </p:txBody>
      </p:sp>
      <p:sp>
        <p:nvSpPr>
          <p:cNvPr id="3" name="Content Placeholder 2"/>
          <p:cNvSpPr>
            <a:spLocks noGrp="1"/>
          </p:cNvSpPr>
          <p:nvPr>
            <p:ph idx="1"/>
          </p:nvPr>
        </p:nvSpPr>
        <p:spPr/>
        <p:txBody>
          <a:bodyPr/>
          <a:lstStyle/>
          <a:p>
            <a:r>
              <a:rPr lang="en-GB" dirty="0"/>
              <a:t>In Solution Explorer, right click on the project name</a:t>
            </a:r>
          </a:p>
          <a:p>
            <a:r>
              <a:rPr lang="en-GB" dirty="0"/>
              <a:t>Click on Add-&gt;New Folder</a:t>
            </a:r>
          </a:p>
          <a:p>
            <a:r>
              <a:rPr lang="en-GB" dirty="0"/>
              <a:t>Add new folders </a:t>
            </a:r>
            <a:r>
              <a:rPr lang="en-GB" dirty="0" smtClean="0"/>
              <a:t>for: </a:t>
            </a:r>
          </a:p>
          <a:p>
            <a:r>
              <a:rPr lang="en-GB" dirty="0" smtClean="0"/>
              <a:t>Features</a:t>
            </a:r>
            <a:r>
              <a:rPr lang="en-GB" dirty="0"/>
              <a:t>, </a:t>
            </a:r>
            <a:endParaRPr lang="en-GB" dirty="0" smtClean="0"/>
          </a:p>
          <a:p>
            <a:r>
              <a:rPr lang="en-GB" dirty="0" smtClean="0"/>
              <a:t>Pages</a:t>
            </a:r>
            <a:r>
              <a:rPr lang="en-GB" dirty="0"/>
              <a:t>, </a:t>
            </a:r>
            <a:endParaRPr lang="en-GB" dirty="0" smtClean="0"/>
          </a:p>
          <a:p>
            <a:r>
              <a:rPr lang="en-GB" dirty="0" smtClean="0"/>
              <a:t>Steps </a:t>
            </a:r>
            <a:r>
              <a:rPr lang="en-GB" dirty="0"/>
              <a:t>and </a:t>
            </a:r>
            <a:endParaRPr lang="en-GB" dirty="0" smtClean="0"/>
          </a:p>
          <a:p>
            <a:r>
              <a:rPr lang="en-GB" dirty="0" smtClean="0"/>
              <a:t>Utilities</a:t>
            </a:r>
            <a:endParaRPr lang="en-GB" dirty="0"/>
          </a:p>
          <a:p>
            <a:r>
              <a:rPr lang="en-GB" dirty="0"/>
              <a:t>Also create a Shared subfolder in Steps. Your Hooks file will go here later.</a:t>
            </a:r>
          </a:p>
        </p:txBody>
      </p:sp>
    </p:spTree>
    <p:extLst>
      <p:ext uri="{BB962C8B-B14F-4D97-AF65-F5344CB8AC3E}">
        <p14:creationId xmlns:p14="http://schemas.microsoft.com/office/powerpoint/2010/main" val="85703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108552"/>
            <a:ext cx="8602436" cy="6486391"/>
          </a:xfrm>
          <a:prstGeom prst="rect">
            <a:avLst/>
          </a:prstGeom>
        </p:spPr>
        <p:txBody>
          <a:bodyPr wrap="square">
            <a:spAutoFit/>
          </a:bodyPr>
          <a:lstStyle/>
          <a:p>
            <a:pPr>
              <a:lnSpc>
                <a:spcPct val="107000"/>
              </a:lnSpc>
              <a:spcAft>
                <a:spcPts val="0"/>
              </a:spcAft>
            </a:pP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BasicFrameworkOne.Utilities</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//location of Driver class</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TechTalk.SpecFlow</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namespace</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Gaz_Practice_2.Steps.Shared</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[Binding]</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class</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2B91AF"/>
                </a:solidFill>
                <a:latin typeface="Consolas" panose="020B0609020204030204" pitchFamily="49" charset="0"/>
                <a:ea typeface="Calibri" panose="020F0502020204030204" pitchFamily="34" charset="0"/>
                <a:cs typeface="Times New Roman" panose="02020603050405020304" pitchFamily="18" charset="0"/>
              </a:rPr>
              <a:t>Hooks</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r>
              <a:rPr lang="en-US" sz="14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Since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RunSettings</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class is non-static and the Driver class is static,</a:t>
            </a:r>
          </a:p>
          <a:p>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we need a static instance of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RunSettings</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to pass details to Driver class</a:t>
            </a:r>
          </a:p>
          <a:p>
            <a:r>
              <a:rPr lang="en-US" sz="1400" dirty="0"/>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 static </a:t>
            </a:r>
            <a:r>
              <a:rPr lang="en-US" sz="140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RunSettings</a:t>
            </a:r>
            <a:r>
              <a:rPr lang="en-US" sz="1400" dirty="0"/>
              <a:t> _</a:t>
            </a:r>
            <a:r>
              <a:rPr lang="en-US" sz="1400" dirty="0" err="1"/>
              <a:t>runSettings</a:t>
            </a:r>
            <a:r>
              <a:rPr lang="en-US" sz="1400" dirty="0"/>
              <a:t> = new </a:t>
            </a:r>
            <a:r>
              <a:rPr lang="en-US" sz="140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RunSettings</a:t>
            </a:r>
            <a:r>
              <a:rPr lang="en-US" sz="1400" dirty="0">
                <a:solidFill>
                  <a:srgbClr val="2B91AF"/>
                </a:solidFill>
                <a:latin typeface="Consolas" panose="020B0609020204030204" pitchFamily="49" charset="0"/>
                <a:ea typeface="Calibri" panose="020F0502020204030204" pitchFamily="34" charset="0"/>
                <a:cs typeface="Times New Roman" panose="02020603050405020304" pitchFamily="18" charset="0"/>
              </a:rPr>
              <a:t>();</a:t>
            </a:r>
          </a:p>
          <a:p>
            <a:endParaRPr lang="en-GB" sz="14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2B91AF"/>
                </a:solidFill>
                <a:latin typeface="Consolas" panose="020B0609020204030204" pitchFamily="49" charset="0"/>
                <a:ea typeface="Calibri" panose="020F0502020204030204" pitchFamily="34" charset="0"/>
                <a:cs typeface="Times New Roman" panose="02020603050405020304" pitchFamily="18" charset="0"/>
              </a:rPr>
              <a:t>[</a:t>
            </a:r>
            <a:r>
              <a:rPr lang="en-GB" sz="140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BeforeScenario</a:t>
            </a:r>
            <a:r>
              <a:rPr lang="en-GB" sz="1400" dirty="0">
                <a:solidFill>
                  <a:srgbClr val="2B91AF"/>
                </a:solidFill>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spcAft>
                <a:spcPts val="0"/>
              </a:spcAft>
            </a:pPr>
            <a:r>
              <a:rPr lang="en-GB"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GB"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en-GB"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GB"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StartBrowsers</a:t>
            </a:r>
            <a:r>
              <a:rPr lang="en-GB"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4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Driver.RootURl</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_</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runSettings.WebRoot</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Driver.OpenBrowser</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(_</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runSettings.Browser</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2B91AF"/>
                </a:solidFill>
                <a:latin typeface="Consolas" panose="020B0609020204030204" pitchFamily="49" charset="0"/>
                <a:ea typeface="Calibri" panose="020F0502020204030204" pitchFamily="34" charset="0"/>
                <a:cs typeface="Times New Roman" panose="02020603050405020304" pitchFamily="18" charset="0"/>
              </a:rPr>
              <a:t>[</a:t>
            </a:r>
            <a:r>
              <a:rPr lang="en-GB" sz="140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AfterScenario</a:t>
            </a:r>
            <a:r>
              <a:rPr lang="en-GB" sz="1400" dirty="0">
                <a:solidFill>
                  <a:srgbClr val="2B91AF"/>
                </a:solidFill>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ShutDown</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Driver.ShutDown</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38946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t>Create a </a:t>
            </a:r>
            <a:r>
              <a:rPr lang="en-GB" sz="4000" b="1" dirty="0" smtClean="0"/>
              <a:t>Base Page</a:t>
            </a:r>
            <a:r>
              <a:rPr lang="en-GB" sz="4000" b="1" dirty="0"/>
              <a:t/>
            </a:r>
            <a:br>
              <a:rPr lang="en-GB" sz="4000" b="1" dirty="0"/>
            </a:br>
            <a:endParaRPr lang="en-GB" sz="4000" dirty="0"/>
          </a:p>
        </p:txBody>
      </p:sp>
      <p:sp>
        <p:nvSpPr>
          <p:cNvPr id="3" name="Content Placeholder 2"/>
          <p:cNvSpPr>
            <a:spLocks noGrp="1"/>
          </p:cNvSpPr>
          <p:nvPr>
            <p:ph idx="1"/>
          </p:nvPr>
        </p:nvSpPr>
        <p:spPr/>
        <p:txBody>
          <a:bodyPr/>
          <a:lstStyle/>
          <a:p>
            <a:r>
              <a:rPr lang="en-GB" dirty="0" err="1" smtClean="0"/>
              <a:t>BasePage</a:t>
            </a:r>
            <a:r>
              <a:rPr lang="en-GB" dirty="0" smtClean="0"/>
              <a:t> is where you put elements and methods that are common to all/most pages. These will be inherited by the pages that extend </a:t>
            </a:r>
            <a:r>
              <a:rPr lang="en-GB" dirty="0" err="1" smtClean="0"/>
              <a:t>BasePage</a:t>
            </a:r>
            <a:endParaRPr lang="en-GB" dirty="0" smtClean="0"/>
          </a:p>
          <a:p>
            <a:endParaRPr lang="en-GB" dirty="0" smtClean="0"/>
          </a:p>
          <a:p>
            <a:r>
              <a:rPr lang="en-GB" dirty="0" err="1"/>
              <a:t>BasePage</a:t>
            </a:r>
            <a:r>
              <a:rPr lang="en-GB" dirty="0"/>
              <a:t> does not need to include much. Can have such things as </a:t>
            </a:r>
            <a:r>
              <a:rPr lang="en-GB" dirty="0" err="1"/>
              <a:t>GetClickableElement</a:t>
            </a:r>
            <a:r>
              <a:rPr lang="en-GB" dirty="0"/>
              <a:t>() and </a:t>
            </a:r>
            <a:r>
              <a:rPr lang="en-GB" dirty="0" err="1"/>
              <a:t>ClickOnElement</a:t>
            </a:r>
            <a:r>
              <a:rPr lang="en-GB" dirty="0"/>
              <a:t>(). You will probably add to this over time as it becomes apparent that certain methods are common enough to be here.</a:t>
            </a:r>
          </a:p>
          <a:p>
            <a:endParaRPr lang="en-GB" dirty="0"/>
          </a:p>
        </p:txBody>
      </p:sp>
    </p:spTree>
    <p:extLst>
      <p:ext uri="{BB962C8B-B14F-4D97-AF65-F5344CB8AC3E}">
        <p14:creationId xmlns:p14="http://schemas.microsoft.com/office/powerpoint/2010/main" val="588617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5622" y="347765"/>
            <a:ext cx="6096000" cy="5844677"/>
          </a:xfrm>
          <a:prstGeom prst="rect">
            <a:avLst/>
          </a:prstGeom>
        </p:spPr>
        <p:txBody>
          <a:bodyPr>
            <a:spAutoFit/>
          </a:bodyPr>
          <a:lstStyle/>
          <a:p>
            <a:pPr>
              <a:lnSpc>
                <a:spcPct val="107000"/>
              </a:lnSpc>
              <a:spcAft>
                <a:spcPts val="0"/>
              </a:spcAft>
            </a:pP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System;</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OpenQA.Selenium</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OpenQA.Selenium.Support.UI</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//Need this for </a:t>
            </a:r>
            <a:r>
              <a:rPr lang="en-GB"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WebDriverWait</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BasicFrameworkOne.Utilities</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//Location of Driver class</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//So it knows to take </a:t>
            </a:r>
            <a:r>
              <a:rPr lang="en-GB"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ExpectedConditions</a:t>
            </a:r>
            <a:r>
              <a:rPr lang="en-GB"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from here instead of (deprecated) </a:t>
            </a:r>
            <a:r>
              <a:rPr lang="en-GB"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OpenQA.Selenium</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ExpectedConditions</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SeleniumExtras.WaitHelpers.ExpectedConditions</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namespace</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BasicFrameworkOne.Pages</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class</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BasePage</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private</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IWebDriver</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baseDriver</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private</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WebDriverWait</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baseWait</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//Constructor</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BasePage</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baseDriver</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Driver.driver</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baseWait</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Driver.wait</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70326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4607" y="279596"/>
            <a:ext cx="8202386" cy="5230406"/>
          </a:xfrm>
          <a:prstGeom prst="rect">
            <a:avLst/>
          </a:prstGeom>
        </p:spPr>
        <p:txBody>
          <a:bodyPr wrap="square">
            <a:spAutoFit/>
          </a:bodyPr>
          <a:lstStyle/>
          <a:p>
            <a:pPr>
              <a:lnSpc>
                <a:spcPct val="107000"/>
              </a:lnSpc>
              <a:spcAft>
                <a:spcPts val="0"/>
              </a:spcAft>
            </a:pPr>
            <a:r>
              <a:rPr lang="en-GB" sz="12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public</a:t>
            </a:r>
            <a:r>
              <a:rPr lang="en-GB"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IWebElement</a:t>
            </a: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GetClickableElement</a:t>
            </a: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(By </a:t>
            </a:r>
            <a:r>
              <a:rPr lang="en-GB"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elementLocator</a:t>
            </a: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baseWait.Until</a:t>
            </a: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ExpectedConditions.ElementToBeClickable</a:t>
            </a: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elementLocator</a:t>
            </a: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ClickOnElement</a:t>
            </a: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(By </a:t>
            </a:r>
            <a:r>
              <a:rPr lang="en-GB"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elementLocator</a:t>
            </a: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GetClickableElement</a:t>
            </a: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elementLocator</a:t>
            </a: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).Click();</a:t>
            </a: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IsElementVisible</a:t>
            </a: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(By </a:t>
            </a:r>
            <a:r>
              <a:rPr lang="en-GB"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elementLocator</a:t>
            </a: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try</a:t>
            </a: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2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baseWait.Until</a:t>
            </a:r>
            <a:r>
              <a:rPr lang="en-GB"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2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ExpectedConditions.ElementIsVisible</a:t>
            </a:r>
            <a:r>
              <a:rPr lang="en-GB"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2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elementLocator</a:t>
            </a: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)).Displayed;</a:t>
            </a: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catch</a:t>
            </a: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(Exception e)</a:t>
            </a: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false</a:t>
            </a: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//Element not found, so Displayed is false</a:t>
            </a: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7668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smtClean="0"/>
              <a:t>Page Objects</a:t>
            </a:r>
            <a:endParaRPr lang="en-GB" sz="4000" dirty="0"/>
          </a:p>
        </p:txBody>
      </p:sp>
      <p:sp>
        <p:nvSpPr>
          <p:cNvPr id="3" name="Content Placeholder 2"/>
          <p:cNvSpPr>
            <a:spLocks noGrp="1"/>
          </p:cNvSpPr>
          <p:nvPr>
            <p:ph idx="1"/>
          </p:nvPr>
        </p:nvSpPr>
        <p:spPr/>
        <p:txBody>
          <a:bodyPr/>
          <a:lstStyle/>
          <a:p>
            <a:r>
              <a:rPr lang="en-GB" dirty="0"/>
              <a:t>You are now ready create your first page object class, e.g. </a:t>
            </a:r>
            <a:r>
              <a:rPr lang="en-GB" dirty="0" err="1"/>
              <a:t>LoginPage.cs</a:t>
            </a:r>
            <a:endParaRPr lang="en-GB" dirty="0"/>
          </a:p>
          <a:p>
            <a:r>
              <a:rPr lang="en-GB" b="1" dirty="0"/>
              <a:t>If not using </a:t>
            </a:r>
            <a:r>
              <a:rPr lang="en-GB" b="1" dirty="0" err="1" smtClean="0"/>
              <a:t>PageFactory</a:t>
            </a:r>
            <a:r>
              <a:rPr lang="en-GB" b="1" dirty="0" smtClean="0"/>
              <a:t> (since it is being deprecated)</a:t>
            </a:r>
            <a:endParaRPr lang="en-GB" b="1" dirty="0"/>
          </a:p>
          <a:p>
            <a:r>
              <a:rPr lang="en-GB" dirty="0"/>
              <a:t>Just create pages without the </a:t>
            </a:r>
            <a:r>
              <a:rPr lang="en-GB" dirty="0" err="1"/>
              <a:t>PageFactory.InitElements</a:t>
            </a:r>
            <a:r>
              <a:rPr lang="en-GB" dirty="0"/>
              <a:t>(</a:t>
            </a:r>
            <a:r>
              <a:rPr lang="en-GB" dirty="0" err="1"/>
              <a:t>Driver.driver</a:t>
            </a:r>
            <a:r>
              <a:rPr lang="en-GB" dirty="0"/>
              <a:t>, </a:t>
            </a:r>
            <a:r>
              <a:rPr lang="en-GB" dirty="0" err="1"/>
              <a:t>theBasepage</a:t>
            </a:r>
            <a:r>
              <a:rPr lang="en-GB" dirty="0"/>
              <a:t>);</a:t>
            </a:r>
          </a:p>
          <a:p>
            <a:r>
              <a:rPr lang="en-GB" dirty="0"/>
              <a:t>You will need to create locator </a:t>
            </a:r>
            <a:r>
              <a:rPr lang="en-GB" dirty="0" err="1"/>
              <a:t>Bys</a:t>
            </a:r>
            <a:r>
              <a:rPr lang="en-GB" dirty="0"/>
              <a:t> instead of </a:t>
            </a:r>
            <a:r>
              <a:rPr lang="en-GB" dirty="0" err="1"/>
              <a:t>WebElements</a:t>
            </a:r>
            <a:endParaRPr lang="en-GB" dirty="0"/>
          </a:p>
          <a:p>
            <a:r>
              <a:rPr lang="en-GB" dirty="0"/>
              <a:t>E.G.</a:t>
            </a:r>
          </a:p>
          <a:p>
            <a:r>
              <a:rPr lang="en-GB" dirty="0"/>
              <a:t>private </a:t>
            </a:r>
            <a:r>
              <a:rPr lang="en-GB" dirty="0" err="1"/>
              <a:t>readonly</a:t>
            </a:r>
            <a:r>
              <a:rPr lang="en-GB" dirty="0"/>
              <a:t> By _</a:t>
            </a:r>
            <a:r>
              <a:rPr lang="en-GB" dirty="0" err="1"/>
              <a:t>firstNameLocator</a:t>
            </a:r>
            <a:r>
              <a:rPr lang="en-GB" dirty="0"/>
              <a:t> = </a:t>
            </a:r>
            <a:r>
              <a:rPr lang="en-GB" dirty="0" err="1"/>
              <a:t>By.Id</a:t>
            </a:r>
            <a:r>
              <a:rPr lang="en-GB" dirty="0"/>
              <a:t>("</a:t>
            </a:r>
            <a:r>
              <a:rPr lang="en-GB" dirty="0" err="1"/>
              <a:t>firstName</a:t>
            </a:r>
            <a:r>
              <a:rPr lang="en-GB" dirty="0"/>
              <a:t>");</a:t>
            </a:r>
          </a:p>
          <a:p>
            <a:endParaRPr lang="en-GB" dirty="0"/>
          </a:p>
        </p:txBody>
      </p:sp>
    </p:spTree>
    <p:extLst>
      <p:ext uri="{BB962C8B-B14F-4D97-AF65-F5344CB8AC3E}">
        <p14:creationId xmlns:p14="http://schemas.microsoft.com/office/powerpoint/2010/main" val="1727293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215129"/>
            <a:ext cx="11811000" cy="5001177"/>
          </a:xfrm>
          <a:prstGeom prst="rect">
            <a:avLst/>
          </a:prstGeom>
        </p:spPr>
        <p:txBody>
          <a:bodyPr wrap="square">
            <a:spAutoFit/>
          </a:bodyPr>
          <a:lstStyle/>
          <a:p>
            <a:pPr>
              <a:lnSpc>
                <a:spcPct val="107000"/>
              </a:lnSpc>
              <a:spcAft>
                <a:spcPts val="80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If you are inheriting from a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BasePage</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then it will just use the constructor from the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BasePage</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so you don’t need a constructor in the page unless you need something extra.</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To inherit from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BasePage</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write the signature like this:</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class</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LoginPage</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BasePage</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Since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PageFactory</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is being deprecated, the elements do not get initialised at page construction, so use element locators at the top of the page instead of elements.</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E.G.</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private</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readonly</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By _</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passwordLocator</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By.Id</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"Password"</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These locator variables are of type By and can be passed into methods that accept that type.</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If you access any of the methods from the Driver class, then you will need to include the namespace in your using section.</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E.G,</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BasicFrameworkOne.Utilities</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4282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1321" y="184479"/>
            <a:ext cx="9753600" cy="4702569"/>
          </a:xfrm>
          <a:prstGeom prst="rect">
            <a:avLst/>
          </a:prstGeom>
        </p:spPr>
        <p:txBody>
          <a:bodyPr wrap="square">
            <a:spAutoFit/>
          </a:bodyPr>
          <a:lstStyle/>
          <a:p>
            <a:pPr>
              <a:lnSpc>
                <a:spcPct val="107000"/>
              </a:lnSpc>
              <a:spcAft>
                <a:spcPts val="0"/>
              </a:spcAft>
            </a:pP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OpenQA.Selenium</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BasicSeleniumFramework.Utilities</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namespace</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BasicSeleniumFramework.Pages</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class</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LoginPage</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BasePage</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//Constructor</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//It will just use the one from </a:t>
            </a:r>
            <a:r>
              <a:rPr lang="en-GB"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BasePage</a:t>
            </a:r>
            <a:r>
              <a:rPr lang="en-GB"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unless it needs something extra.</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WebElements</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private</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readonly</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By _</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emailLocator</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By.Id</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"Email"</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private</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readonly</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By _</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passwordLocator</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By.Id</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"Password"</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private</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readonly</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By _</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loginButtonLocator</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By.Id</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"Login-</a:t>
            </a:r>
            <a:r>
              <a:rPr lang="en-GB"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Btn</a:t>
            </a:r>
            <a:r>
              <a:rPr lang="en-GB"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//Methods</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GotoLoginPage</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rootURL</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Driver.NavigateTo</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rootURL</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3247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5234" y="245677"/>
            <a:ext cx="9876065" cy="5426870"/>
          </a:xfrm>
          <a:prstGeom prst="rect">
            <a:avLst/>
          </a:prstGeom>
        </p:spPr>
        <p:txBody>
          <a:bodyPr wrap="square">
            <a:spAutoFit/>
          </a:bodyPr>
          <a:lstStyle/>
          <a:p>
            <a:pPr>
              <a:lnSpc>
                <a:spcPct val="107000"/>
              </a:lnSpc>
              <a:spcAft>
                <a:spcPts val="0"/>
              </a:spcAft>
            </a:pPr>
            <a:r>
              <a:rPr lang="en-GB"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public</a:t>
            </a:r>
            <a:r>
              <a:rPr lang="en-GB"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EnterEmail</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emailAddress</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IWebElement</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email = </a:t>
            </a:r>
            <a:r>
              <a:rPr lang="en-GB"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GetClickableElement</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(_</a:t>
            </a:r>
            <a:r>
              <a:rPr lang="en-GB"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emailLocator</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email.SendKeys</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emailAddress</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EnterPassword</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passwordText</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IWebElement</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password = </a:t>
            </a:r>
            <a:r>
              <a:rPr lang="en-GB"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GetClickableElement</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(_</a:t>
            </a:r>
            <a:r>
              <a:rPr lang="en-GB"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passwordLocator</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password.SendKeys</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passwordText</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ClickLoginButton</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ClickOnElement</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(_</a:t>
            </a:r>
            <a:r>
              <a:rPr lang="en-GB"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loginButtonLocator</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78904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t>Feature Files</a:t>
            </a:r>
            <a:br>
              <a:rPr lang="en-GB" sz="4000" b="1" dirty="0"/>
            </a:br>
            <a:endParaRPr lang="en-GB" sz="4000" dirty="0"/>
          </a:p>
        </p:txBody>
      </p:sp>
      <p:sp>
        <p:nvSpPr>
          <p:cNvPr id="5" name="Content Placeholder 4"/>
          <p:cNvSpPr>
            <a:spLocks noGrp="1"/>
          </p:cNvSpPr>
          <p:nvPr>
            <p:ph idx="1"/>
          </p:nvPr>
        </p:nvSpPr>
        <p:spPr>
          <a:xfrm>
            <a:off x="988205" y="1443771"/>
            <a:ext cx="10058400" cy="5340749"/>
          </a:xfrm>
        </p:spPr>
        <p:txBody>
          <a:bodyPr>
            <a:normAutofit/>
          </a:bodyPr>
          <a:lstStyle/>
          <a:p>
            <a:r>
              <a:rPr lang="en-GB" sz="1800" b="1" dirty="0"/>
              <a:t>NOTE</a:t>
            </a:r>
            <a:r>
              <a:rPr lang="en-GB" sz="1800" dirty="0"/>
              <a:t>: To make sure </a:t>
            </a:r>
            <a:r>
              <a:rPr lang="en-GB" sz="1800" dirty="0" err="1"/>
              <a:t>Specflow</a:t>
            </a:r>
            <a:r>
              <a:rPr lang="en-GB" sz="1800" dirty="0"/>
              <a:t> generates its code-behind-files for feature files, go to </a:t>
            </a:r>
            <a:r>
              <a:rPr lang="en-GB" sz="1800" dirty="0" err="1"/>
              <a:t>App.config</a:t>
            </a:r>
            <a:r>
              <a:rPr lang="en-GB" sz="1800" dirty="0"/>
              <a:t> and make sure this line is included:</a:t>
            </a:r>
          </a:p>
          <a:p>
            <a:r>
              <a:rPr lang="en-GB" sz="1800" dirty="0"/>
              <a:t>&lt;</a:t>
            </a:r>
            <a:r>
              <a:rPr lang="en-GB" sz="1800" dirty="0" err="1"/>
              <a:t>unitTestProvider</a:t>
            </a:r>
            <a:r>
              <a:rPr lang="en-GB" sz="1800" dirty="0"/>
              <a:t> name="</a:t>
            </a:r>
            <a:r>
              <a:rPr lang="en-GB" sz="1800" dirty="0" err="1"/>
              <a:t>MsTest</a:t>
            </a:r>
            <a:r>
              <a:rPr lang="en-GB" sz="1800" dirty="0"/>
              <a:t>" /&gt;&lt;/</a:t>
            </a:r>
            <a:r>
              <a:rPr lang="en-GB" sz="1800" dirty="0" err="1"/>
              <a:t>specFlow</a:t>
            </a:r>
            <a:r>
              <a:rPr lang="en-GB" sz="1800" dirty="0"/>
              <a:t>&gt;</a:t>
            </a:r>
          </a:p>
          <a:p>
            <a:r>
              <a:rPr lang="en-GB" sz="1800" dirty="0"/>
              <a:t> </a:t>
            </a:r>
          </a:p>
          <a:p>
            <a:r>
              <a:rPr lang="en-GB" sz="1800" dirty="0"/>
              <a:t>Feature files need to have the .feature extension.</a:t>
            </a:r>
          </a:p>
          <a:p>
            <a:r>
              <a:rPr lang="en-GB" sz="1800" dirty="0"/>
              <a:t>Right click on the Features folder and select Add-&gt;New Item.</a:t>
            </a:r>
          </a:p>
          <a:p>
            <a:r>
              <a:rPr lang="en-GB" sz="1800" dirty="0"/>
              <a:t>On the panel on the LHS click on Visual C# Items. </a:t>
            </a:r>
            <a:r>
              <a:rPr lang="en-GB" sz="1800" dirty="0" err="1"/>
              <a:t>Specflow</a:t>
            </a:r>
            <a:r>
              <a:rPr lang="en-GB" sz="1800" dirty="0"/>
              <a:t> Feature File should now be one of the options on RHS. Select this. Give it a name and click on Add.</a:t>
            </a:r>
          </a:p>
          <a:p>
            <a:r>
              <a:rPr lang="en-GB" sz="1800" dirty="0"/>
              <a:t> </a:t>
            </a:r>
          </a:p>
          <a:p>
            <a:r>
              <a:rPr lang="en-GB" sz="1800" dirty="0"/>
              <a:t>A feature file with a basic layout will be created. Amend this as required. More importantly, another file has been generated and is just below the feature file in the hierarchy. This is what links the feature file to your step definition files.</a:t>
            </a:r>
          </a:p>
          <a:p>
            <a:endParaRPr lang="en-GB" sz="1800" dirty="0"/>
          </a:p>
        </p:txBody>
      </p:sp>
    </p:spTree>
    <p:extLst>
      <p:ext uri="{BB962C8B-B14F-4D97-AF65-F5344CB8AC3E}">
        <p14:creationId xmlns:p14="http://schemas.microsoft.com/office/powerpoint/2010/main" val="1016607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Selecting feature file</a:t>
            </a:r>
            <a:endParaRPr lang="en-GB" sz="4000" dirty="0"/>
          </a:p>
        </p:txBody>
      </p:sp>
      <p:pic>
        <p:nvPicPr>
          <p:cNvPr id="4" name="Content Placeholder 3"/>
          <p:cNvPicPr>
            <a:picLocks noGrp="1"/>
          </p:cNvPicPr>
          <p:nvPr>
            <p:ph idx="1"/>
          </p:nvPr>
        </p:nvPicPr>
        <p:blipFill>
          <a:blip r:embed="rId2"/>
          <a:stretch>
            <a:fillRect/>
          </a:stretch>
        </p:blipFill>
        <p:spPr>
          <a:xfrm>
            <a:off x="906603" y="2431143"/>
            <a:ext cx="5829472" cy="4051300"/>
          </a:xfrm>
          <a:prstGeom prst="rect">
            <a:avLst/>
          </a:prstGeom>
        </p:spPr>
      </p:pic>
    </p:spTree>
    <p:extLst>
      <p:ext uri="{BB962C8B-B14F-4D97-AF65-F5344CB8AC3E}">
        <p14:creationId xmlns:p14="http://schemas.microsoft.com/office/powerpoint/2010/main" val="1146979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4400" b="1" dirty="0"/>
              <a:t>Install the following via Manage </a:t>
            </a:r>
            <a:r>
              <a:rPr lang="en-GB" sz="4400" b="1" dirty="0" err="1"/>
              <a:t>NuGet</a:t>
            </a:r>
            <a:r>
              <a:rPr lang="en-GB" sz="4400" b="1" dirty="0"/>
              <a:t> Packages </a:t>
            </a:r>
            <a:r>
              <a:rPr lang="en-GB" b="1" dirty="0"/>
              <a:t/>
            </a:r>
            <a:br>
              <a:rPr lang="en-GB" b="1" dirty="0"/>
            </a:br>
            <a:endParaRPr lang="en-GB" dirty="0"/>
          </a:p>
        </p:txBody>
      </p:sp>
      <p:sp>
        <p:nvSpPr>
          <p:cNvPr id="3" name="Content Placeholder 2"/>
          <p:cNvSpPr>
            <a:spLocks noGrp="1"/>
          </p:cNvSpPr>
          <p:nvPr>
            <p:ph idx="1"/>
          </p:nvPr>
        </p:nvSpPr>
        <p:spPr/>
        <p:txBody>
          <a:bodyPr>
            <a:normAutofit fontScale="92500" lnSpcReduction="20000"/>
          </a:bodyPr>
          <a:lstStyle/>
          <a:p>
            <a:pPr lvl="0"/>
            <a:r>
              <a:rPr lang="en-GB" dirty="0" err="1"/>
              <a:t>DotNetSeleniumExtras.WaitHelpers</a:t>
            </a:r>
            <a:r>
              <a:rPr lang="en-GB" dirty="0"/>
              <a:t> * </a:t>
            </a:r>
            <a:r>
              <a:rPr lang="en-GB" b="1" dirty="0" smtClean="0"/>
              <a:t>(It would be useful to store a copy of this offline)</a:t>
            </a:r>
            <a:endParaRPr lang="en-GB" b="1" dirty="0"/>
          </a:p>
          <a:p>
            <a:pPr lvl="0"/>
            <a:r>
              <a:rPr lang="en-GB" dirty="0" err="1"/>
              <a:t>DotNetSeleniumExtras.PageObjects</a:t>
            </a:r>
            <a:r>
              <a:rPr lang="en-GB" dirty="0"/>
              <a:t> * (only if using Page Factory)</a:t>
            </a:r>
          </a:p>
          <a:p>
            <a:pPr lvl="0"/>
            <a:r>
              <a:rPr lang="en-GB" dirty="0" err="1"/>
              <a:t>Selenium.Support</a:t>
            </a:r>
            <a:endParaRPr lang="en-GB" dirty="0"/>
          </a:p>
          <a:p>
            <a:pPr lvl="0"/>
            <a:r>
              <a:rPr lang="en-GB" dirty="0" err="1"/>
              <a:t>Selenium.WebDriver</a:t>
            </a:r>
            <a:endParaRPr lang="en-GB" dirty="0"/>
          </a:p>
          <a:p>
            <a:pPr lvl="0"/>
            <a:r>
              <a:rPr lang="en-GB" dirty="0" err="1"/>
              <a:t>Selenium.WebDriver.ChromeDriver</a:t>
            </a:r>
            <a:endParaRPr lang="en-GB" dirty="0"/>
          </a:p>
          <a:p>
            <a:pPr lvl="0"/>
            <a:r>
              <a:rPr lang="en-GB" dirty="0" err="1"/>
              <a:t>SpecFlow</a:t>
            </a:r>
            <a:r>
              <a:rPr lang="en-GB" dirty="0"/>
              <a:t> </a:t>
            </a:r>
          </a:p>
          <a:p>
            <a:pPr lvl="0"/>
            <a:r>
              <a:rPr lang="en-GB" dirty="0" err="1"/>
              <a:t>SpecFlow.MsTest</a:t>
            </a:r>
            <a:endParaRPr lang="en-GB" dirty="0"/>
          </a:p>
          <a:p>
            <a:pPr lvl="0"/>
            <a:r>
              <a:rPr lang="en-GB" dirty="0" err="1"/>
              <a:t>MSTest.TestAdaptor</a:t>
            </a:r>
            <a:endParaRPr lang="en-GB" dirty="0"/>
          </a:p>
          <a:p>
            <a:pPr lvl="0"/>
            <a:r>
              <a:rPr lang="en-GB" dirty="0" err="1"/>
              <a:t>MSTest.TestFramework</a:t>
            </a:r>
            <a:r>
              <a:rPr lang="en-GB" dirty="0"/>
              <a:t> (these last 2 should come already installed</a:t>
            </a:r>
            <a:r>
              <a:rPr lang="en-GB" dirty="0" smtClean="0"/>
              <a:t>)</a:t>
            </a:r>
          </a:p>
          <a:p>
            <a:pPr lvl="0"/>
            <a:endParaRPr lang="en-GB" dirty="0"/>
          </a:p>
          <a:p>
            <a:r>
              <a:rPr lang="en-GB" dirty="0"/>
              <a:t>*  - Be careful using these as they are likely to be deprecated. </a:t>
            </a:r>
          </a:p>
          <a:p>
            <a:pPr lvl="0"/>
            <a:endParaRPr lang="en-GB" dirty="0"/>
          </a:p>
          <a:p>
            <a:endParaRPr lang="en-GB" dirty="0"/>
          </a:p>
        </p:txBody>
      </p:sp>
    </p:spTree>
    <p:extLst>
      <p:ext uri="{BB962C8B-B14F-4D97-AF65-F5344CB8AC3E}">
        <p14:creationId xmlns:p14="http://schemas.microsoft.com/office/powerpoint/2010/main" val="36826643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t>Scenario Outline</a:t>
            </a:r>
            <a:br>
              <a:rPr lang="en-GB" sz="4000" b="1" dirty="0"/>
            </a:br>
            <a:endParaRPr lang="en-GB" sz="4000" dirty="0"/>
          </a:p>
        </p:txBody>
      </p:sp>
      <p:sp>
        <p:nvSpPr>
          <p:cNvPr id="3" name="Content Placeholder 2"/>
          <p:cNvSpPr>
            <a:spLocks noGrp="1"/>
          </p:cNvSpPr>
          <p:nvPr>
            <p:ph idx="1"/>
          </p:nvPr>
        </p:nvSpPr>
        <p:spPr>
          <a:xfrm>
            <a:off x="857576" y="1427443"/>
            <a:ext cx="10058400" cy="5112150"/>
          </a:xfrm>
        </p:spPr>
        <p:txBody>
          <a:bodyPr>
            <a:normAutofit fontScale="70000" lnSpcReduction="20000"/>
          </a:bodyPr>
          <a:lstStyle/>
          <a:p>
            <a:r>
              <a:rPr lang="en-GB" dirty="0"/>
              <a:t>If you are using input data as part of your feature, you will need to use Scenario Outline: and Examples: followed by a table. The parameters are enclosed in “&lt;&gt;” and must match the names in the table.</a:t>
            </a:r>
          </a:p>
          <a:p>
            <a:r>
              <a:rPr lang="en-GB" dirty="0"/>
              <a:t>Here is an example of such a feature:</a:t>
            </a:r>
          </a:p>
          <a:p>
            <a:r>
              <a:rPr lang="en-GB" dirty="0"/>
              <a:t> </a:t>
            </a:r>
          </a:p>
          <a:p>
            <a:r>
              <a:rPr lang="en-GB" dirty="0"/>
              <a:t> </a:t>
            </a:r>
          </a:p>
          <a:p>
            <a:r>
              <a:rPr lang="en-GB" dirty="0"/>
              <a:t>Feature: Login</a:t>
            </a:r>
          </a:p>
          <a:p>
            <a:r>
              <a:rPr lang="en-GB" i="1" dirty="0"/>
              <a:t>	I want to login</a:t>
            </a:r>
            <a:endParaRPr lang="en-GB" dirty="0"/>
          </a:p>
          <a:p>
            <a:r>
              <a:rPr lang="en-GB" dirty="0"/>
              <a:t> </a:t>
            </a:r>
          </a:p>
          <a:p>
            <a:r>
              <a:rPr lang="en-GB" i="1" dirty="0"/>
              <a:t>@</a:t>
            </a:r>
            <a:r>
              <a:rPr lang="en-GB" i="1" dirty="0" err="1"/>
              <a:t>mytag</a:t>
            </a:r>
            <a:endParaRPr lang="en-GB" dirty="0"/>
          </a:p>
          <a:p>
            <a:r>
              <a:rPr lang="en-GB" dirty="0"/>
              <a:t>Scenario Outline: Login</a:t>
            </a:r>
          </a:p>
          <a:p>
            <a:r>
              <a:rPr lang="en-GB" dirty="0"/>
              <a:t>	Given I am on the Login Page</a:t>
            </a:r>
          </a:p>
          <a:p>
            <a:r>
              <a:rPr lang="en-GB" dirty="0"/>
              <a:t>	When I enter email "</a:t>
            </a:r>
            <a:r>
              <a:rPr lang="en-GB" i="1" dirty="0"/>
              <a:t>&lt;Email&gt;</a:t>
            </a:r>
            <a:r>
              <a:rPr lang="en-GB" dirty="0"/>
              <a:t>" and password "</a:t>
            </a:r>
            <a:r>
              <a:rPr lang="en-GB" i="1" dirty="0"/>
              <a:t>&lt;Password&gt;</a:t>
            </a:r>
            <a:r>
              <a:rPr lang="en-GB" dirty="0"/>
              <a:t>"</a:t>
            </a:r>
          </a:p>
          <a:p>
            <a:r>
              <a:rPr lang="en-GB" dirty="0"/>
              <a:t>	Then I should be logged in successfully</a:t>
            </a:r>
          </a:p>
          <a:p>
            <a:r>
              <a:rPr lang="en-GB" dirty="0"/>
              <a:t>Examples: </a:t>
            </a:r>
          </a:p>
          <a:p>
            <a:r>
              <a:rPr lang="en-GB" dirty="0"/>
              <a:t>|</a:t>
            </a:r>
            <a:r>
              <a:rPr lang="en-GB" i="1" dirty="0"/>
              <a:t> Email		</a:t>
            </a:r>
            <a:r>
              <a:rPr lang="en-GB" i="1" dirty="0" smtClean="0"/>
              <a:t> </a:t>
            </a:r>
            <a:r>
              <a:rPr lang="en-GB" dirty="0" smtClean="0"/>
              <a:t>|</a:t>
            </a:r>
            <a:r>
              <a:rPr lang="en-GB" i="1" dirty="0" smtClean="0"/>
              <a:t> </a:t>
            </a:r>
            <a:r>
              <a:rPr lang="en-GB" i="1" dirty="0"/>
              <a:t>Password	</a:t>
            </a:r>
            <a:r>
              <a:rPr lang="en-GB" dirty="0"/>
              <a:t>|</a:t>
            </a:r>
          </a:p>
          <a:p>
            <a:r>
              <a:rPr lang="en-GB" dirty="0"/>
              <a:t>| cs@portal.com     | </a:t>
            </a:r>
            <a:r>
              <a:rPr lang="en-GB" dirty="0" smtClean="0"/>
              <a:t>Testing321	|</a:t>
            </a:r>
            <a:endParaRPr lang="en-GB" dirty="0"/>
          </a:p>
          <a:p>
            <a:endParaRPr lang="en-GB" dirty="0"/>
          </a:p>
        </p:txBody>
      </p:sp>
    </p:spTree>
    <p:extLst>
      <p:ext uri="{BB962C8B-B14F-4D97-AF65-F5344CB8AC3E}">
        <p14:creationId xmlns:p14="http://schemas.microsoft.com/office/powerpoint/2010/main" val="28821199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Step Definitions </a:t>
            </a:r>
          </a:p>
        </p:txBody>
      </p:sp>
      <p:sp>
        <p:nvSpPr>
          <p:cNvPr id="3" name="Content Placeholder 2"/>
          <p:cNvSpPr>
            <a:spLocks noGrp="1"/>
          </p:cNvSpPr>
          <p:nvPr>
            <p:ph idx="1"/>
          </p:nvPr>
        </p:nvSpPr>
        <p:spPr>
          <a:xfrm>
            <a:off x="987879" y="1665514"/>
            <a:ext cx="10646228" cy="4506686"/>
          </a:xfrm>
        </p:spPr>
        <p:txBody>
          <a:bodyPr>
            <a:noAutofit/>
          </a:bodyPr>
          <a:lstStyle/>
          <a:p>
            <a:r>
              <a:rPr lang="en-GB" sz="1400" dirty="0"/>
              <a:t>You are now ready create your first step definition class</a:t>
            </a:r>
            <a:r>
              <a:rPr lang="en-GB" sz="1400" dirty="0" smtClean="0"/>
              <a:t>.</a:t>
            </a:r>
          </a:p>
          <a:p>
            <a:r>
              <a:rPr lang="en-GB" sz="1400" dirty="0" smtClean="0"/>
              <a:t>These are the bridges between your test scenarios and the page objects.</a:t>
            </a:r>
          </a:p>
          <a:p>
            <a:endParaRPr lang="en-GB" sz="1400" dirty="0"/>
          </a:p>
          <a:p>
            <a:r>
              <a:rPr lang="en-GB" sz="1400" dirty="0"/>
              <a:t>You will need to include</a:t>
            </a:r>
          </a:p>
          <a:p>
            <a:r>
              <a:rPr lang="en-GB" sz="1400" dirty="0"/>
              <a:t>using </a:t>
            </a:r>
            <a:r>
              <a:rPr lang="en-GB" sz="1400" dirty="0" err="1"/>
              <a:t>TechTalk.SpecFlow</a:t>
            </a:r>
            <a:r>
              <a:rPr lang="en-GB" sz="1400" dirty="0"/>
              <a:t>;</a:t>
            </a:r>
          </a:p>
          <a:p>
            <a:r>
              <a:rPr lang="en-GB" sz="1400" dirty="0"/>
              <a:t>using </a:t>
            </a:r>
            <a:r>
              <a:rPr lang="en-GB" sz="1400" dirty="0" err="1"/>
              <a:t>BasicFrameworkOne.Pages</a:t>
            </a:r>
            <a:r>
              <a:rPr lang="en-GB" sz="1400" dirty="0"/>
              <a:t>; //namespace for your page objects.</a:t>
            </a:r>
          </a:p>
          <a:p>
            <a:r>
              <a:rPr lang="en-GB" sz="1400" dirty="0"/>
              <a:t> </a:t>
            </a:r>
          </a:p>
          <a:p>
            <a:r>
              <a:rPr lang="en-GB" sz="1400" dirty="0"/>
              <a:t>You will also need</a:t>
            </a:r>
          </a:p>
          <a:p>
            <a:r>
              <a:rPr lang="en-GB" sz="1400" dirty="0"/>
              <a:t> [Binding]</a:t>
            </a:r>
          </a:p>
          <a:p>
            <a:r>
              <a:rPr lang="en-GB" sz="1400" dirty="0"/>
              <a:t>At the top of namespace, just below the first curly bracket.</a:t>
            </a:r>
          </a:p>
          <a:p>
            <a:r>
              <a:rPr lang="en-GB" sz="1400" dirty="0"/>
              <a:t> </a:t>
            </a:r>
          </a:p>
          <a:p>
            <a:endParaRPr lang="en-GB" sz="1400" dirty="0"/>
          </a:p>
          <a:p>
            <a:endParaRPr lang="en-GB" sz="1400" dirty="0"/>
          </a:p>
        </p:txBody>
      </p:sp>
    </p:spTree>
    <p:extLst>
      <p:ext uri="{BB962C8B-B14F-4D97-AF65-F5344CB8AC3E}">
        <p14:creationId xmlns:p14="http://schemas.microsoft.com/office/powerpoint/2010/main" val="103002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3593" y="194413"/>
            <a:ext cx="8316686" cy="4247317"/>
          </a:xfrm>
          <a:prstGeom prst="rect">
            <a:avLst/>
          </a:prstGeom>
        </p:spPr>
        <p:txBody>
          <a:bodyPr wrap="square">
            <a:spAutoFit/>
          </a:bodyPr>
          <a:lstStyle/>
          <a:p>
            <a:r>
              <a:rPr lang="en-GB" dirty="0"/>
              <a:t>Put your page declarations at the top of class, just below the first curly bracket.</a:t>
            </a:r>
          </a:p>
          <a:p>
            <a:r>
              <a:rPr lang="en-GB" dirty="0"/>
              <a:t>E.G.</a:t>
            </a:r>
          </a:p>
          <a:p>
            <a:r>
              <a:rPr lang="en-GB" dirty="0"/>
              <a:t>private </a:t>
            </a:r>
            <a:r>
              <a:rPr lang="en-GB" dirty="0" err="1"/>
              <a:t>readonly</a:t>
            </a:r>
            <a:r>
              <a:rPr lang="en-GB" dirty="0"/>
              <a:t> </a:t>
            </a:r>
            <a:r>
              <a:rPr lang="en-GB" dirty="0" err="1"/>
              <a:t>LoginPage</a:t>
            </a:r>
            <a:r>
              <a:rPr lang="en-GB" dirty="0"/>
              <a:t> _</a:t>
            </a:r>
            <a:r>
              <a:rPr lang="en-GB" dirty="0" err="1"/>
              <a:t>theLoginPage</a:t>
            </a:r>
            <a:r>
              <a:rPr lang="en-GB" dirty="0"/>
              <a:t>;</a:t>
            </a:r>
          </a:p>
          <a:p>
            <a:r>
              <a:rPr lang="en-GB" dirty="0"/>
              <a:t> </a:t>
            </a:r>
          </a:p>
          <a:p>
            <a:r>
              <a:rPr lang="en-GB" dirty="0"/>
              <a:t>You will need a constructor for the steps class that includes instantiating all page objects that it will use.</a:t>
            </a:r>
          </a:p>
          <a:p>
            <a:r>
              <a:rPr lang="en-GB" dirty="0"/>
              <a:t>E.G.</a:t>
            </a:r>
          </a:p>
          <a:p>
            <a:r>
              <a:rPr lang="en-GB" dirty="0"/>
              <a:t>public </a:t>
            </a:r>
            <a:r>
              <a:rPr lang="en-GB" dirty="0" err="1"/>
              <a:t>LoginSteps</a:t>
            </a:r>
            <a:r>
              <a:rPr lang="en-GB" dirty="0"/>
              <a:t>()</a:t>
            </a:r>
          </a:p>
          <a:p>
            <a:r>
              <a:rPr lang="en-GB" dirty="0"/>
              <a:t>{</a:t>
            </a:r>
          </a:p>
          <a:p>
            <a:r>
              <a:rPr lang="en-GB" dirty="0"/>
              <a:t>    _</a:t>
            </a:r>
            <a:r>
              <a:rPr lang="en-GB" dirty="0" err="1"/>
              <a:t>theLoginPage</a:t>
            </a:r>
            <a:r>
              <a:rPr lang="en-GB" dirty="0"/>
              <a:t> = new </a:t>
            </a:r>
            <a:r>
              <a:rPr lang="en-GB" dirty="0" err="1"/>
              <a:t>LoginPage</a:t>
            </a:r>
            <a:r>
              <a:rPr lang="en-GB" dirty="0" smtClean="0"/>
              <a:t>();</a:t>
            </a:r>
          </a:p>
          <a:p>
            <a:r>
              <a:rPr lang="en-GB" dirty="0" smtClean="0"/>
              <a:t>}</a:t>
            </a:r>
          </a:p>
          <a:p>
            <a:endParaRPr lang="en-GB" dirty="0"/>
          </a:p>
          <a:p>
            <a:endParaRPr lang="en-GB" dirty="0" smtClean="0"/>
          </a:p>
          <a:p>
            <a:r>
              <a:rPr lang="en-GB" dirty="0" smtClean="0"/>
              <a:t>(Fuller example on later slide)</a:t>
            </a:r>
            <a:endParaRPr lang="en-GB" dirty="0"/>
          </a:p>
        </p:txBody>
      </p:sp>
    </p:spTree>
    <p:extLst>
      <p:ext uri="{BB962C8B-B14F-4D97-AF65-F5344CB8AC3E}">
        <p14:creationId xmlns:p14="http://schemas.microsoft.com/office/powerpoint/2010/main" val="4134456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4400" b="1" dirty="0"/>
              <a:t>Creating Steps and linking to Feature file</a:t>
            </a:r>
            <a:r>
              <a:rPr lang="en-GB" b="1" dirty="0"/>
              <a:t/>
            </a:r>
            <a:br>
              <a:rPr lang="en-GB" b="1" dirty="0"/>
            </a:br>
            <a:endParaRPr lang="en-GB" dirty="0"/>
          </a:p>
        </p:txBody>
      </p:sp>
      <p:sp>
        <p:nvSpPr>
          <p:cNvPr id="3" name="Content Placeholder 2"/>
          <p:cNvSpPr>
            <a:spLocks noGrp="1"/>
          </p:cNvSpPr>
          <p:nvPr>
            <p:ph idx="1"/>
          </p:nvPr>
        </p:nvSpPr>
        <p:spPr>
          <a:xfrm>
            <a:off x="1069848" y="1672371"/>
            <a:ext cx="10058400" cy="4703936"/>
          </a:xfrm>
        </p:spPr>
        <p:txBody>
          <a:bodyPr>
            <a:normAutofit fontScale="62500" lnSpcReduction="20000"/>
          </a:bodyPr>
          <a:lstStyle/>
          <a:p>
            <a:r>
              <a:rPr lang="en-GB" dirty="0"/>
              <a:t>Now you can start creating steps:</a:t>
            </a:r>
          </a:p>
          <a:p>
            <a:r>
              <a:rPr lang="en-GB" dirty="0"/>
              <a:t> </a:t>
            </a:r>
          </a:p>
          <a:p>
            <a:r>
              <a:rPr lang="en-GB" dirty="0"/>
              <a:t>From the Feature File, right click on the first line that you want to create a step for </a:t>
            </a:r>
          </a:p>
          <a:p>
            <a:r>
              <a:rPr lang="en-GB" dirty="0"/>
              <a:t>E.G.</a:t>
            </a:r>
          </a:p>
          <a:p>
            <a:r>
              <a:rPr lang="en-GB" dirty="0"/>
              <a:t>Given I am on the Login Page</a:t>
            </a:r>
          </a:p>
          <a:p>
            <a:r>
              <a:rPr lang="en-GB" dirty="0"/>
              <a:t> </a:t>
            </a:r>
          </a:p>
          <a:p>
            <a:r>
              <a:rPr lang="en-GB" dirty="0"/>
              <a:t>And select Go to Definition (F12)</a:t>
            </a:r>
          </a:p>
          <a:p>
            <a:r>
              <a:rPr lang="en-GB" dirty="0"/>
              <a:t>Select Yes to the question about copying the step binding skeleton to the clipboard.</a:t>
            </a:r>
          </a:p>
          <a:p>
            <a:r>
              <a:rPr lang="en-GB" dirty="0"/>
              <a:t> </a:t>
            </a:r>
          </a:p>
          <a:p>
            <a:r>
              <a:rPr lang="en-GB" dirty="0"/>
              <a:t>Go back to the step definition file and paste in the skeleton</a:t>
            </a:r>
          </a:p>
          <a:p>
            <a:r>
              <a:rPr lang="en-GB" dirty="0"/>
              <a:t>E.G.</a:t>
            </a:r>
          </a:p>
          <a:p>
            <a:r>
              <a:rPr lang="en-GB" dirty="0"/>
              <a:t>[Given(@"I am on the Login Page")]</a:t>
            </a:r>
          </a:p>
          <a:p>
            <a:r>
              <a:rPr lang="en-GB" dirty="0"/>
              <a:t>public void </a:t>
            </a:r>
            <a:r>
              <a:rPr lang="en-GB" dirty="0" err="1"/>
              <a:t>GivenIAmOnTheLoginPage</a:t>
            </a:r>
            <a:r>
              <a:rPr lang="en-GB" dirty="0"/>
              <a:t>()</a:t>
            </a:r>
          </a:p>
          <a:p>
            <a:r>
              <a:rPr lang="en-GB" dirty="0"/>
              <a:t>{</a:t>
            </a:r>
          </a:p>
          <a:p>
            <a:r>
              <a:rPr lang="en-GB" dirty="0"/>
              <a:t>    </a:t>
            </a:r>
            <a:r>
              <a:rPr lang="en-GB" dirty="0" err="1"/>
              <a:t>ScenarioContext.Current.Pending</a:t>
            </a:r>
            <a:r>
              <a:rPr lang="en-GB" dirty="0"/>
              <a:t>();</a:t>
            </a:r>
          </a:p>
          <a:p>
            <a:r>
              <a:rPr lang="en-GB" dirty="0"/>
              <a:t>}</a:t>
            </a:r>
          </a:p>
          <a:p>
            <a:endParaRPr lang="en-GB" dirty="0"/>
          </a:p>
        </p:txBody>
      </p:sp>
    </p:spTree>
    <p:extLst>
      <p:ext uri="{BB962C8B-B14F-4D97-AF65-F5344CB8AC3E}">
        <p14:creationId xmlns:p14="http://schemas.microsoft.com/office/powerpoint/2010/main" val="25992866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84790"/>
            <a:ext cx="9304564" cy="4575933"/>
          </a:xfrm>
          <a:prstGeom prst="rect">
            <a:avLst/>
          </a:prstGeom>
        </p:spPr>
        <p:txBody>
          <a:bodyPr wrap="square">
            <a:spAutoFit/>
          </a:bodyPr>
          <a:lstStyle/>
          <a:p>
            <a:pPr>
              <a:lnSpc>
                <a:spcPct val="107000"/>
              </a:lnSpc>
              <a:spcAft>
                <a:spcPts val="800"/>
              </a:spcAft>
            </a:pPr>
            <a:r>
              <a:rPr lang="en-GB" sz="1400" dirty="0">
                <a:latin typeface="Calibri" panose="020F0502020204030204" pitchFamily="34" charset="0"/>
                <a:ea typeface="Calibri" panose="020F0502020204030204" pitchFamily="34" charset="0"/>
                <a:cs typeface="Times New Roman" panose="02020603050405020304" pitchFamily="18" charset="0"/>
              </a:rPr>
              <a:t>You will likely need to include</a:t>
            </a:r>
          </a:p>
          <a:p>
            <a:pPr>
              <a:lnSpc>
                <a:spcPct val="107000"/>
              </a:lnSpc>
              <a:spcAft>
                <a:spcPts val="0"/>
              </a:spcAft>
            </a:pP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TechTalk.SpecFlow</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BasicFrameworkOne.Pages</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//namespace for your page objects.</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BasicFrameworkOne.Utilities</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//location of Driver class</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Replace the body of the method with the necessary code, this should mostly be calls to the page methods.</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E.G.</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_</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theLoginPage.GotoLoginPage</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b="1" dirty="0">
                <a:solidFill>
                  <a:srgbClr val="000000"/>
                </a:solidFill>
                <a:latin typeface="Consolas" panose="020B0609020204030204" pitchFamily="49" charset="0"/>
                <a:ea typeface="Calibri" panose="020F0502020204030204" pitchFamily="34" charset="0"/>
                <a:cs typeface="Times New Roman" panose="02020603050405020304" pitchFamily="18" charset="0"/>
              </a:rPr>
              <a:t>Note</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if you are using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RunSettings</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to hold values such as your </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RootURL</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then this method would likely be called like this:</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_</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theLoginPage.GotoLoginPage</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Driver.RootURl</a:t>
            </a: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Repeat the above for your other steps. </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54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2386" y="698595"/>
            <a:ext cx="7018564" cy="5693866"/>
          </a:xfrm>
          <a:prstGeom prst="rect">
            <a:avLst/>
          </a:prstGeom>
        </p:spPr>
        <p:txBody>
          <a:bodyPr wrap="square">
            <a:spAutoFit/>
          </a:bodyPr>
          <a:lstStyle/>
          <a:p>
            <a:r>
              <a:rPr lang="en-GB" sz="1400" dirty="0" smtClean="0">
                <a:solidFill>
                  <a:srgbClr val="0000FF"/>
                </a:solidFill>
                <a:latin typeface="Consolas" panose="020B0609020204030204" pitchFamily="49" charset="0"/>
              </a:rPr>
              <a:t>using</a:t>
            </a:r>
            <a:r>
              <a:rPr lang="en-GB" sz="1400" dirty="0" smtClean="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TechTalk.SpecFlow</a:t>
            </a:r>
            <a:r>
              <a:rPr lang="en-GB"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BasicFrameworkOne.Pages</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//namespace for your page objects.</a:t>
            </a:r>
            <a:endParaRPr lang="en-US" sz="1400" dirty="0">
              <a:solidFill>
                <a:srgbClr val="000000"/>
              </a:solidFill>
              <a:latin typeface="Consolas" panose="020B0609020204030204" pitchFamily="49" charset="0"/>
            </a:endParaRPr>
          </a:p>
          <a:p>
            <a:r>
              <a:rPr lang="en-GB" sz="1400" dirty="0">
                <a:solidFill>
                  <a:srgbClr val="0000FF"/>
                </a:solidFill>
                <a:latin typeface="Consolas" panose="020B0609020204030204" pitchFamily="49" charset="0"/>
              </a:rPr>
              <a:t>using</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BasicFrameworkOne.Utilities</a:t>
            </a:r>
            <a:r>
              <a:rPr lang="en-GB" sz="1400" dirty="0" smtClean="0">
                <a:solidFill>
                  <a:srgbClr val="000000"/>
                </a:solidFill>
                <a:latin typeface="Consolas" panose="020B0609020204030204" pitchFamily="49" charset="0"/>
              </a:rPr>
              <a:t>; </a:t>
            </a:r>
            <a:r>
              <a:rPr lang="en-GB" sz="1400" dirty="0">
                <a:solidFill>
                  <a:srgbClr val="008000"/>
                </a:solidFill>
                <a:latin typeface="Consolas" panose="020B0609020204030204" pitchFamily="49" charset="0"/>
              </a:rPr>
              <a:t>//location of Driver </a:t>
            </a:r>
            <a:r>
              <a:rPr lang="en-GB" sz="1400" dirty="0" smtClean="0">
                <a:solidFill>
                  <a:srgbClr val="008000"/>
                </a:solidFill>
                <a:latin typeface="Consolas" panose="020B0609020204030204" pitchFamily="49" charset="0"/>
              </a:rPr>
              <a:t>class</a:t>
            </a:r>
            <a:endParaRPr lang="en-GB" sz="1400" dirty="0">
              <a:solidFill>
                <a:srgbClr val="000000"/>
              </a:solidFill>
              <a:latin typeface="Consolas" panose="020B0609020204030204" pitchFamily="49" charset="0"/>
            </a:endParaRPr>
          </a:p>
          <a:p>
            <a:r>
              <a:rPr lang="en-GB" sz="1400" dirty="0">
                <a:solidFill>
                  <a:srgbClr val="0000FF"/>
                </a:solidFill>
                <a:latin typeface="Consolas" panose="020B0609020204030204" pitchFamily="49" charset="0"/>
              </a:rPr>
              <a:t>using</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Microsoft.VisualStudio.TestTools.UnitTesting</a:t>
            </a:r>
            <a:r>
              <a:rPr lang="en-GB" sz="1400" dirty="0">
                <a:solidFill>
                  <a:srgbClr val="000000"/>
                </a:solidFill>
                <a:latin typeface="Consolas" panose="020B0609020204030204" pitchFamily="49" charset="0"/>
              </a:rPr>
              <a:t>;</a:t>
            </a:r>
          </a:p>
          <a:p>
            <a:endParaRPr lang="en-GB" sz="1400" dirty="0">
              <a:solidFill>
                <a:srgbClr val="000000"/>
              </a:solidFill>
              <a:latin typeface="Consolas" panose="020B0609020204030204" pitchFamily="49" charset="0"/>
            </a:endParaRPr>
          </a:p>
          <a:p>
            <a:endParaRPr lang="en-GB" sz="1400" dirty="0">
              <a:solidFill>
                <a:srgbClr val="000000"/>
              </a:solidFill>
              <a:latin typeface="Consolas" panose="020B0609020204030204" pitchFamily="49" charset="0"/>
            </a:endParaRPr>
          </a:p>
          <a:p>
            <a:r>
              <a:rPr lang="en-GB" sz="1400" dirty="0">
                <a:solidFill>
                  <a:srgbClr val="0000FF"/>
                </a:solidFill>
                <a:latin typeface="Consolas" panose="020B0609020204030204" pitchFamily="49" charset="0"/>
              </a:rPr>
              <a:t>namespace</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BasicFrameworkOne.Steps</a:t>
            </a:r>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a:solidFill>
                  <a:srgbClr val="2B91AF"/>
                </a:solidFill>
                <a:latin typeface="Consolas" panose="020B0609020204030204" pitchFamily="49" charset="0"/>
              </a:rPr>
              <a:t>[Binding]</a:t>
            </a:r>
          </a:p>
          <a:p>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class</a:t>
            </a:r>
            <a:r>
              <a:rPr lang="en-GB" sz="1400" dirty="0">
                <a:solidFill>
                  <a:srgbClr val="000000"/>
                </a:solidFill>
                <a:latin typeface="Consolas" panose="020B0609020204030204" pitchFamily="49" charset="0"/>
              </a:rPr>
              <a:t> </a:t>
            </a:r>
            <a:r>
              <a:rPr lang="en-GB" sz="1400" dirty="0" err="1">
                <a:solidFill>
                  <a:srgbClr val="2B91AF"/>
                </a:solidFill>
                <a:latin typeface="Consolas" panose="020B0609020204030204" pitchFamily="49" charset="0"/>
              </a:rPr>
              <a:t>LoginSteps</a:t>
            </a:r>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private</a:t>
            </a: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readonly</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LoginPage</a:t>
            </a:r>
            <a:r>
              <a:rPr lang="en-GB" sz="1400" dirty="0">
                <a:solidFill>
                  <a:srgbClr val="000000"/>
                </a:solidFill>
                <a:latin typeface="Consolas" panose="020B0609020204030204" pitchFamily="49" charset="0"/>
              </a:rPr>
              <a:t> _</a:t>
            </a:r>
            <a:r>
              <a:rPr lang="en-GB" sz="1400" dirty="0" err="1">
                <a:solidFill>
                  <a:srgbClr val="000000"/>
                </a:solidFill>
                <a:latin typeface="Consolas" panose="020B0609020204030204" pitchFamily="49" charset="0"/>
              </a:rPr>
              <a:t>theLoginPage</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private</a:t>
            </a: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readonly</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WelcomePage</a:t>
            </a:r>
            <a:r>
              <a:rPr lang="en-GB" sz="1400" dirty="0">
                <a:solidFill>
                  <a:srgbClr val="000000"/>
                </a:solidFill>
                <a:latin typeface="Consolas" panose="020B0609020204030204" pitchFamily="49" charset="0"/>
              </a:rPr>
              <a:t> _</a:t>
            </a:r>
            <a:r>
              <a:rPr lang="en-GB" sz="1400" dirty="0" err="1">
                <a:solidFill>
                  <a:srgbClr val="000000"/>
                </a:solidFill>
                <a:latin typeface="Consolas" panose="020B0609020204030204" pitchFamily="49" charset="0"/>
              </a:rPr>
              <a:t>theWelcomePage</a:t>
            </a:r>
            <a:r>
              <a:rPr lang="en-GB" sz="1400" dirty="0">
                <a:solidFill>
                  <a:srgbClr val="000000"/>
                </a:solidFill>
                <a:latin typeface="Consolas" panose="020B0609020204030204" pitchFamily="49" charset="0"/>
              </a:rPr>
              <a:t>;</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r>
              <a:rPr lang="en-GB" sz="1400" dirty="0">
                <a:solidFill>
                  <a:srgbClr val="008000"/>
                </a:solidFill>
                <a:latin typeface="Consolas" panose="020B0609020204030204" pitchFamily="49" charset="0"/>
              </a:rPr>
              <a:t>//Constructor</a:t>
            </a:r>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LoginSteps</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_</a:t>
            </a:r>
            <a:r>
              <a:rPr lang="en-GB" sz="1400" dirty="0" err="1">
                <a:solidFill>
                  <a:srgbClr val="000000"/>
                </a:solidFill>
                <a:latin typeface="Consolas" panose="020B0609020204030204" pitchFamily="49" charset="0"/>
              </a:rPr>
              <a:t>theLoginPage</a:t>
            </a:r>
            <a:r>
              <a:rPr lang="en-GB" sz="1400" dirty="0">
                <a:solidFill>
                  <a:srgbClr val="000000"/>
                </a:solidFill>
                <a:latin typeface="Consolas" panose="020B0609020204030204" pitchFamily="49" charset="0"/>
              </a:rPr>
              <a:t> = </a:t>
            </a:r>
            <a:r>
              <a:rPr lang="en-GB" sz="1400" dirty="0">
                <a:solidFill>
                  <a:srgbClr val="0000FF"/>
                </a:solidFill>
                <a:latin typeface="Consolas" panose="020B0609020204030204" pitchFamily="49" charset="0"/>
              </a:rPr>
              <a:t>new</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LoginPage</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_</a:t>
            </a:r>
            <a:r>
              <a:rPr lang="en-GB" sz="1400" dirty="0" err="1">
                <a:solidFill>
                  <a:srgbClr val="000000"/>
                </a:solidFill>
                <a:latin typeface="Consolas" panose="020B0609020204030204" pitchFamily="49" charset="0"/>
              </a:rPr>
              <a:t>theWelcomePage</a:t>
            </a:r>
            <a:r>
              <a:rPr lang="en-GB" sz="1400" dirty="0">
                <a:solidFill>
                  <a:srgbClr val="000000"/>
                </a:solidFill>
                <a:latin typeface="Consolas" panose="020B0609020204030204" pitchFamily="49" charset="0"/>
              </a:rPr>
              <a:t> = </a:t>
            </a:r>
            <a:r>
              <a:rPr lang="en-GB" sz="1400" dirty="0">
                <a:solidFill>
                  <a:srgbClr val="0000FF"/>
                </a:solidFill>
                <a:latin typeface="Consolas" panose="020B0609020204030204" pitchFamily="49" charset="0"/>
              </a:rPr>
              <a:t>new</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WelcomePage</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p>
          <a:p>
            <a:endParaRPr lang="en-GB"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[Given(</a:t>
            </a:r>
            <a:r>
              <a:rPr lang="en-US" sz="1400" dirty="0">
                <a:solidFill>
                  <a:srgbClr val="800000"/>
                </a:solidFill>
                <a:latin typeface="Consolas" panose="020B0609020204030204" pitchFamily="49" charset="0"/>
              </a:rPr>
              <a:t>@"I am on the Login Page"</a:t>
            </a:r>
            <a:r>
              <a:rPr lang="en-US"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void</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GivenIAmOnTheLoginPage</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_</a:t>
            </a:r>
            <a:r>
              <a:rPr lang="en-GB" sz="1400" dirty="0" err="1">
                <a:solidFill>
                  <a:srgbClr val="000000"/>
                </a:solidFill>
                <a:latin typeface="Consolas" panose="020B0609020204030204" pitchFamily="49" charset="0"/>
              </a:rPr>
              <a:t>theLoginPage.GotoLoginPage</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Driver.RootURl</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endParaRPr lang="en-GB" sz="1400" dirty="0"/>
          </a:p>
        </p:txBody>
      </p:sp>
    </p:spTree>
    <p:extLst>
      <p:ext uri="{BB962C8B-B14F-4D97-AF65-F5344CB8AC3E}">
        <p14:creationId xmlns:p14="http://schemas.microsoft.com/office/powerpoint/2010/main" val="2534110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911461"/>
          </a:xfrm>
        </p:spPr>
        <p:txBody>
          <a:bodyPr>
            <a:normAutofit/>
          </a:bodyPr>
          <a:lstStyle/>
          <a:p>
            <a:r>
              <a:rPr lang="en-GB" sz="4000" dirty="0" smtClean="0"/>
              <a:t>Recap</a:t>
            </a:r>
            <a:endParaRPr lang="en-GB" sz="4000" dirty="0"/>
          </a:p>
        </p:txBody>
      </p:sp>
      <p:sp>
        <p:nvSpPr>
          <p:cNvPr id="3" name="Content Placeholder 2"/>
          <p:cNvSpPr>
            <a:spLocks noGrp="1"/>
          </p:cNvSpPr>
          <p:nvPr>
            <p:ph idx="1"/>
          </p:nvPr>
        </p:nvSpPr>
        <p:spPr>
          <a:xfrm>
            <a:off x="947383" y="1396093"/>
            <a:ext cx="10058400" cy="4050792"/>
          </a:xfrm>
        </p:spPr>
        <p:txBody>
          <a:bodyPr>
            <a:normAutofit fontScale="25000" lnSpcReduction="20000"/>
          </a:bodyPr>
          <a:lstStyle/>
          <a:p>
            <a:r>
              <a:rPr lang="en-GB" sz="5500" b="1" dirty="0" smtClean="0"/>
              <a:t>Create Project </a:t>
            </a:r>
          </a:p>
          <a:p>
            <a:r>
              <a:rPr lang="en-GB" sz="5500" b="1" dirty="0"/>
              <a:t>Add Project </a:t>
            </a:r>
            <a:r>
              <a:rPr lang="en-GB" sz="5500" b="1" dirty="0" smtClean="0"/>
              <a:t>Folders</a:t>
            </a:r>
          </a:p>
          <a:p>
            <a:r>
              <a:rPr lang="en-GB" sz="5500" b="1" dirty="0" smtClean="0"/>
              <a:t>Install Required </a:t>
            </a:r>
            <a:r>
              <a:rPr lang="en-GB" sz="5500" b="1" dirty="0" err="1" smtClean="0"/>
              <a:t>Nuget</a:t>
            </a:r>
            <a:r>
              <a:rPr lang="en-GB" sz="5500" b="1" dirty="0" smtClean="0"/>
              <a:t> Packages</a:t>
            </a:r>
            <a:endParaRPr lang="en-GB" sz="5500" b="1" dirty="0"/>
          </a:p>
          <a:p>
            <a:r>
              <a:rPr lang="en-GB" sz="5500" b="1" dirty="0"/>
              <a:t>Add Driver class to Utilities </a:t>
            </a:r>
            <a:r>
              <a:rPr lang="en-GB" sz="5500" b="1" dirty="0" smtClean="0"/>
              <a:t>folder</a:t>
            </a:r>
          </a:p>
          <a:p>
            <a:r>
              <a:rPr lang="en-GB" sz="5500" b="1" dirty="0"/>
              <a:t>Add methods to Driver class (e.g. </a:t>
            </a:r>
            <a:r>
              <a:rPr lang="en-GB" sz="5500" b="1" dirty="0" err="1"/>
              <a:t>OpenBrowser</a:t>
            </a:r>
            <a:r>
              <a:rPr lang="en-GB" sz="5500" b="1" dirty="0"/>
              <a:t>(), </a:t>
            </a:r>
            <a:r>
              <a:rPr lang="en-GB" sz="5500" b="1" dirty="0" err="1"/>
              <a:t>NavigateTo</a:t>
            </a:r>
            <a:r>
              <a:rPr lang="en-GB" sz="5500" b="1" dirty="0"/>
              <a:t>(), </a:t>
            </a:r>
            <a:r>
              <a:rPr lang="en-GB" sz="5500" b="1" dirty="0" err="1"/>
              <a:t>ShutDown</a:t>
            </a:r>
            <a:r>
              <a:rPr lang="en-GB" sz="5500" b="1" dirty="0"/>
              <a:t>() )</a:t>
            </a:r>
          </a:p>
          <a:p>
            <a:r>
              <a:rPr lang="en-GB" sz="5500" b="1" dirty="0"/>
              <a:t>Setup Configuration Files	</a:t>
            </a:r>
          </a:p>
          <a:p>
            <a:r>
              <a:rPr lang="en-GB" sz="5500" b="1" dirty="0"/>
              <a:t>	</a:t>
            </a:r>
            <a:r>
              <a:rPr lang="en-GB" sz="5500" b="1" dirty="0" err="1"/>
              <a:t>App.config</a:t>
            </a:r>
            <a:endParaRPr lang="en-GB" sz="5500" b="1" dirty="0"/>
          </a:p>
          <a:p>
            <a:r>
              <a:rPr lang="en-GB" sz="5500" b="1" dirty="0"/>
              <a:t>		Populate &lt;configuration&gt; section with list of keys</a:t>
            </a:r>
          </a:p>
          <a:p>
            <a:r>
              <a:rPr lang="en-GB" sz="5500" b="1" dirty="0"/>
              <a:t>		Use </a:t>
            </a:r>
            <a:r>
              <a:rPr lang="en-GB" sz="5500" b="1" dirty="0" err="1"/>
              <a:t>ConfiguationManager</a:t>
            </a:r>
            <a:r>
              <a:rPr lang="en-GB" sz="5500" b="1" dirty="0"/>
              <a:t> to write methods to access the keys</a:t>
            </a:r>
          </a:p>
          <a:p>
            <a:r>
              <a:rPr lang="en-GB" sz="5500" b="1" dirty="0"/>
              <a:t>	</a:t>
            </a:r>
            <a:r>
              <a:rPr lang="en-GB" sz="5500" b="1" dirty="0" err="1"/>
              <a:t>Test.runsettings</a:t>
            </a:r>
            <a:endParaRPr lang="en-GB" sz="5500" b="1" dirty="0"/>
          </a:p>
          <a:p>
            <a:r>
              <a:rPr lang="en-GB" sz="5500" b="1" dirty="0"/>
              <a:t>		Populate &lt;</a:t>
            </a:r>
            <a:r>
              <a:rPr lang="en-GB" sz="5500" b="1" dirty="0" err="1"/>
              <a:t>TestRunParameters</a:t>
            </a:r>
            <a:r>
              <a:rPr lang="en-GB" sz="5500" b="1" dirty="0"/>
              <a:t>&gt; section with list of parameters</a:t>
            </a:r>
          </a:p>
          <a:p>
            <a:r>
              <a:rPr lang="en-GB" sz="5500" b="1" dirty="0"/>
              <a:t>		Write </a:t>
            </a:r>
            <a:r>
              <a:rPr lang="en-GB" sz="5500" b="1" dirty="0" err="1"/>
              <a:t>RunSettings</a:t>
            </a:r>
            <a:r>
              <a:rPr lang="en-GB" sz="5500" b="1" dirty="0"/>
              <a:t> class to access the parameters</a:t>
            </a:r>
          </a:p>
          <a:p>
            <a:r>
              <a:rPr lang="en-GB" sz="5500" b="1" dirty="0"/>
              <a:t> </a:t>
            </a:r>
          </a:p>
          <a:p>
            <a:r>
              <a:rPr lang="en-GB" b="1" dirty="0"/>
              <a:t/>
            </a:r>
            <a:br>
              <a:rPr lang="en-GB" b="1" dirty="0"/>
            </a:br>
            <a:endParaRPr lang="en-GB" dirty="0"/>
          </a:p>
        </p:txBody>
      </p:sp>
    </p:spTree>
    <p:extLst>
      <p:ext uri="{BB962C8B-B14F-4D97-AF65-F5344CB8AC3E}">
        <p14:creationId xmlns:p14="http://schemas.microsoft.com/office/powerpoint/2010/main" val="4239899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685" y="1426339"/>
            <a:ext cx="6096000" cy="2842445"/>
          </a:xfrm>
          <a:prstGeom prst="rect">
            <a:avLst/>
          </a:prstGeom>
        </p:spPr>
        <p:txBody>
          <a:bodyPr>
            <a:spAutoFit/>
          </a:bodyPr>
          <a:lstStyle/>
          <a:p>
            <a:pPr marL="182880" indent="-182880" defTabSz="914400">
              <a:lnSpc>
                <a:spcPct val="70000"/>
              </a:lnSpc>
              <a:spcBef>
                <a:spcPts val="1200"/>
              </a:spcBef>
              <a:buClr>
                <a:schemeClr val="accent1">
                  <a:lumMod val="75000"/>
                </a:schemeClr>
              </a:buClr>
              <a:buSzPct val="85000"/>
              <a:buFont typeface="Wingdings" pitchFamily="2" charset="2"/>
              <a:buChar char="§"/>
            </a:pPr>
            <a:r>
              <a:rPr lang="en-GB" b="1" dirty="0"/>
              <a:t>Create Hooks class to set values [</a:t>
            </a:r>
            <a:r>
              <a:rPr lang="en-GB" b="1" dirty="0" err="1"/>
              <a:t>BeforeScenario</a:t>
            </a:r>
            <a:r>
              <a:rPr lang="en-GB" b="1" dirty="0"/>
              <a:t>] and shut down [</a:t>
            </a:r>
            <a:r>
              <a:rPr lang="en-GB" b="1" dirty="0" err="1"/>
              <a:t>AfterScenario</a:t>
            </a:r>
            <a:r>
              <a:rPr lang="en-GB" b="1" dirty="0"/>
              <a:t>()]</a:t>
            </a:r>
          </a:p>
          <a:p>
            <a:pPr marL="182880" indent="-182880" defTabSz="914400">
              <a:lnSpc>
                <a:spcPct val="70000"/>
              </a:lnSpc>
              <a:spcBef>
                <a:spcPts val="1200"/>
              </a:spcBef>
              <a:buClr>
                <a:schemeClr val="accent1">
                  <a:lumMod val="75000"/>
                </a:schemeClr>
              </a:buClr>
              <a:buSzPct val="85000"/>
              <a:buFont typeface="Wingdings" pitchFamily="2" charset="2"/>
              <a:buChar char="§"/>
            </a:pPr>
            <a:r>
              <a:rPr lang="en-GB" b="1" dirty="0"/>
              <a:t>Create a </a:t>
            </a:r>
            <a:r>
              <a:rPr lang="en-GB" b="1" dirty="0" err="1"/>
              <a:t>BasePage</a:t>
            </a:r>
            <a:r>
              <a:rPr lang="en-GB" b="1" dirty="0"/>
              <a:t> for common elements and methods</a:t>
            </a:r>
          </a:p>
          <a:p>
            <a:pPr marL="182880" indent="-182880" defTabSz="914400">
              <a:lnSpc>
                <a:spcPct val="70000"/>
              </a:lnSpc>
              <a:spcBef>
                <a:spcPts val="1200"/>
              </a:spcBef>
              <a:buClr>
                <a:schemeClr val="accent1">
                  <a:lumMod val="75000"/>
                </a:schemeClr>
              </a:buClr>
              <a:buSzPct val="85000"/>
              <a:buFont typeface="Wingdings" pitchFamily="2" charset="2"/>
              <a:buChar char="§"/>
            </a:pPr>
            <a:r>
              <a:rPr lang="en-GB" b="1" dirty="0"/>
              <a:t>Create Page Objects to logically represent each of the screens in your system under test</a:t>
            </a:r>
          </a:p>
          <a:p>
            <a:pPr marL="182880" indent="-182880" defTabSz="914400">
              <a:lnSpc>
                <a:spcPct val="70000"/>
              </a:lnSpc>
              <a:spcBef>
                <a:spcPts val="1200"/>
              </a:spcBef>
              <a:buClr>
                <a:schemeClr val="accent1">
                  <a:lumMod val="75000"/>
                </a:schemeClr>
              </a:buClr>
              <a:buSzPct val="85000"/>
              <a:buFont typeface="Wingdings" pitchFamily="2" charset="2"/>
              <a:buChar char="§"/>
            </a:pPr>
            <a:r>
              <a:rPr lang="en-GB" b="1" dirty="0"/>
              <a:t>Create Feature files which contain your test scenarios</a:t>
            </a:r>
          </a:p>
          <a:p>
            <a:pPr marL="182880" indent="-182880" defTabSz="914400">
              <a:lnSpc>
                <a:spcPct val="70000"/>
              </a:lnSpc>
              <a:spcBef>
                <a:spcPts val="1200"/>
              </a:spcBef>
              <a:buClr>
                <a:schemeClr val="accent1">
                  <a:lumMod val="75000"/>
                </a:schemeClr>
              </a:buClr>
              <a:buSzPct val="85000"/>
              <a:buFont typeface="Wingdings" pitchFamily="2" charset="2"/>
              <a:buChar char="§"/>
            </a:pPr>
            <a:r>
              <a:rPr lang="en-GB" b="1" dirty="0"/>
              <a:t>Create Step Definitions to link your feature files to your page objects</a:t>
            </a:r>
          </a:p>
        </p:txBody>
      </p:sp>
    </p:spTree>
    <p:extLst>
      <p:ext uri="{BB962C8B-B14F-4D97-AF65-F5344CB8AC3E}">
        <p14:creationId xmlns:p14="http://schemas.microsoft.com/office/powerpoint/2010/main" val="1869345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4000" b="1" dirty="0"/>
              <a:t>Add Driver class to Utilities folder</a:t>
            </a:r>
            <a:r>
              <a:rPr lang="en-GB" sz="3600" b="1" dirty="0"/>
              <a:t>.</a:t>
            </a:r>
            <a:br>
              <a:rPr lang="en-GB" sz="3600" b="1" dirty="0"/>
            </a:br>
            <a:endParaRPr lang="en-GB" sz="3600" dirty="0"/>
          </a:p>
        </p:txBody>
      </p:sp>
      <p:sp>
        <p:nvSpPr>
          <p:cNvPr id="3" name="Content Placeholder 2"/>
          <p:cNvSpPr>
            <a:spLocks noGrp="1"/>
          </p:cNvSpPr>
          <p:nvPr>
            <p:ph idx="1"/>
          </p:nvPr>
        </p:nvSpPr>
        <p:spPr/>
        <p:txBody>
          <a:bodyPr>
            <a:normAutofit fontScale="62500" lnSpcReduction="20000"/>
          </a:bodyPr>
          <a:lstStyle/>
          <a:p>
            <a:r>
              <a:rPr lang="en-GB" dirty="0"/>
              <a:t>NOTE: Normally make the Driver class Public Static. All driver methods are also Public Static.  </a:t>
            </a:r>
          </a:p>
          <a:p>
            <a:r>
              <a:rPr lang="en-GB" dirty="0"/>
              <a:t>In the using section add:</a:t>
            </a:r>
          </a:p>
          <a:p>
            <a:r>
              <a:rPr lang="en-GB" dirty="0"/>
              <a:t>using System;</a:t>
            </a:r>
          </a:p>
          <a:p>
            <a:r>
              <a:rPr lang="en-GB" dirty="0"/>
              <a:t>using </a:t>
            </a:r>
            <a:r>
              <a:rPr lang="en-GB" dirty="0" err="1"/>
              <a:t>OpenQA.Selenium</a:t>
            </a:r>
            <a:r>
              <a:rPr lang="en-GB" dirty="0"/>
              <a:t>;</a:t>
            </a:r>
          </a:p>
          <a:p>
            <a:r>
              <a:rPr lang="en-GB" dirty="0"/>
              <a:t>using </a:t>
            </a:r>
            <a:r>
              <a:rPr lang="en-GB" dirty="0" err="1"/>
              <a:t>OpenQA.Selenium.Chrome</a:t>
            </a:r>
            <a:r>
              <a:rPr lang="en-GB" dirty="0"/>
              <a:t>;</a:t>
            </a:r>
          </a:p>
          <a:p>
            <a:r>
              <a:rPr lang="en-GB" dirty="0"/>
              <a:t>using OpenQA.Selenium.IE;</a:t>
            </a:r>
          </a:p>
          <a:p>
            <a:r>
              <a:rPr lang="en-GB" dirty="0"/>
              <a:t>using </a:t>
            </a:r>
            <a:r>
              <a:rPr lang="en-GB" dirty="0" err="1"/>
              <a:t>OpenQA.Selenium.Support.UI</a:t>
            </a:r>
            <a:r>
              <a:rPr lang="en-GB" dirty="0"/>
              <a:t>;</a:t>
            </a:r>
          </a:p>
          <a:p>
            <a:r>
              <a:rPr lang="en-GB" b="1" dirty="0"/>
              <a:t> </a:t>
            </a:r>
          </a:p>
          <a:p>
            <a:r>
              <a:rPr lang="en-GB" dirty="0"/>
              <a:t> </a:t>
            </a:r>
          </a:p>
          <a:p>
            <a:r>
              <a:rPr lang="en-GB" dirty="0"/>
              <a:t>At the top of the Driver class add:</a:t>
            </a:r>
          </a:p>
          <a:p>
            <a:r>
              <a:rPr lang="en-GB" dirty="0"/>
              <a:t>public static </a:t>
            </a:r>
            <a:r>
              <a:rPr lang="en-GB" dirty="0" err="1"/>
              <a:t>IWebDriver</a:t>
            </a:r>
            <a:r>
              <a:rPr lang="en-GB" dirty="0"/>
              <a:t> driver;</a:t>
            </a:r>
          </a:p>
          <a:p>
            <a:r>
              <a:rPr lang="en-GB" dirty="0"/>
              <a:t>public static </a:t>
            </a:r>
            <a:r>
              <a:rPr lang="en-GB" dirty="0" err="1"/>
              <a:t>WebDriverWait</a:t>
            </a:r>
            <a:r>
              <a:rPr lang="en-GB" dirty="0"/>
              <a:t> wait;</a:t>
            </a:r>
          </a:p>
          <a:p>
            <a:r>
              <a:rPr lang="en-GB" dirty="0"/>
              <a:t>//</a:t>
            </a:r>
            <a:r>
              <a:rPr lang="en-GB" dirty="0" smtClean="0"/>
              <a:t>These </a:t>
            </a:r>
            <a:r>
              <a:rPr lang="en-GB" dirty="0"/>
              <a:t>values come from .</a:t>
            </a:r>
            <a:r>
              <a:rPr lang="en-GB" dirty="0" err="1"/>
              <a:t>runsettings</a:t>
            </a:r>
            <a:r>
              <a:rPr lang="en-GB" dirty="0"/>
              <a:t> file, set via </a:t>
            </a:r>
            <a:r>
              <a:rPr lang="en-GB" dirty="0" err="1"/>
              <a:t>WebHooks</a:t>
            </a:r>
            <a:r>
              <a:rPr lang="en-GB" dirty="0"/>
              <a:t> (explained later)</a:t>
            </a:r>
          </a:p>
          <a:p>
            <a:r>
              <a:rPr lang="en-GB" dirty="0"/>
              <a:t>public static string </a:t>
            </a:r>
            <a:r>
              <a:rPr lang="en-GB" dirty="0" err="1" smtClean="0"/>
              <a:t>RootURL</a:t>
            </a:r>
            <a:r>
              <a:rPr lang="en-GB" dirty="0" smtClean="0"/>
              <a:t>;</a:t>
            </a:r>
            <a:endParaRPr lang="en-GB" dirty="0"/>
          </a:p>
          <a:p>
            <a:endParaRPr lang="en-GB" dirty="0"/>
          </a:p>
        </p:txBody>
      </p:sp>
    </p:spTree>
    <p:extLst>
      <p:ext uri="{BB962C8B-B14F-4D97-AF65-F5344CB8AC3E}">
        <p14:creationId xmlns:p14="http://schemas.microsoft.com/office/powerpoint/2010/main" val="2326930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4000" b="1" dirty="0"/>
              <a:t>Driver Class -  Include the following methods (for example):</a:t>
            </a:r>
            <a:br>
              <a:rPr lang="en-GB" sz="4000" b="1" dirty="0"/>
            </a:br>
            <a:endParaRPr lang="en-GB" sz="4000" dirty="0"/>
          </a:p>
        </p:txBody>
      </p:sp>
      <p:sp>
        <p:nvSpPr>
          <p:cNvPr id="3" name="Content Placeholder 2"/>
          <p:cNvSpPr>
            <a:spLocks noGrp="1"/>
          </p:cNvSpPr>
          <p:nvPr>
            <p:ph idx="1"/>
          </p:nvPr>
        </p:nvSpPr>
        <p:spPr/>
        <p:txBody>
          <a:bodyPr/>
          <a:lstStyle/>
          <a:p>
            <a:r>
              <a:rPr lang="en-GB" dirty="0" err="1"/>
              <a:t>OpenBrowser</a:t>
            </a:r>
            <a:r>
              <a:rPr lang="en-GB" dirty="0"/>
              <a:t>(string </a:t>
            </a:r>
            <a:r>
              <a:rPr lang="en-GB" dirty="0" err="1"/>
              <a:t>selectedBrowser</a:t>
            </a:r>
            <a:r>
              <a:rPr lang="en-GB" dirty="0"/>
              <a:t>) – </a:t>
            </a:r>
          </a:p>
          <a:p>
            <a:r>
              <a:rPr lang="en-GB" dirty="0"/>
              <a:t>This method needs to be included as a minimum. It should also maximise the window and create an instance of the </a:t>
            </a:r>
            <a:r>
              <a:rPr lang="en-GB" dirty="0" err="1"/>
              <a:t>WebDriverWait</a:t>
            </a:r>
            <a:r>
              <a:rPr lang="en-GB" dirty="0"/>
              <a:t> .</a:t>
            </a:r>
          </a:p>
          <a:p>
            <a:r>
              <a:rPr lang="en-GB" dirty="0"/>
              <a:t>We will see alternative versions of this method later, when we come to Configuration files.</a:t>
            </a:r>
          </a:p>
          <a:p>
            <a:endParaRPr lang="en-GB" dirty="0"/>
          </a:p>
        </p:txBody>
      </p:sp>
    </p:spTree>
    <p:extLst>
      <p:ext uri="{BB962C8B-B14F-4D97-AF65-F5344CB8AC3E}">
        <p14:creationId xmlns:p14="http://schemas.microsoft.com/office/powerpoint/2010/main" val="3816600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27689"/>
          </a:xfrm>
        </p:spPr>
        <p:txBody>
          <a:bodyPr>
            <a:noAutofit/>
          </a:bodyPr>
          <a:lstStyle/>
          <a:p>
            <a:r>
              <a:rPr lang="en-GB" sz="1000" dirty="0" err="1" smtClean="0"/>
              <a:t>Openbrowser</a:t>
            </a:r>
            <a:endParaRPr lang="en-GB" sz="1000" dirty="0"/>
          </a:p>
        </p:txBody>
      </p:sp>
      <p:sp>
        <p:nvSpPr>
          <p:cNvPr id="3" name="Content Placeholder 2"/>
          <p:cNvSpPr>
            <a:spLocks noGrp="1"/>
          </p:cNvSpPr>
          <p:nvPr>
            <p:ph idx="1"/>
          </p:nvPr>
        </p:nvSpPr>
        <p:spPr>
          <a:xfrm>
            <a:off x="996369" y="986573"/>
            <a:ext cx="10058400" cy="5618334"/>
          </a:xfrm>
        </p:spPr>
        <p:txBody>
          <a:bodyPr>
            <a:normAutofit fontScale="62500" lnSpcReduction="20000"/>
          </a:bodyPr>
          <a:lstStyle/>
          <a:p>
            <a:r>
              <a:rPr lang="en-GB" dirty="0"/>
              <a:t>public static void </a:t>
            </a:r>
            <a:r>
              <a:rPr lang="en-GB" dirty="0" err="1"/>
              <a:t>OpenBrowser</a:t>
            </a:r>
            <a:r>
              <a:rPr lang="en-GB" dirty="0"/>
              <a:t>(string </a:t>
            </a:r>
            <a:r>
              <a:rPr lang="en-GB" dirty="0" err="1"/>
              <a:t>selectedBrowser</a:t>
            </a:r>
            <a:r>
              <a:rPr lang="en-GB" dirty="0"/>
              <a:t>)</a:t>
            </a:r>
          </a:p>
          <a:p>
            <a:r>
              <a:rPr lang="en-GB" dirty="0"/>
              <a:t>        {</a:t>
            </a:r>
          </a:p>
          <a:p>
            <a:r>
              <a:rPr lang="en-GB" dirty="0"/>
              <a:t>            switch (</a:t>
            </a:r>
            <a:r>
              <a:rPr lang="en-GB" dirty="0" err="1"/>
              <a:t>selectedBrowser.ToLower</a:t>
            </a:r>
            <a:r>
              <a:rPr lang="en-GB" dirty="0"/>
              <a:t>())</a:t>
            </a:r>
          </a:p>
          <a:p>
            <a:r>
              <a:rPr lang="en-GB" dirty="0"/>
              <a:t>            {</a:t>
            </a:r>
          </a:p>
          <a:p>
            <a:r>
              <a:rPr lang="en-GB" dirty="0"/>
              <a:t>                case "chrome":</a:t>
            </a:r>
          </a:p>
          <a:p>
            <a:r>
              <a:rPr lang="en-GB" dirty="0"/>
              <a:t>                    driver = new </a:t>
            </a:r>
            <a:r>
              <a:rPr lang="en-GB" dirty="0" err="1"/>
              <a:t>ChromeDriver</a:t>
            </a:r>
            <a:r>
              <a:rPr lang="en-GB" dirty="0"/>
              <a:t>();</a:t>
            </a:r>
          </a:p>
          <a:p>
            <a:r>
              <a:rPr lang="en-GB" dirty="0"/>
              <a:t>                    </a:t>
            </a:r>
            <a:r>
              <a:rPr lang="en-GB" dirty="0" err="1"/>
              <a:t>driver.Manage</a:t>
            </a:r>
            <a:r>
              <a:rPr lang="en-GB" dirty="0"/>
              <a:t>().</a:t>
            </a:r>
            <a:r>
              <a:rPr lang="en-GB" dirty="0" err="1"/>
              <a:t>Window.Maximize</a:t>
            </a:r>
            <a:r>
              <a:rPr lang="en-GB" dirty="0"/>
              <a:t>();</a:t>
            </a:r>
          </a:p>
          <a:p>
            <a:r>
              <a:rPr lang="en-GB" dirty="0"/>
              <a:t>                    break;</a:t>
            </a:r>
          </a:p>
          <a:p>
            <a:r>
              <a:rPr lang="en-GB" dirty="0"/>
              <a:t>                case "</a:t>
            </a:r>
            <a:r>
              <a:rPr lang="en-GB" dirty="0" err="1"/>
              <a:t>ie</a:t>
            </a:r>
            <a:r>
              <a:rPr lang="en-GB" dirty="0"/>
              <a:t>":</a:t>
            </a:r>
          </a:p>
          <a:p>
            <a:r>
              <a:rPr lang="en-GB" dirty="0"/>
              <a:t>                    driver = new </a:t>
            </a:r>
            <a:r>
              <a:rPr lang="en-GB" dirty="0" err="1"/>
              <a:t>InternetExplorerDriver</a:t>
            </a:r>
            <a:r>
              <a:rPr lang="en-GB" dirty="0"/>
              <a:t>();</a:t>
            </a:r>
          </a:p>
          <a:p>
            <a:r>
              <a:rPr lang="en-GB" dirty="0"/>
              <a:t>                    </a:t>
            </a:r>
            <a:r>
              <a:rPr lang="en-GB" dirty="0" err="1"/>
              <a:t>driver.Manage</a:t>
            </a:r>
            <a:r>
              <a:rPr lang="en-GB" dirty="0"/>
              <a:t>().</a:t>
            </a:r>
            <a:r>
              <a:rPr lang="en-GB" dirty="0" err="1"/>
              <a:t>Window.Maximize</a:t>
            </a:r>
            <a:r>
              <a:rPr lang="en-GB" dirty="0"/>
              <a:t>();</a:t>
            </a:r>
          </a:p>
          <a:p>
            <a:r>
              <a:rPr lang="en-GB" dirty="0"/>
              <a:t>                    break;</a:t>
            </a:r>
          </a:p>
          <a:p>
            <a:r>
              <a:rPr lang="en-GB" dirty="0"/>
              <a:t>                default:</a:t>
            </a:r>
          </a:p>
          <a:p>
            <a:r>
              <a:rPr lang="en-GB" dirty="0"/>
              <a:t>                    </a:t>
            </a:r>
            <a:r>
              <a:rPr lang="en-GB" dirty="0" err="1"/>
              <a:t>Debug.Print</a:t>
            </a:r>
            <a:r>
              <a:rPr lang="en-GB" dirty="0"/>
              <a:t>("unknown browser selected");</a:t>
            </a:r>
          </a:p>
          <a:p>
            <a:r>
              <a:rPr lang="en-GB" dirty="0"/>
              <a:t>                    break;</a:t>
            </a:r>
          </a:p>
          <a:p>
            <a:r>
              <a:rPr lang="en-GB" dirty="0"/>
              <a:t>            }</a:t>
            </a:r>
          </a:p>
          <a:p>
            <a:r>
              <a:rPr lang="en-GB" dirty="0"/>
              <a:t>            wait = new </a:t>
            </a:r>
            <a:r>
              <a:rPr lang="en-GB" dirty="0" err="1"/>
              <a:t>WebDriverWait</a:t>
            </a:r>
            <a:r>
              <a:rPr lang="en-GB" dirty="0"/>
              <a:t>(driver, </a:t>
            </a:r>
            <a:r>
              <a:rPr lang="en-GB" dirty="0" err="1"/>
              <a:t>TimeSpan.FromSeconds</a:t>
            </a:r>
            <a:r>
              <a:rPr lang="en-GB" dirty="0"/>
              <a:t>(5));</a:t>
            </a:r>
          </a:p>
          <a:p>
            <a:r>
              <a:rPr lang="en-GB" dirty="0"/>
              <a:t>        }</a:t>
            </a:r>
          </a:p>
          <a:p>
            <a:r>
              <a:rPr lang="en-GB" dirty="0"/>
              <a:t> </a:t>
            </a:r>
          </a:p>
          <a:p>
            <a:endParaRPr lang="en-GB" dirty="0"/>
          </a:p>
        </p:txBody>
      </p:sp>
    </p:spTree>
    <p:extLst>
      <p:ext uri="{BB962C8B-B14F-4D97-AF65-F5344CB8AC3E}">
        <p14:creationId xmlns:p14="http://schemas.microsoft.com/office/powerpoint/2010/main" val="173532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71" y="226885"/>
            <a:ext cx="9688286" cy="7851765"/>
          </a:xfrm>
          <a:prstGeom prst="rect">
            <a:avLst/>
          </a:prstGeom>
        </p:spPr>
        <p:txBody>
          <a:bodyPr wrap="square">
            <a:spAutoFit/>
          </a:bodyPr>
          <a:lstStyle/>
          <a:p>
            <a:pPr>
              <a:lnSpc>
                <a:spcPct val="107000"/>
              </a:lnSpc>
              <a:spcAft>
                <a:spcPts val="0"/>
              </a:spcAft>
            </a:pPr>
            <a:r>
              <a:rPr lang="en-GB"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NavigateTo</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targetURL</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driver.Navigate</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GoToUrl</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targetURL</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ShutDown</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driver.Quit</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600" dirty="0">
                <a:latin typeface="Calibri" panose="020F0502020204030204" pitchFamily="34" charset="0"/>
                <a:ea typeface="Calibri" panose="020F0502020204030204" pitchFamily="34" charset="0"/>
                <a:cs typeface="Times New Roman" panose="02020603050405020304" pitchFamily="18" charset="0"/>
              </a:rPr>
              <a:t>Don’t call it Quit() as you could end up calling it in an endless loop if you call </a:t>
            </a:r>
            <a:r>
              <a:rPr lang="en-GB" sz="1600" dirty="0" err="1">
                <a:latin typeface="Calibri" panose="020F0502020204030204" pitchFamily="34" charset="0"/>
                <a:ea typeface="Calibri" panose="020F0502020204030204" pitchFamily="34" charset="0"/>
                <a:cs typeface="Times New Roman" panose="02020603050405020304" pitchFamily="18" charset="0"/>
              </a:rPr>
              <a:t>Driver.Quit</a:t>
            </a:r>
            <a:r>
              <a:rPr lang="en-GB" sz="1600" dirty="0">
                <a:latin typeface="Calibri" panose="020F0502020204030204" pitchFamily="34" charset="0"/>
                <a:ea typeface="Calibri" panose="020F0502020204030204" pitchFamily="34" charset="0"/>
                <a:cs typeface="Times New Roman" panose="02020603050405020304" pitchFamily="18" charset="0"/>
              </a:rPr>
              <a:t>() instead of </a:t>
            </a:r>
            <a:r>
              <a:rPr lang="en-GB" sz="1600" dirty="0" err="1">
                <a:latin typeface="Calibri" panose="020F0502020204030204" pitchFamily="34" charset="0"/>
                <a:ea typeface="Calibri" panose="020F0502020204030204" pitchFamily="34" charset="0"/>
                <a:cs typeface="Times New Roman" panose="02020603050405020304" pitchFamily="18" charset="0"/>
              </a:rPr>
              <a:t>driver.Quit</a:t>
            </a:r>
            <a:r>
              <a:rPr lang="en-GB" sz="1600" dirty="0">
                <a:latin typeface="Calibri" panose="020F0502020204030204" pitchFamily="34" charset="0"/>
                <a:ea typeface="Calibri" panose="020F0502020204030204" pitchFamily="34" charset="0"/>
                <a:cs typeface="Times New Roman" panose="02020603050405020304" pitchFamily="18" charset="0"/>
              </a:rPr>
              <a:t>() </a:t>
            </a:r>
            <a:r>
              <a:rPr lang="en-GB" sz="1600" dirty="0" smtClean="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GB" sz="1600" b="1" u="sng"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600" b="1" u="sng" dirty="0" smtClean="0">
                <a:latin typeface="Calibri" panose="020F0502020204030204" pitchFamily="34" charset="0"/>
                <a:ea typeface="Calibri" panose="020F0502020204030204" pitchFamily="34" charset="0"/>
                <a:cs typeface="Times New Roman" panose="02020603050405020304" pitchFamily="18" charset="0"/>
              </a:rPr>
              <a:t>A note about Static Classes and Methods</a:t>
            </a:r>
          </a:p>
          <a:p>
            <a:pPr>
              <a:lnSpc>
                <a:spcPct val="107000"/>
              </a:lnSpc>
              <a:spcAft>
                <a:spcPts val="800"/>
              </a:spcAft>
            </a:pPr>
            <a:r>
              <a:rPr lang="en-GB" sz="1600" dirty="0" smtClean="0">
                <a:latin typeface="Calibri" panose="020F0502020204030204" pitchFamily="34" charset="0"/>
                <a:ea typeface="Calibri" panose="020F0502020204030204" pitchFamily="34" charset="0"/>
                <a:cs typeface="Times New Roman" panose="02020603050405020304" pitchFamily="18" charset="0"/>
              </a:rPr>
              <a:t>A static method does NOT need and instance of its class to call it.</a:t>
            </a:r>
          </a:p>
          <a:p>
            <a:pPr>
              <a:lnSpc>
                <a:spcPct val="107000"/>
              </a:lnSpc>
              <a:spcAft>
                <a:spcPts val="800"/>
              </a:spcAft>
            </a:pPr>
            <a:r>
              <a:rPr lang="en-GB" sz="1600" dirty="0" smtClean="0">
                <a:latin typeface="Calibri" panose="020F0502020204030204" pitchFamily="34" charset="0"/>
                <a:ea typeface="Calibri" panose="020F0502020204030204" pitchFamily="34" charset="0"/>
                <a:cs typeface="Times New Roman" panose="02020603050405020304" pitchFamily="18" charset="0"/>
              </a:rPr>
              <a:t>So call like this</a:t>
            </a:r>
          </a:p>
          <a:p>
            <a:pPr>
              <a:lnSpc>
                <a:spcPct val="107000"/>
              </a:lnSpc>
              <a:spcAft>
                <a:spcPts val="800"/>
              </a:spcAft>
            </a:pPr>
            <a:r>
              <a:rPr lang="en-GB" sz="2400" dirty="0"/>
              <a:t> </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Driver.ShutDown</a:t>
            </a:r>
            <a:r>
              <a:rPr lang="en-GB"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spcAft>
                <a:spcPts val="800"/>
              </a:spcAft>
            </a:pPr>
            <a:r>
              <a:rPr lang="en-GB"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Not:</a:t>
            </a:r>
          </a:p>
          <a:p>
            <a:pPr>
              <a:lnSpc>
                <a:spcPct val="107000"/>
              </a:lnSpc>
              <a:spcAft>
                <a:spcPts val="800"/>
              </a:spcAft>
            </a:pP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Driver </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myDriver</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new Driver();</a:t>
            </a:r>
          </a:p>
          <a:p>
            <a:pPr>
              <a:lnSpc>
                <a:spcPct val="107000"/>
              </a:lnSpc>
              <a:spcAft>
                <a:spcPts val="800"/>
              </a:spcAft>
            </a:pP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myDriver.ShutDown</a:t>
            </a:r>
            <a:r>
              <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spcAft>
                <a:spcPts val="800"/>
              </a:spcAft>
            </a:pPr>
            <a:endParaRPr lang="en-GB"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endParaRPr lang="en-GB"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GB" sz="2400" dirty="0">
                <a:latin typeface="Calibri" panose="020F0502020204030204" pitchFamily="34" charset="0"/>
                <a:ea typeface="Calibri" panose="020F0502020204030204" pitchFamily="34" charset="0"/>
                <a:cs typeface="Times New Roman" panose="02020603050405020304" pitchFamily="18" charset="0"/>
              </a:rPr>
              <a:t/>
            </a:r>
            <a:br>
              <a:rPr lang="en-GB" sz="2400" dirty="0">
                <a:latin typeface="Calibri" panose="020F0502020204030204" pitchFamily="34" charset="0"/>
                <a:ea typeface="Calibri" panose="020F0502020204030204" pitchFamily="34" charset="0"/>
                <a:cs typeface="Times New Roman" panose="02020603050405020304" pitchFamily="18" charset="0"/>
              </a:rPr>
            </a:br>
            <a:r>
              <a:rPr lang="en-GB" sz="2400" dirty="0">
                <a:latin typeface="Calibri" panose="020F0502020204030204" pitchFamily="34" charset="0"/>
                <a:ea typeface="Calibri" panose="020F0502020204030204" pitchFamily="34" charset="0"/>
                <a:cs typeface="Times New Roman" panose="02020603050405020304" pitchFamily="18" charset="0"/>
              </a:rPr>
              <a:t> </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01264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t>Configuration Files</a:t>
            </a:r>
            <a:br>
              <a:rPr lang="en-GB" sz="4000" b="1" dirty="0"/>
            </a:br>
            <a:endParaRPr lang="en-GB" sz="4000" dirty="0"/>
          </a:p>
        </p:txBody>
      </p:sp>
      <p:sp>
        <p:nvSpPr>
          <p:cNvPr id="3" name="Content Placeholder 2"/>
          <p:cNvSpPr>
            <a:spLocks noGrp="1"/>
          </p:cNvSpPr>
          <p:nvPr>
            <p:ph idx="1"/>
          </p:nvPr>
        </p:nvSpPr>
        <p:spPr/>
        <p:txBody>
          <a:bodyPr/>
          <a:lstStyle/>
          <a:p>
            <a:r>
              <a:rPr lang="en-GB" dirty="0" err="1" smtClean="0"/>
              <a:t>App.config</a:t>
            </a:r>
            <a:r>
              <a:rPr lang="en-GB" dirty="0" smtClean="0"/>
              <a:t> - a </a:t>
            </a:r>
            <a:r>
              <a:rPr lang="en-GB" dirty="0"/>
              <a:t>file per environment </a:t>
            </a:r>
            <a:endParaRPr lang="en-GB" dirty="0" smtClean="0"/>
          </a:p>
          <a:p>
            <a:r>
              <a:rPr lang="en-GB" dirty="0" err="1" smtClean="0"/>
              <a:t>test.runsettings</a:t>
            </a:r>
            <a:r>
              <a:rPr lang="en-GB" dirty="0" smtClean="0"/>
              <a:t> </a:t>
            </a:r>
            <a:r>
              <a:rPr lang="en-GB" dirty="0"/>
              <a:t>(this file can be called anything as long the file type is .</a:t>
            </a:r>
            <a:r>
              <a:rPr lang="en-GB" dirty="0" err="1"/>
              <a:t>runsettings</a:t>
            </a:r>
            <a:r>
              <a:rPr lang="en-GB" dirty="0" smtClean="0"/>
              <a:t>.) </a:t>
            </a:r>
          </a:p>
          <a:p>
            <a:pPr lvl="1"/>
            <a:r>
              <a:rPr lang="en-GB" dirty="0" smtClean="0"/>
              <a:t>- </a:t>
            </a:r>
            <a:r>
              <a:rPr lang="en-GB" dirty="0"/>
              <a:t>the CI tool will overwrite the settings in this file depending on the environment that it is running </a:t>
            </a:r>
            <a:r>
              <a:rPr lang="en-GB" dirty="0" smtClean="0"/>
              <a:t>in</a:t>
            </a:r>
          </a:p>
          <a:p>
            <a:endParaRPr lang="en-GB" dirty="0"/>
          </a:p>
          <a:p>
            <a:endParaRPr lang="en-GB" dirty="0" smtClean="0"/>
          </a:p>
          <a:p>
            <a:endParaRPr lang="en-GB" dirty="0"/>
          </a:p>
          <a:p>
            <a:endParaRPr lang="en-GB" dirty="0"/>
          </a:p>
        </p:txBody>
      </p:sp>
    </p:spTree>
    <p:extLst>
      <p:ext uri="{BB962C8B-B14F-4D97-AF65-F5344CB8AC3E}">
        <p14:creationId xmlns:p14="http://schemas.microsoft.com/office/powerpoint/2010/main" val="2874781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612941"/>
            <a:ext cx="6096000" cy="6129883"/>
          </a:xfrm>
          <a:prstGeom prst="rect">
            <a:avLst/>
          </a:prstGeom>
        </p:spPr>
        <p:txBody>
          <a:bodyPr>
            <a:spAutoFit/>
          </a:bodyPr>
          <a:lstStyle/>
          <a:p>
            <a:pPr>
              <a:lnSpc>
                <a:spcPct val="107000"/>
              </a:lnSpc>
              <a:spcAft>
                <a:spcPts val="800"/>
              </a:spcAft>
            </a:pPr>
            <a:r>
              <a:rPr lang="en-GB" sz="2400" u="sng" dirty="0" err="1" smtClean="0">
                <a:latin typeface="Calibri" panose="020F0502020204030204" pitchFamily="34" charset="0"/>
                <a:ea typeface="Calibri" panose="020F0502020204030204" pitchFamily="34" charset="0"/>
                <a:cs typeface="Times New Roman" panose="02020603050405020304" pitchFamily="18" charset="0"/>
              </a:rPr>
              <a:t>App.config</a:t>
            </a:r>
            <a:r>
              <a:rPr lang="en-GB" sz="2400" u="sng" dirty="0" smtClean="0">
                <a:latin typeface="Calibri" panose="020F0502020204030204" pitchFamily="34" charset="0"/>
                <a:ea typeface="Calibri" panose="020F0502020204030204" pitchFamily="34" charset="0"/>
                <a:cs typeface="Times New Roman" panose="02020603050405020304" pitchFamily="18" charset="0"/>
              </a:rPr>
              <a:t> file:</a:t>
            </a:r>
          </a:p>
          <a:p>
            <a:pPr>
              <a:lnSpc>
                <a:spcPct val="107000"/>
              </a:lnSpc>
              <a:spcAft>
                <a:spcPts val="800"/>
              </a:spcAft>
            </a:pPr>
            <a:r>
              <a:rPr lang="en-GB" sz="2400" dirty="0" smtClean="0">
                <a:latin typeface="Calibri" panose="020F0502020204030204" pitchFamily="34" charset="0"/>
                <a:ea typeface="Calibri" panose="020F0502020204030204" pitchFamily="34" charset="0"/>
                <a:cs typeface="Times New Roman" panose="02020603050405020304" pitchFamily="18" charset="0"/>
              </a:rPr>
              <a:t>Add </a:t>
            </a:r>
            <a:r>
              <a:rPr lang="en-GB" sz="2400" dirty="0">
                <a:latin typeface="Calibri" panose="020F0502020204030204" pitchFamily="34" charset="0"/>
                <a:ea typeface="Calibri" panose="020F0502020204030204" pitchFamily="34" charset="0"/>
                <a:cs typeface="Times New Roman" panose="02020603050405020304" pitchFamily="18" charset="0"/>
              </a:rPr>
              <a:t>the following within the &lt;configuration&gt;  &lt;/configuration&gt; section:</a:t>
            </a:r>
          </a:p>
          <a:p>
            <a:pPr>
              <a:lnSpc>
                <a:spcPct val="107000"/>
              </a:lnSpc>
              <a:spcAft>
                <a:spcPts val="800"/>
              </a:spcAft>
            </a:pPr>
            <a:r>
              <a:rPr lang="en-GB" sz="24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0"/>
              </a:spcAft>
            </a:pPr>
            <a:r>
              <a:rPr lang="en-GB"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GB"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configSections</a:t>
            </a:r>
            <a:r>
              <a:rPr lang="en-GB"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GB"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section</a:t>
            </a:r>
            <a:r>
              <a:rPr lang="en-GB"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GB" dirty="0">
                <a:solidFill>
                  <a:srgbClr val="FF0000"/>
                </a:solidFill>
                <a:latin typeface="Consolas" panose="020B0609020204030204" pitchFamily="49" charset="0"/>
                <a:ea typeface="Calibri" panose="020F0502020204030204" pitchFamily="34" charset="0"/>
                <a:cs typeface="Times New Roman" panose="02020603050405020304" pitchFamily="18" charset="0"/>
              </a:rPr>
              <a:t>name</a:t>
            </a:r>
            <a:r>
              <a:rPr lang="en-GB"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specFlow</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GB" dirty="0">
                <a:solidFill>
                  <a:srgbClr val="FF0000"/>
                </a:solidFill>
                <a:latin typeface="Consolas" panose="020B0609020204030204" pitchFamily="49" charset="0"/>
                <a:ea typeface="Calibri" panose="020F0502020204030204" pitchFamily="34" charset="0"/>
                <a:cs typeface="Times New Roman" panose="02020603050405020304" pitchFamily="18" charset="0"/>
              </a:rPr>
              <a:t>type</a:t>
            </a:r>
            <a:r>
              <a:rPr lang="en-GB"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TechTalk.SpecFlow.Configuration.ConfigurationSectionHandler</a:t>
            </a:r>
            <a:r>
              <a:rPr lang="en-GB"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GB"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TechTalk.SpecFlow</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dirty="0">
                <a:solidFill>
                  <a:srgbClr val="0000FF"/>
                </a:solidFill>
                <a:latin typeface="Consolas" panose="020B0609020204030204" pitchFamily="49" charset="0"/>
                <a:ea typeface="Calibri" panose="020F0502020204030204" pitchFamily="34" charset="0"/>
                <a:cs typeface="Times New Roman" panose="02020603050405020304" pitchFamily="18" charset="0"/>
              </a:rPr>
              <a:t> /&gt;</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GB"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configSections</a:t>
            </a:r>
            <a:r>
              <a:rPr lang="en-GB"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GB"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specFlow</a:t>
            </a:r>
            <a:r>
              <a:rPr lang="en-GB"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GB"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For additional details on </a:t>
            </a:r>
            <a:r>
              <a:rPr lang="en-GB"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SpecFlow</a:t>
            </a:r>
            <a:r>
              <a:rPr lang="en-GB" dirty="0">
                <a:solidFill>
                  <a:srgbClr val="008000"/>
                </a:solidFill>
                <a:latin typeface="Consolas" panose="020B0609020204030204" pitchFamily="49" charset="0"/>
                <a:ea typeface="Calibri" panose="020F0502020204030204" pitchFamily="34" charset="0"/>
                <a:cs typeface="Times New Roman" panose="02020603050405020304" pitchFamily="18" charset="0"/>
              </a:rPr>
              <a:t> configuration options see http://go.specflow.org/doc-config </a:t>
            </a:r>
            <a:r>
              <a:rPr lang="en-GB"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GB"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For additional details on </a:t>
            </a:r>
            <a:r>
              <a:rPr lang="en-GB"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SpecFlow</a:t>
            </a:r>
            <a:r>
              <a:rPr lang="en-GB" dirty="0">
                <a:solidFill>
                  <a:srgbClr val="008000"/>
                </a:solidFill>
                <a:latin typeface="Consolas" panose="020B0609020204030204" pitchFamily="49" charset="0"/>
                <a:ea typeface="Calibri" panose="020F0502020204030204" pitchFamily="34" charset="0"/>
                <a:cs typeface="Times New Roman" panose="02020603050405020304" pitchFamily="18" charset="0"/>
              </a:rPr>
              <a:t> configuration options see http://go.specflow.org/doc-config </a:t>
            </a:r>
            <a:r>
              <a:rPr lang="en-GB"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GB" b="1"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unitTestProvider</a:t>
            </a:r>
            <a:r>
              <a:rPr lang="en-GB"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GB" b="1" dirty="0">
                <a:solidFill>
                  <a:srgbClr val="FF0000"/>
                </a:solidFill>
                <a:latin typeface="Consolas" panose="020B0609020204030204" pitchFamily="49" charset="0"/>
                <a:ea typeface="Calibri" panose="020F0502020204030204" pitchFamily="34" charset="0"/>
                <a:cs typeface="Times New Roman" panose="02020603050405020304" pitchFamily="18" charset="0"/>
              </a:rPr>
              <a:t>name</a:t>
            </a:r>
            <a:r>
              <a:rPr lang="en-GB"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GB" b="1"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b="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MsTest</a:t>
            </a:r>
            <a:r>
              <a:rPr lang="en-GB" b="1"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GB"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 /&gt;&lt;/</a:t>
            </a:r>
            <a:r>
              <a:rPr lang="en-GB" b="1"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specFlow</a:t>
            </a:r>
            <a:r>
              <a:rPr lang="en-GB"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GB"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72228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891</TotalTime>
  <Words>1402</Words>
  <Application>Microsoft Office PowerPoint</Application>
  <PresentationFormat>Widescreen</PresentationFormat>
  <Paragraphs>472</Paragraphs>
  <Slides>37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Calibri</vt:lpstr>
      <vt:lpstr>Consolas</vt:lpstr>
      <vt:lpstr>Rockwell</vt:lpstr>
      <vt:lpstr>Rockwell Condensed</vt:lpstr>
      <vt:lpstr>Times New Roman</vt:lpstr>
      <vt:lpstr>Wingdings</vt:lpstr>
      <vt:lpstr>Wood Type</vt:lpstr>
      <vt:lpstr>How to create an Automation framework from scratch </vt:lpstr>
      <vt:lpstr>Add Project Folders </vt:lpstr>
      <vt:lpstr>Install the following via Manage NuGet Packages  </vt:lpstr>
      <vt:lpstr>Add Driver class to Utilities folder. </vt:lpstr>
      <vt:lpstr>Driver Class -  Include the following methods (for example): </vt:lpstr>
      <vt:lpstr>Openbrowser</vt:lpstr>
      <vt:lpstr>PowerPoint Presentation</vt:lpstr>
      <vt:lpstr>Configuration Files </vt:lpstr>
      <vt:lpstr>PowerPoint Presentation</vt:lpstr>
      <vt:lpstr>PowerPoint Presentation</vt:lpstr>
      <vt:lpstr>Configuration Manager</vt:lpstr>
      <vt:lpstr>PowerPoint Presentation</vt:lpstr>
      <vt:lpstr>PowerPoint Presentation</vt:lpstr>
      <vt:lpstr>PowerPoint Presentation</vt:lpstr>
      <vt:lpstr>PowerPoint Presentation</vt:lpstr>
      <vt:lpstr>RunSettings Class </vt:lpstr>
      <vt:lpstr>PowerPoint Presentation</vt:lpstr>
      <vt:lpstr>PowerPoint Presentation</vt:lpstr>
      <vt:lpstr>Create Hooks</vt:lpstr>
      <vt:lpstr>PowerPoint Presentation</vt:lpstr>
      <vt:lpstr>Create a Base Page </vt:lpstr>
      <vt:lpstr>PowerPoint Presentation</vt:lpstr>
      <vt:lpstr>PowerPoint Presentation</vt:lpstr>
      <vt:lpstr>Page Objects</vt:lpstr>
      <vt:lpstr>PowerPoint Presentation</vt:lpstr>
      <vt:lpstr>PowerPoint Presentation</vt:lpstr>
      <vt:lpstr>PowerPoint Presentation</vt:lpstr>
      <vt:lpstr>Feature Files </vt:lpstr>
      <vt:lpstr>Selecting feature file</vt:lpstr>
      <vt:lpstr>Scenario Outline </vt:lpstr>
      <vt:lpstr>Step Definitions </vt:lpstr>
      <vt:lpstr>PowerPoint Presentation</vt:lpstr>
      <vt:lpstr>Creating Steps and linking to Feature file </vt:lpstr>
      <vt:lpstr>PowerPoint Presentation</vt:lpstr>
      <vt:lpstr>PowerPoint Presentation</vt:lpstr>
      <vt:lpstr>Recap</vt:lpstr>
      <vt:lpstr>PowerPoint Presentation</vt:lpstr>
    </vt:vector>
  </TitlesOfParts>
  <Company>Gazprom Marketing &amp; Trading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create an Automation framework from scratch</dc:title>
  <dc:creator>Greg Macdonald</dc:creator>
  <cp:lastModifiedBy>Greg Macdonald</cp:lastModifiedBy>
  <cp:revision>31</cp:revision>
  <dcterms:created xsi:type="dcterms:W3CDTF">2019-06-20T14:37:32Z</dcterms:created>
  <dcterms:modified xsi:type="dcterms:W3CDTF">2019-07-10T10:43:06Z</dcterms:modified>
</cp:coreProperties>
</file>