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5"/>
  </p:notesMasterIdLst>
  <p:sldIdLst>
    <p:sldId id="256" r:id="rId3"/>
    <p:sldId id="257" r:id="rId4"/>
    <p:sldId id="310" r:id="rId5"/>
    <p:sldId id="258" r:id="rId6"/>
    <p:sldId id="315" r:id="rId7"/>
    <p:sldId id="259" r:id="rId8"/>
    <p:sldId id="263" r:id="rId9"/>
    <p:sldId id="260" r:id="rId10"/>
    <p:sldId id="262" r:id="rId11"/>
    <p:sldId id="268" r:id="rId12"/>
    <p:sldId id="290" r:id="rId13"/>
    <p:sldId id="264" r:id="rId14"/>
    <p:sldId id="265" r:id="rId15"/>
    <p:sldId id="320" r:id="rId16"/>
    <p:sldId id="308" r:id="rId17"/>
    <p:sldId id="305" r:id="rId18"/>
    <p:sldId id="307" r:id="rId19"/>
    <p:sldId id="316" r:id="rId20"/>
    <p:sldId id="266" r:id="rId21"/>
    <p:sldId id="275" r:id="rId22"/>
    <p:sldId id="317" r:id="rId23"/>
    <p:sldId id="31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48B029-699F-4068-816C-C841A7CC1DE7}">
  <a:tblStyle styleId="{6B48B029-699F-4068-816C-C841A7CC1D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68" autoAdjust="0"/>
  </p:normalViewPr>
  <p:slideViewPr>
    <p:cSldViewPr snapToGrid="0">
      <p:cViewPr varScale="1">
        <p:scale>
          <a:sx n="76" d="100"/>
          <a:sy n="76" d="100"/>
        </p:scale>
        <p:origin x="115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youtube.com/watch?v=Tb3sgUSd2SQ&amp;list=PLsJNGBlgMnSzKQIOVOQSgFAtu0XXZ8QZl&amp;index=34"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61eda97f4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b61eda97f4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995f13e8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4" name="Google Shape;174;g7995f13e8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5475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bba36101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8" name="Google Shape;258;gbba36101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ba36101e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bba36101e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95dbbd80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c95dbbd80c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335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61eda97f4_1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b61eda97f4_1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2348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995f13e8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4" name="Google Shape;174;g7995f13e8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81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ccd46d67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bccd46d67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3580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8c520c78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s" sz="1200">
                <a:solidFill>
                  <a:schemeClr val="dk1"/>
                </a:solidFill>
                <a:latin typeface="Calibri"/>
                <a:ea typeface="Calibri"/>
                <a:cs typeface="Calibri"/>
                <a:sym typeface="Calibri"/>
              </a:rPr>
              <a:t>Video: </a:t>
            </a:r>
            <a:r>
              <a:rPr lang="es" sz="12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https://www.youtube.com/watch?v=Tb3sgUSd2SQ&amp;list=PLsJNGBlgMnSzKQIOVOQSgFAtu0XXZ8QZl&amp;index=34</a:t>
            </a:r>
            <a:endParaRPr sz="1300"/>
          </a:p>
        </p:txBody>
      </p:sp>
      <p:sp>
        <p:nvSpPr>
          <p:cNvPr id="163" name="Google Shape;163;g118c520c7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4665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18c520c789_0_3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87" name="Google Shape;387;g118c520c78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855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861354a2f_0_1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g11861354a2f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8979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861354a2f_0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g11861354a2f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7342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861354a2f_0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g11861354a2f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9616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61eda97f4_1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b61eda97f4_1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2443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dirty="0"/>
              <a:t>https://www.youtube.com/watch?v=KytW151dpqU&amp;list=PL-Ogd76BhmcC_E2RjgIIJZd1DQdYHcVf0&amp;index=1</a:t>
            </a:r>
          </a:p>
          <a:p>
            <a:pPr marL="0" lvl="0" indent="0" algn="l" rtl="0">
              <a:spcBef>
                <a:spcPts val="0"/>
              </a:spcBef>
              <a:spcAft>
                <a:spcPts val="0"/>
              </a:spcAft>
              <a:buNone/>
            </a:pPr>
            <a:r>
              <a:rPr lang="es-AR" dirty="0"/>
              <a:t>IA - 1.07 – 2.03</a:t>
            </a:r>
          </a:p>
          <a:p>
            <a:pPr marL="0" lvl="0" indent="0" algn="l" rtl="0">
              <a:lnSpc>
                <a:spcPct val="100000"/>
              </a:lnSpc>
              <a:spcBef>
                <a:spcPts val="0"/>
              </a:spcBef>
              <a:spcAft>
                <a:spcPts val="0"/>
              </a:spcAft>
              <a:buSzPts val="1100"/>
              <a:buNone/>
            </a:pPr>
            <a:endParaRPr dirty="0"/>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Se insertan una gran cantidad de datos que son analizados por un algoritmo</a:t>
            </a:r>
            <a:endParaRPr/>
          </a:p>
          <a:p>
            <a:pPr marL="0" lvl="0" indent="0" algn="l" rtl="0">
              <a:lnSpc>
                <a:spcPct val="100000"/>
              </a:lnSpc>
              <a:spcBef>
                <a:spcPts val="0"/>
              </a:spcBef>
              <a:spcAft>
                <a:spcPts val="0"/>
              </a:spcAft>
              <a:buSzPts val="1100"/>
              <a:buNone/>
            </a:pPr>
            <a:r>
              <a:rPr lang="es"/>
              <a:t>que se devuelve un resultado, sin que el programador indique cómo debe hacerlo. En general</a:t>
            </a:r>
            <a:endParaRPr/>
          </a:p>
          <a:p>
            <a:pPr marL="0" lvl="0" indent="0" algn="l" rtl="0">
              <a:lnSpc>
                <a:spcPct val="100000"/>
              </a:lnSpc>
              <a:spcBef>
                <a:spcPts val="0"/>
              </a:spcBef>
              <a:spcAft>
                <a:spcPts val="0"/>
              </a:spcAft>
              <a:buSzPts val="1100"/>
              <a:buNone/>
            </a:pPr>
            <a:r>
              <a:rPr lang="es"/>
              <a:t>se entrena al algoritmo con un conjunto de datos para que arme modelos que generan</a:t>
            </a:r>
            <a:endParaRPr/>
          </a:p>
          <a:p>
            <a:pPr marL="0" lvl="0" indent="0" algn="l" rtl="0">
              <a:lnSpc>
                <a:spcPct val="100000"/>
              </a:lnSpc>
              <a:spcBef>
                <a:spcPts val="0"/>
              </a:spcBef>
              <a:spcAft>
                <a:spcPts val="0"/>
              </a:spcAft>
              <a:buSzPts val="1100"/>
              <a:buNone/>
            </a:pPr>
            <a:r>
              <a:rPr lang="es"/>
              <a:t>predicciones y luego se utiliza con nueva información para conocer esas predicciones. En los</a:t>
            </a:r>
            <a:endParaRPr/>
          </a:p>
          <a:p>
            <a:pPr marL="0" lvl="0" indent="0" algn="l" rtl="0">
              <a:lnSpc>
                <a:spcPct val="100000"/>
              </a:lnSpc>
              <a:spcBef>
                <a:spcPts val="0"/>
              </a:spcBef>
              <a:spcAft>
                <a:spcPts val="0"/>
              </a:spcAft>
              <a:buSzPts val="1100"/>
              <a:buNone/>
            </a:pPr>
            <a:r>
              <a:rPr lang="es"/>
              <a:t>últimos años este tipo de herramientas han sido desarrolladas en gran magnitud debido a la</a:t>
            </a:r>
            <a:endParaRPr/>
          </a:p>
          <a:p>
            <a:pPr marL="0" lvl="0" indent="0" algn="l" rtl="0">
              <a:lnSpc>
                <a:spcPct val="100000"/>
              </a:lnSpc>
              <a:spcBef>
                <a:spcPts val="0"/>
              </a:spcBef>
              <a:spcAft>
                <a:spcPts val="0"/>
              </a:spcAft>
              <a:buSzPts val="1100"/>
              <a:buNone/>
            </a:pPr>
            <a:r>
              <a:rPr lang="es"/>
              <a:t>cantidad de datos y capacidad de procesamiento con las que se cuentan en la actualidad</a:t>
            </a:r>
            <a:endParaRPr/>
          </a:p>
          <a:p>
            <a:pPr marL="0" lvl="0" indent="0" algn="l" rtl="0">
              <a:lnSpc>
                <a:spcPct val="100000"/>
              </a:lnSpc>
              <a:spcBef>
                <a:spcPts val="0"/>
              </a:spcBef>
              <a:spcAft>
                <a:spcPts val="0"/>
              </a:spcAft>
              <a:buSzPts val="1100"/>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9b116eda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b9b116eda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9b116eda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b9b116eda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9b116eda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b9b116eda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3" r:id="rId2"/>
    <p:sldLayoutId id="2147483664" r:id="rId3"/>
    <p:sldLayoutId id="2147483665" r:id="rId4"/>
    <p:sldLayoutId id="2147483666" r:id="rId5"/>
    <p:sldLayoutId id="2147483667"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image" Target="../media/image22.jpeg"/><Relationship Id="rId4" Type="http://schemas.openxmlformats.org/officeDocument/2006/relationships/hyperlink" Target="https://docs.google.com/document/d/1_d7Ubr_CmqWsr5YhRcmwPfBhfi00f2mNz0TI6VX48fM/edit?usp=sharing" TargetMode="Externa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9.jpg"/><Relationship Id="rId4" Type="http://schemas.openxmlformats.org/officeDocument/2006/relationships/image" Target="../media/image8.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4.png"/><Relationship Id="rId4" Type="http://schemas.openxmlformats.org/officeDocument/2006/relationships/image" Target="../media/image8.pn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4.png"/><Relationship Id="rId4" Type="http://schemas.openxmlformats.org/officeDocument/2006/relationships/image" Target="../media/image8.png"/><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5.jpg"/><Relationship Id="rId4" Type="http://schemas.openxmlformats.org/officeDocument/2006/relationships/image" Target="../media/image8.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7.jpg"/><Relationship Id="rId4" Type="http://schemas.openxmlformats.org/officeDocument/2006/relationships/image" Target="../media/image8.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6" name="Google Shape;129;p25" descr="Forma, Rectángulo&#10;&#10;Descripción generada automáticamente">
            <a:extLst>
              <a:ext uri="{FF2B5EF4-FFF2-40B4-BE49-F238E27FC236}">
                <a16:creationId xmlns:a16="http://schemas.microsoft.com/office/drawing/2014/main" id="{7E223470-7E6B-6D55-ECC7-EB3C0F30558F}"/>
              </a:ext>
            </a:extLst>
          </p:cNvPr>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129" name="Google Shape;129;p25" descr="Forma, Rectángulo&#10;&#10;Descripción generada automáticamente"/>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30" name="Google Shape;130;p25"/>
          <p:cNvSpPr txBox="1"/>
          <p:nvPr/>
        </p:nvSpPr>
        <p:spPr>
          <a:xfrm>
            <a:off x="0" y="642954"/>
            <a:ext cx="9144000" cy="69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s" sz="4000">
                <a:solidFill>
                  <a:schemeClr val="lt1"/>
                </a:solidFill>
                <a:latin typeface="Calibri"/>
                <a:ea typeface="Calibri"/>
                <a:cs typeface="Calibri"/>
                <a:sym typeface="Calibri"/>
              </a:rPr>
              <a:t>Ciencia de Datos</a:t>
            </a:r>
            <a:endParaRPr sz="4000" b="0" i="0" u="none" strike="noStrike" cap="none">
              <a:solidFill>
                <a:schemeClr val="lt1"/>
              </a:solidFill>
              <a:latin typeface="Calibri"/>
              <a:ea typeface="Calibri"/>
              <a:cs typeface="Calibri"/>
              <a:sym typeface="Calibri"/>
            </a:endParaRPr>
          </a:p>
        </p:txBody>
      </p:sp>
      <p:sp>
        <p:nvSpPr>
          <p:cNvPr id="131" name="Google Shape;131;p25"/>
          <p:cNvSpPr txBox="1"/>
          <p:nvPr/>
        </p:nvSpPr>
        <p:spPr>
          <a:xfrm>
            <a:off x="2929662" y="1487752"/>
            <a:ext cx="3284700" cy="392400"/>
          </a:xfrm>
          <a:prstGeom prst="rect">
            <a:avLst/>
          </a:prstGeom>
          <a:noFill/>
          <a:ln>
            <a:noFill/>
          </a:ln>
        </p:spPr>
        <p:txBody>
          <a:bodyPr spcFirstLastPara="1" wrap="square" lIns="68575" tIns="34275" rIns="68575" bIns="34275" anchor="t" anchorCtr="0">
            <a:noAutofit/>
          </a:bodyPr>
          <a:lstStyle/>
          <a:p>
            <a:pPr marR="0" lvl="0" algn="ctr" rtl="0">
              <a:spcBef>
                <a:spcPts val="0"/>
              </a:spcBef>
              <a:spcAft>
                <a:spcPts val="0"/>
              </a:spcAft>
              <a:buClr>
                <a:schemeClr val="lt1"/>
              </a:buClr>
              <a:buSzPts val="2400"/>
            </a:pPr>
            <a:r>
              <a:rPr lang="es" sz="2400" b="1" dirty="0">
                <a:solidFill>
                  <a:schemeClr val="lt1"/>
                </a:solidFill>
                <a:latin typeface="Calibri"/>
                <a:ea typeface="Calibri"/>
                <a:cs typeface="Calibri"/>
                <a:sym typeface="Calibri"/>
              </a:rPr>
              <a:t>Módulo 3</a:t>
            </a:r>
            <a:endParaRPr sz="2400" b="1" i="0" u="none" strike="noStrike" cap="none" dirty="0">
              <a:solidFill>
                <a:schemeClr val="lt1"/>
              </a:solidFill>
              <a:latin typeface="Calibri"/>
              <a:ea typeface="Calibri"/>
              <a:cs typeface="Calibri"/>
              <a:sym typeface="Calibri"/>
            </a:endParaRPr>
          </a:p>
        </p:txBody>
      </p:sp>
      <p:sp>
        <p:nvSpPr>
          <p:cNvPr id="132" name="Google Shape;132;p25"/>
          <p:cNvSpPr txBox="1"/>
          <p:nvPr/>
        </p:nvSpPr>
        <p:spPr>
          <a:xfrm>
            <a:off x="0" y="2398654"/>
            <a:ext cx="9144000" cy="6207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s-AR" sz="2500" dirty="0">
                <a:solidFill>
                  <a:srgbClr val="EEBD33"/>
                </a:solidFill>
                <a:latin typeface="Calibri"/>
                <a:ea typeface="Calibri"/>
                <a:cs typeface="Calibri"/>
                <a:sym typeface="Calibri"/>
              </a:rPr>
              <a:t>Repaso Módulo 1 y 2</a:t>
            </a:r>
          </a:p>
          <a:p>
            <a:pPr marL="0" marR="0" lvl="0" indent="0" algn="l" rtl="0">
              <a:spcBef>
                <a:spcPts val="0"/>
              </a:spcBef>
              <a:spcAft>
                <a:spcPts val="0"/>
              </a:spcAft>
              <a:buNone/>
            </a:pPr>
            <a:endParaRPr sz="2500" dirty="0">
              <a:solidFill>
                <a:srgbClr val="EEBD33"/>
              </a:solidFill>
              <a:latin typeface="Calibri"/>
              <a:ea typeface="Calibri"/>
              <a:cs typeface="Calibri"/>
              <a:sym typeface="Calibri"/>
            </a:endParaRPr>
          </a:p>
        </p:txBody>
      </p:sp>
      <p:pic>
        <p:nvPicPr>
          <p:cNvPr id="7" name="Google Shape;133;p25" descr="Imagen que contiene Logotipo&#10;&#10;Descripción generada automáticamente">
            <a:extLst>
              <a:ext uri="{FF2B5EF4-FFF2-40B4-BE49-F238E27FC236}">
                <a16:creationId xmlns:a16="http://schemas.microsoft.com/office/drawing/2014/main" id="{ED803301-AD76-2309-E36A-7C2522BB346C}"/>
              </a:ext>
            </a:extLst>
          </p:cNvPr>
          <p:cNvPicPr preferRelativeResize="0"/>
          <p:nvPr/>
        </p:nvPicPr>
        <p:blipFill rotWithShape="1">
          <a:blip r:embed="rId4">
            <a:alphaModFix/>
          </a:blip>
          <a:srcRect/>
          <a:stretch/>
        </p:blipFill>
        <p:spPr>
          <a:xfrm>
            <a:off x="4277286" y="3969648"/>
            <a:ext cx="1677454" cy="620709"/>
          </a:xfrm>
          <a:prstGeom prst="rect">
            <a:avLst/>
          </a:prstGeom>
          <a:noFill/>
          <a:ln>
            <a:noFill/>
          </a:ln>
        </p:spPr>
      </p:pic>
      <p:pic>
        <p:nvPicPr>
          <p:cNvPr id="8" name="Google Shape;134;p25" descr="Logotipo&#10;&#10;Descripción generada automáticamente">
            <a:extLst>
              <a:ext uri="{FF2B5EF4-FFF2-40B4-BE49-F238E27FC236}">
                <a16:creationId xmlns:a16="http://schemas.microsoft.com/office/drawing/2014/main" id="{5B3FF39B-B1D3-70E1-6DA3-D61D6F340220}"/>
              </a:ext>
            </a:extLst>
          </p:cNvPr>
          <p:cNvPicPr preferRelativeResize="0"/>
          <p:nvPr/>
        </p:nvPicPr>
        <p:blipFill rotWithShape="1">
          <a:blip r:embed="rId5">
            <a:alphaModFix/>
          </a:blip>
          <a:srcRect/>
          <a:stretch/>
        </p:blipFill>
        <p:spPr>
          <a:xfrm>
            <a:off x="1277635" y="4039251"/>
            <a:ext cx="582236" cy="513665"/>
          </a:xfrm>
          <a:prstGeom prst="rect">
            <a:avLst/>
          </a:prstGeom>
          <a:noFill/>
          <a:ln>
            <a:noFill/>
          </a:ln>
        </p:spPr>
      </p:pic>
      <p:pic>
        <p:nvPicPr>
          <p:cNvPr id="9" name="Google Shape;135;p25" descr="Imagen que contiene texto, dibujo&#10;&#10;Descripción generada automáticamente">
            <a:extLst>
              <a:ext uri="{FF2B5EF4-FFF2-40B4-BE49-F238E27FC236}">
                <a16:creationId xmlns:a16="http://schemas.microsoft.com/office/drawing/2014/main" id="{C1D0C564-C358-7287-FE6F-E523B65320B5}"/>
              </a:ext>
            </a:extLst>
          </p:cNvPr>
          <p:cNvPicPr preferRelativeResize="0"/>
          <p:nvPr/>
        </p:nvPicPr>
        <p:blipFill rotWithShape="1">
          <a:blip r:embed="rId6">
            <a:alphaModFix/>
          </a:blip>
          <a:srcRect/>
          <a:stretch/>
        </p:blipFill>
        <p:spPr>
          <a:xfrm>
            <a:off x="2157686" y="4092773"/>
            <a:ext cx="1913515" cy="406622"/>
          </a:xfrm>
          <a:prstGeom prst="rect">
            <a:avLst/>
          </a:prstGeom>
          <a:noFill/>
          <a:ln>
            <a:noFill/>
          </a:ln>
        </p:spPr>
      </p:pic>
      <p:pic>
        <p:nvPicPr>
          <p:cNvPr id="10" name="Google Shape;136;p25" descr="Imagen que contiene Texto&#10;&#10;Descripción generada automáticamente">
            <a:extLst>
              <a:ext uri="{FF2B5EF4-FFF2-40B4-BE49-F238E27FC236}">
                <a16:creationId xmlns:a16="http://schemas.microsoft.com/office/drawing/2014/main" id="{23240C9F-DD6D-4FCB-A962-29D5B9188AC9}"/>
              </a:ext>
            </a:extLst>
          </p:cNvPr>
          <p:cNvPicPr preferRelativeResize="0"/>
          <p:nvPr/>
        </p:nvPicPr>
        <p:blipFill rotWithShape="1">
          <a:blip r:embed="rId7">
            <a:alphaModFix/>
          </a:blip>
          <a:srcRect/>
          <a:stretch/>
        </p:blipFill>
        <p:spPr>
          <a:xfrm>
            <a:off x="6160825" y="3969648"/>
            <a:ext cx="1495334" cy="8111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13" descr="Patrón de fondo&#10;&#10;Descripción generada automáticamente"/>
          <p:cNvPicPr preferRelativeResize="0"/>
          <p:nvPr/>
        </p:nvPicPr>
        <p:blipFill rotWithShape="1">
          <a:blip r:embed="rId3">
            <a:alphaModFix/>
          </a:blip>
          <a:srcRect/>
          <a:stretch/>
        </p:blipFill>
        <p:spPr>
          <a:xfrm rot="10800000">
            <a:off x="71573" y="98666"/>
            <a:ext cx="992845" cy="1955209"/>
          </a:xfrm>
          <a:prstGeom prst="rect">
            <a:avLst/>
          </a:prstGeom>
          <a:noFill/>
          <a:ln>
            <a:noFill/>
          </a:ln>
        </p:spPr>
      </p:pic>
      <p:pic>
        <p:nvPicPr>
          <p:cNvPr id="301" name="Google Shape;301;p13"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302" name="Google Shape;302;p13"/>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No supervisado</a:t>
            </a:r>
            <a:endParaRPr sz="2400" b="0" i="0" u="none" strike="noStrike" cap="none">
              <a:solidFill>
                <a:srgbClr val="7F4EBD"/>
              </a:solidFill>
              <a:latin typeface="Calibri"/>
              <a:ea typeface="Calibri"/>
              <a:cs typeface="Calibri"/>
              <a:sym typeface="Calibri"/>
            </a:endParaRPr>
          </a:p>
        </p:txBody>
      </p:sp>
      <p:sp>
        <p:nvSpPr>
          <p:cNvPr id="303" name="Google Shape;303;p13"/>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04" name="Google Shape;304;p13"/>
          <p:cNvSpPr txBox="1"/>
          <p:nvPr/>
        </p:nvSpPr>
        <p:spPr>
          <a:xfrm>
            <a:off x="5887363" y="3938259"/>
            <a:ext cx="4946733"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Calibri"/>
                <a:ea typeface="Calibri"/>
                <a:cs typeface="Calibri"/>
                <a:sym typeface="Calibri"/>
              </a:rPr>
              <a:t>Fuente:https://es.clariba.com/machine-learning-for-business</a:t>
            </a:r>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Calibri"/>
              <a:ea typeface="Calibri"/>
              <a:cs typeface="Calibri"/>
              <a:sym typeface="Calibri"/>
            </a:endParaRPr>
          </a:p>
        </p:txBody>
      </p:sp>
      <p:pic>
        <p:nvPicPr>
          <p:cNvPr id="305" name="Google Shape;305;p13"/>
          <p:cNvPicPr preferRelativeResize="0"/>
          <p:nvPr/>
        </p:nvPicPr>
        <p:blipFill rotWithShape="1">
          <a:blip r:embed="rId5">
            <a:alphaModFix/>
          </a:blip>
          <a:srcRect b="13191"/>
          <a:stretch/>
        </p:blipFill>
        <p:spPr>
          <a:xfrm>
            <a:off x="1699687" y="1030401"/>
            <a:ext cx="5539153" cy="2720704"/>
          </a:xfrm>
          <a:prstGeom prst="rect">
            <a:avLst/>
          </a:prstGeom>
          <a:noFill/>
          <a:ln>
            <a:noFill/>
          </a:ln>
        </p:spPr>
      </p:pic>
      <p:sp>
        <p:nvSpPr>
          <p:cNvPr id="306" name="Google Shape;306;p13"/>
          <p:cNvSpPr txBox="1"/>
          <p:nvPr/>
        </p:nvSpPr>
        <p:spPr>
          <a:xfrm>
            <a:off x="1551258" y="3566004"/>
            <a:ext cx="2009421" cy="3702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800" b="0" i="0" u="none" strike="noStrike" cap="none">
                <a:solidFill>
                  <a:srgbClr val="000000"/>
                </a:solidFill>
                <a:latin typeface="Calibri"/>
                <a:ea typeface="Calibri"/>
                <a:cs typeface="Calibri"/>
                <a:sym typeface="Calibri"/>
              </a:rPr>
              <a:t>Datos sin etiquetas</a:t>
            </a:r>
            <a:endParaRPr sz="1800" b="0" i="0" u="none" strike="noStrike" cap="none">
              <a:solidFill>
                <a:srgbClr val="000000"/>
              </a:solidFill>
              <a:latin typeface="Calibri"/>
              <a:ea typeface="Calibri"/>
              <a:cs typeface="Calibri"/>
              <a:sym typeface="Calibri"/>
            </a:endParaRPr>
          </a:p>
        </p:txBody>
      </p:sp>
      <p:sp>
        <p:nvSpPr>
          <p:cNvPr id="307" name="Google Shape;307;p13"/>
          <p:cNvSpPr txBox="1"/>
          <p:nvPr/>
        </p:nvSpPr>
        <p:spPr>
          <a:xfrm>
            <a:off x="6234129" y="3642574"/>
            <a:ext cx="2009421" cy="3702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800" b="0" i="0" u="none" strike="noStrike" cap="none">
                <a:solidFill>
                  <a:srgbClr val="000000"/>
                </a:solidFill>
                <a:latin typeface="Calibri"/>
                <a:ea typeface="Calibri"/>
                <a:cs typeface="Calibri"/>
                <a:sym typeface="Calibri"/>
              </a:rPr>
              <a:t>Output</a:t>
            </a:r>
            <a:endParaRPr sz="1800" b="0" i="0" u="none" strike="noStrike" cap="none">
              <a:solidFill>
                <a:srgbClr val="000000"/>
              </a:solidFill>
              <a:latin typeface="Calibri"/>
              <a:ea typeface="Calibri"/>
              <a:cs typeface="Calibri"/>
              <a:sym typeface="Calibri"/>
            </a:endParaRPr>
          </a:p>
        </p:txBody>
      </p:sp>
      <p:sp>
        <p:nvSpPr>
          <p:cNvPr id="308" name="Google Shape;308;p13"/>
          <p:cNvSpPr txBox="1"/>
          <p:nvPr/>
        </p:nvSpPr>
        <p:spPr>
          <a:xfrm>
            <a:off x="4469264" y="3158122"/>
            <a:ext cx="1263318" cy="33855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0" i="0" u="none" strike="noStrike" cap="none">
              <a:solidFill>
                <a:srgbClr val="000000"/>
              </a:solidFill>
              <a:latin typeface="Calibri"/>
              <a:ea typeface="Calibri"/>
              <a:cs typeface="Calibri"/>
              <a:sym typeface="Calibri"/>
            </a:endParaRPr>
          </a:p>
        </p:txBody>
      </p:sp>
      <p:sp>
        <p:nvSpPr>
          <p:cNvPr id="309" name="Google Shape;309;p13"/>
          <p:cNvSpPr/>
          <p:nvPr/>
        </p:nvSpPr>
        <p:spPr>
          <a:xfrm>
            <a:off x="3995001" y="1767843"/>
            <a:ext cx="1309334" cy="1077678"/>
          </a:xfrm>
          <a:prstGeom prst="rect">
            <a:avLst/>
          </a:prstGeom>
          <a:gradFill>
            <a:gsLst>
              <a:gs pos="0">
                <a:srgbClr val="306CD7"/>
              </a:gs>
              <a:gs pos="100000">
                <a:srgbClr val="90B0FF"/>
              </a:gs>
            </a:gsLst>
            <a:lin ang="16200000" scaled="0"/>
          </a:gradFill>
          <a:ln w="9525" cap="flat" cmpd="sng">
            <a:solidFill>
              <a:srgbClr val="3E6EC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 sz="2800" b="0" i="0" u="none" strike="noStrike" cap="none">
                <a:solidFill>
                  <a:schemeClr val="lt1"/>
                </a:solidFill>
                <a:latin typeface="Calibri"/>
                <a:ea typeface="Calibri"/>
                <a:cs typeface="Calibri"/>
                <a:sym typeface="Calibri"/>
              </a:rPr>
              <a:t>Modelo</a:t>
            </a:r>
            <a:endParaRPr sz="2800" b="0" i="0" u="none" strike="noStrike" cap="none">
              <a:solidFill>
                <a:schemeClr val="lt1"/>
              </a:solidFill>
              <a:latin typeface="Calibri"/>
              <a:ea typeface="Calibri"/>
              <a:cs typeface="Calibri"/>
              <a:sym typeface="Calibri"/>
            </a:endParaRPr>
          </a:p>
        </p:txBody>
      </p:sp>
      <p:pic>
        <p:nvPicPr>
          <p:cNvPr id="310" name="Google Shape;310;p13"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311" name="Google Shape;311;p13"/>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312" name="Google Shape;312;p13"/>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313" name="Google Shape;313;p13"/>
          <p:cNvPicPr preferRelativeResize="0"/>
          <p:nvPr/>
        </p:nvPicPr>
        <p:blipFill rotWithShape="1">
          <a:blip r:embed="rId9">
            <a:alphaModFix amt="50000"/>
          </a:blip>
          <a:srcRect/>
          <a:stretch/>
        </p:blipFill>
        <p:spPr>
          <a:xfrm>
            <a:off x="6084625" y="4279900"/>
            <a:ext cx="1421075" cy="805682"/>
          </a:xfrm>
          <a:prstGeom prst="rect">
            <a:avLst/>
          </a:prstGeom>
          <a:noFill/>
          <a:ln>
            <a:noFill/>
          </a:ln>
        </p:spPr>
      </p:pic>
      <p:pic>
        <p:nvPicPr>
          <p:cNvPr id="314" name="Google Shape;314;p13" descr="Código QR&#10;&#10;Descripción generada automáticamente"/>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8"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pic>
        <p:nvPicPr>
          <p:cNvPr id="178" name="Google Shape;178;p2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pic>
        <p:nvPicPr>
          <p:cNvPr id="6" name="Google Shape;195;p29" descr="Código QR&#10;&#10;Descripción generada automáticamente">
            <a:extLst>
              <a:ext uri="{FF2B5EF4-FFF2-40B4-BE49-F238E27FC236}">
                <a16:creationId xmlns:a16="http://schemas.microsoft.com/office/drawing/2014/main" id="{13C65EA6-6976-C5FD-5DF0-137A8E4BB067}"/>
              </a:ext>
            </a:extLst>
          </p:cNvPr>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3" name="Imagen 2">
            <a:extLst>
              <a:ext uri="{FF2B5EF4-FFF2-40B4-BE49-F238E27FC236}">
                <a16:creationId xmlns:a16="http://schemas.microsoft.com/office/drawing/2014/main" id="{C7B7C776-554D-607B-1D40-92A313126045}"/>
              </a:ext>
            </a:extLst>
          </p:cNvPr>
          <p:cNvPicPr>
            <a:picLocks noChangeAspect="1"/>
          </p:cNvPicPr>
          <p:nvPr/>
        </p:nvPicPr>
        <p:blipFill>
          <a:blip r:embed="rId6"/>
          <a:stretch>
            <a:fillRect/>
          </a:stretch>
        </p:blipFill>
        <p:spPr>
          <a:xfrm>
            <a:off x="0" y="307653"/>
            <a:ext cx="9144000" cy="3712382"/>
          </a:xfrm>
          <a:prstGeom prst="rect">
            <a:avLst/>
          </a:prstGeom>
        </p:spPr>
      </p:pic>
      <p:pic>
        <p:nvPicPr>
          <p:cNvPr id="8" name="Google Shape;310;p13" descr="Imagen que contiene Logotipo&#10;&#10;Descripción generada automáticamente">
            <a:extLst>
              <a:ext uri="{FF2B5EF4-FFF2-40B4-BE49-F238E27FC236}">
                <a16:creationId xmlns:a16="http://schemas.microsoft.com/office/drawing/2014/main" id="{B0CA9974-8E8F-C16D-2837-E8EE88952B3F}"/>
              </a:ext>
            </a:extLst>
          </p:cNvPr>
          <p:cNvPicPr preferRelativeResize="0"/>
          <p:nvPr/>
        </p:nvPicPr>
        <p:blipFill rotWithShape="1">
          <a:blip r:embed="rId7">
            <a:alphaModFix amt="50000"/>
          </a:blip>
          <a:srcRect/>
          <a:stretch/>
        </p:blipFill>
        <p:spPr>
          <a:xfrm>
            <a:off x="4201086" y="4274448"/>
            <a:ext cx="1677454" cy="620709"/>
          </a:xfrm>
          <a:prstGeom prst="rect">
            <a:avLst/>
          </a:prstGeom>
          <a:noFill/>
          <a:ln>
            <a:noFill/>
          </a:ln>
        </p:spPr>
      </p:pic>
      <p:pic>
        <p:nvPicPr>
          <p:cNvPr id="9" name="Google Shape;311;p13">
            <a:extLst>
              <a:ext uri="{FF2B5EF4-FFF2-40B4-BE49-F238E27FC236}">
                <a16:creationId xmlns:a16="http://schemas.microsoft.com/office/drawing/2014/main" id="{D5AE0EDA-F577-6AB7-A97F-23619015E95A}"/>
              </a:ext>
            </a:extLst>
          </p:cNvPr>
          <p:cNvPicPr preferRelativeResize="0"/>
          <p:nvPr/>
        </p:nvPicPr>
        <p:blipFill rotWithShape="1">
          <a:blip r:embed="rId8">
            <a:alphaModFix amt="51000"/>
          </a:blip>
          <a:srcRect/>
          <a:stretch/>
        </p:blipFill>
        <p:spPr>
          <a:xfrm>
            <a:off x="1136660" y="4344051"/>
            <a:ext cx="582236" cy="513665"/>
          </a:xfrm>
          <a:prstGeom prst="rect">
            <a:avLst/>
          </a:prstGeom>
          <a:noFill/>
          <a:ln>
            <a:noFill/>
          </a:ln>
        </p:spPr>
      </p:pic>
      <p:pic>
        <p:nvPicPr>
          <p:cNvPr id="10" name="Google Shape;312;p13">
            <a:extLst>
              <a:ext uri="{FF2B5EF4-FFF2-40B4-BE49-F238E27FC236}">
                <a16:creationId xmlns:a16="http://schemas.microsoft.com/office/drawing/2014/main" id="{E08F8996-227C-3DCB-F1EE-2C717CAC96AF}"/>
              </a:ext>
            </a:extLst>
          </p:cNvPr>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1" name="Google Shape;313;p13">
            <a:extLst>
              <a:ext uri="{FF2B5EF4-FFF2-40B4-BE49-F238E27FC236}">
                <a16:creationId xmlns:a16="http://schemas.microsoft.com/office/drawing/2014/main" id="{1A49EFCF-02E6-5673-2954-456B3F3EA29F}"/>
              </a:ext>
            </a:extLst>
          </p:cNvPr>
          <p:cNvPicPr preferRelativeResize="0"/>
          <p:nvPr/>
        </p:nvPicPr>
        <p:blipFill rotWithShape="1">
          <a:blip r:embed="rId9">
            <a:alphaModFix amt="50000"/>
          </a:blip>
          <a:srcRect/>
          <a:stretch/>
        </p:blipFill>
        <p:spPr>
          <a:xfrm>
            <a:off x="6084625" y="4279900"/>
            <a:ext cx="1421075" cy="805682"/>
          </a:xfrm>
          <a:prstGeom prst="rect">
            <a:avLst/>
          </a:prstGeom>
          <a:noFill/>
          <a:ln>
            <a:noFill/>
          </a:ln>
        </p:spPr>
      </p:pic>
    </p:spTree>
    <p:extLst>
      <p:ext uri="{BB962C8B-B14F-4D97-AF65-F5344CB8AC3E}">
        <p14:creationId xmlns:p14="http://schemas.microsoft.com/office/powerpoint/2010/main" val="117222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33"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261" name="Google Shape;261;p33"/>
          <p:cNvSpPr txBox="1"/>
          <p:nvPr/>
        </p:nvSpPr>
        <p:spPr>
          <a:xfrm>
            <a:off x="181050" y="1032876"/>
            <a:ext cx="6864300" cy="555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dirty="0">
                <a:solidFill>
                  <a:schemeClr val="dk1"/>
                </a:solidFill>
                <a:latin typeface="Calibri"/>
                <a:ea typeface="Calibri"/>
                <a:cs typeface="Calibri"/>
                <a:sym typeface="Calibri"/>
              </a:rPr>
              <a:t>En todo modelo de Machine Learning hay algunos </a:t>
            </a:r>
            <a:r>
              <a:rPr lang="es" b="1" dirty="0">
                <a:solidFill>
                  <a:schemeClr val="dk1"/>
                </a:solidFill>
                <a:latin typeface="Calibri"/>
                <a:ea typeface="Calibri"/>
                <a:cs typeface="Calibri"/>
                <a:sym typeface="Calibri"/>
              </a:rPr>
              <a:t>pasos comunes</a:t>
            </a:r>
            <a:r>
              <a:rPr lang="es" dirty="0">
                <a:solidFill>
                  <a:schemeClr val="dk1"/>
                </a:solidFill>
                <a:latin typeface="Calibri"/>
                <a:ea typeface="Calibri"/>
                <a:cs typeface="Calibri"/>
                <a:sym typeface="Calibri"/>
              </a:rPr>
              <a:t> que nos sirven de guia:</a:t>
            </a:r>
            <a:endParaRPr dirty="0">
              <a:solidFill>
                <a:schemeClr val="dk1"/>
              </a:solidFill>
              <a:highlight>
                <a:srgbClr val="FFFFFF"/>
              </a:highlight>
              <a:latin typeface="Calibri"/>
              <a:ea typeface="Calibri"/>
              <a:cs typeface="Calibri"/>
              <a:sym typeface="Calibri"/>
            </a:endParaRPr>
          </a:p>
          <a:p>
            <a:pPr marL="0" marR="0" lvl="0" indent="0" algn="l" rtl="0">
              <a:spcBef>
                <a:spcPts val="0"/>
              </a:spcBef>
              <a:spcAft>
                <a:spcPts val="0"/>
              </a:spcAft>
              <a:buNone/>
            </a:pPr>
            <a:endParaRPr sz="2200" dirty="0">
              <a:solidFill>
                <a:srgbClr val="3F3F3F"/>
              </a:solidFill>
              <a:latin typeface="Calibri"/>
              <a:ea typeface="Calibri"/>
              <a:cs typeface="Calibri"/>
              <a:sym typeface="Calibri"/>
            </a:endParaRPr>
          </a:p>
        </p:txBody>
      </p:sp>
      <p:pic>
        <p:nvPicPr>
          <p:cNvPr id="262" name="Google Shape;262;p33"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63" name="Google Shape;263;p33"/>
          <p:cNvSpPr txBox="1"/>
          <p:nvPr/>
        </p:nvSpPr>
        <p:spPr>
          <a:xfrm>
            <a:off x="221400" y="460040"/>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a:solidFill>
                  <a:srgbClr val="7F4EBD"/>
                </a:solidFill>
                <a:latin typeface="Calibri"/>
                <a:ea typeface="Calibri"/>
                <a:cs typeface="Calibri"/>
                <a:sym typeface="Calibri"/>
              </a:rPr>
              <a:t>Aprendizaje Automático - Pasos </a:t>
            </a:r>
            <a:endParaRPr sz="2400">
              <a:solidFill>
                <a:srgbClr val="7F4EBD"/>
              </a:solidFill>
              <a:latin typeface="Calibri"/>
              <a:ea typeface="Calibri"/>
              <a:cs typeface="Calibri"/>
              <a:sym typeface="Calibri"/>
            </a:endParaRPr>
          </a:p>
        </p:txBody>
      </p:sp>
      <p:sp>
        <p:nvSpPr>
          <p:cNvPr id="264" name="Google Shape;264;p33"/>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65" name="Google Shape;265;p33"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266" name="Google Shape;266;p33"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67" name="Google Shape;267;p33"/>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268" name="Google Shape;268;p33"/>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69" name="Google Shape;269;p33"/>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270" name="Google Shape;270;p33"/>
          <p:cNvSpPr txBox="1"/>
          <p:nvPr/>
        </p:nvSpPr>
        <p:spPr>
          <a:xfrm>
            <a:off x="160001" y="1327330"/>
            <a:ext cx="5979900" cy="3619422"/>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600"/>
              </a:spcBef>
              <a:spcAft>
                <a:spcPts val="600"/>
              </a:spcAft>
              <a:buClr>
                <a:schemeClr val="dk1"/>
              </a:buClr>
              <a:buSzPts val="1400"/>
              <a:buFont typeface="Calibri"/>
              <a:buChar char="●"/>
            </a:pPr>
            <a:r>
              <a:rPr lang="es" b="1" dirty="0">
                <a:solidFill>
                  <a:schemeClr val="dk1"/>
                </a:solidFill>
                <a:highlight>
                  <a:srgbClr val="FFFFFF"/>
                </a:highlight>
                <a:latin typeface="Calibri"/>
                <a:ea typeface="Calibri"/>
                <a:cs typeface="Calibri"/>
                <a:sym typeface="Calibri"/>
              </a:rPr>
              <a:t>Definición del problema</a:t>
            </a:r>
            <a:r>
              <a:rPr lang="es" dirty="0">
                <a:solidFill>
                  <a:schemeClr val="dk1"/>
                </a:solidFill>
                <a:highlight>
                  <a:srgbClr val="FFFFFF"/>
                </a:highlight>
                <a:latin typeface="Calibri"/>
                <a:ea typeface="Calibri"/>
                <a:cs typeface="Calibri"/>
                <a:sym typeface="Calibri"/>
              </a:rPr>
              <a:t>: Siempre que se va a realizar un proyecto de ML es para resolver un problema específico, por ende, primero debemos de realizarnos una pregunta la cual buscaremos resolver.</a:t>
            </a:r>
          </a:p>
          <a:p>
            <a:pPr marL="457200" lvl="0" indent="-317500" algn="l" rtl="0">
              <a:lnSpc>
                <a:spcPct val="115000"/>
              </a:lnSpc>
              <a:spcBef>
                <a:spcPts val="600"/>
              </a:spcBef>
              <a:spcAft>
                <a:spcPts val="600"/>
              </a:spcAft>
              <a:buClr>
                <a:schemeClr val="dk1"/>
              </a:buClr>
              <a:buSzPts val="1400"/>
              <a:buFont typeface="Calibri"/>
              <a:buChar char="●"/>
            </a:pPr>
            <a:r>
              <a:rPr lang="es" b="1" dirty="0">
                <a:solidFill>
                  <a:schemeClr val="dk1"/>
                </a:solidFill>
                <a:highlight>
                  <a:srgbClr val="FFFFFF"/>
                </a:highlight>
                <a:latin typeface="Calibri"/>
                <a:ea typeface="Calibri"/>
                <a:cs typeface="Calibri"/>
                <a:sym typeface="Calibri"/>
              </a:rPr>
              <a:t>Buscar los datos</a:t>
            </a:r>
            <a:r>
              <a:rPr lang="es" dirty="0">
                <a:solidFill>
                  <a:schemeClr val="dk1"/>
                </a:solidFill>
                <a:highlight>
                  <a:srgbClr val="FFFFFF"/>
                </a:highlight>
                <a:latin typeface="Calibri"/>
                <a:ea typeface="Calibri"/>
                <a:cs typeface="Calibri"/>
                <a:sym typeface="Calibri"/>
              </a:rPr>
              <a:t>: Por lo general debemos definir qué datos necesitamos y de dónde los podemos encontrar. Hoy en día hay muchos datos libres, sean generados por organismos gubernamentales u ONG, o en algunos casos incluso empresas privadas.</a:t>
            </a:r>
          </a:p>
          <a:p>
            <a:pPr marL="457200" indent="-317500">
              <a:lnSpc>
                <a:spcPct val="115000"/>
              </a:lnSpc>
              <a:spcBef>
                <a:spcPts val="600"/>
              </a:spcBef>
              <a:spcAft>
                <a:spcPts val="600"/>
              </a:spcAft>
              <a:buClr>
                <a:schemeClr val="dk1"/>
              </a:buClr>
              <a:buSzPts val="1400"/>
              <a:buFont typeface="Calibri"/>
              <a:buChar char="●"/>
            </a:pPr>
            <a:r>
              <a:rPr lang="es-AR" b="1" dirty="0">
                <a:solidFill>
                  <a:srgbClr val="212121"/>
                </a:solidFill>
                <a:highlight>
                  <a:srgbClr val="FFFFFF"/>
                </a:highlight>
                <a:latin typeface="Calibri"/>
                <a:ea typeface="Calibri"/>
                <a:cs typeface="Calibri"/>
                <a:sym typeface="Calibri"/>
              </a:rPr>
              <a:t>Análisis exploratorio de datos</a:t>
            </a:r>
            <a:r>
              <a:rPr lang="es-AR" dirty="0">
                <a:solidFill>
                  <a:srgbClr val="212121"/>
                </a:solidFill>
                <a:highlight>
                  <a:srgbClr val="FFFFFF"/>
                </a:highlight>
                <a:latin typeface="Calibri"/>
                <a:ea typeface="Calibri"/>
                <a:cs typeface="Calibri"/>
                <a:sym typeface="Calibri"/>
              </a:rPr>
              <a:t>: Durante esta etapa se </a:t>
            </a:r>
            <a:r>
              <a:rPr lang="es-AR" i="1" dirty="0">
                <a:solidFill>
                  <a:srgbClr val="212121"/>
                </a:solidFill>
                <a:highlight>
                  <a:srgbClr val="FFFFFF"/>
                </a:highlight>
                <a:latin typeface="Calibri"/>
                <a:ea typeface="Calibri"/>
                <a:cs typeface="Calibri"/>
                <a:sym typeface="Calibri"/>
              </a:rPr>
              <a:t>limpian</a:t>
            </a:r>
            <a:r>
              <a:rPr lang="es-AR" dirty="0">
                <a:solidFill>
                  <a:srgbClr val="212121"/>
                </a:solidFill>
                <a:highlight>
                  <a:srgbClr val="FFFFFF"/>
                </a:highlight>
                <a:latin typeface="Calibri"/>
                <a:ea typeface="Calibri"/>
                <a:cs typeface="Calibri"/>
                <a:sym typeface="Calibri"/>
              </a:rPr>
              <a:t> los datos y se realiza una exploración de los mismos, buscando características y relaciones que nos ayuden a seleccionar qué variables usar o que modelo usar.</a:t>
            </a:r>
          </a:p>
          <a:p>
            <a:pPr marL="457200" lvl="0" indent="-317500" algn="l" rtl="0">
              <a:lnSpc>
                <a:spcPct val="115000"/>
              </a:lnSpc>
              <a:spcBef>
                <a:spcPts val="0"/>
              </a:spcBef>
              <a:spcAft>
                <a:spcPts val="0"/>
              </a:spcAft>
              <a:buClr>
                <a:schemeClr val="dk1"/>
              </a:buClr>
              <a:buSzPts val="1400"/>
              <a:buFont typeface="Calibri"/>
              <a:buChar char="●"/>
            </a:pPr>
            <a:endParaRPr dirty="0">
              <a:latin typeface="Calibri"/>
              <a:ea typeface="Calibri"/>
              <a:cs typeface="Calibri"/>
              <a:sym typeface="Calibri"/>
            </a:endParaRPr>
          </a:p>
        </p:txBody>
      </p:sp>
      <p:sp>
        <p:nvSpPr>
          <p:cNvPr id="271" name="Google Shape;271;p33"/>
          <p:cNvSpPr/>
          <p:nvPr/>
        </p:nvSpPr>
        <p:spPr>
          <a:xfrm>
            <a:off x="7148975" y="1360600"/>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t>Preguntar</a:t>
            </a:r>
            <a:endParaRPr sz="1000"/>
          </a:p>
        </p:txBody>
      </p:sp>
      <p:sp>
        <p:nvSpPr>
          <p:cNvPr id="272" name="Google Shape;272;p33"/>
          <p:cNvSpPr/>
          <p:nvPr/>
        </p:nvSpPr>
        <p:spPr>
          <a:xfrm>
            <a:off x="7849025" y="2029800"/>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t>Buscar datos</a:t>
            </a:r>
            <a:endParaRPr sz="1000"/>
          </a:p>
        </p:txBody>
      </p:sp>
      <p:sp>
        <p:nvSpPr>
          <p:cNvPr id="273" name="Google Shape;273;p33"/>
          <p:cNvSpPr/>
          <p:nvPr/>
        </p:nvSpPr>
        <p:spPr>
          <a:xfrm>
            <a:off x="7849025" y="3441188"/>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100"/>
              <a:t>AED</a:t>
            </a:r>
            <a:endParaRPr sz="1100"/>
          </a:p>
        </p:txBody>
      </p:sp>
      <p:sp>
        <p:nvSpPr>
          <p:cNvPr id="274" name="Google Shape;274;p33"/>
          <p:cNvSpPr/>
          <p:nvPr/>
        </p:nvSpPr>
        <p:spPr>
          <a:xfrm>
            <a:off x="7849025" y="27355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t>Separar datos</a:t>
            </a:r>
            <a:endParaRPr sz="1000"/>
          </a:p>
        </p:txBody>
      </p:sp>
      <p:sp>
        <p:nvSpPr>
          <p:cNvPr id="275" name="Google Shape;275;p33"/>
          <p:cNvSpPr/>
          <p:nvPr/>
        </p:nvSpPr>
        <p:spPr>
          <a:xfrm>
            <a:off x="6644963" y="34412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t>Entrena- miento</a:t>
            </a:r>
            <a:endParaRPr sz="1000"/>
          </a:p>
        </p:txBody>
      </p:sp>
      <p:sp>
        <p:nvSpPr>
          <p:cNvPr id="276" name="Google Shape;276;p33"/>
          <p:cNvSpPr/>
          <p:nvPr/>
        </p:nvSpPr>
        <p:spPr>
          <a:xfrm>
            <a:off x="6644950" y="275427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t>Prueba</a:t>
            </a:r>
            <a:endParaRPr sz="1000"/>
          </a:p>
        </p:txBody>
      </p:sp>
      <p:sp>
        <p:nvSpPr>
          <p:cNvPr id="277" name="Google Shape;277;p33"/>
          <p:cNvSpPr/>
          <p:nvPr/>
        </p:nvSpPr>
        <p:spPr>
          <a:xfrm>
            <a:off x="6629463" y="205742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t>Producci-ón</a:t>
            </a:r>
            <a:endParaRPr sz="1000"/>
          </a:p>
        </p:txBody>
      </p:sp>
      <p:cxnSp>
        <p:nvCxnSpPr>
          <p:cNvPr id="278" name="Google Shape;278;p33"/>
          <p:cNvCxnSpPr>
            <a:stCxn id="272" idx="2"/>
            <a:endCxn id="274" idx="0"/>
          </p:cNvCxnSpPr>
          <p:nvPr/>
        </p:nvCxnSpPr>
        <p:spPr>
          <a:xfrm>
            <a:off x="8256125" y="2468400"/>
            <a:ext cx="0" cy="267000"/>
          </a:xfrm>
          <a:prstGeom prst="straightConnector1">
            <a:avLst/>
          </a:prstGeom>
          <a:noFill/>
          <a:ln w="9525" cap="flat" cmpd="sng">
            <a:solidFill>
              <a:schemeClr val="dk2"/>
            </a:solidFill>
            <a:prstDash val="solid"/>
            <a:round/>
            <a:headEnd type="none" w="med" len="med"/>
            <a:tailEnd type="stealth" w="med" len="med"/>
          </a:ln>
        </p:spPr>
      </p:cxnSp>
      <p:cxnSp>
        <p:nvCxnSpPr>
          <p:cNvPr id="279" name="Google Shape;279;p33"/>
          <p:cNvCxnSpPr>
            <a:stCxn id="274" idx="2"/>
            <a:endCxn id="273" idx="0"/>
          </p:cNvCxnSpPr>
          <p:nvPr/>
        </p:nvCxnSpPr>
        <p:spPr>
          <a:xfrm>
            <a:off x="8256125" y="3174100"/>
            <a:ext cx="0" cy="267000"/>
          </a:xfrm>
          <a:prstGeom prst="straightConnector1">
            <a:avLst/>
          </a:prstGeom>
          <a:noFill/>
          <a:ln w="9525" cap="flat" cmpd="sng">
            <a:solidFill>
              <a:schemeClr val="dk2"/>
            </a:solidFill>
            <a:prstDash val="solid"/>
            <a:round/>
            <a:headEnd type="none" w="med" len="med"/>
            <a:tailEnd type="stealth" w="med" len="med"/>
          </a:ln>
        </p:spPr>
      </p:cxnSp>
      <p:cxnSp>
        <p:nvCxnSpPr>
          <p:cNvPr id="280" name="Google Shape;280;p33"/>
          <p:cNvCxnSpPr>
            <a:stCxn id="273" idx="3"/>
            <a:endCxn id="272" idx="3"/>
          </p:cNvCxnSpPr>
          <p:nvPr/>
        </p:nvCxnSpPr>
        <p:spPr>
          <a:xfrm rot="10800000" flipH="1">
            <a:off x="8663225" y="2248988"/>
            <a:ext cx="600" cy="1411500"/>
          </a:xfrm>
          <a:prstGeom prst="curvedConnector3">
            <a:avLst>
              <a:gd name="adj1" fmla="val 49841667"/>
            </a:avLst>
          </a:prstGeom>
          <a:noFill/>
          <a:ln w="9525" cap="flat" cmpd="sng">
            <a:solidFill>
              <a:schemeClr val="dk2"/>
            </a:solidFill>
            <a:prstDash val="solid"/>
            <a:round/>
            <a:headEnd type="none" w="med" len="med"/>
            <a:tailEnd type="stealth" w="med" len="med"/>
          </a:ln>
        </p:spPr>
      </p:cxnSp>
      <p:cxnSp>
        <p:nvCxnSpPr>
          <p:cNvPr id="281" name="Google Shape;281;p33"/>
          <p:cNvCxnSpPr>
            <a:stCxn id="271" idx="3"/>
            <a:endCxn id="272" idx="0"/>
          </p:cNvCxnSpPr>
          <p:nvPr/>
        </p:nvCxnSpPr>
        <p:spPr>
          <a:xfrm>
            <a:off x="7963175" y="1579900"/>
            <a:ext cx="293100" cy="450000"/>
          </a:xfrm>
          <a:prstGeom prst="curvedConnector2">
            <a:avLst/>
          </a:prstGeom>
          <a:noFill/>
          <a:ln w="9525" cap="flat" cmpd="sng">
            <a:solidFill>
              <a:schemeClr val="dk2"/>
            </a:solidFill>
            <a:prstDash val="solid"/>
            <a:round/>
            <a:headEnd type="stealth" w="med" len="med"/>
            <a:tailEnd type="stealth" w="med" len="med"/>
          </a:ln>
        </p:spPr>
      </p:cxnSp>
      <p:cxnSp>
        <p:nvCxnSpPr>
          <p:cNvPr id="282" name="Google Shape;282;p33"/>
          <p:cNvCxnSpPr>
            <a:stCxn id="271" idx="1"/>
            <a:endCxn id="277" idx="0"/>
          </p:cNvCxnSpPr>
          <p:nvPr/>
        </p:nvCxnSpPr>
        <p:spPr>
          <a:xfrm flipH="1">
            <a:off x="7036475" y="1579900"/>
            <a:ext cx="112500" cy="477600"/>
          </a:xfrm>
          <a:prstGeom prst="curvedConnector2">
            <a:avLst/>
          </a:prstGeom>
          <a:noFill/>
          <a:ln w="9525" cap="flat" cmpd="sng">
            <a:solidFill>
              <a:schemeClr val="dk2"/>
            </a:solidFill>
            <a:prstDash val="solid"/>
            <a:round/>
            <a:headEnd type="stealth" w="med" len="med"/>
            <a:tailEnd type="none" w="med" len="med"/>
          </a:ln>
        </p:spPr>
      </p:cxnSp>
      <p:cxnSp>
        <p:nvCxnSpPr>
          <p:cNvPr id="283" name="Google Shape;283;p33"/>
          <p:cNvCxnSpPr>
            <a:stCxn id="273" idx="1"/>
            <a:endCxn id="275" idx="3"/>
          </p:cNvCxnSpPr>
          <p:nvPr/>
        </p:nvCxnSpPr>
        <p:spPr>
          <a:xfrm rot="10800000">
            <a:off x="7459025" y="3660488"/>
            <a:ext cx="390000" cy="0"/>
          </a:xfrm>
          <a:prstGeom prst="straightConnector1">
            <a:avLst/>
          </a:prstGeom>
          <a:noFill/>
          <a:ln w="9525" cap="flat" cmpd="sng">
            <a:solidFill>
              <a:schemeClr val="dk2"/>
            </a:solidFill>
            <a:prstDash val="solid"/>
            <a:round/>
            <a:headEnd type="stealth" w="med" len="med"/>
            <a:tailEnd type="stealth" w="med" len="med"/>
          </a:ln>
        </p:spPr>
      </p:cxnSp>
      <p:cxnSp>
        <p:nvCxnSpPr>
          <p:cNvPr id="284" name="Google Shape;284;p33"/>
          <p:cNvCxnSpPr>
            <a:stCxn id="275" idx="0"/>
            <a:endCxn id="276" idx="2"/>
          </p:cNvCxnSpPr>
          <p:nvPr/>
        </p:nvCxnSpPr>
        <p:spPr>
          <a:xfrm rot="10800000">
            <a:off x="7052063" y="3192800"/>
            <a:ext cx="0" cy="248400"/>
          </a:xfrm>
          <a:prstGeom prst="straightConnector1">
            <a:avLst/>
          </a:prstGeom>
          <a:noFill/>
          <a:ln w="9525" cap="flat" cmpd="sng">
            <a:solidFill>
              <a:schemeClr val="dk2"/>
            </a:solidFill>
            <a:prstDash val="solid"/>
            <a:round/>
            <a:headEnd type="stealth" w="med" len="med"/>
            <a:tailEnd type="stealth" w="med" len="med"/>
          </a:ln>
        </p:spPr>
      </p:cxnSp>
      <p:cxnSp>
        <p:nvCxnSpPr>
          <p:cNvPr id="285" name="Google Shape;285;p33"/>
          <p:cNvCxnSpPr>
            <a:stCxn id="276" idx="0"/>
            <a:endCxn id="277" idx="2"/>
          </p:cNvCxnSpPr>
          <p:nvPr/>
        </p:nvCxnSpPr>
        <p:spPr>
          <a:xfrm rot="10800000">
            <a:off x="7036450" y="2495975"/>
            <a:ext cx="15600" cy="25830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4"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291" name="Google Shape;291;p34"/>
          <p:cNvSpPr txBox="1"/>
          <p:nvPr/>
        </p:nvSpPr>
        <p:spPr>
          <a:xfrm>
            <a:off x="151450" y="994900"/>
            <a:ext cx="6353700" cy="3287100"/>
          </a:xfrm>
          <a:prstGeom prst="rect">
            <a:avLst/>
          </a:prstGeom>
          <a:noFill/>
          <a:ln>
            <a:noFill/>
          </a:ln>
        </p:spPr>
        <p:txBody>
          <a:bodyPr spcFirstLastPara="1" wrap="square" lIns="68575" tIns="34275" rIns="68575" bIns="34275" anchor="t" anchorCtr="0">
            <a:noAutofit/>
          </a:bodyPr>
          <a:lstStyle/>
          <a:p>
            <a:pPr marL="457200" indent="-317500">
              <a:lnSpc>
                <a:spcPct val="115000"/>
              </a:lnSpc>
              <a:buClr>
                <a:srgbClr val="212121"/>
              </a:buClr>
              <a:buSzPts val="1400"/>
              <a:buFont typeface="Calibri"/>
              <a:buChar char="●"/>
            </a:pPr>
            <a:endParaRPr lang="es-AR" dirty="0">
              <a:solidFill>
                <a:srgbClr val="212121"/>
              </a:solidFill>
              <a:highlight>
                <a:srgbClr val="FFFFFF"/>
              </a:highlight>
              <a:latin typeface="Calibri"/>
              <a:ea typeface="Calibri"/>
              <a:cs typeface="Calibri"/>
              <a:sym typeface="Calibri"/>
            </a:endParaRPr>
          </a:p>
          <a:p>
            <a:pPr marL="457200" indent="-317500">
              <a:lnSpc>
                <a:spcPct val="115000"/>
              </a:lnSpc>
              <a:buClr>
                <a:srgbClr val="212121"/>
              </a:buClr>
              <a:buSzPts val="1400"/>
              <a:buFont typeface="Calibri"/>
              <a:buChar char="●"/>
            </a:pPr>
            <a:r>
              <a:rPr lang="es-AR" b="1" dirty="0">
                <a:solidFill>
                  <a:srgbClr val="212121"/>
                </a:solidFill>
                <a:highlight>
                  <a:srgbClr val="FFFFFF"/>
                </a:highlight>
                <a:latin typeface="Calibri"/>
                <a:ea typeface="Calibri"/>
                <a:cs typeface="Calibri"/>
                <a:sym typeface="Calibri"/>
              </a:rPr>
              <a:t>Dividir los datos de entrenamiento y prueba</a:t>
            </a:r>
            <a:r>
              <a:rPr lang="es-AR" dirty="0">
                <a:solidFill>
                  <a:srgbClr val="212121"/>
                </a:solidFill>
                <a:highlight>
                  <a:srgbClr val="FFFFFF"/>
                </a:highlight>
                <a:latin typeface="Calibri"/>
                <a:ea typeface="Calibri"/>
                <a:cs typeface="Calibri"/>
                <a:sym typeface="Calibri"/>
              </a:rPr>
              <a:t>. Esta división es de vital importancia para poder definir si el modelo tiene un buen rendimiento o no.</a:t>
            </a:r>
          </a:p>
          <a:p>
            <a:pPr marL="457200" indent="-317500">
              <a:lnSpc>
                <a:spcPct val="115000"/>
              </a:lnSpc>
              <a:buClr>
                <a:srgbClr val="212121"/>
              </a:buClr>
              <a:buSzPts val="1400"/>
              <a:buFont typeface="Calibri"/>
              <a:buChar char="●"/>
            </a:pPr>
            <a:endParaRPr lang="es-AR" dirty="0">
              <a:solidFill>
                <a:srgbClr val="212121"/>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12121"/>
              </a:buClr>
              <a:buSzPts val="1400"/>
              <a:buFont typeface="Calibri"/>
              <a:buChar char="●"/>
            </a:pPr>
            <a:r>
              <a:rPr lang="es" b="1" dirty="0">
                <a:solidFill>
                  <a:srgbClr val="212121"/>
                </a:solidFill>
                <a:highlight>
                  <a:srgbClr val="FFFFFF"/>
                </a:highlight>
                <a:latin typeface="Calibri"/>
                <a:ea typeface="Calibri"/>
                <a:cs typeface="Calibri"/>
                <a:sym typeface="Calibri"/>
              </a:rPr>
              <a:t>Entrenamiento del modelo</a:t>
            </a:r>
            <a:r>
              <a:rPr lang="es" dirty="0">
                <a:solidFill>
                  <a:srgbClr val="212121"/>
                </a:solidFill>
                <a:highlight>
                  <a:srgbClr val="FFFFFF"/>
                </a:highlight>
                <a:latin typeface="Calibri"/>
                <a:ea typeface="Calibri"/>
                <a:cs typeface="Calibri"/>
                <a:sym typeface="Calibri"/>
              </a:rPr>
              <a:t>: En esta etapa se </a:t>
            </a:r>
            <a:r>
              <a:rPr lang="es" b="1" dirty="0">
                <a:solidFill>
                  <a:srgbClr val="212121"/>
                </a:solidFill>
                <a:highlight>
                  <a:srgbClr val="FFFFFF"/>
                </a:highlight>
                <a:latin typeface="Calibri"/>
                <a:ea typeface="Calibri"/>
                <a:cs typeface="Calibri"/>
                <a:sym typeface="Calibri"/>
              </a:rPr>
              <a:t>entrenan</a:t>
            </a:r>
            <a:r>
              <a:rPr lang="es" dirty="0">
                <a:solidFill>
                  <a:srgbClr val="212121"/>
                </a:solidFill>
                <a:highlight>
                  <a:srgbClr val="FFFFFF"/>
                </a:highlight>
                <a:latin typeface="Calibri"/>
                <a:ea typeface="Calibri"/>
                <a:cs typeface="Calibri"/>
                <a:sym typeface="Calibri"/>
              </a:rPr>
              <a:t> diferentes de modelos y se </a:t>
            </a:r>
            <a:r>
              <a:rPr lang="es" b="1" dirty="0">
                <a:solidFill>
                  <a:srgbClr val="212121"/>
                </a:solidFill>
                <a:highlight>
                  <a:srgbClr val="FFFFFF"/>
                </a:highlight>
                <a:latin typeface="Calibri"/>
                <a:ea typeface="Calibri"/>
                <a:cs typeface="Calibri"/>
                <a:sym typeface="Calibri"/>
              </a:rPr>
              <a:t>prueban</a:t>
            </a:r>
            <a:r>
              <a:rPr lang="es" dirty="0">
                <a:solidFill>
                  <a:srgbClr val="212121"/>
                </a:solidFill>
                <a:highlight>
                  <a:srgbClr val="FFFFFF"/>
                </a:highlight>
                <a:latin typeface="Calibri"/>
                <a:ea typeface="Calibri"/>
                <a:cs typeface="Calibri"/>
                <a:sym typeface="Calibri"/>
              </a:rPr>
              <a:t> tomando en cuenta alguna métrica previamente definida, seleccionando el modelo que mejor desempeño tenga.</a:t>
            </a:r>
            <a:endParaRPr dirty="0">
              <a:solidFill>
                <a:srgbClr val="212121"/>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12121"/>
              </a:buClr>
              <a:buSzPts val="1400"/>
              <a:buFont typeface="Calibri"/>
              <a:buChar char="●"/>
            </a:pPr>
            <a:endParaRPr lang="es" b="1" dirty="0">
              <a:solidFill>
                <a:srgbClr val="212121"/>
              </a:solidFill>
              <a:highlight>
                <a:srgbClr val="FFFFFF"/>
              </a:highlight>
              <a:latin typeface="Calibri"/>
              <a:ea typeface="Calibri"/>
              <a:cs typeface="Calibri"/>
              <a:sym typeface="Calibri"/>
            </a:endParaRPr>
          </a:p>
          <a:p>
            <a:pPr marL="457200" lvl="0" indent="-317500" algn="l" rtl="0">
              <a:lnSpc>
                <a:spcPct val="115000"/>
              </a:lnSpc>
              <a:spcBef>
                <a:spcPts val="0"/>
              </a:spcBef>
              <a:spcAft>
                <a:spcPts val="0"/>
              </a:spcAft>
              <a:buClr>
                <a:srgbClr val="212121"/>
              </a:buClr>
              <a:buSzPts val="1400"/>
              <a:buFont typeface="Calibri"/>
              <a:buChar char="●"/>
            </a:pPr>
            <a:r>
              <a:rPr lang="es" b="1" dirty="0">
                <a:solidFill>
                  <a:srgbClr val="212121"/>
                </a:solidFill>
                <a:highlight>
                  <a:srgbClr val="FFFFFF"/>
                </a:highlight>
                <a:latin typeface="Calibri"/>
                <a:ea typeface="Calibri"/>
                <a:cs typeface="Calibri"/>
                <a:sym typeface="Calibri"/>
              </a:rPr>
              <a:t>Puesta en producción</a:t>
            </a:r>
            <a:r>
              <a:rPr lang="es" dirty="0">
                <a:solidFill>
                  <a:srgbClr val="212121"/>
                </a:solidFill>
                <a:highlight>
                  <a:srgbClr val="FFFFFF"/>
                </a:highlight>
                <a:latin typeface="Calibri"/>
                <a:ea typeface="Calibri"/>
                <a:cs typeface="Calibri"/>
                <a:sym typeface="Calibri"/>
              </a:rPr>
              <a:t>: Finalmente se realiza la puesta en producción, este paso depende de qué clase de proyecto sea, puede que en algunos casos, colocar en producción solo signifique generar las predicciones para alguna colección de datos, o puede ser implementarlo en un sistema que reciba datos periódicamente.</a:t>
            </a:r>
            <a:endParaRPr dirty="0">
              <a:solidFill>
                <a:srgbClr val="212121"/>
              </a:solidFill>
              <a:highlight>
                <a:srgbClr val="FFFFFF"/>
              </a:highlight>
              <a:latin typeface="Calibri"/>
              <a:ea typeface="Calibri"/>
              <a:cs typeface="Calibri"/>
              <a:sym typeface="Calibri"/>
            </a:endParaRPr>
          </a:p>
          <a:p>
            <a:pPr marL="0" marR="0" lvl="0" indent="0" algn="l" rtl="0">
              <a:spcBef>
                <a:spcPts val="500"/>
              </a:spcBef>
              <a:spcAft>
                <a:spcPts val="0"/>
              </a:spcAft>
              <a:buNone/>
            </a:pPr>
            <a:endParaRPr dirty="0">
              <a:solidFill>
                <a:srgbClr val="3F3F3F"/>
              </a:solidFill>
              <a:latin typeface="Calibri"/>
              <a:ea typeface="Calibri"/>
              <a:cs typeface="Calibri"/>
              <a:sym typeface="Calibri"/>
            </a:endParaRPr>
          </a:p>
        </p:txBody>
      </p:sp>
      <p:pic>
        <p:nvPicPr>
          <p:cNvPr id="292" name="Google Shape;292;p34"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93" name="Google Shape;293;p34"/>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a:solidFill>
                  <a:srgbClr val="7F4EBD"/>
                </a:solidFill>
                <a:latin typeface="Calibri"/>
                <a:ea typeface="Calibri"/>
                <a:cs typeface="Calibri"/>
                <a:sym typeface="Calibri"/>
              </a:rPr>
              <a:t>Aprendizaje Automático - Pasos </a:t>
            </a:r>
            <a:endParaRPr sz="2400">
              <a:solidFill>
                <a:srgbClr val="7F4EBD"/>
              </a:solidFill>
              <a:latin typeface="Calibri"/>
              <a:ea typeface="Calibri"/>
              <a:cs typeface="Calibri"/>
              <a:sym typeface="Calibri"/>
            </a:endParaRPr>
          </a:p>
        </p:txBody>
      </p:sp>
      <p:sp>
        <p:nvSpPr>
          <p:cNvPr id="294" name="Google Shape;294;p34"/>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95" name="Google Shape;295;p34"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296" name="Google Shape;296;p34"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97" name="Google Shape;297;p34"/>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298" name="Google Shape;298;p34"/>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99" name="Google Shape;299;p34"/>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300" name="Google Shape;300;p34"/>
          <p:cNvSpPr/>
          <p:nvPr/>
        </p:nvSpPr>
        <p:spPr>
          <a:xfrm>
            <a:off x="7148975" y="13606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t>Preguntar</a:t>
            </a:r>
            <a:endParaRPr sz="1000"/>
          </a:p>
        </p:txBody>
      </p:sp>
      <p:sp>
        <p:nvSpPr>
          <p:cNvPr id="301" name="Google Shape;301;p34"/>
          <p:cNvSpPr/>
          <p:nvPr/>
        </p:nvSpPr>
        <p:spPr>
          <a:xfrm>
            <a:off x="7849025" y="20298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t>Buscar datos</a:t>
            </a:r>
            <a:endParaRPr sz="1000"/>
          </a:p>
        </p:txBody>
      </p:sp>
      <p:sp>
        <p:nvSpPr>
          <p:cNvPr id="302" name="Google Shape;302;p34"/>
          <p:cNvSpPr/>
          <p:nvPr/>
        </p:nvSpPr>
        <p:spPr>
          <a:xfrm>
            <a:off x="7849025" y="3441188"/>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100" dirty="0"/>
              <a:t>Separar datos</a:t>
            </a:r>
            <a:endParaRPr sz="1100" dirty="0"/>
          </a:p>
        </p:txBody>
      </p:sp>
      <p:sp>
        <p:nvSpPr>
          <p:cNvPr id="303" name="Google Shape;303;p34"/>
          <p:cNvSpPr/>
          <p:nvPr/>
        </p:nvSpPr>
        <p:spPr>
          <a:xfrm>
            <a:off x="7849025" y="2735500"/>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000" dirty="0"/>
              <a:t>AED</a:t>
            </a:r>
            <a:endParaRPr sz="1000" dirty="0"/>
          </a:p>
        </p:txBody>
      </p:sp>
      <p:sp>
        <p:nvSpPr>
          <p:cNvPr id="304" name="Google Shape;304;p34"/>
          <p:cNvSpPr/>
          <p:nvPr/>
        </p:nvSpPr>
        <p:spPr>
          <a:xfrm>
            <a:off x="6644963" y="3441200"/>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t>Entrena- miento</a:t>
            </a:r>
            <a:endParaRPr sz="1000"/>
          </a:p>
        </p:txBody>
      </p:sp>
      <p:sp>
        <p:nvSpPr>
          <p:cNvPr id="305" name="Google Shape;305;p34"/>
          <p:cNvSpPr/>
          <p:nvPr/>
        </p:nvSpPr>
        <p:spPr>
          <a:xfrm>
            <a:off x="6644950" y="2754275"/>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t>Prueba</a:t>
            </a:r>
            <a:endParaRPr sz="1000"/>
          </a:p>
        </p:txBody>
      </p:sp>
      <p:sp>
        <p:nvSpPr>
          <p:cNvPr id="306" name="Google Shape;306;p34"/>
          <p:cNvSpPr/>
          <p:nvPr/>
        </p:nvSpPr>
        <p:spPr>
          <a:xfrm>
            <a:off x="6629463" y="2057425"/>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t>Producci-ón</a:t>
            </a:r>
            <a:endParaRPr sz="1000"/>
          </a:p>
        </p:txBody>
      </p:sp>
      <p:cxnSp>
        <p:nvCxnSpPr>
          <p:cNvPr id="307" name="Google Shape;307;p34"/>
          <p:cNvCxnSpPr>
            <a:stCxn id="301" idx="2"/>
            <a:endCxn id="303" idx="0"/>
          </p:cNvCxnSpPr>
          <p:nvPr/>
        </p:nvCxnSpPr>
        <p:spPr>
          <a:xfrm>
            <a:off x="8256125" y="2468400"/>
            <a:ext cx="0" cy="267000"/>
          </a:xfrm>
          <a:prstGeom prst="straightConnector1">
            <a:avLst/>
          </a:prstGeom>
          <a:noFill/>
          <a:ln w="9525" cap="flat" cmpd="sng">
            <a:solidFill>
              <a:schemeClr val="dk2"/>
            </a:solidFill>
            <a:prstDash val="solid"/>
            <a:round/>
            <a:headEnd type="none" w="med" len="med"/>
            <a:tailEnd type="stealth" w="med" len="med"/>
          </a:ln>
        </p:spPr>
      </p:cxnSp>
      <p:cxnSp>
        <p:nvCxnSpPr>
          <p:cNvPr id="308" name="Google Shape;308;p34"/>
          <p:cNvCxnSpPr>
            <a:stCxn id="303" idx="2"/>
            <a:endCxn id="302" idx="0"/>
          </p:cNvCxnSpPr>
          <p:nvPr/>
        </p:nvCxnSpPr>
        <p:spPr>
          <a:xfrm>
            <a:off x="8256125" y="3174100"/>
            <a:ext cx="0" cy="267000"/>
          </a:xfrm>
          <a:prstGeom prst="straightConnector1">
            <a:avLst/>
          </a:prstGeom>
          <a:noFill/>
          <a:ln w="9525" cap="flat" cmpd="sng">
            <a:solidFill>
              <a:schemeClr val="dk2"/>
            </a:solidFill>
            <a:prstDash val="solid"/>
            <a:round/>
            <a:headEnd type="none" w="med" len="med"/>
            <a:tailEnd type="stealth" w="med" len="med"/>
          </a:ln>
        </p:spPr>
      </p:cxnSp>
      <p:cxnSp>
        <p:nvCxnSpPr>
          <p:cNvPr id="309" name="Google Shape;309;p34"/>
          <p:cNvCxnSpPr>
            <a:stCxn id="302" idx="3"/>
            <a:endCxn id="301" idx="3"/>
          </p:cNvCxnSpPr>
          <p:nvPr/>
        </p:nvCxnSpPr>
        <p:spPr>
          <a:xfrm rot="10800000" flipH="1">
            <a:off x="8663225" y="2248988"/>
            <a:ext cx="600" cy="1411500"/>
          </a:xfrm>
          <a:prstGeom prst="curvedConnector3">
            <a:avLst>
              <a:gd name="adj1" fmla="val 39687500"/>
            </a:avLst>
          </a:prstGeom>
          <a:noFill/>
          <a:ln w="9525" cap="flat" cmpd="sng">
            <a:solidFill>
              <a:schemeClr val="dk2"/>
            </a:solidFill>
            <a:prstDash val="solid"/>
            <a:round/>
            <a:headEnd type="none" w="med" len="med"/>
            <a:tailEnd type="stealth" w="med" len="med"/>
          </a:ln>
        </p:spPr>
      </p:cxnSp>
      <p:cxnSp>
        <p:nvCxnSpPr>
          <p:cNvPr id="310" name="Google Shape;310;p34"/>
          <p:cNvCxnSpPr>
            <a:stCxn id="300" idx="3"/>
            <a:endCxn id="301" idx="0"/>
          </p:cNvCxnSpPr>
          <p:nvPr/>
        </p:nvCxnSpPr>
        <p:spPr>
          <a:xfrm>
            <a:off x="7963175" y="1579900"/>
            <a:ext cx="293100" cy="450000"/>
          </a:xfrm>
          <a:prstGeom prst="curvedConnector2">
            <a:avLst/>
          </a:prstGeom>
          <a:noFill/>
          <a:ln w="9525" cap="flat" cmpd="sng">
            <a:solidFill>
              <a:schemeClr val="dk2"/>
            </a:solidFill>
            <a:prstDash val="solid"/>
            <a:round/>
            <a:headEnd type="stealth" w="med" len="med"/>
            <a:tailEnd type="stealth" w="med" len="med"/>
          </a:ln>
        </p:spPr>
      </p:cxnSp>
      <p:cxnSp>
        <p:nvCxnSpPr>
          <p:cNvPr id="311" name="Google Shape;311;p34"/>
          <p:cNvCxnSpPr>
            <a:stCxn id="300" idx="1"/>
            <a:endCxn id="306" idx="0"/>
          </p:cNvCxnSpPr>
          <p:nvPr/>
        </p:nvCxnSpPr>
        <p:spPr>
          <a:xfrm flipH="1">
            <a:off x="7036475" y="1579900"/>
            <a:ext cx="112500" cy="477600"/>
          </a:xfrm>
          <a:prstGeom prst="curvedConnector2">
            <a:avLst/>
          </a:prstGeom>
          <a:noFill/>
          <a:ln w="9525" cap="flat" cmpd="sng">
            <a:solidFill>
              <a:schemeClr val="dk2"/>
            </a:solidFill>
            <a:prstDash val="solid"/>
            <a:round/>
            <a:headEnd type="stealth" w="med" len="med"/>
            <a:tailEnd type="none" w="med" len="med"/>
          </a:ln>
        </p:spPr>
      </p:cxnSp>
      <p:cxnSp>
        <p:nvCxnSpPr>
          <p:cNvPr id="312" name="Google Shape;312;p34"/>
          <p:cNvCxnSpPr>
            <a:stCxn id="302" idx="1"/>
            <a:endCxn id="304" idx="3"/>
          </p:cNvCxnSpPr>
          <p:nvPr/>
        </p:nvCxnSpPr>
        <p:spPr>
          <a:xfrm rot="10800000">
            <a:off x="7459025" y="3660488"/>
            <a:ext cx="390000" cy="0"/>
          </a:xfrm>
          <a:prstGeom prst="straightConnector1">
            <a:avLst/>
          </a:prstGeom>
          <a:noFill/>
          <a:ln w="9525" cap="flat" cmpd="sng">
            <a:solidFill>
              <a:schemeClr val="dk2"/>
            </a:solidFill>
            <a:prstDash val="solid"/>
            <a:round/>
            <a:headEnd type="stealth" w="med" len="med"/>
            <a:tailEnd type="stealth" w="med" len="med"/>
          </a:ln>
        </p:spPr>
      </p:cxnSp>
      <p:cxnSp>
        <p:nvCxnSpPr>
          <p:cNvPr id="313" name="Google Shape;313;p34"/>
          <p:cNvCxnSpPr>
            <a:stCxn id="304" idx="0"/>
            <a:endCxn id="305" idx="2"/>
          </p:cNvCxnSpPr>
          <p:nvPr/>
        </p:nvCxnSpPr>
        <p:spPr>
          <a:xfrm rot="10800000">
            <a:off x="7052063" y="3192800"/>
            <a:ext cx="0" cy="248400"/>
          </a:xfrm>
          <a:prstGeom prst="straightConnector1">
            <a:avLst/>
          </a:prstGeom>
          <a:noFill/>
          <a:ln w="9525" cap="flat" cmpd="sng">
            <a:solidFill>
              <a:schemeClr val="dk2"/>
            </a:solidFill>
            <a:prstDash val="solid"/>
            <a:round/>
            <a:headEnd type="stealth" w="med" len="med"/>
            <a:tailEnd type="stealth" w="med" len="med"/>
          </a:ln>
        </p:spPr>
      </p:cxnSp>
      <p:cxnSp>
        <p:nvCxnSpPr>
          <p:cNvPr id="314" name="Google Shape;314;p34"/>
          <p:cNvCxnSpPr>
            <a:stCxn id="305" idx="0"/>
            <a:endCxn id="306" idx="2"/>
          </p:cNvCxnSpPr>
          <p:nvPr/>
        </p:nvCxnSpPr>
        <p:spPr>
          <a:xfrm rot="10800000">
            <a:off x="7036450" y="2495975"/>
            <a:ext cx="15600" cy="25830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36"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292" name="Google Shape;292;p36"/>
          <p:cNvSpPr txBox="1"/>
          <p:nvPr/>
        </p:nvSpPr>
        <p:spPr>
          <a:xfrm>
            <a:off x="221450" y="960100"/>
            <a:ext cx="5545936" cy="3287100"/>
          </a:xfrm>
          <a:prstGeom prst="rect">
            <a:avLst/>
          </a:prstGeom>
          <a:noFill/>
          <a:ln>
            <a:noFill/>
          </a:ln>
        </p:spPr>
        <p:txBody>
          <a:bodyPr spcFirstLastPara="1" wrap="square" lIns="68575" tIns="34275" rIns="68575" bIns="34275" anchor="t" anchorCtr="0">
            <a:noAutofit/>
          </a:bodyPr>
          <a:lstStyle/>
          <a:p>
            <a:pPr rtl="0" fontAlgn="base">
              <a:spcBef>
                <a:spcPts val="0"/>
              </a:spcBef>
              <a:spcAft>
                <a:spcPts val="0"/>
              </a:spcAft>
            </a:pPr>
            <a:r>
              <a:rPr lang="es-AR" sz="1800" dirty="0">
                <a:latin typeface="Calibri" panose="020F0502020204030204" pitchFamily="34" charset="0"/>
              </a:rPr>
              <a:t>En este curso vamos a ponernos en Grupos y realizar un Proyecto de Ciencia de Datos con un tema que elijar ustedes.</a:t>
            </a:r>
          </a:p>
          <a:p>
            <a:pPr rtl="0" fontAlgn="base">
              <a:spcBef>
                <a:spcPts val="0"/>
              </a:spcBef>
              <a:spcAft>
                <a:spcPts val="0"/>
              </a:spcAft>
            </a:pPr>
            <a:endParaRPr lang="es-AR" sz="1800" b="0" i="0" u="none" strike="noStrike" dirty="0">
              <a:solidFill>
                <a:srgbClr val="000000"/>
              </a:solidFill>
              <a:effectLst/>
              <a:latin typeface="Calibri" panose="020F0502020204030204" pitchFamily="34" charset="0"/>
            </a:endParaRPr>
          </a:p>
          <a:p>
            <a:pPr rtl="0" fontAlgn="base">
              <a:spcBef>
                <a:spcPts val="0"/>
              </a:spcBef>
              <a:spcAft>
                <a:spcPts val="0"/>
              </a:spcAft>
            </a:pPr>
            <a:r>
              <a:rPr lang="es-AR" sz="1800" dirty="0">
                <a:latin typeface="Calibri" panose="020F0502020204030204" pitchFamily="34" charset="0"/>
              </a:rPr>
              <a:t>Tenemos que realizar todos los Pasos de un Proyecto de Ciencia de Datos, el primero es elegir un Tema y hacernos una Pregunta y Buscar los datos. </a:t>
            </a:r>
          </a:p>
          <a:p>
            <a:pPr rtl="0" fontAlgn="base">
              <a:spcBef>
                <a:spcPts val="0"/>
              </a:spcBef>
              <a:spcAft>
                <a:spcPts val="0"/>
              </a:spcAft>
            </a:pPr>
            <a:endParaRPr lang="es-AR" sz="1800" b="0" i="0" u="none" strike="noStrike" dirty="0">
              <a:solidFill>
                <a:srgbClr val="000000"/>
              </a:solidFill>
              <a:effectLst/>
              <a:latin typeface="Calibri" panose="020F0502020204030204" pitchFamily="34" charset="0"/>
            </a:endParaRPr>
          </a:p>
          <a:p>
            <a:pPr rtl="0" fontAlgn="base">
              <a:spcBef>
                <a:spcPts val="0"/>
              </a:spcBef>
              <a:spcAft>
                <a:spcPts val="0"/>
              </a:spcAft>
            </a:pPr>
            <a:r>
              <a:rPr lang="es-AR" sz="1800" dirty="0">
                <a:latin typeface="Calibri" panose="020F0502020204030204" pitchFamily="34" charset="0"/>
              </a:rPr>
              <a:t>Algunos lugares de donde se puede extraer los datos:</a:t>
            </a:r>
            <a:endParaRPr lang="es-AR" b="0" i="0" u="none" strike="noStrike" dirty="0">
              <a:solidFill>
                <a:srgbClr val="000000"/>
              </a:solidFill>
              <a:effectLst/>
              <a:latin typeface="Calibri" panose="020F0502020204030204" pitchFamily="34" charset="0"/>
            </a:endParaRPr>
          </a:p>
          <a:p>
            <a:pPr rtl="0" fontAlgn="base">
              <a:spcBef>
                <a:spcPts val="0"/>
              </a:spcBef>
              <a:spcAft>
                <a:spcPts val="0"/>
              </a:spcAft>
            </a:pPr>
            <a:r>
              <a:rPr lang="es-AR" b="0" i="0" u="none" strike="noStrike" dirty="0">
                <a:solidFill>
                  <a:srgbClr val="000000"/>
                </a:solidFill>
                <a:effectLst/>
                <a:latin typeface="Calibri" panose="020F0502020204030204" pitchFamily="34" charset="0"/>
                <a:hlinkClick r:id="rId4"/>
              </a:rPr>
              <a:t>https://docs.google.com/document/d/1_d7Ubr_CmqWsr5YhRcmwPfBhfi00f2mNz0TI6VX48fM/edit?usp=sharing</a:t>
            </a:r>
            <a:endParaRPr lang="es-AR" b="0" i="0" u="none" strike="noStrike" dirty="0">
              <a:solidFill>
                <a:srgbClr val="000000"/>
              </a:solidFill>
              <a:effectLst/>
              <a:latin typeface="Calibri" panose="020F0502020204030204" pitchFamily="34" charset="0"/>
            </a:endParaRPr>
          </a:p>
          <a:p>
            <a:pPr rtl="0" fontAlgn="base">
              <a:spcBef>
                <a:spcPts val="0"/>
              </a:spcBef>
              <a:spcAft>
                <a:spcPts val="0"/>
              </a:spcAft>
            </a:pPr>
            <a:endParaRPr lang="es-AR" b="0" i="0" u="none" strike="noStrike" dirty="0">
              <a:solidFill>
                <a:srgbClr val="000000"/>
              </a:solidFill>
              <a:effectLst/>
              <a:latin typeface="Calibri" panose="020F0502020204030204" pitchFamily="34" charset="0"/>
            </a:endParaRPr>
          </a:p>
        </p:txBody>
      </p:sp>
      <p:pic>
        <p:nvPicPr>
          <p:cNvPr id="293" name="Google Shape;293;p36" descr="Gráfico, Gráfico de líneas&#10;&#10;Descripción generada automáticamente"/>
          <p:cNvPicPr preferRelativeResize="0"/>
          <p:nvPr/>
        </p:nvPicPr>
        <p:blipFill rotWithShape="1">
          <a:blip r:embed="rId5">
            <a:alphaModFix amt="50000"/>
          </a:blip>
          <a:srcRect/>
          <a:stretch/>
        </p:blipFill>
        <p:spPr>
          <a:xfrm>
            <a:off x="7258049" y="4313585"/>
            <a:ext cx="1792773" cy="739216"/>
          </a:xfrm>
          <a:prstGeom prst="rect">
            <a:avLst/>
          </a:prstGeom>
          <a:noFill/>
          <a:ln>
            <a:noFill/>
          </a:ln>
        </p:spPr>
      </p:pic>
      <p:sp>
        <p:nvSpPr>
          <p:cNvPr id="294" name="Google Shape;294;p36"/>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Proyecto</a:t>
            </a:r>
            <a:endParaRPr sz="2400" dirty="0">
              <a:solidFill>
                <a:srgbClr val="7F4EBD"/>
              </a:solidFill>
              <a:latin typeface="Calibri"/>
              <a:ea typeface="Calibri"/>
              <a:cs typeface="Calibri"/>
              <a:sym typeface="Calibri"/>
            </a:endParaRPr>
          </a:p>
        </p:txBody>
      </p:sp>
      <p:sp>
        <p:nvSpPr>
          <p:cNvPr id="295" name="Google Shape;295;p36"/>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96" name="Google Shape;296;p36" descr="Código QR&#10;&#10;Descripción generada automáticamente"/>
          <p:cNvPicPr preferRelativeResize="0"/>
          <p:nvPr/>
        </p:nvPicPr>
        <p:blipFill rotWithShape="1">
          <a:blip r:embed="rId6">
            <a:alphaModFix amt="35000"/>
          </a:blip>
          <a:srcRect/>
          <a:stretch/>
        </p:blipFill>
        <p:spPr>
          <a:xfrm>
            <a:off x="8285028" y="123231"/>
            <a:ext cx="718457" cy="152672"/>
          </a:xfrm>
          <a:prstGeom prst="rect">
            <a:avLst/>
          </a:prstGeom>
          <a:noFill/>
          <a:ln>
            <a:noFill/>
          </a:ln>
        </p:spPr>
      </p:pic>
      <p:pic>
        <p:nvPicPr>
          <p:cNvPr id="297" name="Google Shape;297;p36" descr="Imagen que contiene Logotipo&#10;&#10;Descripción generada automáticamente"/>
          <p:cNvPicPr preferRelativeResize="0"/>
          <p:nvPr/>
        </p:nvPicPr>
        <p:blipFill rotWithShape="1">
          <a:blip r:embed="rId7">
            <a:alphaModFix amt="50000"/>
          </a:blip>
          <a:srcRect/>
          <a:stretch/>
        </p:blipFill>
        <p:spPr>
          <a:xfrm>
            <a:off x="4201086" y="4274448"/>
            <a:ext cx="1677454" cy="620709"/>
          </a:xfrm>
          <a:prstGeom prst="rect">
            <a:avLst/>
          </a:prstGeom>
          <a:noFill/>
          <a:ln>
            <a:noFill/>
          </a:ln>
        </p:spPr>
      </p:pic>
      <p:pic>
        <p:nvPicPr>
          <p:cNvPr id="298" name="Google Shape;298;p36"/>
          <p:cNvPicPr preferRelativeResize="0"/>
          <p:nvPr/>
        </p:nvPicPr>
        <p:blipFill rotWithShape="1">
          <a:blip r:embed="rId8">
            <a:alphaModFix amt="51000"/>
          </a:blip>
          <a:srcRect/>
          <a:stretch/>
        </p:blipFill>
        <p:spPr>
          <a:xfrm>
            <a:off x="1136660" y="4344051"/>
            <a:ext cx="582236" cy="513665"/>
          </a:xfrm>
          <a:prstGeom prst="rect">
            <a:avLst/>
          </a:prstGeom>
          <a:noFill/>
          <a:ln>
            <a:noFill/>
          </a:ln>
        </p:spPr>
      </p:pic>
      <p:pic>
        <p:nvPicPr>
          <p:cNvPr id="299" name="Google Shape;299;p36"/>
          <p:cNvPicPr preferRelativeResize="0"/>
          <p:nvPr/>
        </p:nvPicPr>
        <p:blipFill rotWithShape="1">
          <a:blip r:embed="rId6">
            <a:alphaModFix amt="50000"/>
          </a:blip>
          <a:srcRect/>
          <a:stretch/>
        </p:blipFill>
        <p:spPr>
          <a:xfrm>
            <a:off x="2081486" y="4397573"/>
            <a:ext cx="1913515" cy="406622"/>
          </a:xfrm>
          <a:prstGeom prst="rect">
            <a:avLst/>
          </a:prstGeom>
          <a:noFill/>
          <a:ln>
            <a:noFill/>
          </a:ln>
        </p:spPr>
      </p:pic>
      <p:pic>
        <p:nvPicPr>
          <p:cNvPr id="300" name="Google Shape;300;p36"/>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1026" name="Picture 2" descr="Concepto de aprendizaje o resolución de problemas de robot isométrico. ilustración de vector de negocio de inteligencia artificial. robot profesor de ciencias. conocimiento experiencia inteligencia aprender. pancarta de formación en línea.">
            <a:extLst>
              <a:ext uri="{FF2B5EF4-FFF2-40B4-BE49-F238E27FC236}">
                <a16:creationId xmlns:a16="http://schemas.microsoft.com/office/drawing/2014/main" id="{31E8C035-A7BB-E7AD-34CE-3D1A6FD5C7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7386" y="1318403"/>
            <a:ext cx="2981325"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274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6"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42" name="Google Shape;142;p26"/>
          <p:cNvSpPr txBox="1"/>
          <p:nvPr/>
        </p:nvSpPr>
        <p:spPr>
          <a:xfrm>
            <a:off x="221450" y="1221575"/>
            <a:ext cx="8063700" cy="3287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3F3F3F"/>
                </a:solidFill>
                <a:latin typeface="Calibri"/>
                <a:ea typeface="Calibri"/>
                <a:cs typeface="Calibri"/>
                <a:sym typeface="Calibri"/>
              </a:rPr>
              <a:t>Los datos son de calidad cuando representan correctamente la construcción del mundo real a la que se refieren. </a:t>
            </a:r>
            <a:endParaRPr sz="2400" dirty="0">
              <a:solidFill>
                <a:srgbClr val="3F3F3F"/>
              </a:solidFill>
              <a:latin typeface="Calibri"/>
              <a:ea typeface="Calibri"/>
              <a:cs typeface="Calibri"/>
              <a:sym typeface="Calibri"/>
            </a:endParaRPr>
          </a:p>
          <a:p>
            <a:pPr marL="0" marR="0" lvl="0" indent="0" algn="l" rtl="0">
              <a:spcBef>
                <a:spcPts val="0"/>
              </a:spcBef>
              <a:spcAft>
                <a:spcPts val="0"/>
              </a:spcAft>
              <a:buNone/>
            </a:pPr>
            <a:r>
              <a:rPr lang="es" sz="2400" dirty="0">
                <a:solidFill>
                  <a:srgbClr val="3F3F3F"/>
                </a:solidFill>
                <a:latin typeface="Calibri"/>
                <a:ea typeface="Calibri"/>
                <a:cs typeface="Calibri"/>
                <a:sym typeface="Calibri"/>
              </a:rPr>
              <a:t>Los principales aspectos a considerar son:</a:t>
            </a:r>
            <a:endParaRPr sz="2400" dirty="0">
              <a:solidFill>
                <a:srgbClr val="3F3F3F"/>
              </a:solidFill>
              <a:latin typeface="Calibri"/>
              <a:ea typeface="Calibri"/>
              <a:cs typeface="Calibri"/>
              <a:sym typeface="Calibri"/>
            </a:endParaRPr>
          </a:p>
          <a:p>
            <a:pPr marL="457200" marR="0" lvl="0" indent="-381000" algn="l" rtl="0">
              <a:spcBef>
                <a:spcPts val="0"/>
              </a:spcBef>
              <a:spcAft>
                <a:spcPts val="0"/>
              </a:spcAft>
              <a:buClr>
                <a:srgbClr val="3F3F3F"/>
              </a:buClr>
              <a:buSzPts val="2400"/>
              <a:buFont typeface="Calibri"/>
              <a:buChar char="●"/>
            </a:pPr>
            <a:r>
              <a:rPr lang="es" sz="2400" dirty="0">
                <a:solidFill>
                  <a:srgbClr val="3F3F3F"/>
                </a:solidFill>
                <a:latin typeface="Calibri"/>
                <a:ea typeface="Calibri"/>
                <a:cs typeface="Calibri"/>
                <a:sym typeface="Calibri"/>
              </a:rPr>
              <a:t>Validez</a:t>
            </a:r>
            <a:endParaRPr sz="2400" dirty="0">
              <a:solidFill>
                <a:srgbClr val="3F3F3F"/>
              </a:solidFill>
              <a:latin typeface="Calibri"/>
              <a:ea typeface="Calibri"/>
              <a:cs typeface="Calibri"/>
              <a:sym typeface="Calibri"/>
            </a:endParaRPr>
          </a:p>
          <a:p>
            <a:pPr marL="457200" marR="0" lvl="0" indent="-381000" algn="l" rtl="0">
              <a:lnSpc>
                <a:spcPct val="100000"/>
              </a:lnSpc>
              <a:spcBef>
                <a:spcPts val="0"/>
              </a:spcBef>
              <a:spcAft>
                <a:spcPts val="0"/>
              </a:spcAft>
              <a:buClr>
                <a:srgbClr val="3F3F3F"/>
              </a:buClr>
              <a:buSzPts val="2400"/>
              <a:buFont typeface="Calibri"/>
              <a:buChar char="●"/>
            </a:pPr>
            <a:r>
              <a:rPr lang="es" sz="2400" dirty="0">
                <a:solidFill>
                  <a:srgbClr val="3F3F3F"/>
                </a:solidFill>
                <a:latin typeface="Calibri"/>
                <a:ea typeface="Calibri"/>
                <a:cs typeface="Calibri"/>
                <a:sym typeface="Calibri"/>
              </a:rPr>
              <a:t>Precisión </a:t>
            </a:r>
            <a:endParaRPr sz="2400" dirty="0">
              <a:solidFill>
                <a:srgbClr val="3F3F3F"/>
              </a:solidFill>
              <a:latin typeface="Calibri"/>
              <a:ea typeface="Calibri"/>
              <a:cs typeface="Calibri"/>
              <a:sym typeface="Calibri"/>
            </a:endParaRPr>
          </a:p>
          <a:p>
            <a:pPr marL="457200" marR="0" lvl="0" indent="-381000" algn="l" rtl="0">
              <a:lnSpc>
                <a:spcPct val="100000"/>
              </a:lnSpc>
              <a:spcBef>
                <a:spcPts val="0"/>
              </a:spcBef>
              <a:spcAft>
                <a:spcPts val="0"/>
              </a:spcAft>
              <a:buClr>
                <a:srgbClr val="3F3F3F"/>
              </a:buClr>
              <a:buSzPts val="2400"/>
              <a:buFont typeface="Calibri"/>
              <a:buChar char="●"/>
            </a:pPr>
            <a:r>
              <a:rPr lang="es" sz="2400" dirty="0">
                <a:solidFill>
                  <a:srgbClr val="3F3F3F"/>
                </a:solidFill>
                <a:latin typeface="Calibri"/>
                <a:ea typeface="Calibri"/>
                <a:cs typeface="Calibri"/>
                <a:sym typeface="Calibri"/>
              </a:rPr>
              <a:t>Integridad</a:t>
            </a:r>
            <a:endParaRPr sz="2400" dirty="0">
              <a:solidFill>
                <a:srgbClr val="3F3F3F"/>
              </a:solidFill>
              <a:latin typeface="Calibri"/>
              <a:ea typeface="Calibri"/>
              <a:cs typeface="Calibri"/>
              <a:sym typeface="Calibri"/>
            </a:endParaRPr>
          </a:p>
          <a:p>
            <a:pPr marL="457200" marR="0" lvl="0" indent="-381000" algn="l" rtl="0">
              <a:lnSpc>
                <a:spcPct val="100000"/>
              </a:lnSpc>
              <a:spcBef>
                <a:spcPts val="0"/>
              </a:spcBef>
              <a:spcAft>
                <a:spcPts val="0"/>
              </a:spcAft>
              <a:buClr>
                <a:srgbClr val="3F3F3F"/>
              </a:buClr>
              <a:buSzPts val="2400"/>
              <a:buFont typeface="Calibri"/>
              <a:buChar char="●"/>
            </a:pPr>
            <a:r>
              <a:rPr lang="es" sz="2400" dirty="0">
                <a:solidFill>
                  <a:srgbClr val="3F3F3F"/>
                </a:solidFill>
                <a:latin typeface="Calibri"/>
                <a:ea typeface="Calibri"/>
                <a:cs typeface="Calibri"/>
                <a:sym typeface="Calibri"/>
              </a:rPr>
              <a:t>Consistencia</a:t>
            </a:r>
            <a:endParaRPr sz="2400" dirty="0">
              <a:solidFill>
                <a:srgbClr val="3F3F3F"/>
              </a:solidFill>
              <a:latin typeface="Calibri"/>
              <a:ea typeface="Calibri"/>
              <a:cs typeface="Calibri"/>
              <a:sym typeface="Calibri"/>
            </a:endParaRPr>
          </a:p>
          <a:p>
            <a:pPr marL="457200" marR="0" lvl="0" indent="-381000" algn="l" rtl="0">
              <a:lnSpc>
                <a:spcPct val="100000"/>
              </a:lnSpc>
              <a:spcBef>
                <a:spcPts val="0"/>
              </a:spcBef>
              <a:spcAft>
                <a:spcPts val="0"/>
              </a:spcAft>
              <a:buClr>
                <a:srgbClr val="3F3F3F"/>
              </a:buClr>
              <a:buSzPts val="2400"/>
              <a:buFont typeface="Calibri"/>
              <a:buChar char="●"/>
            </a:pPr>
            <a:r>
              <a:rPr lang="es" sz="2400" dirty="0">
                <a:solidFill>
                  <a:srgbClr val="3F3F3F"/>
                </a:solidFill>
                <a:latin typeface="Calibri"/>
                <a:ea typeface="Calibri"/>
                <a:cs typeface="Calibri"/>
                <a:sym typeface="Calibri"/>
              </a:rPr>
              <a:t>Uniformidad</a:t>
            </a:r>
            <a:endParaRPr sz="2100" dirty="0">
              <a:solidFill>
                <a:srgbClr val="202124"/>
              </a:solidFill>
              <a:highlight>
                <a:srgbClr val="F8F9FA"/>
              </a:highlight>
            </a:endParaRPr>
          </a:p>
          <a:p>
            <a:pPr marL="0" marR="0" lvl="0" indent="0" algn="l" rtl="0">
              <a:spcBef>
                <a:spcPts val="0"/>
              </a:spcBef>
              <a:spcAft>
                <a:spcPts val="0"/>
              </a:spcAft>
              <a:buNone/>
            </a:pPr>
            <a:endParaRPr sz="2400" dirty="0">
              <a:solidFill>
                <a:srgbClr val="3F3F3F"/>
              </a:solidFill>
              <a:latin typeface="Calibri"/>
              <a:ea typeface="Calibri"/>
              <a:cs typeface="Calibri"/>
              <a:sym typeface="Calibri"/>
            </a:endParaRPr>
          </a:p>
          <a:p>
            <a:pPr marL="0" marR="0" lvl="0" indent="0" algn="l" rtl="0">
              <a:spcBef>
                <a:spcPts val="0"/>
              </a:spcBef>
              <a:spcAft>
                <a:spcPts val="0"/>
              </a:spcAft>
              <a:buNone/>
            </a:pPr>
            <a:endParaRPr sz="1500" dirty="0">
              <a:solidFill>
                <a:srgbClr val="3F3F3F"/>
              </a:solidFill>
              <a:latin typeface="Calibri"/>
              <a:ea typeface="Calibri"/>
              <a:cs typeface="Calibri"/>
              <a:sym typeface="Calibri"/>
            </a:endParaRPr>
          </a:p>
        </p:txBody>
      </p:sp>
      <p:pic>
        <p:nvPicPr>
          <p:cNvPr id="143" name="Google Shape;143;p2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44" name="Google Shape;144;p26"/>
          <p:cNvSpPr txBox="1"/>
          <p:nvPr/>
        </p:nvSpPr>
        <p:spPr>
          <a:xfrm>
            <a:off x="221456" y="453140"/>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Extra - Calidad de los Datos</a:t>
            </a:r>
            <a:endParaRPr sz="2400" dirty="0">
              <a:solidFill>
                <a:srgbClr val="7F4EBD"/>
              </a:solidFill>
              <a:latin typeface="Calibri"/>
              <a:ea typeface="Calibri"/>
              <a:cs typeface="Calibri"/>
              <a:sym typeface="Calibri"/>
            </a:endParaRPr>
          </a:p>
        </p:txBody>
      </p:sp>
      <p:sp>
        <p:nvSpPr>
          <p:cNvPr id="145" name="Google Shape;145;p26"/>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46" name="Google Shape;146;p26"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47" name="Google Shape;147;p26"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48" name="Google Shape;148;p26"/>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49" name="Google Shape;149;p26"/>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50" name="Google Shape;150;p26"/>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Tree>
    <p:extLst>
      <p:ext uri="{BB962C8B-B14F-4D97-AF65-F5344CB8AC3E}">
        <p14:creationId xmlns:p14="http://schemas.microsoft.com/office/powerpoint/2010/main" val="2989530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8"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pic>
        <p:nvPicPr>
          <p:cNvPr id="178" name="Google Shape;178;p2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6" name="Google Shape;337;p36">
            <a:extLst>
              <a:ext uri="{FF2B5EF4-FFF2-40B4-BE49-F238E27FC236}">
                <a16:creationId xmlns:a16="http://schemas.microsoft.com/office/drawing/2014/main" id="{56F956A6-F2E4-410E-B4CF-8C541A154020}"/>
              </a:ext>
            </a:extLst>
          </p:cNvPr>
          <p:cNvSpPr txBox="1"/>
          <p:nvPr/>
        </p:nvSpPr>
        <p:spPr>
          <a:xfrm>
            <a:off x="221400" y="494240"/>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Extra - Datos para entrenamiento del modelo</a:t>
            </a:r>
          </a:p>
          <a:p>
            <a:pPr marL="0" marR="0" lvl="0" indent="0" algn="l" rtl="0">
              <a:spcBef>
                <a:spcPts val="0"/>
              </a:spcBef>
              <a:spcAft>
                <a:spcPts val="0"/>
              </a:spcAft>
              <a:buNone/>
            </a:pPr>
            <a:endParaRPr lang="es" sz="2400" dirty="0">
              <a:solidFill>
                <a:srgbClr val="7F4EBD"/>
              </a:solidFill>
              <a:latin typeface="Calibri"/>
              <a:ea typeface="Calibri"/>
              <a:cs typeface="Calibri"/>
              <a:sym typeface="Calibri"/>
            </a:endParaRPr>
          </a:p>
          <a:p>
            <a:pPr marL="0" marR="0" lvl="0" indent="0" algn="l" rtl="0">
              <a:spcBef>
                <a:spcPts val="0"/>
              </a:spcBef>
              <a:spcAft>
                <a:spcPts val="0"/>
              </a:spcAft>
              <a:buNone/>
            </a:pPr>
            <a:endParaRPr lang="es" sz="2400" dirty="0">
              <a:solidFill>
                <a:srgbClr val="7F4EBD"/>
              </a:solidFill>
              <a:latin typeface="Calibri"/>
              <a:ea typeface="Calibri"/>
              <a:cs typeface="Calibri"/>
              <a:sym typeface="Calibri"/>
            </a:endParaRPr>
          </a:p>
          <a:p>
            <a:pPr marL="0" marR="0" lvl="0" indent="0" algn="l" rtl="0">
              <a:spcBef>
                <a:spcPts val="0"/>
              </a:spcBef>
              <a:spcAft>
                <a:spcPts val="0"/>
              </a:spcAft>
              <a:buNone/>
            </a:pPr>
            <a:endParaRPr lang="es" sz="2400" dirty="0">
              <a:solidFill>
                <a:srgbClr val="7F4EBD"/>
              </a:solidFill>
              <a:latin typeface="Calibri"/>
              <a:ea typeface="Calibri"/>
              <a:cs typeface="Calibri"/>
              <a:sym typeface="Calibri"/>
            </a:endParaRPr>
          </a:p>
          <a:p>
            <a:pPr marL="0" marR="0" lvl="0" indent="0" algn="l" rtl="0">
              <a:spcBef>
                <a:spcPts val="0"/>
              </a:spcBef>
              <a:spcAft>
                <a:spcPts val="0"/>
              </a:spcAft>
              <a:buNone/>
            </a:pPr>
            <a:endParaRPr lang="es" sz="2400" dirty="0">
              <a:solidFill>
                <a:srgbClr val="7F4EBD"/>
              </a:solidFill>
              <a:latin typeface="Calibri"/>
              <a:ea typeface="Calibri"/>
              <a:cs typeface="Calibri"/>
              <a:sym typeface="Calibri"/>
            </a:endParaRPr>
          </a:p>
          <a:p>
            <a:pPr marL="0" marR="0" lvl="0" indent="0" algn="l" rtl="0">
              <a:spcBef>
                <a:spcPts val="0"/>
              </a:spcBef>
              <a:spcAft>
                <a:spcPts val="0"/>
              </a:spcAft>
              <a:buNone/>
            </a:pPr>
            <a:endParaRPr lang="es" sz="2400" dirty="0">
              <a:solidFill>
                <a:srgbClr val="7F4EBD"/>
              </a:solidFill>
              <a:latin typeface="Calibri"/>
              <a:ea typeface="Calibri"/>
              <a:cs typeface="Calibri"/>
              <a:sym typeface="Calibri"/>
            </a:endParaRPr>
          </a:p>
          <a:p>
            <a:pPr marL="0" marR="0" lvl="0" indent="0" algn="l" rtl="0">
              <a:spcBef>
                <a:spcPts val="0"/>
              </a:spcBef>
              <a:spcAft>
                <a:spcPts val="0"/>
              </a:spcAft>
              <a:buNone/>
            </a:pPr>
            <a:endParaRPr lang="es" sz="2400" dirty="0">
              <a:solidFill>
                <a:srgbClr val="7F4EBD"/>
              </a:solidFill>
              <a:latin typeface="Calibri"/>
              <a:ea typeface="Calibri"/>
              <a:cs typeface="Calibri"/>
              <a:sym typeface="Calibri"/>
            </a:endParaRPr>
          </a:p>
          <a:p>
            <a:pPr marL="0" marR="0" lvl="0" indent="0" algn="l" rtl="0">
              <a:spcBef>
                <a:spcPts val="0"/>
              </a:spcBef>
              <a:spcAft>
                <a:spcPts val="0"/>
              </a:spcAft>
              <a:buNone/>
            </a:pPr>
            <a:endParaRPr lang="es" sz="2400" dirty="0">
              <a:solidFill>
                <a:srgbClr val="7F4EBD"/>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B623119-C999-4A0E-8F83-308F15E5686C}"/>
              </a:ext>
            </a:extLst>
          </p:cNvPr>
          <p:cNvSpPr txBox="1"/>
          <p:nvPr/>
        </p:nvSpPr>
        <p:spPr>
          <a:xfrm>
            <a:off x="221400" y="1204325"/>
            <a:ext cx="8465400" cy="3416320"/>
          </a:xfrm>
          <a:prstGeom prst="rect">
            <a:avLst/>
          </a:prstGeom>
          <a:noFill/>
        </p:spPr>
        <p:txBody>
          <a:bodyPr wrap="square">
            <a:spAutoFit/>
          </a:bodyPr>
          <a:lstStyle/>
          <a:p>
            <a:pPr marL="0" marR="0" lvl="0" indent="0" algn="l" rtl="0">
              <a:spcBef>
                <a:spcPts val="0"/>
              </a:spcBef>
              <a:spcAft>
                <a:spcPts val="0"/>
              </a:spcAft>
              <a:buNone/>
            </a:pPr>
            <a:r>
              <a:rPr lang="es-AR" sz="2400" dirty="0">
                <a:solidFill>
                  <a:srgbClr val="3F3F3F"/>
                </a:solidFill>
                <a:latin typeface="Calibri"/>
                <a:ea typeface="Calibri"/>
                <a:cs typeface="Calibri"/>
                <a:sym typeface="Calibri"/>
              </a:rPr>
              <a:t>Antes de entrenar un modelo hay que definir </a:t>
            </a:r>
            <a:r>
              <a:rPr lang="es-AR" sz="2400" b="1" dirty="0">
                <a:solidFill>
                  <a:srgbClr val="3F3F3F"/>
                </a:solidFill>
                <a:latin typeface="Calibri"/>
                <a:ea typeface="Calibri"/>
                <a:cs typeface="Calibri"/>
                <a:sym typeface="Calibri"/>
              </a:rPr>
              <a:t>qué variables </a:t>
            </a:r>
            <a:r>
              <a:rPr lang="es-AR" sz="2400" dirty="0">
                <a:solidFill>
                  <a:srgbClr val="3F3F3F"/>
                </a:solidFill>
                <a:latin typeface="Calibri"/>
                <a:ea typeface="Calibri"/>
                <a:cs typeface="Calibri"/>
                <a:sym typeface="Calibri"/>
              </a:rPr>
              <a:t>se utilizaran, para esto es posible tener en cuenta las hipótesis, las correlaciones entre las variables, el conocimiento sobre los datos. También es posible probar distintas combinaciones e ir viendo los resultados de los modelos. </a:t>
            </a:r>
          </a:p>
          <a:p>
            <a:pPr marL="0" marR="0" lvl="0" indent="0" algn="l" rtl="0">
              <a:spcBef>
                <a:spcPts val="0"/>
              </a:spcBef>
              <a:spcAft>
                <a:spcPts val="0"/>
              </a:spcAft>
              <a:buNone/>
            </a:pPr>
            <a:endParaRPr lang="es-AR" sz="2400" dirty="0">
              <a:solidFill>
                <a:srgbClr val="3F3F3F"/>
              </a:solidFill>
              <a:latin typeface="Calibri"/>
              <a:ea typeface="Calibri"/>
              <a:cs typeface="Calibri"/>
              <a:sym typeface="Calibri"/>
            </a:endParaRPr>
          </a:p>
          <a:p>
            <a:pPr marL="0" marR="0" lvl="0" indent="0" algn="l" rtl="0">
              <a:spcBef>
                <a:spcPts val="0"/>
              </a:spcBef>
              <a:spcAft>
                <a:spcPts val="0"/>
              </a:spcAft>
              <a:buNone/>
            </a:pPr>
            <a:r>
              <a:rPr lang="es-AR" sz="2400" dirty="0">
                <a:solidFill>
                  <a:srgbClr val="3F3F3F"/>
                </a:solidFill>
                <a:latin typeface="Calibri"/>
                <a:ea typeface="Calibri"/>
                <a:cs typeface="Calibri"/>
                <a:sym typeface="Calibri"/>
              </a:rPr>
              <a:t>En el entrenamiento de un modelo: </a:t>
            </a:r>
          </a:p>
          <a:p>
            <a:pPr marL="342900" marR="0" lvl="0" indent="-342900" algn="l" rtl="0">
              <a:spcBef>
                <a:spcPts val="0"/>
              </a:spcBef>
              <a:spcAft>
                <a:spcPts val="0"/>
              </a:spcAft>
              <a:buFontTx/>
              <a:buChar char="-"/>
            </a:pPr>
            <a:r>
              <a:rPr lang="es-AR" sz="2400" dirty="0">
                <a:solidFill>
                  <a:srgbClr val="3F3F3F"/>
                </a:solidFill>
                <a:latin typeface="Calibri"/>
                <a:ea typeface="Calibri"/>
                <a:cs typeface="Calibri"/>
                <a:sym typeface="Calibri"/>
              </a:rPr>
              <a:t>No puede haber valores nulos</a:t>
            </a:r>
          </a:p>
          <a:p>
            <a:pPr marL="342900" marR="0" lvl="0" indent="-342900" algn="l" rtl="0">
              <a:spcBef>
                <a:spcPts val="0"/>
              </a:spcBef>
              <a:spcAft>
                <a:spcPts val="0"/>
              </a:spcAft>
              <a:buFontTx/>
              <a:buChar char="-"/>
            </a:pPr>
            <a:r>
              <a:rPr lang="es-AR" sz="2400" dirty="0">
                <a:solidFill>
                  <a:srgbClr val="3F3F3F"/>
                </a:solidFill>
                <a:latin typeface="Calibri"/>
                <a:ea typeface="Calibri"/>
                <a:cs typeface="Calibri"/>
                <a:sym typeface="Calibri"/>
              </a:rPr>
              <a:t>No puede haber variables categóricas</a:t>
            </a:r>
          </a:p>
        </p:txBody>
      </p:sp>
      <p:sp>
        <p:nvSpPr>
          <p:cNvPr id="9" name="Google Shape;145;p26">
            <a:extLst>
              <a:ext uri="{FF2B5EF4-FFF2-40B4-BE49-F238E27FC236}">
                <a16:creationId xmlns:a16="http://schemas.microsoft.com/office/drawing/2014/main" id="{18E92EF2-E72A-428D-A20A-11BF4DC68DE0}"/>
              </a:ext>
            </a:extLst>
          </p:cNvPr>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8" name="Google Shape;195;p29" descr="Código QR&#10;&#10;Descripción generada automáticamente">
            <a:extLst>
              <a:ext uri="{FF2B5EF4-FFF2-40B4-BE49-F238E27FC236}">
                <a16:creationId xmlns:a16="http://schemas.microsoft.com/office/drawing/2014/main" id="{779E6163-2744-765B-335E-C767C90DB8D4}"/>
              </a:ext>
            </a:extLst>
          </p:cNvPr>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spTree>
    <p:extLst>
      <p:ext uri="{BB962C8B-B14F-4D97-AF65-F5344CB8AC3E}">
        <p14:creationId xmlns:p14="http://schemas.microsoft.com/office/powerpoint/2010/main" val="2030165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30"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8" name="Google Shape;198;p30"/>
          <p:cNvSpPr txBox="1"/>
          <p:nvPr/>
        </p:nvSpPr>
        <p:spPr>
          <a:xfrm>
            <a:off x="221450" y="1017038"/>
            <a:ext cx="8829300" cy="406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900">
                <a:solidFill>
                  <a:srgbClr val="3F3F3F"/>
                </a:solidFill>
                <a:latin typeface="Calibri"/>
                <a:ea typeface="Calibri"/>
                <a:cs typeface="Calibri"/>
                <a:sym typeface="Calibri"/>
              </a:rPr>
              <a:t>Algunas estrategias para resolver este problema son: </a:t>
            </a:r>
            <a:endParaRPr sz="1900">
              <a:solidFill>
                <a:srgbClr val="3F3F3F"/>
              </a:solidFill>
              <a:latin typeface="Calibri"/>
              <a:ea typeface="Calibri"/>
              <a:cs typeface="Calibri"/>
              <a:sym typeface="Calibri"/>
            </a:endParaRPr>
          </a:p>
          <a:p>
            <a:pPr marL="0" marR="0" lvl="0" indent="0" algn="l" rtl="0">
              <a:lnSpc>
                <a:spcPct val="100000"/>
              </a:lnSpc>
              <a:spcBef>
                <a:spcPts val="1000"/>
              </a:spcBef>
              <a:spcAft>
                <a:spcPts val="0"/>
              </a:spcAft>
              <a:buNone/>
            </a:pPr>
            <a:endParaRPr sz="1900">
              <a:solidFill>
                <a:srgbClr val="3F3F3F"/>
              </a:solidFill>
              <a:latin typeface="Calibri"/>
              <a:ea typeface="Calibri"/>
              <a:cs typeface="Calibri"/>
              <a:sym typeface="Calibri"/>
            </a:endParaRPr>
          </a:p>
          <a:p>
            <a:pPr marL="0" marR="0" lvl="0" indent="0" algn="l" rtl="0">
              <a:lnSpc>
                <a:spcPct val="100000"/>
              </a:lnSpc>
              <a:spcBef>
                <a:spcPts val="1000"/>
              </a:spcBef>
              <a:spcAft>
                <a:spcPts val="0"/>
              </a:spcAft>
              <a:buNone/>
            </a:pPr>
            <a:endParaRPr sz="1900">
              <a:solidFill>
                <a:srgbClr val="3F3F3F"/>
              </a:solidFill>
              <a:latin typeface="Calibri"/>
              <a:ea typeface="Calibri"/>
              <a:cs typeface="Calibri"/>
              <a:sym typeface="Calibri"/>
            </a:endParaRPr>
          </a:p>
          <a:p>
            <a:pPr marL="0" marR="0" lvl="0" indent="0" algn="l" rtl="0">
              <a:lnSpc>
                <a:spcPct val="100000"/>
              </a:lnSpc>
              <a:spcBef>
                <a:spcPts val="1000"/>
              </a:spcBef>
              <a:spcAft>
                <a:spcPts val="0"/>
              </a:spcAft>
              <a:buNone/>
            </a:pPr>
            <a:endParaRPr sz="2200">
              <a:solidFill>
                <a:srgbClr val="3F3F3F"/>
              </a:solidFill>
              <a:latin typeface="Calibri"/>
              <a:ea typeface="Calibri"/>
              <a:cs typeface="Calibri"/>
              <a:sym typeface="Calibri"/>
            </a:endParaRPr>
          </a:p>
          <a:p>
            <a:pPr marL="0" marR="0" lvl="0" indent="0" algn="l" rtl="0">
              <a:lnSpc>
                <a:spcPct val="100000"/>
              </a:lnSpc>
              <a:spcBef>
                <a:spcPts val="1000"/>
              </a:spcBef>
              <a:spcAft>
                <a:spcPts val="0"/>
              </a:spcAft>
              <a:buNone/>
            </a:pPr>
            <a:endParaRPr sz="2200">
              <a:solidFill>
                <a:srgbClr val="3F3F3F"/>
              </a:solidFill>
              <a:latin typeface="Calibri"/>
              <a:ea typeface="Calibri"/>
              <a:cs typeface="Calibri"/>
              <a:sym typeface="Calibri"/>
            </a:endParaRPr>
          </a:p>
          <a:p>
            <a:pPr marL="0" marR="0" lvl="0" indent="0" algn="l" rtl="0">
              <a:lnSpc>
                <a:spcPct val="100000"/>
              </a:lnSpc>
              <a:spcBef>
                <a:spcPts val="1000"/>
              </a:spcBef>
              <a:spcAft>
                <a:spcPts val="1000"/>
              </a:spcAft>
              <a:buNone/>
            </a:pPr>
            <a:endParaRPr sz="2200">
              <a:solidFill>
                <a:srgbClr val="3F3F3F"/>
              </a:solidFill>
              <a:latin typeface="Calibri"/>
              <a:ea typeface="Calibri"/>
              <a:cs typeface="Calibri"/>
              <a:sym typeface="Calibri"/>
            </a:endParaRPr>
          </a:p>
        </p:txBody>
      </p:sp>
      <p:pic>
        <p:nvPicPr>
          <p:cNvPr id="199" name="Google Shape;199;p30"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00" name="Google Shape;200;p30"/>
          <p:cNvSpPr txBox="1"/>
          <p:nvPr/>
        </p:nvSpPr>
        <p:spPr>
          <a:xfrm>
            <a:off x="221456" y="453140"/>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Extra - Integridad - Valores faltantes</a:t>
            </a:r>
            <a:endParaRPr sz="2400" dirty="0">
              <a:solidFill>
                <a:srgbClr val="7F4EBD"/>
              </a:solidFill>
              <a:latin typeface="Calibri"/>
              <a:ea typeface="Calibri"/>
              <a:cs typeface="Calibri"/>
              <a:sym typeface="Calibri"/>
            </a:endParaRPr>
          </a:p>
        </p:txBody>
      </p:sp>
      <p:sp>
        <p:nvSpPr>
          <p:cNvPr id="201" name="Google Shape;201;p30"/>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02" name="Google Shape;202;p30"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203" name="Google Shape;203;p30"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04" name="Google Shape;204;p30"/>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205" name="Google Shape;205;p30"/>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06" name="Google Shape;206;p30"/>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207" name="Google Shape;207;p30"/>
          <p:cNvSpPr txBox="1"/>
          <p:nvPr/>
        </p:nvSpPr>
        <p:spPr>
          <a:xfrm>
            <a:off x="279825" y="1399475"/>
            <a:ext cx="2738400" cy="2770500"/>
          </a:xfrm>
          <a:prstGeom prst="rect">
            <a:avLst/>
          </a:prstGeom>
          <a:noFill/>
          <a:ln w="19050" cap="flat" cmpd="sng">
            <a:solidFill>
              <a:srgbClr val="7F4EBD"/>
            </a:solidFill>
            <a:prstDash val="dash"/>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b="1">
                <a:latin typeface="Calibri"/>
                <a:ea typeface="Calibri"/>
                <a:cs typeface="Calibri"/>
                <a:sym typeface="Calibri"/>
              </a:rPr>
              <a:t>Descartar</a:t>
            </a:r>
            <a:endParaRPr b="1">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r>
              <a:rPr lang="es">
                <a:latin typeface="Calibri"/>
                <a:ea typeface="Calibri"/>
                <a:cs typeface="Calibri"/>
                <a:sym typeface="Calibri"/>
              </a:rPr>
              <a:t>Si los valores perdidos en una columna rara vez ocurren y ocurren al azar, entonces la solución más fácil y directa es eliminar las observaciones (filas) que tienen valores perdidos.</a:t>
            </a:r>
            <a:endParaRPr>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r>
              <a:rPr lang="es">
                <a:latin typeface="Calibri"/>
                <a:ea typeface="Calibri"/>
                <a:cs typeface="Calibri"/>
                <a:sym typeface="Calibri"/>
              </a:rPr>
              <a:t>Si faltan la mayoría de los valores de la columna y se producen al azar, una decisión típica es descartar toda la columna.</a:t>
            </a:r>
            <a:endParaRPr>
              <a:latin typeface="Calibri"/>
              <a:ea typeface="Calibri"/>
              <a:cs typeface="Calibri"/>
              <a:sym typeface="Calibri"/>
            </a:endParaRPr>
          </a:p>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30"/>
          <p:cNvSpPr txBox="1"/>
          <p:nvPr/>
        </p:nvSpPr>
        <p:spPr>
          <a:xfrm>
            <a:off x="3182225" y="1399475"/>
            <a:ext cx="2738400" cy="2770500"/>
          </a:xfrm>
          <a:prstGeom prst="rect">
            <a:avLst/>
          </a:prstGeom>
          <a:noFill/>
          <a:ln w="19050" cap="flat" cmpd="sng">
            <a:solidFill>
              <a:srgbClr val="7F4EBD"/>
            </a:solidFill>
            <a:prstDash val="dash"/>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b="1">
                <a:latin typeface="Calibri"/>
                <a:ea typeface="Calibri"/>
                <a:cs typeface="Calibri"/>
                <a:sym typeface="Calibri"/>
              </a:rPr>
              <a:t>Imputar</a:t>
            </a:r>
            <a:endParaRPr b="1">
              <a:latin typeface="Calibri"/>
              <a:ea typeface="Calibri"/>
              <a:cs typeface="Calibri"/>
              <a:sym typeface="Calibri"/>
            </a:endParaRPr>
          </a:p>
          <a:p>
            <a:pPr marL="0" lvl="0" indent="0" algn="just" rtl="0">
              <a:spcBef>
                <a:spcPts val="0"/>
              </a:spcBef>
              <a:spcAft>
                <a:spcPts val="0"/>
              </a:spcAft>
              <a:buNone/>
            </a:pPr>
            <a:r>
              <a:rPr lang="es">
                <a:latin typeface="Calibri"/>
                <a:ea typeface="Calibri"/>
                <a:cs typeface="Calibri"/>
                <a:sym typeface="Calibri"/>
              </a:rPr>
              <a:t>Significa calcular el valor faltante en base a otras observaciones. Algunos métodos para resolverlo:</a:t>
            </a:r>
            <a:endParaRPr>
              <a:latin typeface="Calibri"/>
              <a:ea typeface="Calibri"/>
              <a:cs typeface="Calibri"/>
              <a:sym typeface="Calibri"/>
            </a:endParaRPr>
          </a:p>
          <a:p>
            <a:pPr marL="0" lvl="0" indent="0" algn="just" rtl="0">
              <a:spcBef>
                <a:spcPts val="0"/>
              </a:spcBef>
              <a:spcAft>
                <a:spcPts val="0"/>
              </a:spcAft>
              <a:buNone/>
            </a:pPr>
            <a:r>
              <a:rPr lang="es">
                <a:latin typeface="Calibri"/>
                <a:ea typeface="Calibri"/>
                <a:cs typeface="Calibri"/>
                <a:sym typeface="Calibri"/>
              </a:rPr>
              <a:t>Por valores estadísticos - media, mediana,  etc</a:t>
            </a:r>
            <a:endParaRPr>
              <a:latin typeface="Calibri"/>
              <a:ea typeface="Calibri"/>
              <a:cs typeface="Calibri"/>
              <a:sym typeface="Calibri"/>
            </a:endParaRPr>
          </a:p>
          <a:p>
            <a:pPr marL="0" lvl="0" indent="0" algn="just" rtl="0">
              <a:spcBef>
                <a:spcPts val="0"/>
              </a:spcBef>
              <a:spcAft>
                <a:spcPts val="0"/>
              </a:spcAft>
              <a:buNone/>
            </a:pPr>
            <a:r>
              <a:rPr lang="es">
                <a:latin typeface="Calibri"/>
                <a:ea typeface="Calibri"/>
                <a:cs typeface="Calibri"/>
                <a:sym typeface="Calibri"/>
              </a:rPr>
              <a:t>Regresión linear - en relación a otras variables</a:t>
            </a:r>
            <a:endParaRPr>
              <a:latin typeface="Calibri"/>
              <a:ea typeface="Calibri"/>
              <a:cs typeface="Calibri"/>
              <a:sym typeface="Calibri"/>
            </a:endParaRPr>
          </a:p>
          <a:p>
            <a:pPr marL="0" lvl="0" indent="0" algn="just" rtl="0">
              <a:spcBef>
                <a:spcPts val="0"/>
              </a:spcBef>
              <a:spcAft>
                <a:spcPts val="0"/>
              </a:spcAft>
              <a:buNone/>
            </a:pPr>
            <a:r>
              <a:rPr lang="es">
                <a:latin typeface="Calibri"/>
                <a:ea typeface="Calibri"/>
                <a:cs typeface="Calibri"/>
                <a:sym typeface="Calibri"/>
              </a:rPr>
              <a:t>Copiando valores de otras observaciones similares - solo cuando existen mucha cantidad de datos</a:t>
            </a:r>
            <a:endParaRPr>
              <a:latin typeface="Calibri"/>
              <a:ea typeface="Calibri"/>
              <a:cs typeface="Calibri"/>
              <a:sym typeface="Calibri"/>
            </a:endParaRPr>
          </a:p>
        </p:txBody>
      </p:sp>
      <p:sp>
        <p:nvSpPr>
          <p:cNvPr id="209" name="Google Shape;209;p30"/>
          <p:cNvSpPr txBox="1"/>
          <p:nvPr/>
        </p:nvSpPr>
        <p:spPr>
          <a:xfrm>
            <a:off x="6084625" y="1399475"/>
            <a:ext cx="2738400" cy="2770500"/>
          </a:xfrm>
          <a:prstGeom prst="rect">
            <a:avLst/>
          </a:prstGeom>
          <a:noFill/>
          <a:ln w="19050" cap="flat" cmpd="sng">
            <a:solidFill>
              <a:srgbClr val="7F4EBD"/>
            </a:solidFill>
            <a:prstDash val="dash"/>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b="1">
                <a:latin typeface="Calibri"/>
                <a:ea typeface="Calibri"/>
                <a:cs typeface="Calibri"/>
                <a:sym typeface="Calibri"/>
              </a:rPr>
              <a:t>Marcar</a:t>
            </a:r>
            <a:endParaRPr b="1">
              <a:latin typeface="Calibri"/>
              <a:ea typeface="Calibri"/>
              <a:cs typeface="Calibri"/>
              <a:sym typeface="Calibri"/>
            </a:endParaRPr>
          </a:p>
          <a:p>
            <a:pPr marL="0" lvl="0" indent="0" algn="just" rtl="0">
              <a:spcBef>
                <a:spcPts val="0"/>
              </a:spcBef>
              <a:spcAft>
                <a:spcPts val="0"/>
              </a:spcAft>
              <a:buNone/>
            </a:pPr>
            <a:r>
              <a:rPr lang="es">
                <a:latin typeface="Calibri"/>
                <a:ea typeface="Calibri"/>
                <a:cs typeface="Calibri"/>
                <a:sym typeface="Calibri"/>
              </a:rPr>
              <a:t>Significa indicar que el dato está faltando. Algunos argumentan que completar los valores faltantes conduce a una pérdida de información, independientemente del método de imputación que usemos. Esto se debe a que decir que faltan datos es informativo en sí mismo y el algoritmo debería saberlo.</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extLst>
      <p:ext uri="{BB962C8B-B14F-4D97-AF65-F5344CB8AC3E}">
        <p14:creationId xmlns:p14="http://schemas.microsoft.com/office/powerpoint/2010/main" val="1650314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118c520c789_0_0"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pic>
        <p:nvPicPr>
          <p:cNvPr id="166" name="Google Shape;166;g118c520c789_0_0" descr="Gráfico, Gráfico de líneas&#10;&#10;Descripción generada automáticamente"/>
          <p:cNvPicPr preferRelativeResize="0"/>
          <p:nvPr/>
        </p:nvPicPr>
        <p:blipFill rotWithShape="1">
          <a:blip r:embed="rId4">
            <a:alphaModFix amt="50000"/>
          </a:blip>
          <a:srcRect/>
          <a:stretch/>
        </p:blipFill>
        <p:spPr>
          <a:xfrm>
            <a:off x="7258047" y="4310706"/>
            <a:ext cx="1792773" cy="739216"/>
          </a:xfrm>
          <a:prstGeom prst="rect">
            <a:avLst/>
          </a:prstGeom>
          <a:noFill/>
          <a:ln>
            <a:noFill/>
          </a:ln>
        </p:spPr>
      </p:pic>
      <p:sp>
        <p:nvSpPr>
          <p:cNvPr id="167" name="Google Shape;167;g118c520c789_0_0"/>
          <p:cNvSpPr txBox="1"/>
          <p:nvPr/>
        </p:nvSpPr>
        <p:spPr>
          <a:xfrm>
            <a:off x="221400" y="77004"/>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dirty="0">
                <a:solidFill>
                  <a:srgbClr val="7F4EBD"/>
                </a:solidFill>
                <a:latin typeface="Calibri"/>
                <a:ea typeface="Calibri"/>
                <a:cs typeface="Calibri"/>
                <a:sym typeface="Calibri"/>
              </a:rPr>
              <a:t>Extra - </a:t>
            </a:r>
            <a:r>
              <a:rPr lang="es" sz="2400" b="0" i="0" u="none" strike="noStrike" cap="none" dirty="0">
                <a:solidFill>
                  <a:srgbClr val="7F4EBD"/>
                </a:solidFill>
                <a:latin typeface="Calibri"/>
                <a:ea typeface="Calibri"/>
                <a:cs typeface="Calibri"/>
                <a:sym typeface="Calibri"/>
              </a:rPr>
              <a:t>Variables</a:t>
            </a:r>
            <a:endParaRPr dirty="0"/>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p:txBody>
      </p:sp>
      <p:sp>
        <p:nvSpPr>
          <p:cNvPr id="168" name="Google Shape;168;g118c520c789_0_0"/>
          <p:cNvSpPr/>
          <p:nvPr/>
        </p:nvSpPr>
        <p:spPr>
          <a:xfrm>
            <a:off x="293227" y="517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69" name="Google Shape;169;g118c520c789_0_0"/>
          <p:cNvSpPr txBox="1"/>
          <p:nvPr/>
        </p:nvSpPr>
        <p:spPr>
          <a:xfrm>
            <a:off x="1949670" y="934739"/>
            <a:ext cx="1839300" cy="708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Numéricas (Cuantitativas)</a:t>
            </a:r>
            <a:endParaRPr sz="2000" b="0" i="0" u="none" strike="noStrike" cap="none">
              <a:solidFill>
                <a:srgbClr val="3F3F3F"/>
              </a:solidFill>
              <a:latin typeface="Calibri"/>
              <a:ea typeface="Calibri"/>
              <a:cs typeface="Calibri"/>
              <a:sym typeface="Calibri"/>
            </a:endParaRPr>
          </a:p>
        </p:txBody>
      </p:sp>
      <p:sp>
        <p:nvSpPr>
          <p:cNvPr id="170" name="Google Shape;170;g118c520c789_0_0"/>
          <p:cNvSpPr txBox="1"/>
          <p:nvPr/>
        </p:nvSpPr>
        <p:spPr>
          <a:xfrm>
            <a:off x="6031086" y="2322487"/>
            <a:ext cx="3071700" cy="9543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400" b="0" i="0" u="none" strike="noStrike" cap="none">
                <a:solidFill>
                  <a:srgbClr val="3F3F3F"/>
                </a:solidFill>
                <a:latin typeface="Calibri"/>
                <a:ea typeface="Calibri"/>
                <a:cs typeface="Calibri"/>
                <a:sym typeface="Calibri"/>
              </a:rPr>
              <a:t>Tienen un orden. Para modelos:</a:t>
            </a:r>
            <a:endParaRPr sz="14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3F3F3F"/>
                </a:solidFill>
                <a:latin typeface="Calibri"/>
                <a:ea typeface="Calibri"/>
                <a:cs typeface="Calibri"/>
                <a:sym typeface="Calibri"/>
              </a:rPr>
              <a:t>Codificación con números en orden: (Ejemplo: Excelente -5, Muy bueno-4, Bueno-3, Regular-2, Malo-1</a:t>
            </a:r>
            <a:endParaRPr sz="1400" b="0" i="0" u="none" strike="noStrike" cap="none">
              <a:solidFill>
                <a:srgbClr val="3F3F3F"/>
              </a:solidFill>
              <a:latin typeface="Calibri"/>
              <a:ea typeface="Calibri"/>
              <a:cs typeface="Calibri"/>
              <a:sym typeface="Calibri"/>
            </a:endParaRPr>
          </a:p>
        </p:txBody>
      </p:sp>
      <p:sp>
        <p:nvSpPr>
          <p:cNvPr id="171" name="Google Shape;171;g118c520c789_0_0"/>
          <p:cNvSpPr txBox="1"/>
          <p:nvPr/>
        </p:nvSpPr>
        <p:spPr>
          <a:xfrm>
            <a:off x="6047669" y="3488804"/>
            <a:ext cx="3071700" cy="7389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3F3F3F"/>
                </a:solidFill>
                <a:latin typeface="Calibri"/>
                <a:ea typeface="Calibri"/>
                <a:cs typeface="Calibri"/>
                <a:sym typeface="Calibri"/>
              </a:rPr>
              <a:t>No tienen un orden. Para modelos: Codificación: Se deben crear Variables Dummies</a:t>
            </a:r>
            <a:endParaRPr sz="1400" b="0" i="0" u="none" strike="noStrike" cap="none">
              <a:solidFill>
                <a:srgbClr val="3F3F3F"/>
              </a:solidFill>
              <a:latin typeface="Calibri"/>
              <a:ea typeface="Calibri"/>
              <a:cs typeface="Calibri"/>
              <a:sym typeface="Calibri"/>
            </a:endParaRPr>
          </a:p>
        </p:txBody>
      </p:sp>
      <p:sp>
        <p:nvSpPr>
          <p:cNvPr id="172" name="Google Shape;172;g118c520c789_0_0"/>
          <p:cNvSpPr txBox="1"/>
          <p:nvPr/>
        </p:nvSpPr>
        <p:spPr>
          <a:xfrm>
            <a:off x="1949770" y="2938861"/>
            <a:ext cx="1839300" cy="708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Categóricas (Cualitativas)</a:t>
            </a:r>
            <a:endParaRPr sz="2000" b="0" i="0" u="none" strike="noStrike" cap="none">
              <a:solidFill>
                <a:srgbClr val="3F3F3F"/>
              </a:solidFill>
              <a:latin typeface="Calibri"/>
              <a:ea typeface="Calibri"/>
              <a:cs typeface="Calibri"/>
              <a:sym typeface="Calibri"/>
            </a:endParaRPr>
          </a:p>
        </p:txBody>
      </p:sp>
      <p:sp>
        <p:nvSpPr>
          <p:cNvPr id="173" name="Google Shape;173;g118c520c789_0_0"/>
          <p:cNvSpPr txBox="1"/>
          <p:nvPr/>
        </p:nvSpPr>
        <p:spPr>
          <a:xfrm>
            <a:off x="4065423" y="2571446"/>
            <a:ext cx="1689300" cy="4002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Ordinales</a:t>
            </a:r>
            <a:endParaRPr/>
          </a:p>
        </p:txBody>
      </p:sp>
      <p:sp>
        <p:nvSpPr>
          <p:cNvPr id="174" name="Google Shape;174;g118c520c789_0_0"/>
          <p:cNvSpPr txBox="1"/>
          <p:nvPr/>
        </p:nvSpPr>
        <p:spPr>
          <a:xfrm>
            <a:off x="4073673" y="3658152"/>
            <a:ext cx="1689300" cy="4002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Nominales</a:t>
            </a:r>
            <a:endParaRPr/>
          </a:p>
        </p:txBody>
      </p:sp>
      <p:cxnSp>
        <p:nvCxnSpPr>
          <p:cNvPr id="175" name="Google Shape;175;g118c520c789_0_0"/>
          <p:cNvCxnSpPr>
            <a:stCxn id="176" idx="3"/>
            <a:endCxn id="172" idx="0"/>
          </p:cNvCxnSpPr>
          <p:nvPr/>
        </p:nvCxnSpPr>
        <p:spPr>
          <a:xfrm>
            <a:off x="1765507" y="2260892"/>
            <a:ext cx="1104000" cy="678000"/>
          </a:xfrm>
          <a:prstGeom prst="straightConnector1">
            <a:avLst/>
          </a:prstGeom>
          <a:noFill/>
          <a:ln w="9525" cap="flat" cmpd="sng">
            <a:solidFill>
              <a:srgbClr val="3E6EC2"/>
            </a:solidFill>
            <a:prstDash val="solid"/>
            <a:round/>
            <a:headEnd type="none" w="sm" len="sm"/>
            <a:tailEnd type="none" w="sm" len="sm"/>
          </a:ln>
        </p:spPr>
      </p:cxnSp>
      <p:cxnSp>
        <p:nvCxnSpPr>
          <p:cNvPr id="177" name="Google Shape;177;g118c520c789_0_0"/>
          <p:cNvCxnSpPr>
            <a:stCxn id="176" idx="3"/>
            <a:endCxn id="169" idx="2"/>
          </p:cNvCxnSpPr>
          <p:nvPr/>
        </p:nvCxnSpPr>
        <p:spPr>
          <a:xfrm rot="10800000" flipH="1">
            <a:off x="1765507" y="1642592"/>
            <a:ext cx="1103700" cy="618300"/>
          </a:xfrm>
          <a:prstGeom prst="straightConnector1">
            <a:avLst/>
          </a:prstGeom>
          <a:noFill/>
          <a:ln w="9525" cap="flat" cmpd="sng">
            <a:solidFill>
              <a:srgbClr val="3E6EC2"/>
            </a:solidFill>
            <a:prstDash val="solid"/>
            <a:round/>
            <a:headEnd type="none" w="sm" len="sm"/>
            <a:tailEnd type="none" w="sm" len="sm"/>
          </a:ln>
        </p:spPr>
      </p:cxnSp>
      <p:cxnSp>
        <p:nvCxnSpPr>
          <p:cNvPr id="178" name="Google Shape;178;g118c520c789_0_0"/>
          <p:cNvCxnSpPr>
            <a:stCxn id="172" idx="3"/>
            <a:endCxn id="173" idx="1"/>
          </p:cNvCxnSpPr>
          <p:nvPr/>
        </p:nvCxnSpPr>
        <p:spPr>
          <a:xfrm rot="10800000" flipH="1">
            <a:off x="3789070" y="2771461"/>
            <a:ext cx="276300" cy="521400"/>
          </a:xfrm>
          <a:prstGeom prst="straightConnector1">
            <a:avLst/>
          </a:prstGeom>
          <a:noFill/>
          <a:ln w="9525" cap="flat" cmpd="sng">
            <a:solidFill>
              <a:srgbClr val="3E6EC2"/>
            </a:solidFill>
            <a:prstDash val="solid"/>
            <a:round/>
            <a:headEnd type="none" w="sm" len="sm"/>
            <a:tailEnd type="none" w="sm" len="sm"/>
          </a:ln>
        </p:spPr>
      </p:cxnSp>
      <p:cxnSp>
        <p:nvCxnSpPr>
          <p:cNvPr id="179" name="Google Shape;179;g118c520c789_0_0"/>
          <p:cNvCxnSpPr>
            <a:stCxn id="172" idx="3"/>
            <a:endCxn id="174" idx="1"/>
          </p:cNvCxnSpPr>
          <p:nvPr/>
        </p:nvCxnSpPr>
        <p:spPr>
          <a:xfrm>
            <a:off x="3789070" y="3292861"/>
            <a:ext cx="284700" cy="565500"/>
          </a:xfrm>
          <a:prstGeom prst="straightConnector1">
            <a:avLst/>
          </a:prstGeom>
          <a:noFill/>
          <a:ln w="9525" cap="flat" cmpd="sng">
            <a:solidFill>
              <a:srgbClr val="3E6EC2"/>
            </a:solidFill>
            <a:prstDash val="solid"/>
            <a:round/>
            <a:headEnd type="none" w="sm" len="sm"/>
            <a:tailEnd type="none" w="sm" len="sm"/>
          </a:ln>
        </p:spPr>
      </p:cxnSp>
      <p:sp>
        <p:nvSpPr>
          <p:cNvPr id="176" name="Google Shape;176;g118c520c789_0_0"/>
          <p:cNvSpPr txBox="1"/>
          <p:nvPr/>
        </p:nvSpPr>
        <p:spPr>
          <a:xfrm>
            <a:off x="76207" y="2060792"/>
            <a:ext cx="1689300" cy="4002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Variables</a:t>
            </a:r>
            <a:endParaRPr sz="2000" b="0" i="0" u="none" strike="noStrike" cap="none">
              <a:solidFill>
                <a:srgbClr val="3F3F3F"/>
              </a:solidFill>
              <a:latin typeface="Calibri"/>
              <a:ea typeface="Calibri"/>
              <a:cs typeface="Calibri"/>
              <a:sym typeface="Calibri"/>
            </a:endParaRPr>
          </a:p>
        </p:txBody>
      </p:sp>
      <p:sp>
        <p:nvSpPr>
          <p:cNvPr id="180" name="Google Shape;180;g118c520c789_0_0"/>
          <p:cNvSpPr txBox="1"/>
          <p:nvPr/>
        </p:nvSpPr>
        <p:spPr>
          <a:xfrm>
            <a:off x="4056295" y="1462467"/>
            <a:ext cx="1689300" cy="4002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Continua</a:t>
            </a:r>
            <a:endParaRPr sz="2000" b="0" i="0" u="none" strike="noStrike" cap="none">
              <a:solidFill>
                <a:srgbClr val="3F3F3F"/>
              </a:solidFill>
              <a:latin typeface="Calibri"/>
              <a:ea typeface="Calibri"/>
              <a:cs typeface="Calibri"/>
              <a:sym typeface="Calibri"/>
            </a:endParaRPr>
          </a:p>
        </p:txBody>
      </p:sp>
      <p:sp>
        <p:nvSpPr>
          <p:cNvPr id="181" name="Google Shape;181;g118c520c789_0_0"/>
          <p:cNvSpPr txBox="1"/>
          <p:nvPr/>
        </p:nvSpPr>
        <p:spPr>
          <a:xfrm>
            <a:off x="4083170" y="652881"/>
            <a:ext cx="1689300" cy="4002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Discreta</a:t>
            </a:r>
            <a:endParaRPr sz="2000" b="0" i="0" u="none" strike="noStrike" cap="none">
              <a:solidFill>
                <a:srgbClr val="3F3F3F"/>
              </a:solidFill>
              <a:latin typeface="Calibri"/>
              <a:ea typeface="Calibri"/>
              <a:cs typeface="Calibri"/>
              <a:sym typeface="Calibri"/>
            </a:endParaRPr>
          </a:p>
        </p:txBody>
      </p:sp>
      <p:cxnSp>
        <p:nvCxnSpPr>
          <p:cNvPr id="182" name="Google Shape;182;g118c520c789_0_0"/>
          <p:cNvCxnSpPr>
            <a:endCxn id="181" idx="1"/>
          </p:cNvCxnSpPr>
          <p:nvPr/>
        </p:nvCxnSpPr>
        <p:spPr>
          <a:xfrm rot="10800000" flipH="1">
            <a:off x="3788870" y="852981"/>
            <a:ext cx="294300" cy="436800"/>
          </a:xfrm>
          <a:prstGeom prst="straightConnector1">
            <a:avLst/>
          </a:prstGeom>
          <a:noFill/>
          <a:ln w="9525" cap="flat" cmpd="sng">
            <a:solidFill>
              <a:srgbClr val="3E6EC2"/>
            </a:solidFill>
            <a:prstDash val="solid"/>
            <a:round/>
            <a:headEnd type="none" w="sm" len="sm"/>
            <a:tailEnd type="none" w="sm" len="sm"/>
          </a:ln>
        </p:spPr>
      </p:cxnSp>
      <p:cxnSp>
        <p:nvCxnSpPr>
          <p:cNvPr id="183" name="Google Shape;183;g118c520c789_0_0"/>
          <p:cNvCxnSpPr>
            <a:stCxn id="169" idx="3"/>
            <a:endCxn id="180" idx="1"/>
          </p:cNvCxnSpPr>
          <p:nvPr/>
        </p:nvCxnSpPr>
        <p:spPr>
          <a:xfrm>
            <a:off x="3788970" y="1288739"/>
            <a:ext cx="267300" cy="373800"/>
          </a:xfrm>
          <a:prstGeom prst="straightConnector1">
            <a:avLst/>
          </a:prstGeom>
          <a:noFill/>
          <a:ln w="9525" cap="flat" cmpd="sng">
            <a:solidFill>
              <a:srgbClr val="3E6EC2"/>
            </a:solidFill>
            <a:prstDash val="solid"/>
            <a:round/>
            <a:headEnd type="none" w="sm" len="sm"/>
            <a:tailEnd type="none" w="sm" len="sm"/>
          </a:ln>
        </p:spPr>
      </p:cxnSp>
      <p:sp>
        <p:nvSpPr>
          <p:cNvPr id="184" name="Google Shape;184;g118c520c789_0_0"/>
          <p:cNvSpPr txBox="1"/>
          <p:nvPr/>
        </p:nvSpPr>
        <p:spPr>
          <a:xfrm>
            <a:off x="6012920" y="488871"/>
            <a:ext cx="3071700" cy="7389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3F3F3F"/>
                </a:solidFill>
                <a:latin typeface="Calibri"/>
                <a:ea typeface="Calibri"/>
                <a:cs typeface="Calibri"/>
                <a:sym typeface="Calibri"/>
              </a:rPr>
              <a:t>No puede tomar un valor entre dos consecutivos (ej: edad, cantidad de personas)</a:t>
            </a:r>
            <a:endParaRPr sz="1400" b="0" i="0" u="none" strike="noStrike" cap="none">
              <a:solidFill>
                <a:srgbClr val="3F3F3F"/>
              </a:solidFill>
              <a:latin typeface="Calibri"/>
              <a:ea typeface="Calibri"/>
              <a:cs typeface="Calibri"/>
              <a:sym typeface="Calibri"/>
            </a:endParaRPr>
          </a:p>
        </p:txBody>
      </p:sp>
      <p:sp>
        <p:nvSpPr>
          <p:cNvPr id="185" name="Google Shape;185;g118c520c789_0_0"/>
          <p:cNvSpPr txBox="1"/>
          <p:nvPr/>
        </p:nvSpPr>
        <p:spPr>
          <a:xfrm>
            <a:off x="6012920" y="1421526"/>
            <a:ext cx="3071700" cy="5232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3F3F3F"/>
                </a:solidFill>
                <a:latin typeface="Calibri"/>
                <a:ea typeface="Calibri"/>
                <a:cs typeface="Calibri"/>
                <a:sym typeface="Calibri"/>
              </a:rPr>
              <a:t>Puede tomar cualquier valor dentro de un intervalo (ej: peso, precio)</a:t>
            </a:r>
            <a:endParaRPr sz="1400" b="0" i="0" u="none" strike="noStrike" cap="none">
              <a:solidFill>
                <a:srgbClr val="3F3F3F"/>
              </a:solidFill>
              <a:latin typeface="Calibri"/>
              <a:ea typeface="Calibri"/>
              <a:cs typeface="Calibri"/>
              <a:sym typeface="Calibri"/>
            </a:endParaRPr>
          </a:p>
        </p:txBody>
      </p:sp>
      <p:cxnSp>
        <p:nvCxnSpPr>
          <p:cNvPr id="186" name="Google Shape;186;g118c520c789_0_0"/>
          <p:cNvCxnSpPr>
            <a:stCxn id="181" idx="3"/>
            <a:endCxn id="184" idx="1"/>
          </p:cNvCxnSpPr>
          <p:nvPr/>
        </p:nvCxnSpPr>
        <p:spPr>
          <a:xfrm>
            <a:off x="5772470" y="852981"/>
            <a:ext cx="240600" cy="5400"/>
          </a:xfrm>
          <a:prstGeom prst="straightConnector1">
            <a:avLst/>
          </a:prstGeom>
          <a:noFill/>
          <a:ln w="9525" cap="flat" cmpd="sng">
            <a:solidFill>
              <a:srgbClr val="3E6EC2"/>
            </a:solidFill>
            <a:prstDash val="solid"/>
            <a:round/>
            <a:headEnd type="none" w="sm" len="sm"/>
            <a:tailEnd type="triangle" w="med" len="med"/>
          </a:ln>
        </p:spPr>
      </p:cxnSp>
      <p:cxnSp>
        <p:nvCxnSpPr>
          <p:cNvPr id="187" name="Google Shape;187;g118c520c789_0_0"/>
          <p:cNvCxnSpPr/>
          <p:nvPr/>
        </p:nvCxnSpPr>
        <p:spPr>
          <a:xfrm>
            <a:off x="5792470" y="1691142"/>
            <a:ext cx="240600" cy="5400"/>
          </a:xfrm>
          <a:prstGeom prst="straightConnector1">
            <a:avLst/>
          </a:prstGeom>
          <a:noFill/>
          <a:ln w="9525" cap="flat" cmpd="sng">
            <a:solidFill>
              <a:srgbClr val="3E6EC2"/>
            </a:solidFill>
            <a:prstDash val="solid"/>
            <a:round/>
            <a:headEnd type="none" w="sm" len="sm"/>
            <a:tailEnd type="triangle" w="med" len="med"/>
          </a:ln>
        </p:spPr>
      </p:cxnSp>
      <p:cxnSp>
        <p:nvCxnSpPr>
          <p:cNvPr id="188" name="Google Shape;188;g118c520c789_0_0"/>
          <p:cNvCxnSpPr/>
          <p:nvPr/>
        </p:nvCxnSpPr>
        <p:spPr>
          <a:xfrm>
            <a:off x="5772421" y="2842434"/>
            <a:ext cx="240600" cy="5400"/>
          </a:xfrm>
          <a:prstGeom prst="straightConnector1">
            <a:avLst/>
          </a:prstGeom>
          <a:noFill/>
          <a:ln w="9525" cap="flat" cmpd="sng">
            <a:solidFill>
              <a:srgbClr val="3E6EC2"/>
            </a:solidFill>
            <a:prstDash val="solid"/>
            <a:round/>
            <a:headEnd type="none" w="sm" len="sm"/>
            <a:tailEnd type="triangle" w="med" len="med"/>
          </a:ln>
        </p:spPr>
      </p:cxnSp>
      <p:cxnSp>
        <p:nvCxnSpPr>
          <p:cNvPr id="189" name="Google Shape;189;g118c520c789_0_0"/>
          <p:cNvCxnSpPr/>
          <p:nvPr/>
        </p:nvCxnSpPr>
        <p:spPr>
          <a:xfrm>
            <a:off x="5772417" y="3959723"/>
            <a:ext cx="240600" cy="5400"/>
          </a:xfrm>
          <a:prstGeom prst="straightConnector1">
            <a:avLst/>
          </a:prstGeom>
          <a:noFill/>
          <a:ln w="9525" cap="flat" cmpd="sng">
            <a:solidFill>
              <a:srgbClr val="3E6EC2"/>
            </a:solidFill>
            <a:prstDash val="solid"/>
            <a:round/>
            <a:headEnd type="none" w="sm" len="sm"/>
            <a:tailEnd type="triangle" w="med" len="med"/>
          </a:ln>
        </p:spPr>
      </p:cxnSp>
      <p:sp>
        <p:nvSpPr>
          <p:cNvPr id="190" name="Google Shape;190;g118c520c789_0_0"/>
          <p:cNvSpPr txBox="1"/>
          <p:nvPr/>
        </p:nvSpPr>
        <p:spPr>
          <a:xfrm>
            <a:off x="0" y="4876983"/>
            <a:ext cx="88800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000" b="0" i="0" u="none" strike="noStrike" cap="none">
              <a:solidFill>
                <a:schemeClr val="dk1"/>
              </a:solidFill>
              <a:latin typeface="Calibri"/>
              <a:ea typeface="Calibri"/>
              <a:cs typeface="Calibri"/>
              <a:sym typeface="Calibri"/>
            </a:endParaRPr>
          </a:p>
        </p:txBody>
      </p:sp>
      <p:pic>
        <p:nvPicPr>
          <p:cNvPr id="191" name="Google Shape;191;g118c520c789_0_0"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92" name="Google Shape;192;g118c520c789_0_0"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93" name="Google Shape;193;g118c520c789_0_0"/>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194" name="Google Shape;194;g118c520c789_0_0"/>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95" name="Google Shape;195;g118c520c789_0_0"/>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Tree>
    <p:extLst>
      <p:ext uri="{BB962C8B-B14F-4D97-AF65-F5344CB8AC3E}">
        <p14:creationId xmlns:p14="http://schemas.microsoft.com/office/powerpoint/2010/main" val="440670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g118c520c789_0_396" descr="Patrón de fondo&#10;&#10;Descripción generada automáticamente"/>
          <p:cNvPicPr preferRelativeResize="0"/>
          <p:nvPr/>
        </p:nvPicPr>
        <p:blipFill rotWithShape="1">
          <a:blip r:embed="rId3">
            <a:alphaModFix/>
          </a:blip>
          <a:srcRect/>
          <a:stretch/>
        </p:blipFill>
        <p:spPr>
          <a:xfrm rot="10800000">
            <a:off x="71573" y="86635"/>
            <a:ext cx="992845" cy="1955209"/>
          </a:xfrm>
          <a:prstGeom prst="rect">
            <a:avLst/>
          </a:prstGeom>
          <a:noFill/>
          <a:ln>
            <a:noFill/>
          </a:ln>
        </p:spPr>
      </p:pic>
      <p:sp>
        <p:nvSpPr>
          <p:cNvPr id="390" name="Google Shape;390;g118c520c789_0_396"/>
          <p:cNvSpPr txBox="1"/>
          <p:nvPr/>
        </p:nvSpPr>
        <p:spPr>
          <a:xfrm>
            <a:off x="221400" y="799924"/>
            <a:ext cx="8850900" cy="4617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 sz="1500" b="0" i="0" u="none" strike="noStrike" cap="none" dirty="0">
                <a:solidFill>
                  <a:schemeClr val="dk1"/>
                </a:solidFill>
                <a:latin typeface="Calibri"/>
                <a:ea typeface="Calibri"/>
                <a:cs typeface="Calibri"/>
                <a:sym typeface="Calibri"/>
              </a:rPr>
              <a:t>Variables dummies: Variable ficticias que solo puede tomar como valor 0 y 1. Se utiliza para indicar la presencia o ausencia de valores categóricos</a:t>
            </a:r>
            <a:endParaRPr sz="15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chemeClr val="dk1"/>
                </a:solidFill>
                <a:latin typeface="Calibri"/>
                <a:ea typeface="Calibri"/>
                <a:cs typeface="Calibri"/>
                <a:sym typeface="Calibri"/>
              </a:rPr>
              <a:t>Al tener una variable categórica nominal: se generan columnas de tal manera que cada columna es una categoría que tiene como valor 0 y 1</a:t>
            </a:r>
            <a:endParaRPr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chemeClr val="dk1"/>
                </a:solidFill>
                <a:latin typeface="Calibri"/>
                <a:ea typeface="Calibri"/>
                <a:cs typeface="Calibri"/>
                <a:sym typeface="Calibri"/>
              </a:rPr>
              <a:t>Ejemplo. Variable </a:t>
            </a:r>
            <a:r>
              <a:rPr lang="es" dirty="0">
                <a:solidFill>
                  <a:schemeClr val="dk1"/>
                </a:solidFill>
                <a:latin typeface="Calibri"/>
                <a:ea typeface="Calibri"/>
                <a:cs typeface="Calibri"/>
                <a:sym typeface="Calibri"/>
              </a:rPr>
              <a:t>Descripción </a:t>
            </a: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chemeClr val="dk1"/>
                </a:solidFill>
                <a:latin typeface="Calibri"/>
                <a:ea typeface="Calibri"/>
                <a:cs typeface="Calibri"/>
                <a:sym typeface="Calibri"/>
              </a:rPr>
              <a:t>en el dat</a:t>
            </a:r>
            <a:r>
              <a:rPr lang="es" dirty="0">
                <a:solidFill>
                  <a:schemeClr val="dk1"/>
                </a:solidFill>
                <a:latin typeface="Calibri"/>
                <a:ea typeface="Calibri"/>
                <a:cs typeface="Calibri"/>
                <a:sym typeface="Calibri"/>
              </a:rPr>
              <a:t>aset Clima</a:t>
            </a:r>
            <a:r>
              <a:rPr lang="es" sz="1400" b="0" i="0" u="none" strike="noStrike" cap="none" dirty="0">
                <a:solidFill>
                  <a:schemeClr val="dk1"/>
                </a:solidFill>
                <a:latin typeface="Calibri"/>
                <a:ea typeface="Calibri"/>
                <a:cs typeface="Calibri"/>
                <a:sym typeface="Calibri"/>
              </a:rPr>
              <a:t>:</a:t>
            </a: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 i="1" dirty="0">
                <a:solidFill>
                  <a:schemeClr val="dk1"/>
                </a:solidFill>
                <a:latin typeface="Calibri"/>
                <a:ea typeface="Calibri"/>
                <a:cs typeface="Calibri"/>
                <a:sym typeface="Calibri"/>
              </a:rPr>
              <a:t>En la Notebook lo realizaremos </a:t>
            </a:r>
            <a:endParaRPr i="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 b="1" dirty="0">
                <a:solidFill>
                  <a:schemeClr val="dk1"/>
                </a:solidFill>
                <a:latin typeface="Calibri"/>
                <a:ea typeface="Calibri"/>
                <a:cs typeface="Calibri"/>
                <a:sym typeface="Calibri"/>
              </a:rPr>
              <a:t>Python</a:t>
            </a:r>
            <a:r>
              <a:rPr lang="es" dirty="0">
                <a:solidFill>
                  <a:schemeClr val="dk1"/>
                </a:solidFill>
                <a:latin typeface="Calibri"/>
                <a:ea typeface="Calibri"/>
                <a:cs typeface="Calibri"/>
                <a:sym typeface="Calibri"/>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s" dirty="0">
                <a:solidFill>
                  <a:schemeClr val="dk1"/>
                </a:solidFill>
                <a:latin typeface="Calibri"/>
                <a:ea typeface="Calibri"/>
                <a:cs typeface="Calibri"/>
                <a:sym typeface="Calibri"/>
              </a:rPr>
              <a:t>Función de pandas </a:t>
            </a:r>
            <a:r>
              <a:rPr lang="es" dirty="0">
                <a:solidFill>
                  <a:schemeClr val="dk1"/>
                </a:solidFill>
                <a:latin typeface="Book Antiqua"/>
                <a:ea typeface="Book Antiqua"/>
                <a:cs typeface="Book Antiqua"/>
                <a:sym typeface="Book Antiqua"/>
              </a:rPr>
              <a:t>get_</a:t>
            </a:r>
            <a:r>
              <a:rPr lang="es" i="1" dirty="0">
                <a:solidFill>
                  <a:schemeClr val="dk1"/>
                </a:solidFill>
                <a:latin typeface="Book Antiqua"/>
                <a:ea typeface="Book Antiqua"/>
                <a:cs typeface="Book Antiqua"/>
                <a:sym typeface="Book Antiqua"/>
              </a:rPr>
              <a:t>dummies</a:t>
            </a:r>
            <a:r>
              <a:rPr lang="es" dirty="0">
                <a:solidFill>
                  <a:schemeClr val="dk1"/>
                </a:solidFill>
                <a:latin typeface="Book Antiqua"/>
                <a:ea typeface="Book Antiqua"/>
                <a:cs typeface="Book Antiqua"/>
                <a:sym typeface="Book Antiqua"/>
              </a:rPr>
              <a:t> </a:t>
            </a:r>
            <a:endParaRPr dirty="0">
              <a:solidFill>
                <a:schemeClr val="dk1"/>
              </a:solidFill>
              <a:latin typeface="Book Antiqua"/>
              <a:ea typeface="Book Antiqua"/>
              <a:cs typeface="Book Antiqua"/>
              <a:sym typeface="Book Antiqua"/>
            </a:endParaRPr>
          </a:p>
          <a:p>
            <a:pPr marL="0" lvl="0" indent="0" algn="l" rtl="0">
              <a:spcBef>
                <a:spcPts val="0"/>
              </a:spcBef>
              <a:spcAft>
                <a:spcPts val="0"/>
              </a:spcAft>
              <a:buClr>
                <a:schemeClr val="dk1"/>
              </a:buClr>
              <a:buSzPts val="1100"/>
              <a:buFont typeface="Arial"/>
              <a:buNone/>
            </a:pPr>
            <a:r>
              <a:rPr lang="es" dirty="0">
                <a:solidFill>
                  <a:schemeClr val="dk1"/>
                </a:solidFill>
                <a:latin typeface="Calibri"/>
                <a:ea typeface="Calibri"/>
                <a:cs typeface="Calibri"/>
                <a:sym typeface="Calibri"/>
              </a:rPr>
              <a:t>o crear una función </a:t>
            </a:r>
            <a:endParaRPr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 dirty="0">
                <a:solidFill>
                  <a:schemeClr val="dk1"/>
                </a:solidFill>
                <a:latin typeface="Calibri"/>
                <a:ea typeface="Calibri"/>
                <a:cs typeface="Calibri"/>
                <a:sym typeface="Calibri"/>
              </a:rPr>
              <a:t>(también hay implementación</a:t>
            </a:r>
            <a:endParaRPr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 dirty="0">
                <a:solidFill>
                  <a:schemeClr val="dk1"/>
                </a:solidFill>
                <a:latin typeface="Calibri"/>
                <a:ea typeface="Calibri"/>
                <a:cs typeface="Calibri"/>
                <a:sym typeface="Calibri"/>
              </a:rPr>
              <a:t> de Scikit-learn: </a:t>
            </a:r>
            <a:r>
              <a:rPr lang="es" dirty="0">
                <a:solidFill>
                  <a:schemeClr val="dk1"/>
                </a:solidFill>
                <a:latin typeface="Book Antiqua"/>
                <a:ea typeface="Book Antiqua"/>
                <a:cs typeface="Book Antiqua"/>
                <a:sym typeface="Book Antiqua"/>
              </a:rPr>
              <a:t>OneHotEncoder</a:t>
            </a:r>
            <a:r>
              <a:rPr lang="es" dirty="0">
                <a:solidFill>
                  <a:schemeClr val="dk1"/>
                </a:solidFill>
                <a:latin typeface="Calibri"/>
                <a:ea typeface="Calibri"/>
                <a:cs typeface="Calibri"/>
                <a:sym typeface="Calibri"/>
              </a:rPr>
              <a:t>)</a:t>
            </a: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4000" b="0" i="0" u="none" strike="noStrike" cap="none" dirty="0">
              <a:solidFill>
                <a:schemeClr val="dk1"/>
              </a:solidFill>
              <a:latin typeface="Calibri"/>
              <a:ea typeface="Calibri"/>
              <a:cs typeface="Calibri"/>
              <a:sym typeface="Calibri"/>
            </a:endParaRPr>
          </a:p>
        </p:txBody>
      </p:sp>
      <p:sp>
        <p:nvSpPr>
          <p:cNvPr id="391" name="Google Shape;391;g118c520c789_0_396"/>
          <p:cNvSpPr txBox="1"/>
          <p:nvPr/>
        </p:nvSpPr>
        <p:spPr>
          <a:xfrm>
            <a:off x="221400" y="482208"/>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dirty="0">
                <a:solidFill>
                  <a:srgbClr val="7F4EBD"/>
                </a:solidFill>
                <a:latin typeface="Calibri"/>
                <a:ea typeface="Calibri"/>
                <a:cs typeface="Calibri"/>
                <a:sym typeface="Calibri"/>
              </a:rPr>
              <a:t>Extra - </a:t>
            </a:r>
            <a:r>
              <a:rPr lang="es" sz="2400" b="0" i="0" u="none" strike="noStrike" cap="none" dirty="0">
                <a:solidFill>
                  <a:srgbClr val="7F4EBD"/>
                </a:solidFill>
                <a:latin typeface="Calibri"/>
                <a:ea typeface="Calibri"/>
                <a:cs typeface="Calibri"/>
                <a:sym typeface="Calibri"/>
              </a:rPr>
              <a:t>Variables dummies</a:t>
            </a:r>
            <a:endParaRPr dirty="0"/>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p:txBody>
      </p:sp>
      <p:sp>
        <p:nvSpPr>
          <p:cNvPr id="392" name="Google Shape;392;g118c520c789_0_396"/>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93" name="Google Shape;393;g118c520c789_0_396" descr="Imagen que contiene Logotipo&#10;&#10;Descripción generada automáticamente"/>
          <p:cNvPicPr preferRelativeResize="0"/>
          <p:nvPr/>
        </p:nvPicPr>
        <p:blipFill rotWithShape="1">
          <a:blip r:embed="rId4">
            <a:alphaModFix amt="50000"/>
          </a:blip>
          <a:srcRect/>
          <a:stretch/>
        </p:blipFill>
        <p:spPr>
          <a:xfrm>
            <a:off x="4201086" y="4274448"/>
            <a:ext cx="1677454" cy="620709"/>
          </a:xfrm>
          <a:prstGeom prst="rect">
            <a:avLst/>
          </a:prstGeom>
          <a:noFill/>
          <a:ln>
            <a:noFill/>
          </a:ln>
        </p:spPr>
      </p:pic>
      <p:pic>
        <p:nvPicPr>
          <p:cNvPr id="394" name="Google Shape;394;g118c520c789_0_396"/>
          <p:cNvPicPr preferRelativeResize="0"/>
          <p:nvPr/>
        </p:nvPicPr>
        <p:blipFill rotWithShape="1">
          <a:blip r:embed="rId5">
            <a:alphaModFix amt="51000"/>
          </a:blip>
          <a:srcRect/>
          <a:stretch/>
        </p:blipFill>
        <p:spPr>
          <a:xfrm>
            <a:off x="1136660" y="4344051"/>
            <a:ext cx="582237" cy="513667"/>
          </a:xfrm>
          <a:prstGeom prst="rect">
            <a:avLst/>
          </a:prstGeom>
          <a:noFill/>
          <a:ln>
            <a:noFill/>
          </a:ln>
        </p:spPr>
      </p:pic>
      <p:pic>
        <p:nvPicPr>
          <p:cNvPr id="395" name="Google Shape;395;g118c520c789_0_396"/>
          <p:cNvPicPr preferRelativeResize="0"/>
          <p:nvPr/>
        </p:nvPicPr>
        <p:blipFill rotWithShape="1">
          <a:blip r:embed="rId6">
            <a:alphaModFix amt="50000"/>
          </a:blip>
          <a:srcRect/>
          <a:stretch/>
        </p:blipFill>
        <p:spPr>
          <a:xfrm>
            <a:off x="2081486" y="4397573"/>
            <a:ext cx="1913515" cy="406622"/>
          </a:xfrm>
          <a:prstGeom prst="rect">
            <a:avLst/>
          </a:prstGeom>
          <a:noFill/>
          <a:ln>
            <a:noFill/>
          </a:ln>
        </p:spPr>
      </p:pic>
      <p:pic>
        <p:nvPicPr>
          <p:cNvPr id="396" name="Google Shape;396;g118c520c789_0_396"/>
          <p:cNvPicPr preferRelativeResize="0"/>
          <p:nvPr/>
        </p:nvPicPr>
        <p:blipFill rotWithShape="1">
          <a:blip r:embed="rId7">
            <a:alphaModFix amt="50000"/>
          </a:blip>
          <a:srcRect/>
          <a:stretch/>
        </p:blipFill>
        <p:spPr>
          <a:xfrm>
            <a:off x="6084625" y="4274448"/>
            <a:ext cx="1495334" cy="811134"/>
          </a:xfrm>
          <a:prstGeom prst="rect">
            <a:avLst/>
          </a:prstGeom>
          <a:noFill/>
          <a:ln>
            <a:noFill/>
          </a:ln>
        </p:spPr>
      </p:pic>
      <p:pic>
        <p:nvPicPr>
          <p:cNvPr id="397" name="Google Shape;397;g118c520c789_0_396" descr="Código QR&#10;&#10;Descripción generada automáticamente"/>
          <p:cNvPicPr preferRelativeResize="0"/>
          <p:nvPr/>
        </p:nvPicPr>
        <p:blipFill rotWithShape="1">
          <a:blip r:embed="rId6">
            <a:alphaModFix amt="35000"/>
          </a:blip>
          <a:srcRect/>
          <a:stretch/>
        </p:blipFill>
        <p:spPr>
          <a:xfrm>
            <a:off x="8285028" y="123231"/>
            <a:ext cx="718457" cy="152672"/>
          </a:xfrm>
          <a:prstGeom prst="rect">
            <a:avLst/>
          </a:prstGeom>
          <a:noFill/>
          <a:ln>
            <a:noFill/>
          </a:ln>
        </p:spPr>
      </p:pic>
      <p:pic>
        <p:nvPicPr>
          <p:cNvPr id="398" name="Google Shape;398;g118c520c789_0_396"/>
          <p:cNvPicPr preferRelativeResize="0"/>
          <p:nvPr/>
        </p:nvPicPr>
        <p:blipFill rotWithShape="1">
          <a:blip r:embed="rId8">
            <a:alphaModFix/>
          </a:blip>
          <a:srcRect l="48313" t="50395" r="19953" b="25823"/>
          <a:stretch/>
        </p:blipFill>
        <p:spPr>
          <a:xfrm>
            <a:off x="3032962" y="1994925"/>
            <a:ext cx="5591089" cy="2355725"/>
          </a:xfrm>
          <a:prstGeom prst="rect">
            <a:avLst/>
          </a:prstGeom>
          <a:noFill/>
          <a:ln>
            <a:noFill/>
          </a:ln>
        </p:spPr>
      </p:pic>
    </p:spTree>
    <p:extLst>
      <p:ext uri="{BB962C8B-B14F-4D97-AF65-F5344CB8AC3E}">
        <p14:creationId xmlns:p14="http://schemas.microsoft.com/office/powerpoint/2010/main" val="29838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2"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91" name="Google Shape;91;p2"/>
          <p:cNvSpPr txBox="1"/>
          <p:nvPr/>
        </p:nvSpPr>
        <p:spPr>
          <a:xfrm>
            <a:off x="3270249" y="877703"/>
            <a:ext cx="5486400" cy="3456327"/>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s" sz="2200" b="0" i="0" u="none" strike="noStrike" cap="none" dirty="0">
                <a:solidFill>
                  <a:srgbClr val="3F3F3F"/>
                </a:solidFill>
                <a:latin typeface="Calibri"/>
                <a:ea typeface="Calibri"/>
                <a:cs typeface="Calibri"/>
                <a:sym typeface="Calibri"/>
              </a:rPr>
              <a:t>Inteligencia Artificial es un campo de estudio que combina matemática, estadística e informática para intentar desarrollar tecnología que pueda mostrar inteligencia humana.</a:t>
            </a:r>
            <a:endParaRPr dirty="0"/>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dirty="0">
                <a:solidFill>
                  <a:srgbClr val="3F3F3F"/>
                </a:solidFill>
                <a:latin typeface="Calibri"/>
                <a:ea typeface="Calibri"/>
                <a:cs typeface="Calibri"/>
                <a:sym typeface="Calibri"/>
              </a:rPr>
              <a:t>“Crear programas de ordenador o máquinas capaces de conductas que consideraríamos inteligentes si las efectuaran seres humanos”</a:t>
            </a:r>
            <a:r>
              <a:rPr lang="es" sz="2400" b="0" i="0" u="none" strike="noStrike" cap="none" dirty="0">
                <a:solidFill>
                  <a:srgbClr val="3F3F3F"/>
                </a:solidFill>
                <a:latin typeface="Calibri"/>
                <a:ea typeface="Calibri"/>
                <a:cs typeface="Calibri"/>
                <a:sym typeface="Calibri"/>
              </a:rPr>
              <a:t> </a:t>
            </a:r>
          </a:p>
          <a:p>
            <a:pPr marL="0" marR="0" lvl="0" indent="0" algn="l" rtl="0">
              <a:lnSpc>
                <a:spcPct val="100000"/>
              </a:lnSpc>
              <a:spcBef>
                <a:spcPts val="600"/>
              </a:spcBef>
              <a:spcAft>
                <a:spcPts val="0"/>
              </a:spcAft>
              <a:buClr>
                <a:srgbClr val="000000"/>
              </a:buClr>
              <a:buSzPts val="2200"/>
              <a:buFont typeface="Arial"/>
              <a:buNone/>
            </a:pPr>
            <a:r>
              <a:rPr lang="es" sz="1800" b="0" i="0" u="none" strike="noStrike" cap="none" dirty="0">
                <a:solidFill>
                  <a:srgbClr val="3F3F3F"/>
                </a:solidFill>
                <a:latin typeface="Calibri"/>
                <a:ea typeface="Calibri"/>
                <a:cs typeface="Calibri"/>
                <a:sym typeface="Calibri"/>
              </a:rPr>
              <a:t>(Kaplan, Jerry: </a:t>
            </a:r>
            <a:r>
              <a:rPr lang="es" sz="1800" b="0" i="1" u="none" strike="noStrike" cap="none" dirty="0">
                <a:solidFill>
                  <a:srgbClr val="3F3F3F"/>
                </a:solidFill>
                <a:latin typeface="Calibri"/>
                <a:ea typeface="Calibri"/>
                <a:cs typeface="Calibri"/>
                <a:sym typeface="Calibri"/>
              </a:rPr>
              <a:t>Inteligencia artificial. Lo que todo el mundo debe saber</a:t>
            </a:r>
            <a:r>
              <a:rPr lang="es" sz="1800" b="0" i="0" u="none" strike="noStrike" cap="none" dirty="0">
                <a:solidFill>
                  <a:srgbClr val="3F3F3F"/>
                </a:solidFill>
                <a:latin typeface="Calibri"/>
                <a:ea typeface="Calibri"/>
                <a:cs typeface="Calibri"/>
                <a:sym typeface="Calibri"/>
              </a:rPr>
              <a:t>, 2017)</a:t>
            </a:r>
            <a:endParaRPr dirty="0"/>
          </a:p>
        </p:txBody>
      </p:sp>
      <p:pic>
        <p:nvPicPr>
          <p:cNvPr id="92" name="Google Shape;92;p2"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93" name="Google Shape;93;p2"/>
          <p:cNvSpPr txBox="1"/>
          <p:nvPr/>
        </p:nvSpPr>
        <p:spPr>
          <a:xfrm>
            <a:off x="221456" y="4391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Inteligencia Artificial</a:t>
            </a:r>
            <a:endParaRPr sz="2400" b="0" i="0" u="none" strike="noStrike" cap="none">
              <a:solidFill>
                <a:srgbClr val="7F4EBD"/>
              </a:solidFill>
              <a:latin typeface="Calibri"/>
              <a:ea typeface="Calibri"/>
              <a:cs typeface="Calibri"/>
              <a:sym typeface="Calibri"/>
            </a:endParaRPr>
          </a:p>
        </p:txBody>
      </p:sp>
      <p:sp>
        <p:nvSpPr>
          <p:cNvPr id="94" name="Google Shape;94;p2"/>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95" name="Google Shape;95;p2" descr="Dominará la Inteligencia artificial a la humanidad?"/>
          <p:cNvPicPr preferRelativeResize="0"/>
          <p:nvPr/>
        </p:nvPicPr>
        <p:blipFill rotWithShape="1">
          <a:blip r:embed="rId5">
            <a:alphaModFix/>
          </a:blip>
          <a:srcRect/>
          <a:stretch/>
        </p:blipFill>
        <p:spPr>
          <a:xfrm>
            <a:off x="387351" y="1420152"/>
            <a:ext cx="2643037" cy="1982278"/>
          </a:xfrm>
          <a:prstGeom prst="rect">
            <a:avLst/>
          </a:prstGeom>
          <a:noFill/>
          <a:ln>
            <a:noFill/>
          </a:ln>
        </p:spPr>
      </p:pic>
      <p:sp>
        <p:nvSpPr>
          <p:cNvPr id="96" name="Google Shape;96;p2"/>
          <p:cNvSpPr txBox="1"/>
          <p:nvPr/>
        </p:nvSpPr>
        <p:spPr>
          <a:xfrm>
            <a:off x="387350" y="3402430"/>
            <a:ext cx="2643000" cy="5079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s" sz="900" b="0" i="0" u="none" strike="noStrike" cap="none">
                <a:solidFill>
                  <a:srgbClr val="000000"/>
                </a:solidFill>
                <a:latin typeface="Calibri"/>
                <a:ea typeface="Calibri"/>
                <a:cs typeface="Calibri"/>
                <a:sym typeface="Calibri"/>
              </a:rPr>
              <a:t>Fuente: https://www.pandasecurity.com/es/mediacenter/mobile-news/inteligencia-artificial/</a:t>
            </a:r>
            <a:endParaRPr sz="900" b="0" i="0" u="none" strike="noStrike" cap="none">
              <a:solidFill>
                <a:srgbClr val="000000"/>
              </a:solidFill>
              <a:latin typeface="Calibri"/>
              <a:ea typeface="Calibri"/>
              <a:cs typeface="Calibri"/>
              <a:sym typeface="Calibri"/>
            </a:endParaRPr>
          </a:p>
        </p:txBody>
      </p:sp>
      <p:pic>
        <p:nvPicPr>
          <p:cNvPr id="97" name="Google Shape;97;p2"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98" name="Google Shape;98;p2"/>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99" name="Google Shape;99;p2"/>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100" name="Google Shape;100;p2"/>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101" name="Google Shape;101;p2" descr="Código QR&#10;&#10;Descripción generada automáticamente"/>
          <p:cNvPicPr preferRelativeResize="0"/>
          <p:nvPr/>
        </p:nvPicPr>
        <p:blipFill rotWithShape="1">
          <a:blip r:embed="rId8">
            <a:alphaModFix amt="35000"/>
          </a:blip>
          <a:srcRect/>
          <a:stretch/>
        </p:blipFill>
        <p:spPr>
          <a:xfrm>
            <a:off x="8285028" y="85131"/>
            <a:ext cx="718457" cy="15267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g11861354a2f_0_186" descr="Patrón de fondo&#10;&#10;Descripción generada automáticamente"/>
          <p:cNvPicPr preferRelativeResize="0"/>
          <p:nvPr/>
        </p:nvPicPr>
        <p:blipFill rotWithShape="1">
          <a:blip r:embed="rId3">
            <a:alphaModFix/>
          </a:blip>
          <a:srcRect/>
          <a:stretch/>
        </p:blipFill>
        <p:spPr>
          <a:xfrm rot="10800000">
            <a:off x="99792" y="47371"/>
            <a:ext cx="992845" cy="1955209"/>
          </a:xfrm>
          <a:prstGeom prst="rect">
            <a:avLst/>
          </a:prstGeom>
          <a:noFill/>
          <a:ln>
            <a:noFill/>
          </a:ln>
        </p:spPr>
      </p:pic>
      <p:pic>
        <p:nvPicPr>
          <p:cNvPr id="198" name="Google Shape;198;g11861354a2f_0_18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02" name="Google Shape;202;g11861354a2f_0_186"/>
          <p:cNvSpPr txBox="1"/>
          <p:nvPr/>
        </p:nvSpPr>
        <p:spPr>
          <a:xfrm>
            <a:off x="99792" y="108183"/>
            <a:ext cx="55068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dirty="0">
                <a:solidFill>
                  <a:srgbClr val="7F4EBD"/>
                </a:solidFill>
                <a:latin typeface="Calibri"/>
                <a:ea typeface="Calibri"/>
                <a:cs typeface="Calibri"/>
                <a:sym typeface="Calibri"/>
              </a:rPr>
              <a:t>Extra - </a:t>
            </a:r>
            <a:r>
              <a:rPr lang="es" sz="2400" b="0" i="0" u="none" strike="noStrike" cap="none" dirty="0">
                <a:solidFill>
                  <a:srgbClr val="7F4EBD"/>
                </a:solidFill>
                <a:latin typeface="Calibri"/>
                <a:ea typeface="Calibri"/>
                <a:cs typeface="Calibri"/>
                <a:sym typeface="Calibri"/>
              </a:rPr>
              <a:t>Definición Datos X e y</a:t>
            </a:r>
            <a:endParaRPr sz="2400" b="0" i="0" u="none" strike="noStrike" cap="none" dirty="0">
              <a:solidFill>
                <a:srgbClr val="7F4EBD"/>
              </a:solidFill>
              <a:latin typeface="Calibri"/>
              <a:ea typeface="Calibri"/>
              <a:cs typeface="Calibri"/>
              <a:sym typeface="Calibri"/>
            </a:endParaRPr>
          </a:p>
        </p:txBody>
      </p:sp>
      <p:sp>
        <p:nvSpPr>
          <p:cNvPr id="203" name="Google Shape;203;g11861354a2f_0_186"/>
          <p:cNvSpPr/>
          <p:nvPr/>
        </p:nvSpPr>
        <p:spPr>
          <a:xfrm>
            <a:off x="99792" y="546783"/>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04" name="Google Shape;204;g11861354a2f_0_186"/>
          <p:cNvSpPr txBox="1"/>
          <p:nvPr/>
        </p:nvSpPr>
        <p:spPr>
          <a:xfrm>
            <a:off x="192505" y="554070"/>
            <a:ext cx="86265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b="0" i="0" u="none" strike="noStrike" cap="none" dirty="0">
                <a:solidFill>
                  <a:srgbClr val="000000"/>
                </a:solidFill>
                <a:latin typeface="Calibri"/>
                <a:ea typeface="Calibri"/>
                <a:cs typeface="Calibri"/>
                <a:sym typeface="Calibri"/>
              </a:rPr>
              <a:t>Se divide el dataset: creando dos DataFrames: variables que se utilizaran para predecir (X) y la variable a predecir (y)</a:t>
            </a:r>
            <a:endParaRPr b="0" i="0" u="none" strike="noStrike" cap="none" dirty="0">
              <a:solidFill>
                <a:srgbClr val="000000"/>
              </a:solidFill>
              <a:latin typeface="Calibri"/>
              <a:ea typeface="Calibri"/>
              <a:cs typeface="Calibri"/>
              <a:sym typeface="Calibri"/>
            </a:endParaRPr>
          </a:p>
        </p:txBody>
      </p:sp>
      <p:sp>
        <p:nvSpPr>
          <p:cNvPr id="208" name="Google Shape;208;g11861354a2f_0_186"/>
          <p:cNvSpPr/>
          <p:nvPr/>
        </p:nvSpPr>
        <p:spPr>
          <a:xfrm rot="5400000">
            <a:off x="1807899" y="-500507"/>
            <a:ext cx="111811" cy="3342598"/>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13" name="Google Shape;213;g11861354a2f_0_186"/>
          <p:cNvSpPr/>
          <p:nvPr/>
        </p:nvSpPr>
        <p:spPr>
          <a:xfrm>
            <a:off x="3420829" y="2600283"/>
            <a:ext cx="1085100" cy="137700"/>
          </a:xfrm>
          <a:prstGeom prst="rightArrow">
            <a:avLst>
              <a:gd name="adj1" fmla="val 50000"/>
              <a:gd name="adj2" fmla="val 50000"/>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9" name="Imagen 18">
            <a:extLst>
              <a:ext uri="{FF2B5EF4-FFF2-40B4-BE49-F238E27FC236}">
                <a16:creationId xmlns:a16="http://schemas.microsoft.com/office/drawing/2014/main" id="{CEAF1EA3-2005-4FBB-8F26-3AEC774723A5}"/>
              </a:ext>
            </a:extLst>
          </p:cNvPr>
          <p:cNvPicPr>
            <a:picLocks noChangeAspect="1"/>
          </p:cNvPicPr>
          <p:nvPr/>
        </p:nvPicPr>
        <p:blipFill rotWithShape="1">
          <a:blip r:embed="rId5"/>
          <a:srcRect l="30263" t="26889" r="25143" b="17645"/>
          <a:stretch/>
        </p:blipFill>
        <p:spPr>
          <a:xfrm>
            <a:off x="0" y="1323245"/>
            <a:ext cx="4077679" cy="2851485"/>
          </a:xfrm>
          <a:prstGeom prst="rect">
            <a:avLst/>
          </a:prstGeom>
        </p:spPr>
      </p:pic>
      <p:sp>
        <p:nvSpPr>
          <p:cNvPr id="200" name="Google Shape;200;g11861354a2f_0_186"/>
          <p:cNvSpPr/>
          <p:nvPr/>
        </p:nvSpPr>
        <p:spPr>
          <a:xfrm>
            <a:off x="3580514" y="1265129"/>
            <a:ext cx="482700" cy="2954408"/>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05" name="Google Shape;205;g11861354a2f_0_186"/>
          <p:cNvSpPr txBox="1"/>
          <p:nvPr/>
        </p:nvSpPr>
        <p:spPr>
          <a:xfrm>
            <a:off x="3688782" y="795559"/>
            <a:ext cx="290400" cy="338514"/>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s" sz="1600" dirty="0">
                <a:latin typeface="Calibri" panose="020F0502020204030204" pitchFamily="34" charset="0"/>
                <a:cs typeface="Calibri" panose="020F0502020204030204" pitchFamily="34" charset="0"/>
              </a:rPr>
              <a:t>y</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07" name="Google Shape;207;g11861354a2f_0_186"/>
          <p:cNvSpPr/>
          <p:nvPr/>
        </p:nvSpPr>
        <p:spPr>
          <a:xfrm rot="5400000">
            <a:off x="3771616" y="917572"/>
            <a:ext cx="114544" cy="492888"/>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01" name="Google Shape;201;g11861354a2f_0_186"/>
          <p:cNvSpPr/>
          <p:nvPr/>
        </p:nvSpPr>
        <p:spPr>
          <a:xfrm>
            <a:off x="192505" y="1256975"/>
            <a:ext cx="3388009" cy="2972100"/>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20" name="Imagen 19">
            <a:extLst>
              <a:ext uri="{FF2B5EF4-FFF2-40B4-BE49-F238E27FC236}">
                <a16:creationId xmlns:a16="http://schemas.microsoft.com/office/drawing/2014/main" id="{8E513662-4B15-4664-B26E-3770EBD0B5A4}"/>
              </a:ext>
            </a:extLst>
          </p:cNvPr>
          <p:cNvPicPr>
            <a:picLocks noChangeAspect="1"/>
          </p:cNvPicPr>
          <p:nvPr/>
        </p:nvPicPr>
        <p:blipFill rotWithShape="1">
          <a:blip r:embed="rId5"/>
          <a:srcRect l="68728" t="26889" r="25220" b="17645"/>
          <a:stretch/>
        </p:blipFill>
        <p:spPr>
          <a:xfrm>
            <a:off x="8154435" y="1260983"/>
            <a:ext cx="553452" cy="2851485"/>
          </a:xfrm>
          <a:prstGeom prst="rect">
            <a:avLst/>
          </a:prstGeom>
        </p:spPr>
      </p:pic>
      <p:pic>
        <p:nvPicPr>
          <p:cNvPr id="21" name="Imagen 20">
            <a:extLst>
              <a:ext uri="{FF2B5EF4-FFF2-40B4-BE49-F238E27FC236}">
                <a16:creationId xmlns:a16="http://schemas.microsoft.com/office/drawing/2014/main" id="{FEDADF61-C4B5-4874-889C-D7B9F276FE0D}"/>
              </a:ext>
            </a:extLst>
          </p:cNvPr>
          <p:cNvPicPr>
            <a:picLocks noChangeAspect="1"/>
          </p:cNvPicPr>
          <p:nvPr/>
        </p:nvPicPr>
        <p:blipFill rotWithShape="1">
          <a:blip r:embed="rId5"/>
          <a:srcRect l="32352" t="26889" r="30675" b="17645"/>
          <a:stretch/>
        </p:blipFill>
        <p:spPr>
          <a:xfrm>
            <a:off x="4572000" y="1323245"/>
            <a:ext cx="3380874" cy="2851485"/>
          </a:xfrm>
          <a:prstGeom prst="rect">
            <a:avLst/>
          </a:prstGeom>
        </p:spPr>
      </p:pic>
      <p:sp>
        <p:nvSpPr>
          <p:cNvPr id="22" name="Google Shape;205;g11861354a2f_0_186">
            <a:extLst>
              <a:ext uri="{FF2B5EF4-FFF2-40B4-BE49-F238E27FC236}">
                <a16:creationId xmlns:a16="http://schemas.microsoft.com/office/drawing/2014/main" id="{A6BD0064-0FC6-4C69-942F-2C3A3DD0A12B}"/>
              </a:ext>
            </a:extLst>
          </p:cNvPr>
          <p:cNvSpPr txBox="1"/>
          <p:nvPr/>
        </p:nvSpPr>
        <p:spPr>
          <a:xfrm>
            <a:off x="8314255" y="808288"/>
            <a:ext cx="2904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600" b="0" i="0" u="none" strike="noStrike" cap="none" dirty="0">
                <a:solidFill>
                  <a:srgbClr val="000000"/>
                </a:solidFill>
                <a:latin typeface="Calibri" panose="020F0502020204030204" pitchFamily="34" charset="0"/>
                <a:cs typeface="Calibri" panose="020F0502020204030204" pitchFamily="34" charset="0"/>
                <a:sym typeface="Arial"/>
              </a:rPr>
              <a:t>y</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3" name="Google Shape;207;g11861354a2f_0_186">
            <a:extLst>
              <a:ext uri="{FF2B5EF4-FFF2-40B4-BE49-F238E27FC236}">
                <a16:creationId xmlns:a16="http://schemas.microsoft.com/office/drawing/2014/main" id="{71AF96E2-945D-40D3-9442-D8C5678CC06B}"/>
              </a:ext>
            </a:extLst>
          </p:cNvPr>
          <p:cNvSpPr/>
          <p:nvPr/>
        </p:nvSpPr>
        <p:spPr>
          <a:xfrm rot="5400000">
            <a:off x="8344183" y="966533"/>
            <a:ext cx="153300" cy="482700"/>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6" name="Google Shape;206;g11861354a2f_0_186">
            <a:extLst>
              <a:ext uri="{FF2B5EF4-FFF2-40B4-BE49-F238E27FC236}">
                <a16:creationId xmlns:a16="http://schemas.microsoft.com/office/drawing/2014/main" id="{5B7FFAD1-78DF-4E9C-84D0-A8AC4CF6FE92}"/>
              </a:ext>
            </a:extLst>
          </p:cNvPr>
          <p:cNvSpPr txBox="1"/>
          <p:nvPr/>
        </p:nvSpPr>
        <p:spPr>
          <a:xfrm>
            <a:off x="1832645" y="820321"/>
            <a:ext cx="3345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600" b="0" i="0" u="none" strike="noStrike" cap="none" dirty="0">
                <a:solidFill>
                  <a:srgbClr val="000000"/>
                </a:solidFill>
                <a:latin typeface="Calibri" panose="020F0502020204030204" pitchFamily="34" charset="0"/>
                <a:cs typeface="Calibri" panose="020F0502020204030204" pitchFamily="34" charset="0"/>
                <a:sym typeface="Arial"/>
              </a:rPr>
              <a:t>X</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8" name="Google Shape;206;g11861354a2f_0_186">
            <a:extLst>
              <a:ext uri="{FF2B5EF4-FFF2-40B4-BE49-F238E27FC236}">
                <a16:creationId xmlns:a16="http://schemas.microsoft.com/office/drawing/2014/main" id="{76A4EBE5-3B33-479D-94F4-13ED9BBBE2F5}"/>
              </a:ext>
            </a:extLst>
          </p:cNvPr>
          <p:cNvSpPr txBox="1"/>
          <p:nvPr/>
        </p:nvSpPr>
        <p:spPr>
          <a:xfrm>
            <a:off x="6239495" y="847457"/>
            <a:ext cx="35721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600" b="0" i="0" u="none" strike="noStrike" cap="none" dirty="0">
                <a:solidFill>
                  <a:srgbClr val="000000"/>
                </a:solidFill>
                <a:latin typeface="Calibri" panose="020F0502020204030204" pitchFamily="34" charset="0"/>
                <a:cs typeface="Calibri" panose="020F0502020204030204" pitchFamily="34" charset="0"/>
                <a:sym typeface="Arial"/>
              </a:rPr>
              <a:t>X</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9" name="Google Shape;208;g11861354a2f_0_186">
            <a:extLst>
              <a:ext uri="{FF2B5EF4-FFF2-40B4-BE49-F238E27FC236}">
                <a16:creationId xmlns:a16="http://schemas.microsoft.com/office/drawing/2014/main" id="{9CCA02CE-3237-4FF6-A9CF-33B7C7BE217A}"/>
              </a:ext>
            </a:extLst>
          </p:cNvPr>
          <p:cNvSpPr/>
          <p:nvPr/>
        </p:nvSpPr>
        <p:spPr>
          <a:xfrm rot="5400000">
            <a:off x="6231338" y="-486962"/>
            <a:ext cx="121354" cy="3321720"/>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30" name="Google Shape;182;g11861354a2f_0_166" descr="Imagen que contiene Logotipo&#10;&#10;Descripción generada automáticamente">
            <a:extLst>
              <a:ext uri="{FF2B5EF4-FFF2-40B4-BE49-F238E27FC236}">
                <a16:creationId xmlns:a16="http://schemas.microsoft.com/office/drawing/2014/main" id="{A78D1AF8-8BB5-4BA8-9CBC-A8D699F4CAFD}"/>
              </a:ext>
            </a:extLst>
          </p:cNvPr>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31" name="Google Shape;183;g11861354a2f_0_166">
            <a:extLst>
              <a:ext uri="{FF2B5EF4-FFF2-40B4-BE49-F238E27FC236}">
                <a16:creationId xmlns:a16="http://schemas.microsoft.com/office/drawing/2014/main" id="{23447CE8-05E1-4342-B511-2DE522C5F322}"/>
              </a:ext>
            </a:extLst>
          </p:cNvPr>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32" name="Google Shape;184;g11861354a2f_0_166">
            <a:extLst>
              <a:ext uri="{FF2B5EF4-FFF2-40B4-BE49-F238E27FC236}">
                <a16:creationId xmlns:a16="http://schemas.microsoft.com/office/drawing/2014/main" id="{DD5B7EF9-ADF1-49E9-8C36-F59004F65C5D}"/>
              </a:ext>
            </a:extLst>
          </p:cNvPr>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33" name="Google Shape;185;g11861354a2f_0_166">
            <a:extLst>
              <a:ext uri="{FF2B5EF4-FFF2-40B4-BE49-F238E27FC236}">
                <a16:creationId xmlns:a16="http://schemas.microsoft.com/office/drawing/2014/main" id="{FE240921-B497-4E13-80E2-DBB9ADA86645}"/>
              </a:ext>
            </a:extLst>
          </p:cNvPr>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34" name="Google Shape;181;g11861354a2f_0_166" descr="Código QR&#10;&#10;Descripción generada automáticamente">
            <a:extLst>
              <a:ext uri="{FF2B5EF4-FFF2-40B4-BE49-F238E27FC236}">
                <a16:creationId xmlns:a16="http://schemas.microsoft.com/office/drawing/2014/main" id="{36D56753-6C2D-4430-B397-177275B77BED}"/>
              </a:ext>
            </a:extLst>
          </p:cNvPr>
          <p:cNvPicPr preferRelativeResize="0"/>
          <p:nvPr/>
        </p:nvPicPr>
        <p:blipFill rotWithShape="1">
          <a:blip r:embed="rId8">
            <a:alphaModFix amt="35000"/>
          </a:blip>
          <a:srcRect/>
          <a:stretch/>
        </p:blipFill>
        <p:spPr>
          <a:xfrm>
            <a:off x="8285028" y="26979"/>
            <a:ext cx="718457" cy="152672"/>
          </a:xfrm>
          <a:prstGeom prst="rect">
            <a:avLst/>
          </a:prstGeom>
          <a:noFill/>
          <a:ln>
            <a:noFill/>
          </a:ln>
        </p:spPr>
      </p:pic>
    </p:spTree>
    <p:extLst>
      <p:ext uri="{BB962C8B-B14F-4D97-AF65-F5344CB8AC3E}">
        <p14:creationId xmlns:p14="http://schemas.microsoft.com/office/powerpoint/2010/main" val="2450128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g11861354a2f_0_206" descr="Patrón de fondo&#10;&#10;Descripción generada automáticamente"/>
          <p:cNvPicPr preferRelativeResize="0"/>
          <p:nvPr/>
        </p:nvPicPr>
        <p:blipFill rotWithShape="1">
          <a:blip r:embed="rId3">
            <a:alphaModFix/>
          </a:blip>
          <a:srcRect/>
          <a:stretch/>
        </p:blipFill>
        <p:spPr>
          <a:xfrm rot="10800000">
            <a:off x="99599" y="38791"/>
            <a:ext cx="992845" cy="1955209"/>
          </a:xfrm>
          <a:prstGeom prst="rect">
            <a:avLst/>
          </a:prstGeom>
          <a:noFill/>
          <a:ln>
            <a:noFill/>
          </a:ln>
        </p:spPr>
      </p:pic>
      <p:pic>
        <p:nvPicPr>
          <p:cNvPr id="219" name="Google Shape;219;g11861354a2f_0_20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20" name="Google Shape;220;g11861354a2f_0_206"/>
          <p:cNvSpPr txBox="1"/>
          <p:nvPr/>
        </p:nvSpPr>
        <p:spPr>
          <a:xfrm>
            <a:off x="99791" y="108183"/>
            <a:ext cx="66741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dirty="0">
                <a:solidFill>
                  <a:srgbClr val="7F4EBD"/>
                </a:solidFill>
                <a:latin typeface="Calibri"/>
                <a:ea typeface="Calibri"/>
                <a:cs typeface="Calibri"/>
                <a:sym typeface="Calibri"/>
              </a:rPr>
              <a:t>Extra - </a:t>
            </a:r>
            <a:r>
              <a:rPr lang="es" sz="2400" b="0" i="0" u="none" strike="noStrike" cap="none" dirty="0">
                <a:solidFill>
                  <a:srgbClr val="7F4EBD"/>
                </a:solidFill>
                <a:latin typeface="Calibri"/>
                <a:ea typeface="Calibri"/>
                <a:cs typeface="Calibri"/>
                <a:sym typeface="Calibri"/>
              </a:rPr>
              <a:t>División Datos de entrenamiento y testeo</a:t>
            </a:r>
            <a:endParaRPr sz="2400" b="0" i="0" u="none" strike="noStrike" cap="none" dirty="0">
              <a:solidFill>
                <a:srgbClr val="7F4EBD"/>
              </a:solidFill>
              <a:latin typeface="Calibri"/>
              <a:ea typeface="Calibri"/>
              <a:cs typeface="Calibri"/>
              <a:sym typeface="Calibri"/>
            </a:endParaRPr>
          </a:p>
        </p:txBody>
      </p:sp>
      <p:sp>
        <p:nvSpPr>
          <p:cNvPr id="221" name="Google Shape;221;g11861354a2f_0_206"/>
          <p:cNvSpPr/>
          <p:nvPr/>
        </p:nvSpPr>
        <p:spPr>
          <a:xfrm>
            <a:off x="99792" y="546783"/>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22" name="Google Shape;222;g11861354a2f_0_206"/>
          <p:cNvSpPr txBox="1"/>
          <p:nvPr/>
        </p:nvSpPr>
        <p:spPr>
          <a:xfrm>
            <a:off x="171921" y="542794"/>
            <a:ext cx="8626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a:ea typeface="Calibri"/>
                <a:cs typeface="Calibri"/>
                <a:sym typeface="Calibri"/>
              </a:rPr>
              <a:t>Se divide el dataset en los datos que se utilizaran para entrenar el modelo (X_train e y_train) y los datos que se utilizaran para probar (X_test e y_test). Se utiliza la función de Scikit-Learn </a:t>
            </a:r>
            <a:r>
              <a:rPr lang="es" sz="1200" b="1" i="0" u="none" strike="noStrike" cap="none" dirty="0">
                <a:solidFill>
                  <a:srgbClr val="000000"/>
                </a:solidFill>
                <a:latin typeface="Book Antiqua"/>
                <a:ea typeface="Book Antiqua"/>
                <a:cs typeface="Book Antiqua"/>
                <a:sym typeface="Book Antiqua"/>
              </a:rPr>
              <a:t>train_test_split()</a:t>
            </a:r>
            <a:endParaRPr sz="1200" b="1" i="0" u="none" strike="noStrike" cap="none" dirty="0">
              <a:solidFill>
                <a:srgbClr val="000000"/>
              </a:solidFill>
              <a:latin typeface="Book Antiqua"/>
              <a:ea typeface="Book Antiqua"/>
              <a:cs typeface="Book Antiqua"/>
              <a:sym typeface="Book Antiqua"/>
            </a:endParaRPr>
          </a:p>
        </p:txBody>
      </p:sp>
      <p:sp>
        <p:nvSpPr>
          <p:cNvPr id="223" name="Google Shape;223;g11861354a2f_0_206"/>
          <p:cNvSpPr txBox="1"/>
          <p:nvPr/>
        </p:nvSpPr>
        <p:spPr>
          <a:xfrm>
            <a:off x="4129107" y="1051332"/>
            <a:ext cx="165264"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y</a:t>
            </a:r>
            <a:endParaRPr sz="11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24" name="Google Shape;224;g11861354a2f_0_206"/>
          <p:cNvSpPr txBox="1"/>
          <p:nvPr/>
        </p:nvSpPr>
        <p:spPr>
          <a:xfrm>
            <a:off x="2220094" y="1087087"/>
            <a:ext cx="3345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X</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25" name="Google Shape;225;g11861354a2f_0_206"/>
          <p:cNvSpPr/>
          <p:nvPr/>
        </p:nvSpPr>
        <p:spPr>
          <a:xfrm rot="5400000">
            <a:off x="4189644" y="1094321"/>
            <a:ext cx="78398" cy="512655"/>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6" name="Google Shape;226;g11861354a2f_0_206"/>
          <p:cNvSpPr/>
          <p:nvPr/>
        </p:nvSpPr>
        <p:spPr>
          <a:xfrm rot="5400000">
            <a:off x="2200364" y="-350095"/>
            <a:ext cx="110605" cy="3433695"/>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31" name="Google Shape;231;g11861354a2f_0_206"/>
          <p:cNvSpPr txBox="1"/>
          <p:nvPr/>
        </p:nvSpPr>
        <p:spPr>
          <a:xfrm>
            <a:off x="-63435" y="2261385"/>
            <a:ext cx="6978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Train</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32" name="Google Shape;232;g11861354a2f_0_206"/>
          <p:cNvSpPr txBox="1"/>
          <p:nvPr/>
        </p:nvSpPr>
        <p:spPr>
          <a:xfrm>
            <a:off x="-40344" y="3708603"/>
            <a:ext cx="6978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Test</a:t>
            </a:r>
            <a:endParaRPr sz="11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33" name="Google Shape;233;g11861354a2f_0_206"/>
          <p:cNvSpPr/>
          <p:nvPr/>
        </p:nvSpPr>
        <p:spPr>
          <a:xfrm>
            <a:off x="362084" y="1422056"/>
            <a:ext cx="150300" cy="2055000"/>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34" name="Google Shape;234;g11861354a2f_0_206"/>
          <p:cNvSpPr/>
          <p:nvPr/>
        </p:nvSpPr>
        <p:spPr>
          <a:xfrm>
            <a:off x="362084" y="3477132"/>
            <a:ext cx="156600" cy="774600"/>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36" name="Google Shape;236;g11861354a2f_0_206"/>
          <p:cNvSpPr/>
          <p:nvPr/>
        </p:nvSpPr>
        <p:spPr>
          <a:xfrm>
            <a:off x="4568504" y="2605418"/>
            <a:ext cx="316962" cy="165054"/>
          </a:xfrm>
          <a:prstGeom prst="rightArrow">
            <a:avLst>
              <a:gd name="adj1" fmla="val 50000"/>
              <a:gd name="adj2" fmla="val 50000"/>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2" name="Google Shape;242;g11861354a2f_0_206"/>
          <p:cNvSpPr txBox="1"/>
          <p:nvPr/>
        </p:nvSpPr>
        <p:spPr>
          <a:xfrm>
            <a:off x="6273359" y="870865"/>
            <a:ext cx="7845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dirty="0">
                <a:latin typeface="Calibri" panose="020F0502020204030204" pitchFamily="34" charset="0"/>
                <a:cs typeface="Calibri" panose="020F0502020204030204" pitchFamily="34" charset="0"/>
              </a:rPr>
              <a:t>X</a:t>
            </a:r>
            <a:r>
              <a:rPr lang="es" sz="1200" b="0" i="0" u="none" strike="noStrike" cap="none" dirty="0">
                <a:solidFill>
                  <a:srgbClr val="000000"/>
                </a:solidFill>
                <a:latin typeface="Calibri" panose="020F0502020204030204" pitchFamily="34" charset="0"/>
                <a:cs typeface="Calibri" panose="020F0502020204030204" pitchFamily="34" charset="0"/>
                <a:sym typeface="Arial"/>
              </a:rPr>
              <a:t>_train</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43" name="Google Shape;243;g11861354a2f_0_206"/>
          <p:cNvSpPr txBox="1"/>
          <p:nvPr/>
        </p:nvSpPr>
        <p:spPr>
          <a:xfrm>
            <a:off x="8551917" y="3261864"/>
            <a:ext cx="6978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y_test</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44" name="Google Shape;244;g11861354a2f_0_206"/>
          <p:cNvSpPr txBox="1"/>
          <p:nvPr/>
        </p:nvSpPr>
        <p:spPr>
          <a:xfrm>
            <a:off x="8449300" y="845844"/>
            <a:ext cx="754909"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y_train</a:t>
            </a:r>
            <a:endParaRPr sz="11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45" name="Google Shape;245;g11861354a2f_0_206"/>
          <p:cNvSpPr txBox="1"/>
          <p:nvPr/>
        </p:nvSpPr>
        <p:spPr>
          <a:xfrm>
            <a:off x="6221946" y="3226031"/>
            <a:ext cx="7845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X_test</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31" name="Imagen 30">
            <a:extLst>
              <a:ext uri="{FF2B5EF4-FFF2-40B4-BE49-F238E27FC236}">
                <a16:creationId xmlns:a16="http://schemas.microsoft.com/office/drawing/2014/main" id="{9CFC105D-C064-4F0A-8CEA-FD6A7C66D32D}"/>
              </a:ext>
            </a:extLst>
          </p:cNvPr>
          <p:cNvPicPr>
            <a:picLocks noChangeAspect="1"/>
          </p:cNvPicPr>
          <p:nvPr/>
        </p:nvPicPr>
        <p:blipFill rotWithShape="1">
          <a:blip r:embed="rId5"/>
          <a:srcRect l="32369" t="26889" r="25904" b="17645"/>
          <a:stretch/>
        </p:blipFill>
        <p:spPr>
          <a:xfrm>
            <a:off x="586588" y="1400247"/>
            <a:ext cx="3815467" cy="2851485"/>
          </a:xfrm>
          <a:prstGeom prst="rect">
            <a:avLst/>
          </a:prstGeom>
        </p:spPr>
      </p:pic>
      <p:sp>
        <p:nvSpPr>
          <p:cNvPr id="229" name="Google Shape;229;g11861354a2f_0_206"/>
          <p:cNvSpPr/>
          <p:nvPr/>
        </p:nvSpPr>
        <p:spPr>
          <a:xfrm>
            <a:off x="538820" y="1422056"/>
            <a:ext cx="3946352" cy="2055000"/>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30" name="Google Shape;230;g11861354a2f_0_206"/>
          <p:cNvSpPr/>
          <p:nvPr/>
        </p:nvSpPr>
        <p:spPr>
          <a:xfrm>
            <a:off x="545120" y="3477056"/>
            <a:ext cx="3940050" cy="785077"/>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cxnSp>
        <p:nvCxnSpPr>
          <p:cNvPr id="235" name="Google Shape;235;g11861354a2f_0_206"/>
          <p:cNvCxnSpPr/>
          <p:nvPr/>
        </p:nvCxnSpPr>
        <p:spPr>
          <a:xfrm>
            <a:off x="3958389" y="1400247"/>
            <a:ext cx="0" cy="2840100"/>
          </a:xfrm>
          <a:prstGeom prst="straightConnector1">
            <a:avLst/>
          </a:prstGeom>
          <a:noFill/>
          <a:ln w="25400" cap="flat" cmpd="sng">
            <a:solidFill>
              <a:schemeClr val="accent6"/>
            </a:solidFill>
            <a:prstDash val="solid"/>
            <a:round/>
            <a:headEnd type="none" w="sm" len="sm"/>
            <a:tailEnd type="none" w="sm" len="sm"/>
          </a:ln>
        </p:spPr>
      </p:cxnSp>
      <p:pic>
        <p:nvPicPr>
          <p:cNvPr id="32" name="Imagen 31">
            <a:extLst>
              <a:ext uri="{FF2B5EF4-FFF2-40B4-BE49-F238E27FC236}">
                <a16:creationId xmlns:a16="http://schemas.microsoft.com/office/drawing/2014/main" id="{96B6F074-E689-44E9-8BAD-40D4228C2487}"/>
              </a:ext>
            </a:extLst>
          </p:cNvPr>
          <p:cNvPicPr>
            <a:picLocks noChangeAspect="1"/>
          </p:cNvPicPr>
          <p:nvPr/>
        </p:nvPicPr>
        <p:blipFill rotWithShape="1">
          <a:blip r:embed="rId5"/>
          <a:srcRect l="32371" t="26889" r="31053" b="31859"/>
          <a:stretch/>
        </p:blipFill>
        <p:spPr>
          <a:xfrm>
            <a:off x="4991882" y="1128125"/>
            <a:ext cx="3344578" cy="2120762"/>
          </a:xfrm>
          <a:prstGeom prst="rect">
            <a:avLst/>
          </a:prstGeom>
        </p:spPr>
      </p:pic>
      <p:pic>
        <p:nvPicPr>
          <p:cNvPr id="33" name="Imagen 32">
            <a:extLst>
              <a:ext uri="{FF2B5EF4-FFF2-40B4-BE49-F238E27FC236}">
                <a16:creationId xmlns:a16="http://schemas.microsoft.com/office/drawing/2014/main" id="{687E1248-6BF4-43D6-B36E-DAC4B0FC0955}"/>
              </a:ext>
            </a:extLst>
          </p:cNvPr>
          <p:cNvPicPr>
            <a:picLocks noChangeAspect="1"/>
          </p:cNvPicPr>
          <p:nvPr/>
        </p:nvPicPr>
        <p:blipFill rotWithShape="1">
          <a:blip r:embed="rId5"/>
          <a:srcRect l="68991" t="26889" r="25904" b="31859"/>
          <a:stretch/>
        </p:blipFill>
        <p:spPr>
          <a:xfrm>
            <a:off x="8527852" y="1128125"/>
            <a:ext cx="466760" cy="2120762"/>
          </a:xfrm>
          <a:prstGeom prst="rect">
            <a:avLst/>
          </a:prstGeom>
        </p:spPr>
      </p:pic>
      <p:pic>
        <p:nvPicPr>
          <p:cNvPr id="35" name="Imagen 34">
            <a:extLst>
              <a:ext uri="{FF2B5EF4-FFF2-40B4-BE49-F238E27FC236}">
                <a16:creationId xmlns:a16="http://schemas.microsoft.com/office/drawing/2014/main" id="{2B95B5FC-7DD3-44DF-8246-64B65DA09567}"/>
              </a:ext>
            </a:extLst>
          </p:cNvPr>
          <p:cNvPicPr>
            <a:picLocks noChangeAspect="1"/>
          </p:cNvPicPr>
          <p:nvPr/>
        </p:nvPicPr>
        <p:blipFill rotWithShape="1">
          <a:blip r:embed="rId5"/>
          <a:srcRect l="33064" t="67995" r="30358" b="17645"/>
          <a:stretch/>
        </p:blipFill>
        <p:spPr>
          <a:xfrm>
            <a:off x="5070012" y="3551800"/>
            <a:ext cx="3344578" cy="738249"/>
          </a:xfrm>
          <a:prstGeom prst="rect">
            <a:avLst/>
          </a:prstGeom>
        </p:spPr>
      </p:pic>
      <p:pic>
        <p:nvPicPr>
          <p:cNvPr id="36" name="Google Shape;182;g11861354a2f_0_166" descr="Imagen que contiene Logotipo&#10;&#10;Descripción generada automáticamente">
            <a:extLst>
              <a:ext uri="{FF2B5EF4-FFF2-40B4-BE49-F238E27FC236}">
                <a16:creationId xmlns:a16="http://schemas.microsoft.com/office/drawing/2014/main" id="{086EA778-70C7-4FE3-B703-4A71670E330E}"/>
              </a:ext>
            </a:extLst>
          </p:cNvPr>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37" name="Google Shape;183;g11861354a2f_0_166">
            <a:extLst>
              <a:ext uri="{FF2B5EF4-FFF2-40B4-BE49-F238E27FC236}">
                <a16:creationId xmlns:a16="http://schemas.microsoft.com/office/drawing/2014/main" id="{D7863B31-B25A-4E01-9B43-22D2D341E980}"/>
              </a:ext>
            </a:extLst>
          </p:cNvPr>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38" name="Google Shape;184;g11861354a2f_0_166">
            <a:extLst>
              <a:ext uri="{FF2B5EF4-FFF2-40B4-BE49-F238E27FC236}">
                <a16:creationId xmlns:a16="http://schemas.microsoft.com/office/drawing/2014/main" id="{41A1EF06-2D5C-400F-B1D5-F225356D2CF9}"/>
              </a:ext>
            </a:extLst>
          </p:cNvPr>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39" name="Google Shape;185;g11861354a2f_0_166">
            <a:extLst>
              <a:ext uri="{FF2B5EF4-FFF2-40B4-BE49-F238E27FC236}">
                <a16:creationId xmlns:a16="http://schemas.microsoft.com/office/drawing/2014/main" id="{FB206C1C-0EF0-4113-B959-E5CBCA602CD5}"/>
              </a:ext>
            </a:extLst>
          </p:cNvPr>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40" name="Imagen 39">
            <a:extLst>
              <a:ext uri="{FF2B5EF4-FFF2-40B4-BE49-F238E27FC236}">
                <a16:creationId xmlns:a16="http://schemas.microsoft.com/office/drawing/2014/main" id="{7804E10A-1899-4517-80C3-14625E1C583E}"/>
              </a:ext>
            </a:extLst>
          </p:cNvPr>
          <p:cNvPicPr>
            <a:picLocks noChangeAspect="1"/>
          </p:cNvPicPr>
          <p:nvPr/>
        </p:nvPicPr>
        <p:blipFill rotWithShape="1">
          <a:blip r:embed="rId5"/>
          <a:srcRect l="70003" t="67995" r="25904" b="17645"/>
          <a:stretch/>
        </p:blipFill>
        <p:spPr>
          <a:xfrm>
            <a:off x="8589513" y="3551801"/>
            <a:ext cx="374246" cy="738249"/>
          </a:xfrm>
          <a:prstGeom prst="rect">
            <a:avLst/>
          </a:prstGeom>
        </p:spPr>
      </p:pic>
      <p:pic>
        <p:nvPicPr>
          <p:cNvPr id="34" name="Google Shape;181;g11861354a2f_0_166" descr="Código QR&#10;&#10;Descripción generada automáticamente">
            <a:extLst>
              <a:ext uri="{FF2B5EF4-FFF2-40B4-BE49-F238E27FC236}">
                <a16:creationId xmlns:a16="http://schemas.microsoft.com/office/drawing/2014/main" id="{72DFF776-9C18-4E2B-9422-7EAE7EDC6424}"/>
              </a:ext>
            </a:extLst>
          </p:cNvPr>
          <p:cNvPicPr preferRelativeResize="0"/>
          <p:nvPr/>
        </p:nvPicPr>
        <p:blipFill rotWithShape="1">
          <a:blip r:embed="rId8">
            <a:alphaModFix amt="35000"/>
          </a:blip>
          <a:srcRect/>
          <a:stretch/>
        </p:blipFill>
        <p:spPr>
          <a:xfrm>
            <a:off x="8285028" y="26979"/>
            <a:ext cx="718457" cy="152672"/>
          </a:xfrm>
          <a:prstGeom prst="rect">
            <a:avLst/>
          </a:prstGeom>
          <a:noFill/>
          <a:ln>
            <a:noFill/>
          </a:ln>
        </p:spPr>
      </p:pic>
    </p:spTree>
    <p:extLst>
      <p:ext uri="{BB962C8B-B14F-4D97-AF65-F5344CB8AC3E}">
        <p14:creationId xmlns:p14="http://schemas.microsoft.com/office/powerpoint/2010/main" val="2185591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11861354a2f_0_237"/>
          <p:cNvSpPr/>
          <p:nvPr/>
        </p:nvSpPr>
        <p:spPr>
          <a:xfrm rot="5400000">
            <a:off x="6513845" y="1816219"/>
            <a:ext cx="401100" cy="2081700"/>
          </a:xfrm>
          <a:prstGeom prst="rightArrow">
            <a:avLst>
              <a:gd name="adj1" fmla="val 50000"/>
              <a:gd name="adj2" fmla="val 50001"/>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253" name="Google Shape;253;g11861354a2f_0_237" descr="Patrón de fondo&#10;&#10;Descripción generada automáticamente"/>
          <p:cNvPicPr preferRelativeResize="0"/>
          <p:nvPr/>
        </p:nvPicPr>
        <p:blipFill rotWithShape="1">
          <a:blip r:embed="rId3">
            <a:alphaModFix/>
          </a:blip>
          <a:srcRect/>
          <a:stretch/>
        </p:blipFill>
        <p:spPr>
          <a:xfrm rot="10800000">
            <a:off x="99599" y="38791"/>
            <a:ext cx="992845" cy="1955209"/>
          </a:xfrm>
          <a:prstGeom prst="rect">
            <a:avLst/>
          </a:prstGeom>
          <a:noFill/>
          <a:ln>
            <a:noFill/>
          </a:ln>
        </p:spPr>
      </p:pic>
      <p:sp>
        <p:nvSpPr>
          <p:cNvPr id="254" name="Google Shape;254;g11861354a2f_0_237"/>
          <p:cNvSpPr txBox="1"/>
          <p:nvPr/>
        </p:nvSpPr>
        <p:spPr>
          <a:xfrm>
            <a:off x="99791" y="108183"/>
            <a:ext cx="66741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dirty="0">
                <a:solidFill>
                  <a:srgbClr val="7F4EBD"/>
                </a:solidFill>
                <a:latin typeface="Calibri"/>
                <a:ea typeface="Calibri"/>
                <a:cs typeface="Calibri"/>
                <a:sym typeface="Calibri"/>
              </a:rPr>
              <a:t>Extra - </a:t>
            </a:r>
            <a:r>
              <a:rPr lang="es" sz="2400" b="0" i="0" u="none" strike="noStrike" cap="none" dirty="0">
                <a:solidFill>
                  <a:srgbClr val="7F4EBD"/>
                </a:solidFill>
                <a:latin typeface="Calibri"/>
                <a:ea typeface="Calibri"/>
                <a:cs typeface="Calibri"/>
                <a:sym typeface="Calibri"/>
              </a:rPr>
              <a:t>Entrenamiento y testeo</a:t>
            </a:r>
            <a:endParaRPr sz="2400" b="0" i="0" u="none" strike="noStrike" cap="none" dirty="0">
              <a:solidFill>
                <a:srgbClr val="7F4EBD"/>
              </a:solidFill>
              <a:latin typeface="Calibri"/>
              <a:ea typeface="Calibri"/>
              <a:cs typeface="Calibri"/>
              <a:sym typeface="Calibri"/>
            </a:endParaRPr>
          </a:p>
        </p:txBody>
      </p:sp>
      <p:sp>
        <p:nvSpPr>
          <p:cNvPr id="255" name="Google Shape;255;g11861354a2f_0_237"/>
          <p:cNvSpPr/>
          <p:nvPr/>
        </p:nvSpPr>
        <p:spPr>
          <a:xfrm>
            <a:off x="99792" y="546783"/>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56" name="Google Shape;256;g11861354a2f_0_237"/>
          <p:cNvSpPr txBox="1"/>
          <p:nvPr/>
        </p:nvSpPr>
        <p:spPr>
          <a:xfrm>
            <a:off x="192505" y="794809"/>
            <a:ext cx="4226087"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b="1" i="0" u="none" strike="noStrike" cap="none" dirty="0">
                <a:solidFill>
                  <a:srgbClr val="000000"/>
                </a:solidFill>
                <a:latin typeface="Calibri"/>
                <a:ea typeface="Calibri"/>
                <a:cs typeface="Calibri"/>
                <a:sym typeface="Calibri"/>
              </a:rPr>
              <a:t>Entrenamiento del modelo</a:t>
            </a:r>
          </a:p>
          <a:p>
            <a:pPr marL="0" marR="0" lvl="0" indent="0" algn="l" rtl="0">
              <a:lnSpc>
                <a:spcPct val="100000"/>
              </a:lnSpc>
              <a:spcBef>
                <a:spcPts val="0"/>
              </a:spcBef>
              <a:spcAft>
                <a:spcPts val="0"/>
              </a:spcAft>
              <a:buNone/>
            </a:pPr>
            <a:r>
              <a:rPr lang="es" b="0" i="0" u="none" strike="noStrike" cap="none" dirty="0">
                <a:solidFill>
                  <a:srgbClr val="000000"/>
                </a:solidFill>
                <a:latin typeface="Calibri"/>
                <a:ea typeface="Calibri"/>
                <a:cs typeface="Calibri"/>
                <a:sym typeface="Calibri"/>
              </a:rPr>
              <a:t>Se </a:t>
            </a:r>
            <a:r>
              <a:rPr lang="es" i="0" u="none" strike="noStrike" cap="none" dirty="0">
                <a:solidFill>
                  <a:srgbClr val="000000"/>
                </a:solidFill>
                <a:latin typeface="Calibri"/>
                <a:ea typeface="Calibri"/>
                <a:cs typeface="Calibri"/>
                <a:sym typeface="Calibri"/>
              </a:rPr>
              <a:t>entrena</a:t>
            </a:r>
            <a:r>
              <a:rPr lang="es" b="0" i="0" u="none" strike="noStrike" cap="none" dirty="0">
                <a:solidFill>
                  <a:srgbClr val="000000"/>
                </a:solidFill>
                <a:latin typeface="Calibri"/>
                <a:ea typeface="Calibri"/>
                <a:cs typeface="Calibri"/>
                <a:sym typeface="Calibri"/>
              </a:rPr>
              <a:t> el modelo con los </a:t>
            </a:r>
            <a:r>
              <a:rPr lang="es" b="0" i="0" u="sng" strike="noStrike" cap="none" dirty="0">
                <a:solidFill>
                  <a:srgbClr val="000000"/>
                </a:solidFill>
                <a:latin typeface="Calibri"/>
                <a:ea typeface="Calibri"/>
                <a:cs typeface="Calibri"/>
                <a:sym typeface="Calibri"/>
              </a:rPr>
              <a:t>datos de entrenamiento</a:t>
            </a:r>
            <a:endParaRPr lang="es" b="0" i="0"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s" sz="1200" dirty="0">
                <a:latin typeface="Calibri"/>
                <a:cs typeface="Calibri"/>
                <a:sym typeface="Calibri"/>
              </a:rPr>
              <a:t>X_train e y_train</a:t>
            </a:r>
            <a:endParaRPr sz="1200" dirty="0"/>
          </a:p>
        </p:txBody>
      </p:sp>
      <p:sp>
        <p:nvSpPr>
          <p:cNvPr id="259" name="Google Shape;259;g11861354a2f_0_237"/>
          <p:cNvSpPr txBox="1"/>
          <p:nvPr/>
        </p:nvSpPr>
        <p:spPr>
          <a:xfrm>
            <a:off x="3649776" y="2264492"/>
            <a:ext cx="7845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y_train</a:t>
            </a:r>
            <a:endParaRPr sz="12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60" name="Google Shape;260;g11861354a2f_0_237"/>
          <p:cNvSpPr txBox="1"/>
          <p:nvPr/>
        </p:nvSpPr>
        <p:spPr>
          <a:xfrm>
            <a:off x="1489537" y="1546798"/>
            <a:ext cx="78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X_train</a:t>
            </a:r>
            <a:endParaRPr sz="12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62" name="Google Shape;262;g11861354a2f_0_237"/>
          <p:cNvSpPr txBox="1"/>
          <p:nvPr/>
        </p:nvSpPr>
        <p:spPr>
          <a:xfrm>
            <a:off x="4640685" y="797171"/>
            <a:ext cx="48201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400" b="1" i="0" u="none" strike="noStrike" cap="none" dirty="0">
                <a:solidFill>
                  <a:srgbClr val="000000"/>
                </a:solidFill>
                <a:latin typeface="Calibri"/>
                <a:ea typeface="Calibri"/>
                <a:cs typeface="Calibri"/>
                <a:sym typeface="Calibri"/>
              </a:rPr>
              <a:t>Testeo del modelo</a:t>
            </a:r>
            <a:endParaRPr dirty="0"/>
          </a:p>
          <a:p>
            <a:pPr marL="0" marR="0" lvl="0" indent="0" algn="l" rtl="0">
              <a:lnSpc>
                <a:spcPct val="100000"/>
              </a:lnSpc>
              <a:spcBef>
                <a:spcPts val="600"/>
              </a:spcBef>
              <a:spcAft>
                <a:spcPts val="0"/>
              </a:spcAft>
              <a:buNone/>
            </a:pPr>
            <a:r>
              <a:rPr lang="es" sz="1200" b="0" i="0" u="none" strike="noStrike" cap="none" dirty="0">
                <a:solidFill>
                  <a:srgbClr val="000000"/>
                </a:solidFill>
                <a:latin typeface="Calibri"/>
                <a:ea typeface="Calibri"/>
                <a:cs typeface="Calibri"/>
                <a:sym typeface="Calibri"/>
              </a:rPr>
              <a:t>Corre el modelo con los datos de Testeo para ver las predicciones que realiza y se guardan los resultados.</a:t>
            </a:r>
          </a:p>
          <a:p>
            <a:pPr marL="0" marR="0" lvl="0" indent="0" algn="l" rtl="0">
              <a:lnSpc>
                <a:spcPct val="100000"/>
              </a:lnSpc>
              <a:spcBef>
                <a:spcPts val="600"/>
              </a:spcBef>
              <a:spcAft>
                <a:spcPts val="0"/>
              </a:spcAft>
              <a:buNone/>
            </a:pPr>
            <a:r>
              <a:rPr lang="es" sz="1200" dirty="0">
                <a:latin typeface="Calibri"/>
                <a:ea typeface="Calibri"/>
                <a:cs typeface="Calibri"/>
                <a:sym typeface="Calibri"/>
              </a:rPr>
              <a:t>S</a:t>
            </a:r>
            <a:r>
              <a:rPr lang="es" sz="1200" b="0" i="0" u="none" strike="noStrike" cap="none" dirty="0">
                <a:solidFill>
                  <a:srgbClr val="000000"/>
                </a:solidFill>
                <a:latin typeface="Calibri"/>
                <a:ea typeface="Calibri"/>
                <a:cs typeface="Calibri"/>
                <a:sym typeface="Calibri"/>
              </a:rPr>
              <a:t>e compara la predicción del modelo con los datos reales (y_test)</a:t>
            </a:r>
            <a:endParaRPr dirty="0"/>
          </a:p>
          <a:p>
            <a:pPr marL="0" marR="0" lvl="0" indent="0" algn="l" rtl="0">
              <a:lnSpc>
                <a:spcPct val="100000"/>
              </a:lnSpc>
              <a:spcBef>
                <a:spcPts val="0"/>
              </a:spcBef>
              <a:spcAft>
                <a:spcPts val="0"/>
              </a:spcAft>
              <a:buNone/>
            </a:pPr>
            <a:endParaRPr sz="1200" b="0" i="0" u="none" strike="noStrike" cap="none" dirty="0">
              <a:solidFill>
                <a:srgbClr val="000000"/>
              </a:solidFill>
              <a:latin typeface="Book Antiqua"/>
              <a:ea typeface="Book Antiqua"/>
              <a:cs typeface="Book Antiqua"/>
              <a:sym typeface="Book Antiqua"/>
            </a:endParaRPr>
          </a:p>
        </p:txBody>
      </p:sp>
      <p:sp>
        <p:nvSpPr>
          <p:cNvPr id="266" name="Google Shape;266;g11861354a2f_0_237"/>
          <p:cNvSpPr txBox="1"/>
          <p:nvPr/>
        </p:nvSpPr>
        <p:spPr>
          <a:xfrm>
            <a:off x="4475429" y="2092063"/>
            <a:ext cx="6765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X_test</a:t>
            </a:r>
            <a:endParaRPr sz="12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68" name="Google Shape;268;g11861354a2f_0_237"/>
          <p:cNvSpPr txBox="1"/>
          <p:nvPr/>
        </p:nvSpPr>
        <p:spPr>
          <a:xfrm>
            <a:off x="6549419" y="3096896"/>
            <a:ext cx="561936" cy="7847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900" b="0" i="0" u="none" strike="noStrike" cap="none" dirty="0">
              <a:solidFill>
                <a:srgbClr val="000000"/>
              </a:solidFill>
              <a:latin typeface="Calibri" panose="020F0502020204030204" pitchFamily="34" charset="0"/>
              <a:ea typeface="Book Antiqua"/>
              <a:cs typeface="Calibri" panose="020F0502020204030204" pitchFamily="34" charset="0"/>
              <a:sym typeface="Book Antiqua"/>
            </a:endParaRPr>
          </a:p>
          <a:p>
            <a:pPr marL="0" marR="0" lvl="0" indent="0" algn="l" rtl="0">
              <a:lnSpc>
                <a:spcPct val="100000"/>
              </a:lnSpc>
              <a:spcBef>
                <a:spcPts val="0"/>
              </a:spcBef>
              <a:spcAft>
                <a:spcPts val="0"/>
              </a:spcAft>
              <a:buNone/>
            </a:pPr>
            <a:r>
              <a:rPr lang="es" sz="900" dirty="0">
                <a:latin typeface="Calibri" panose="020F0502020204030204" pitchFamily="34" charset="0"/>
                <a:cs typeface="Calibri" panose="020F0502020204030204" pitchFamily="34" charset="0"/>
                <a:sym typeface="Book Antiqua"/>
              </a:rPr>
              <a:t>22,94</a:t>
            </a:r>
            <a:endParaRPr sz="900"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None/>
            </a:pPr>
            <a:r>
              <a:rPr lang="es" sz="900" dirty="0">
                <a:latin typeface="Calibri" panose="020F0502020204030204" pitchFamily="34" charset="0"/>
                <a:cs typeface="Calibri" panose="020F0502020204030204" pitchFamily="34" charset="0"/>
                <a:sym typeface="Book Antiqua"/>
              </a:rPr>
              <a:t>16,68</a:t>
            </a:r>
            <a:endParaRPr sz="900"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None/>
            </a:pPr>
            <a:r>
              <a:rPr lang="es" sz="900" dirty="0">
                <a:latin typeface="Calibri" panose="020F0502020204030204" pitchFamily="34" charset="0"/>
                <a:cs typeface="Calibri" panose="020F0502020204030204" pitchFamily="34" charset="0"/>
                <a:sym typeface="Book Antiqua"/>
              </a:rPr>
              <a:t>19,52</a:t>
            </a:r>
            <a:endParaRPr sz="900"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None/>
            </a:pPr>
            <a:r>
              <a:rPr lang="es" sz="900" dirty="0">
                <a:latin typeface="Calibri" panose="020F0502020204030204" pitchFamily="34" charset="0"/>
                <a:ea typeface="Book Antiqua"/>
                <a:cs typeface="Calibri" panose="020F0502020204030204" pitchFamily="34" charset="0"/>
                <a:sym typeface="Book Antiqua"/>
              </a:rPr>
              <a:t>22,6</a:t>
            </a:r>
            <a:endParaRPr sz="900" b="0" i="0" u="none" strike="noStrike" cap="none" dirty="0">
              <a:solidFill>
                <a:srgbClr val="000000"/>
              </a:solidFill>
              <a:latin typeface="Calibri" panose="020F0502020204030204" pitchFamily="34" charset="0"/>
              <a:ea typeface="Book Antiqua"/>
              <a:cs typeface="Calibri" panose="020F0502020204030204" pitchFamily="34" charset="0"/>
              <a:sym typeface="Book Antiqua"/>
            </a:endParaRPr>
          </a:p>
        </p:txBody>
      </p:sp>
      <p:sp>
        <p:nvSpPr>
          <p:cNvPr id="269" name="Google Shape;269;g11861354a2f_0_237"/>
          <p:cNvSpPr txBox="1"/>
          <p:nvPr/>
        </p:nvSpPr>
        <p:spPr>
          <a:xfrm>
            <a:off x="5849827" y="3372581"/>
            <a:ext cx="7845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y_pred</a:t>
            </a:r>
            <a:endParaRPr sz="12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70" name="Google Shape;270;g11861354a2f_0_237"/>
          <p:cNvSpPr txBox="1"/>
          <p:nvPr/>
        </p:nvSpPr>
        <p:spPr>
          <a:xfrm>
            <a:off x="6310138" y="2669166"/>
            <a:ext cx="8670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400" b="0" i="0" u="none" strike="noStrike" cap="none" dirty="0">
                <a:solidFill>
                  <a:srgbClr val="000000"/>
                </a:solidFill>
                <a:latin typeface="Book Antiqua"/>
                <a:ea typeface="Book Antiqua"/>
                <a:cs typeface="Book Antiqua"/>
                <a:sym typeface="Book Antiqua"/>
              </a:rPr>
              <a:t>Modelo</a:t>
            </a:r>
            <a:endParaRPr sz="1400" b="0" i="0" u="none" strike="noStrike" cap="none" dirty="0">
              <a:solidFill>
                <a:srgbClr val="000000"/>
              </a:solidFill>
              <a:latin typeface="Book Antiqua"/>
              <a:ea typeface="Book Antiqua"/>
              <a:cs typeface="Book Antiqua"/>
              <a:sym typeface="Book Antiqua"/>
            </a:endParaRPr>
          </a:p>
        </p:txBody>
      </p:sp>
      <p:cxnSp>
        <p:nvCxnSpPr>
          <p:cNvPr id="271" name="Google Shape;271;g11861354a2f_0_237"/>
          <p:cNvCxnSpPr>
            <a:cxnSpLocks/>
          </p:cNvCxnSpPr>
          <p:nvPr/>
        </p:nvCxnSpPr>
        <p:spPr>
          <a:xfrm>
            <a:off x="7111359" y="3543785"/>
            <a:ext cx="673539" cy="0"/>
          </a:xfrm>
          <a:prstGeom prst="straightConnector1">
            <a:avLst/>
          </a:prstGeom>
          <a:noFill/>
          <a:ln w="9525" cap="flat" cmpd="sng">
            <a:solidFill>
              <a:srgbClr val="3E6EC2"/>
            </a:solidFill>
            <a:prstDash val="solid"/>
            <a:round/>
            <a:headEnd type="none" w="sm" len="sm"/>
            <a:tailEnd type="triangle" w="med" len="med"/>
          </a:ln>
        </p:spPr>
      </p:cxnSp>
      <p:sp>
        <p:nvSpPr>
          <p:cNvPr id="273" name="Google Shape;273;g11861354a2f_0_237"/>
          <p:cNvSpPr txBox="1"/>
          <p:nvPr/>
        </p:nvSpPr>
        <p:spPr>
          <a:xfrm>
            <a:off x="7782899" y="3372582"/>
            <a:ext cx="6978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y_test</a:t>
            </a:r>
            <a:endParaRPr sz="12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74" name="Google Shape;274;g11861354a2f_0_237"/>
          <p:cNvSpPr txBox="1"/>
          <p:nvPr/>
        </p:nvSpPr>
        <p:spPr>
          <a:xfrm>
            <a:off x="6956947" y="3543785"/>
            <a:ext cx="1249500" cy="41545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050" b="0" i="0" u="none" strike="noStrike" cap="none" dirty="0">
                <a:solidFill>
                  <a:srgbClr val="000000"/>
                </a:solidFill>
                <a:latin typeface="Calibri" panose="020F0502020204030204" pitchFamily="34" charset="0"/>
                <a:cs typeface="Calibri" panose="020F0502020204030204" pitchFamily="34" charset="0"/>
                <a:sym typeface="Arial"/>
              </a:rPr>
              <a:t>Comparación</a:t>
            </a:r>
          </a:p>
          <a:p>
            <a:pPr marL="0" marR="0" lvl="0" indent="0" algn="l" rtl="0">
              <a:lnSpc>
                <a:spcPct val="100000"/>
              </a:lnSpc>
              <a:spcBef>
                <a:spcPts val="0"/>
              </a:spcBef>
              <a:spcAft>
                <a:spcPts val="0"/>
              </a:spcAft>
              <a:buNone/>
            </a:pPr>
            <a:r>
              <a:rPr lang="es-ES" sz="1050" b="0" i="0" u="none" strike="noStrike" cap="none" dirty="0">
                <a:solidFill>
                  <a:srgbClr val="000000"/>
                </a:solidFill>
                <a:latin typeface="Calibri" panose="020F0502020204030204" pitchFamily="34" charset="0"/>
                <a:cs typeface="Calibri" panose="020F0502020204030204" pitchFamily="34" charset="0"/>
                <a:sym typeface="Arial"/>
              </a:rPr>
              <a:t>(</a:t>
            </a:r>
            <a:r>
              <a:rPr lang="es-ES" sz="1050" b="0" i="0" u="none" strike="noStrike" cap="none">
                <a:solidFill>
                  <a:srgbClr val="000000"/>
                </a:solidFill>
                <a:latin typeface="Calibri" panose="020F0502020204030204" pitchFamily="34" charset="0"/>
                <a:cs typeface="Calibri" panose="020F0502020204030204" pitchFamily="34" charset="0"/>
                <a:sym typeface="Arial"/>
              </a:rPr>
              <a:t>testeo – métrica)</a:t>
            </a:r>
            <a:endParaRPr sz="105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75" name="Google Shape;275;g11861354a2f_0_237"/>
          <p:cNvSpPr/>
          <p:nvPr/>
        </p:nvSpPr>
        <p:spPr>
          <a:xfrm>
            <a:off x="5002829" y="1810219"/>
            <a:ext cx="149100" cy="846300"/>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76" name="Google Shape;276;g11861354a2f_0_237"/>
          <p:cNvSpPr/>
          <p:nvPr/>
        </p:nvSpPr>
        <p:spPr>
          <a:xfrm>
            <a:off x="6451720" y="3178535"/>
            <a:ext cx="129000" cy="730500"/>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77" name="Google Shape;277;g11861354a2f_0_237"/>
          <p:cNvSpPr/>
          <p:nvPr/>
        </p:nvSpPr>
        <p:spPr>
          <a:xfrm>
            <a:off x="8356935" y="3123519"/>
            <a:ext cx="125100" cy="752700"/>
          </a:xfrm>
          <a:prstGeom prst="leftBrace">
            <a:avLst>
              <a:gd name="adj1" fmla="val 60156"/>
              <a:gd name="adj2" fmla="val 47531"/>
            </a:avLst>
          </a:prstGeom>
          <a:noFill/>
          <a:ln w="9525" cap="flat" cmpd="sng">
            <a:solidFill>
              <a:srgbClr val="3E6E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31" name="Imagen 30">
            <a:extLst>
              <a:ext uri="{FF2B5EF4-FFF2-40B4-BE49-F238E27FC236}">
                <a16:creationId xmlns:a16="http://schemas.microsoft.com/office/drawing/2014/main" id="{E6ABBFE5-5CD9-4BC8-B9D0-EEDF01A423D1}"/>
              </a:ext>
            </a:extLst>
          </p:cNvPr>
          <p:cNvPicPr>
            <a:picLocks noChangeAspect="1"/>
          </p:cNvPicPr>
          <p:nvPr/>
        </p:nvPicPr>
        <p:blipFill rotWithShape="1">
          <a:blip r:embed="rId4"/>
          <a:srcRect l="32275" t="26889" r="31054" b="31859"/>
          <a:stretch/>
        </p:blipFill>
        <p:spPr>
          <a:xfrm>
            <a:off x="192504" y="1784143"/>
            <a:ext cx="3353293" cy="2120762"/>
          </a:xfrm>
          <a:prstGeom prst="rect">
            <a:avLst/>
          </a:prstGeom>
        </p:spPr>
      </p:pic>
      <p:pic>
        <p:nvPicPr>
          <p:cNvPr id="32" name="Imagen 31">
            <a:extLst>
              <a:ext uri="{FF2B5EF4-FFF2-40B4-BE49-F238E27FC236}">
                <a16:creationId xmlns:a16="http://schemas.microsoft.com/office/drawing/2014/main" id="{F40E53BC-B7E4-409A-836C-1DC6BA7C49B1}"/>
              </a:ext>
            </a:extLst>
          </p:cNvPr>
          <p:cNvPicPr>
            <a:picLocks noChangeAspect="1"/>
          </p:cNvPicPr>
          <p:nvPr/>
        </p:nvPicPr>
        <p:blipFill rotWithShape="1">
          <a:blip r:embed="rId4"/>
          <a:srcRect l="68991" t="26889" r="25904" b="31859"/>
          <a:stretch/>
        </p:blipFill>
        <p:spPr>
          <a:xfrm>
            <a:off x="3727998" y="1784143"/>
            <a:ext cx="466760" cy="2120762"/>
          </a:xfrm>
          <a:prstGeom prst="rect">
            <a:avLst/>
          </a:prstGeom>
        </p:spPr>
      </p:pic>
      <p:pic>
        <p:nvPicPr>
          <p:cNvPr id="33" name="Imagen 32">
            <a:extLst>
              <a:ext uri="{FF2B5EF4-FFF2-40B4-BE49-F238E27FC236}">
                <a16:creationId xmlns:a16="http://schemas.microsoft.com/office/drawing/2014/main" id="{1C5CFE5E-E801-4BA6-B6A2-11474C381F28}"/>
              </a:ext>
            </a:extLst>
          </p:cNvPr>
          <p:cNvPicPr>
            <a:picLocks noChangeAspect="1"/>
          </p:cNvPicPr>
          <p:nvPr/>
        </p:nvPicPr>
        <p:blipFill rotWithShape="1">
          <a:blip r:embed="rId4"/>
          <a:srcRect l="33097" t="67995" r="30359" b="17645"/>
          <a:stretch/>
        </p:blipFill>
        <p:spPr>
          <a:xfrm>
            <a:off x="5161512" y="1856698"/>
            <a:ext cx="3341559" cy="738249"/>
          </a:xfrm>
          <a:prstGeom prst="rect">
            <a:avLst/>
          </a:prstGeom>
        </p:spPr>
      </p:pic>
      <p:pic>
        <p:nvPicPr>
          <p:cNvPr id="34" name="Imagen 33">
            <a:extLst>
              <a:ext uri="{FF2B5EF4-FFF2-40B4-BE49-F238E27FC236}">
                <a16:creationId xmlns:a16="http://schemas.microsoft.com/office/drawing/2014/main" id="{E77ADB59-FB79-4178-B539-C9F1C221C3A9}"/>
              </a:ext>
            </a:extLst>
          </p:cNvPr>
          <p:cNvPicPr>
            <a:picLocks noChangeAspect="1"/>
          </p:cNvPicPr>
          <p:nvPr/>
        </p:nvPicPr>
        <p:blipFill rotWithShape="1">
          <a:blip r:embed="rId4"/>
          <a:srcRect l="70003" t="67995" r="25904" b="17645"/>
          <a:stretch/>
        </p:blipFill>
        <p:spPr>
          <a:xfrm>
            <a:off x="8446518" y="3180274"/>
            <a:ext cx="374246" cy="738249"/>
          </a:xfrm>
          <a:prstGeom prst="rect">
            <a:avLst/>
          </a:prstGeom>
        </p:spPr>
      </p:pic>
      <p:sp>
        <p:nvSpPr>
          <p:cNvPr id="36" name="Google Shape;260;g11861354a2f_0_237">
            <a:extLst>
              <a:ext uri="{FF2B5EF4-FFF2-40B4-BE49-F238E27FC236}">
                <a16:creationId xmlns:a16="http://schemas.microsoft.com/office/drawing/2014/main" id="{55C31C30-1D0D-4BBB-A49B-3C3441B15B7E}"/>
              </a:ext>
            </a:extLst>
          </p:cNvPr>
          <p:cNvSpPr txBox="1"/>
          <p:nvPr/>
        </p:nvSpPr>
        <p:spPr>
          <a:xfrm>
            <a:off x="3649776" y="1566244"/>
            <a:ext cx="78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200" b="0" i="0" u="none" strike="noStrike" cap="none" dirty="0">
                <a:solidFill>
                  <a:srgbClr val="000000"/>
                </a:solidFill>
                <a:latin typeface="Calibri" panose="020F0502020204030204" pitchFamily="34" charset="0"/>
                <a:cs typeface="Calibri" panose="020F0502020204030204" pitchFamily="34" charset="0"/>
                <a:sym typeface="Arial"/>
              </a:rPr>
              <a:t>y_train</a:t>
            </a:r>
            <a:endParaRPr sz="1200" b="0"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37" name="Google Shape;182;g11861354a2f_0_166" descr="Imagen que contiene Logotipo&#10;&#10;Descripción generada automáticamente">
            <a:extLst>
              <a:ext uri="{FF2B5EF4-FFF2-40B4-BE49-F238E27FC236}">
                <a16:creationId xmlns:a16="http://schemas.microsoft.com/office/drawing/2014/main" id="{3E01CD78-AEB3-48DA-9D1A-2E34252A3CAF}"/>
              </a:ext>
            </a:extLst>
          </p:cNvPr>
          <p:cNvPicPr preferRelativeResize="0"/>
          <p:nvPr/>
        </p:nvPicPr>
        <p:blipFill rotWithShape="1">
          <a:blip r:embed="rId5">
            <a:alphaModFix amt="50000"/>
          </a:blip>
          <a:srcRect/>
          <a:stretch/>
        </p:blipFill>
        <p:spPr>
          <a:xfrm>
            <a:off x="4201086" y="4274448"/>
            <a:ext cx="1677454" cy="620709"/>
          </a:xfrm>
          <a:prstGeom prst="rect">
            <a:avLst/>
          </a:prstGeom>
          <a:noFill/>
          <a:ln>
            <a:noFill/>
          </a:ln>
        </p:spPr>
      </p:pic>
      <p:pic>
        <p:nvPicPr>
          <p:cNvPr id="38" name="Google Shape;183;g11861354a2f_0_166">
            <a:extLst>
              <a:ext uri="{FF2B5EF4-FFF2-40B4-BE49-F238E27FC236}">
                <a16:creationId xmlns:a16="http://schemas.microsoft.com/office/drawing/2014/main" id="{4931B7DE-AA76-47B8-972C-2A618EC8A177}"/>
              </a:ext>
            </a:extLst>
          </p:cNvPr>
          <p:cNvPicPr preferRelativeResize="0"/>
          <p:nvPr/>
        </p:nvPicPr>
        <p:blipFill rotWithShape="1">
          <a:blip r:embed="rId6">
            <a:alphaModFix amt="51000"/>
          </a:blip>
          <a:srcRect/>
          <a:stretch/>
        </p:blipFill>
        <p:spPr>
          <a:xfrm>
            <a:off x="1136660" y="4344051"/>
            <a:ext cx="582237" cy="513667"/>
          </a:xfrm>
          <a:prstGeom prst="rect">
            <a:avLst/>
          </a:prstGeom>
          <a:noFill/>
          <a:ln>
            <a:noFill/>
          </a:ln>
        </p:spPr>
      </p:pic>
      <p:pic>
        <p:nvPicPr>
          <p:cNvPr id="39" name="Google Shape;184;g11861354a2f_0_166">
            <a:extLst>
              <a:ext uri="{FF2B5EF4-FFF2-40B4-BE49-F238E27FC236}">
                <a16:creationId xmlns:a16="http://schemas.microsoft.com/office/drawing/2014/main" id="{AD9702D9-3D2F-483A-9235-A6B09D8560E4}"/>
              </a:ext>
            </a:extLst>
          </p:cNvPr>
          <p:cNvPicPr preferRelativeResize="0"/>
          <p:nvPr/>
        </p:nvPicPr>
        <p:blipFill rotWithShape="1">
          <a:blip r:embed="rId7">
            <a:alphaModFix amt="50000"/>
          </a:blip>
          <a:srcRect/>
          <a:stretch/>
        </p:blipFill>
        <p:spPr>
          <a:xfrm>
            <a:off x="2081486" y="4397573"/>
            <a:ext cx="1913515" cy="406622"/>
          </a:xfrm>
          <a:prstGeom prst="rect">
            <a:avLst/>
          </a:prstGeom>
          <a:noFill/>
          <a:ln>
            <a:noFill/>
          </a:ln>
        </p:spPr>
      </p:pic>
      <p:pic>
        <p:nvPicPr>
          <p:cNvPr id="40" name="Google Shape;185;g11861354a2f_0_166">
            <a:extLst>
              <a:ext uri="{FF2B5EF4-FFF2-40B4-BE49-F238E27FC236}">
                <a16:creationId xmlns:a16="http://schemas.microsoft.com/office/drawing/2014/main" id="{255D7FD0-8C41-4A75-A09A-552598E485C7}"/>
              </a:ext>
            </a:extLst>
          </p:cNvPr>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41" name="Google Shape;288;p13" descr="Código QR&#10;&#10;Descripción generada automáticamente">
            <a:extLst>
              <a:ext uri="{FF2B5EF4-FFF2-40B4-BE49-F238E27FC236}">
                <a16:creationId xmlns:a16="http://schemas.microsoft.com/office/drawing/2014/main" id="{ECA58344-B5EB-4812-BBDB-AF200E05F913}"/>
              </a:ext>
            </a:extLst>
          </p:cNvPr>
          <p:cNvPicPr preferRelativeResize="0"/>
          <p:nvPr/>
        </p:nvPicPr>
        <p:blipFill rotWithShape="1">
          <a:blip r:embed="rId7">
            <a:alphaModFix amt="35000"/>
          </a:blip>
          <a:srcRect/>
          <a:stretch/>
        </p:blipFill>
        <p:spPr>
          <a:xfrm>
            <a:off x="8285028" y="75105"/>
            <a:ext cx="718457" cy="152672"/>
          </a:xfrm>
          <a:prstGeom prst="rect">
            <a:avLst/>
          </a:prstGeom>
          <a:noFill/>
          <a:ln>
            <a:noFill/>
          </a:ln>
        </p:spPr>
      </p:pic>
    </p:spTree>
    <p:extLst>
      <p:ext uri="{BB962C8B-B14F-4D97-AF65-F5344CB8AC3E}">
        <p14:creationId xmlns:p14="http://schemas.microsoft.com/office/powerpoint/2010/main" val="131543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6"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42" name="Google Shape;142;p26"/>
          <p:cNvSpPr txBox="1"/>
          <p:nvPr/>
        </p:nvSpPr>
        <p:spPr>
          <a:xfrm>
            <a:off x="57492" y="986427"/>
            <a:ext cx="4707465" cy="365770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AR" sz="1800" dirty="0">
                <a:solidFill>
                  <a:srgbClr val="3F3F3F"/>
                </a:solidFill>
                <a:latin typeface="Calibri"/>
                <a:ea typeface="Calibri"/>
                <a:cs typeface="Calibri"/>
                <a:sym typeface="Calibri"/>
              </a:rPr>
              <a:t>Dentro del campo de Inteligencia Artificial existen diversos subcampos:</a:t>
            </a:r>
          </a:p>
          <a:p>
            <a:pPr marL="342900" marR="0" lvl="0" indent="-342900" algn="l" rtl="0">
              <a:spcBef>
                <a:spcPts val="600"/>
              </a:spcBef>
              <a:spcAft>
                <a:spcPts val="600"/>
              </a:spcAft>
              <a:buFontTx/>
              <a:buChar char="-"/>
            </a:pPr>
            <a:r>
              <a:rPr lang="es-AR" sz="1800" dirty="0">
                <a:solidFill>
                  <a:srgbClr val="3F3F3F"/>
                </a:solidFill>
                <a:latin typeface="Calibri"/>
                <a:ea typeface="Calibri"/>
                <a:cs typeface="Calibri"/>
                <a:sym typeface="Calibri"/>
              </a:rPr>
              <a:t>Robótica</a:t>
            </a:r>
          </a:p>
          <a:p>
            <a:pPr marL="342900" marR="0" lvl="0" indent="-342900" algn="l" rtl="0">
              <a:spcBef>
                <a:spcPts val="600"/>
              </a:spcBef>
              <a:spcAft>
                <a:spcPts val="600"/>
              </a:spcAft>
              <a:buFontTx/>
              <a:buChar char="-"/>
            </a:pPr>
            <a:r>
              <a:rPr lang="es-AR" sz="1800" dirty="0">
                <a:solidFill>
                  <a:srgbClr val="3F3F3F"/>
                </a:solidFill>
                <a:latin typeface="Calibri"/>
                <a:ea typeface="Calibri"/>
                <a:cs typeface="Calibri"/>
                <a:sym typeface="Calibri"/>
              </a:rPr>
              <a:t>Voz (comunicación con computadoras través del lenguaje humano)</a:t>
            </a:r>
          </a:p>
          <a:p>
            <a:pPr marL="342900" marR="0" lvl="0" indent="-342900" algn="l" rtl="0">
              <a:spcBef>
                <a:spcPts val="600"/>
              </a:spcBef>
              <a:spcAft>
                <a:spcPts val="600"/>
              </a:spcAft>
              <a:buFontTx/>
              <a:buChar char="-"/>
            </a:pPr>
            <a:r>
              <a:rPr lang="es-AR" sz="1800" dirty="0">
                <a:solidFill>
                  <a:srgbClr val="3F3F3F"/>
                </a:solidFill>
                <a:latin typeface="Calibri"/>
                <a:ea typeface="Calibri"/>
                <a:cs typeface="Calibri"/>
                <a:sym typeface="Calibri"/>
              </a:rPr>
              <a:t>N.L.P. (Procesamiento de lenguaje natural - comprensión de lenguaje humano)</a:t>
            </a:r>
          </a:p>
          <a:p>
            <a:pPr marL="342900" marR="0" lvl="0" indent="-342900" algn="l" rtl="0">
              <a:spcBef>
                <a:spcPts val="600"/>
              </a:spcBef>
              <a:spcAft>
                <a:spcPts val="600"/>
              </a:spcAft>
              <a:buFontTx/>
              <a:buChar char="-"/>
            </a:pPr>
            <a:r>
              <a:rPr lang="es-AR" sz="1800" dirty="0">
                <a:solidFill>
                  <a:srgbClr val="3F3F3F"/>
                </a:solidFill>
                <a:latin typeface="Calibri"/>
                <a:ea typeface="Calibri"/>
                <a:cs typeface="Calibri"/>
                <a:sym typeface="Calibri"/>
              </a:rPr>
              <a:t>Visión (reconocimiento de imágenes, formas, caras, colores, etc.)</a:t>
            </a:r>
          </a:p>
          <a:p>
            <a:pPr marL="342900" marR="0" lvl="0" indent="-342900" algn="l" rtl="0">
              <a:spcBef>
                <a:spcPts val="0"/>
              </a:spcBef>
              <a:spcAft>
                <a:spcPts val="0"/>
              </a:spcAft>
              <a:buFontTx/>
              <a:buChar char="-"/>
            </a:pPr>
            <a:endParaRPr lang="es-AR" sz="2000" dirty="0">
              <a:solidFill>
                <a:srgbClr val="3F3F3F"/>
              </a:solidFill>
              <a:latin typeface="Calibri"/>
              <a:ea typeface="Calibri"/>
              <a:cs typeface="Calibri"/>
              <a:sym typeface="Calibri"/>
            </a:endParaRPr>
          </a:p>
        </p:txBody>
      </p:sp>
      <p:pic>
        <p:nvPicPr>
          <p:cNvPr id="143" name="Google Shape;143;p2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44" name="Google Shape;144;p26"/>
          <p:cNvSpPr txBox="1"/>
          <p:nvPr/>
        </p:nvSpPr>
        <p:spPr>
          <a:xfrm>
            <a:off x="221456" y="453140"/>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Inteligencia artificial</a:t>
            </a:r>
          </a:p>
        </p:txBody>
      </p:sp>
      <p:sp>
        <p:nvSpPr>
          <p:cNvPr id="145" name="Google Shape;145;p26"/>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0" name="Imagen 9" descr="Fuente: https://www.youtube.com/watch?v=KytW151dpqU&amp;list=PL-Ogd76BhmcC_E2RjgIIJZd1DQdYHcVf0">
            <a:extLst>
              <a:ext uri="{FF2B5EF4-FFF2-40B4-BE49-F238E27FC236}">
                <a16:creationId xmlns:a16="http://schemas.microsoft.com/office/drawing/2014/main" id="{93C70B88-FF52-4F50-A9C0-6B74E3F3B4D6}"/>
              </a:ext>
            </a:extLst>
          </p:cNvPr>
          <p:cNvPicPr>
            <a:picLocks noChangeAspect="1"/>
          </p:cNvPicPr>
          <p:nvPr/>
        </p:nvPicPr>
        <p:blipFill rotWithShape="1">
          <a:blip r:embed="rId5"/>
          <a:srcRect l="20421" t="788" r="1047" b="-788"/>
          <a:stretch/>
        </p:blipFill>
        <p:spPr>
          <a:xfrm>
            <a:off x="4764957" y="770527"/>
            <a:ext cx="4212594" cy="3064254"/>
          </a:xfrm>
          <a:prstGeom prst="rect">
            <a:avLst/>
          </a:prstGeom>
        </p:spPr>
      </p:pic>
      <p:sp>
        <p:nvSpPr>
          <p:cNvPr id="11" name="CuadroTexto 10">
            <a:extLst>
              <a:ext uri="{FF2B5EF4-FFF2-40B4-BE49-F238E27FC236}">
                <a16:creationId xmlns:a16="http://schemas.microsoft.com/office/drawing/2014/main" id="{0B9CA74C-6734-46B0-8B11-AB314D0D2795}"/>
              </a:ext>
            </a:extLst>
          </p:cNvPr>
          <p:cNvSpPr txBox="1"/>
          <p:nvPr/>
        </p:nvSpPr>
        <p:spPr>
          <a:xfrm>
            <a:off x="4682756" y="3834781"/>
            <a:ext cx="3580211" cy="369332"/>
          </a:xfrm>
          <a:prstGeom prst="rect">
            <a:avLst/>
          </a:prstGeom>
          <a:noFill/>
        </p:spPr>
        <p:txBody>
          <a:bodyPr wrap="square" rtlCol="0">
            <a:spAutoFit/>
          </a:bodyPr>
          <a:lstStyle/>
          <a:p>
            <a:r>
              <a:rPr lang="es-ES" sz="900" dirty="0">
                <a:latin typeface="Calibri" panose="020F0502020204030204" pitchFamily="34" charset="0"/>
                <a:cs typeface="Calibri" panose="020F0502020204030204" pitchFamily="34" charset="0"/>
              </a:rPr>
              <a:t>Fuente: https://www.youtube.com/watch?v=KytW151dpqU&amp;list=PL-Ogd76BhmcC_E2RjgIIJZd1DQdYHcVf0</a:t>
            </a:r>
            <a:endParaRPr lang="es-AR" sz="900" dirty="0">
              <a:latin typeface="Calibri" panose="020F0502020204030204" pitchFamily="34" charset="0"/>
              <a:cs typeface="Calibri" panose="020F0502020204030204" pitchFamily="34" charset="0"/>
            </a:endParaRPr>
          </a:p>
        </p:txBody>
      </p:sp>
      <p:pic>
        <p:nvPicPr>
          <p:cNvPr id="9" name="Google Shape;195;p29" descr="Código QR&#10;&#10;Descripción generada automáticamente">
            <a:extLst>
              <a:ext uri="{FF2B5EF4-FFF2-40B4-BE49-F238E27FC236}">
                <a16:creationId xmlns:a16="http://schemas.microsoft.com/office/drawing/2014/main" id="{22F5C2F4-F748-7C28-7CA1-979828FCF633}"/>
              </a:ext>
            </a:extLst>
          </p:cNvPr>
          <p:cNvPicPr preferRelativeResize="0"/>
          <p:nvPr/>
        </p:nvPicPr>
        <p:blipFill rotWithShape="1">
          <a:blip r:embed="rId6">
            <a:alphaModFix amt="35000"/>
          </a:blip>
          <a:srcRect/>
          <a:stretch/>
        </p:blipFill>
        <p:spPr>
          <a:xfrm>
            <a:off x="8285028" y="123231"/>
            <a:ext cx="718457" cy="152672"/>
          </a:xfrm>
          <a:prstGeom prst="rect">
            <a:avLst/>
          </a:prstGeom>
          <a:noFill/>
          <a:ln>
            <a:noFill/>
          </a:ln>
        </p:spPr>
      </p:pic>
      <p:pic>
        <p:nvPicPr>
          <p:cNvPr id="12" name="Google Shape;97;p2" descr="Imagen que contiene Logotipo&#10;&#10;Descripción generada automáticamente">
            <a:extLst>
              <a:ext uri="{FF2B5EF4-FFF2-40B4-BE49-F238E27FC236}">
                <a16:creationId xmlns:a16="http://schemas.microsoft.com/office/drawing/2014/main" id="{B2FD9561-1353-A1CB-3E6E-0F5CC71630FB}"/>
              </a:ext>
            </a:extLst>
          </p:cNvPr>
          <p:cNvPicPr preferRelativeResize="0"/>
          <p:nvPr/>
        </p:nvPicPr>
        <p:blipFill rotWithShape="1">
          <a:blip r:embed="rId7">
            <a:alphaModFix amt="50000"/>
          </a:blip>
          <a:srcRect/>
          <a:stretch/>
        </p:blipFill>
        <p:spPr>
          <a:xfrm>
            <a:off x="4201086" y="4274448"/>
            <a:ext cx="1677454" cy="620709"/>
          </a:xfrm>
          <a:prstGeom prst="rect">
            <a:avLst/>
          </a:prstGeom>
          <a:noFill/>
          <a:ln>
            <a:noFill/>
          </a:ln>
        </p:spPr>
      </p:pic>
      <p:pic>
        <p:nvPicPr>
          <p:cNvPr id="13" name="Google Shape;98;p2">
            <a:extLst>
              <a:ext uri="{FF2B5EF4-FFF2-40B4-BE49-F238E27FC236}">
                <a16:creationId xmlns:a16="http://schemas.microsoft.com/office/drawing/2014/main" id="{1730ACA0-BE06-6162-0B7D-BD7DC8216B7E}"/>
              </a:ext>
            </a:extLst>
          </p:cNvPr>
          <p:cNvPicPr preferRelativeResize="0"/>
          <p:nvPr/>
        </p:nvPicPr>
        <p:blipFill rotWithShape="1">
          <a:blip r:embed="rId8">
            <a:alphaModFix amt="51000"/>
          </a:blip>
          <a:srcRect/>
          <a:stretch/>
        </p:blipFill>
        <p:spPr>
          <a:xfrm>
            <a:off x="1136660" y="4344051"/>
            <a:ext cx="582237" cy="513667"/>
          </a:xfrm>
          <a:prstGeom prst="rect">
            <a:avLst/>
          </a:prstGeom>
          <a:noFill/>
          <a:ln>
            <a:noFill/>
          </a:ln>
        </p:spPr>
      </p:pic>
      <p:pic>
        <p:nvPicPr>
          <p:cNvPr id="14" name="Google Shape;99;p2">
            <a:extLst>
              <a:ext uri="{FF2B5EF4-FFF2-40B4-BE49-F238E27FC236}">
                <a16:creationId xmlns:a16="http://schemas.microsoft.com/office/drawing/2014/main" id="{995F64B0-D2F7-0373-2575-BA80D6DEBE4E}"/>
              </a:ext>
            </a:extLst>
          </p:cNvPr>
          <p:cNvPicPr preferRelativeResize="0"/>
          <p:nvPr/>
        </p:nvPicPr>
        <p:blipFill rotWithShape="1">
          <a:blip r:embed="rId6">
            <a:alphaModFix amt="50000"/>
          </a:blip>
          <a:srcRect/>
          <a:stretch/>
        </p:blipFill>
        <p:spPr>
          <a:xfrm>
            <a:off x="2081486" y="4397573"/>
            <a:ext cx="1913515" cy="406622"/>
          </a:xfrm>
          <a:prstGeom prst="rect">
            <a:avLst/>
          </a:prstGeom>
          <a:noFill/>
          <a:ln>
            <a:noFill/>
          </a:ln>
        </p:spPr>
      </p:pic>
      <p:pic>
        <p:nvPicPr>
          <p:cNvPr id="15" name="Google Shape;100;p2">
            <a:extLst>
              <a:ext uri="{FF2B5EF4-FFF2-40B4-BE49-F238E27FC236}">
                <a16:creationId xmlns:a16="http://schemas.microsoft.com/office/drawing/2014/main" id="{E9C805DE-E029-F4BB-634A-069EA54BFBFD}"/>
              </a:ext>
            </a:extLst>
          </p:cNvPr>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spTree>
    <p:extLst>
      <p:ext uri="{BB962C8B-B14F-4D97-AF65-F5344CB8AC3E}">
        <p14:creationId xmlns:p14="http://schemas.microsoft.com/office/powerpoint/2010/main" val="4193941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3"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07" name="Google Shape;107;p3"/>
          <p:cNvSpPr txBox="1"/>
          <p:nvPr/>
        </p:nvSpPr>
        <p:spPr>
          <a:xfrm>
            <a:off x="4222046" y="1048257"/>
            <a:ext cx="4707600" cy="3282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br>
              <a:rPr lang="es" sz="1800" b="0" i="0" u="none" strike="noStrike" cap="none" dirty="0">
                <a:solidFill>
                  <a:srgbClr val="3F3F3F"/>
                </a:solidFill>
                <a:latin typeface="Calibri"/>
                <a:ea typeface="Calibri"/>
                <a:cs typeface="Calibri"/>
                <a:sym typeface="Calibri"/>
              </a:rPr>
            </a:br>
            <a:r>
              <a:rPr lang="es" sz="1800" b="0" i="0" u="none" strike="noStrike" cap="none" dirty="0">
                <a:solidFill>
                  <a:srgbClr val="3F3F3F"/>
                </a:solidFill>
                <a:latin typeface="Calibri"/>
                <a:ea typeface="Calibri"/>
                <a:cs typeface="Calibri"/>
                <a:sym typeface="Calibri"/>
              </a:rPr>
              <a:t>- Planificación: técnicas para realizar determinadas acciones a través de código dándole instrucciones precisas a las máquinas.</a:t>
            </a:r>
            <a:endParaRPr dirty="0"/>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 sz="1800" b="0" i="0" u="none" strike="noStrike" cap="none" dirty="0">
                <a:solidFill>
                  <a:srgbClr val="3F3F3F"/>
                </a:solidFill>
                <a:latin typeface="Calibri"/>
                <a:ea typeface="Calibri"/>
                <a:cs typeface="Calibri"/>
                <a:sym typeface="Calibri"/>
              </a:rPr>
              <a:t>-Machine Learning: conjunto de herramientas y técnicas que aprenden de las experiencias y extraen patrones de los datos. </a:t>
            </a:r>
            <a:br>
              <a:rPr lang="es" sz="2000" b="0" i="0" u="none" strike="noStrike" cap="none" dirty="0">
                <a:solidFill>
                  <a:srgbClr val="3F3F3F"/>
                </a:solidFill>
                <a:latin typeface="Calibri"/>
                <a:ea typeface="Calibri"/>
                <a:cs typeface="Calibri"/>
                <a:sym typeface="Calibri"/>
              </a:rPr>
            </a:br>
            <a:endParaRPr sz="2000" b="0" i="0" u="none" strike="noStrike" cap="none" dirty="0">
              <a:solidFill>
                <a:srgbClr val="3F3F3F"/>
              </a:solidFill>
              <a:latin typeface="Calibri"/>
              <a:ea typeface="Calibri"/>
              <a:cs typeface="Calibri"/>
              <a:sym typeface="Calibri"/>
            </a:endParaRPr>
          </a:p>
        </p:txBody>
      </p:sp>
      <p:pic>
        <p:nvPicPr>
          <p:cNvPr id="108" name="Google Shape;108;p3"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09" name="Google Shape;109;p3"/>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(Machine learning)</a:t>
            </a:r>
            <a:endParaRPr/>
          </a:p>
        </p:txBody>
      </p:sp>
      <p:sp>
        <p:nvSpPr>
          <p:cNvPr id="110" name="Google Shape;110;p3"/>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11" name="Google Shape;111;p3"/>
          <p:cNvSpPr txBox="1"/>
          <p:nvPr/>
        </p:nvSpPr>
        <p:spPr>
          <a:xfrm>
            <a:off x="1718896" y="3932605"/>
            <a:ext cx="2183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900" b="0" i="0" u="none" strike="noStrike" cap="none">
                <a:solidFill>
                  <a:srgbClr val="000000"/>
                </a:solidFill>
                <a:latin typeface="Calibri"/>
                <a:ea typeface="Calibri"/>
                <a:cs typeface="Calibri"/>
                <a:sym typeface="Calibri"/>
              </a:rPr>
              <a:t>Fuente: https://www.researchgate.net/</a:t>
            </a:r>
            <a:endParaRPr sz="900" b="0" i="0" u="none" strike="noStrike" cap="none">
              <a:solidFill>
                <a:srgbClr val="000000"/>
              </a:solidFill>
              <a:latin typeface="Calibri"/>
              <a:ea typeface="Calibri"/>
              <a:cs typeface="Calibri"/>
              <a:sym typeface="Calibri"/>
            </a:endParaRPr>
          </a:p>
        </p:txBody>
      </p:sp>
      <p:pic>
        <p:nvPicPr>
          <p:cNvPr id="112" name="Google Shape;112;p3" descr="Diferencias entre Inteligencia Artificial (AI), Aprendizaje Automático (Machine Learning) y Aprendizaje Profundo (Deep Learning)"/>
          <p:cNvPicPr preferRelativeResize="0"/>
          <p:nvPr/>
        </p:nvPicPr>
        <p:blipFill rotWithShape="1">
          <a:blip r:embed="rId5">
            <a:alphaModFix/>
          </a:blip>
          <a:srcRect/>
          <a:stretch/>
        </p:blipFill>
        <p:spPr>
          <a:xfrm>
            <a:off x="785659" y="995862"/>
            <a:ext cx="2933440" cy="2933440"/>
          </a:xfrm>
          <a:prstGeom prst="rect">
            <a:avLst/>
          </a:prstGeom>
          <a:noFill/>
          <a:ln>
            <a:noFill/>
          </a:ln>
        </p:spPr>
      </p:pic>
      <p:pic>
        <p:nvPicPr>
          <p:cNvPr id="113" name="Google Shape;113;p3"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14" name="Google Shape;114;p3"/>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115" name="Google Shape;115;p3"/>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116" name="Google Shape;116;p3"/>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117" name="Google Shape;117;p3" descr="Código QR&#10;&#10;Descripción generada automáticamente"/>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4"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23" name="Google Shape;123;p4"/>
          <p:cNvSpPr txBox="1"/>
          <p:nvPr/>
        </p:nvSpPr>
        <p:spPr>
          <a:xfrm>
            <a:off x="293227" y="976468"/>
            <a:ext cx="8779200" cy="1330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2000" b="0" i="0" u="none" strike="noStrike" cap="none">
                <a:solidFill>
                  <a:srgbClr val="000000"/>
                </a:solidFill>
                <a:latin typeface="Calibri"/>
                <a:ea typeface="Calibri"/>
                <a:cs typeface="Calibri"/>
                <a:sym typeface="Calibri"/>
              </a:rPr>
              <a:t>“Campo de estudio que brinda a las computadoras la capacidad de aprender sin ser programadas explícitamente” Arthur samuel, 1959</a:t>
            </a:r>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pic>
        <p:nvPicPr>
          <p:cNvPr id="124" name="Google Shape;124;p4"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25" name="Google Shape;125;p4"/>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a:t>
            </a:r>
            <a:endParaRPr/>
          </a:p>
        </p:txBody>
      </p:sp>
      <p:sp>
        <p:nvSpPr>
          <p:cNvPr id="126" name="Google Shape;126;p4"/>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7" name="Google Shape;127;p4"/>
          <p:cNvSpPr txBox="1"/>
          <p:nvPr/>
        </p:nvSpPr>
        <p:spPr>
          <a:xfrm>
            <a:off x="3995001" y="3993287"/>
            <a:ext cx="28242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900" b="0" i="0" u="none" strike="noStrike" cap="none">
                <a:solidFill>
                  <a:srgbClr val="000000"/>
                </a:solidFill>
                <a:latin typeface="Calibri"/>
                <a:ea typeface="Calibri"/>
                <a:cs typeface="Calibri"/>
                <a:sym typeface="Calibri"/>
              </a:rPr>
              <a:t>Fuente: https://www.xatakaciencia.com/computacio/</a:t>
            </a:r>
            <a:endParaRPr sz="900" b="0" i="0" u="none" strike="noStrike" cap="none">
              <a:solidFill>
                <a:srgbClr val="000000"/>
              </a:solidFill>
              <a:latin typeface="Calibri"/>
              <a:ea typeface="Calibri"/>
              <a:cs typeface="Calibri"/>
              <a:sym typeface="Calibri"/>
            </a:endParaRPr>
          </a:p>
        </p:txBody>
      </p:sp>
      <p:pic>
        <p:nvPicPr>
          <p:cNvPr id="128" name="Google Shape;128;p4" descr="La emergencia del buen juego en un tablero de damas de 1950"/>
          <p:cNvPicPr preferRelativeResize="0"/>
          <p:nvPr/>
        </p:nvPicPr>
        <p:blipFill rotWithShape="1">
          <a:blip r:embed="rId5">
            <a:alphaModFix/>
          </a:blip>
          <a:srcRect/>
          <a:stretch/>
        </p:blipFill>
        <p:spPr>
          <a:xfrm>
            <a:off x="2559594" y="1710370"/>
            <a:ext cx="4104866" cy="2320141"/>
          </a:xfrm>
          <a:prstGeom prst="rect">
            <a:avLst/>
          </a:prstGeom>
          <a:noFill/>
          <a:ln>
            <a:noFill/>
          </a:ln>
        </p:spPr>
      </p:pic>
      <p:pic>
        <p:nvPicPr>
          <p:cNvPr id="129" name="Google Shape;129;p4"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30" name="Google Shape;130;p4"/>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131" name="Google Shape;131;p4"/>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132" name="Google Shape;132;p4"/>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133" name="Google Shape;133;p4" descr="Código QR&#10;&#10;Descripción generada automáticamente"/>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8"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74" name="Google Shape;174;p28"/>
          <p:cNvSpPr txBox="1"/>
          <p:nvPr/>
        </p:nvSpPr>
        <p:spPr>
          <a:xfrm>
            <a:off x="181050" y="1117100"/>
            <a:ext cx="8781900" cy="3287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200" b="1">
                <a:solidFill>
                  <a:srgbClr val="3F3F3F"/>
                </a:solidFill>
                <a:latin typeface="Calibri"/>
                <a:ea typeface="Calibri"/>
                <a:cs typeface="Calibri"/>
                <a:sym typeface="Calibri"/>
              </a:rPr>
              <a:t>Supervisado</a:t>
            </a:r>
            <a:r>
              <a:rPr lang="es" sz="2200">
                <a:solidFill>
                  <a:srgbClr val="3F3F3F"/>
                </a:solidFill>
                <a:latin typeface="Calibri"/>
                <a:ea typeface="Calibri"/>
                <a:cs typeface="Calibri"/>
                <a:sym typeface="Calibri"/>
              </a:rPr>
              <a:t>: Se dice que un modelo de ML es supervisado cuando, los datos con los que se entrena el modelo tienen los valores que queremos predecir, a estos se le dice que están etiquetados. </a:t>
            </a:r>
            <a:endParaRPr sz="2200">
              <a:solidFill>
                <a:srgbClr val="3F3F3F"/>
              </a:solidFill>
              <a:latin typeface="Calibri"/>
              <a:ea typeface="Calibri"/>
              <a:cs typeface="Calibri"/>
              <a:sym typeface="Calibri"/>
            </a:endParaRPr>
          </a:p>
          <a:p>
            <a:pPr marL="0" marR="0" lvl="0" indent="0" algn="l" rtl="0">
              <a:spcBef>
                <a:spcPts val="0"/>
              </a:spcBef>
              <a:spcAft>
                <a:spcPts val="0"/>
              </a:spcAft>
              <a:buNone/>
            </a:pPr>
            <a:endParaRPr sz="2200">
              <a:solidFill>
                <a:srgbClr val="3F3F3F"/>
              </a:solidFill>
              <a:latin typeface="Calibri"/>
              <a:ea typeface="Calibri"/>
              <a:cs typeface="Calibri"/>
              <a:sym typeface="Calibri"/>
            </a:endParaRPr>
          </a:p>
          <a:p>
            <a:pPr marL="0" marR="0" lvl="0" indent="0" algn="l" rtl="0">
              <a:spcBef>
                <a:spcPts val="0"/>
              </a:spcBef>
              <a:spcAft>
                <a:spcPts val="0"/>
              </a:spcAft>
              <a:buNone/>
            </a:pPr>
            <a:r>
              <a:rPr lang="es" sz="2200">
                <a:solidFill>
                  <a:srgbClr val="3F3F3F"/>
                </a:solidFill>
                <a:latin typeface="Calibri"/>
                <a:ea typeface="Calibri"/>
                <a:cs typeface="Calibri"/>
                <a:sym typeface="Calibri"/>
              </a:rPr>
              <a:t>Por ejemplo, si queremos predecir cuántos </a:t>
            </a:r>
            <a:endParaRPr sz="2200">
              <a:solidFill>
                <a:srgbClr val="3F3F3F"/>
              </a:solidFill>
              <a:latin typeface="Calibri"/>
              <a:ea typeface="Calibri"/>
              <a:cs typeface="Calibri"/>
              <a:sym typeface="Calibri"/>
            </a:endParaRPr>
          </a:p>
          <a:p>
            <a:pPr marL="0" marR="0" lvl="0" indent="0" algn="l" rtl="0">
              <a:spcBef>
                <a:spcPts val="0"/>
              </a:spcBef>
              <a:spcAft>
                <a:spcPts val="0"/>
              </a:spcAft>
              <a:buNone/>
            </a:pPr>
            <a:r>
              <a:rPr lang="es" sz="2200">
                <a:solidFill>
                  <a:srgbClr val="3F3F3F"/>
                </a:solidFill>
                <a:latin typeface="Calibri"/>
                <a:ea typeface="Calibri"/>
                <a:cs typeface="Calibri"/>
                <a:sym typeface="Calibri"/>
              </a:rPr>
              <a:t>goles marcará nuestro equipo en base a </a:t>
            </a:r>
            <a:endParaRPr sz="2200">
              <a:solidFill>
                <a:srgbClr val="3F3F3F"/>
              </a:solidFill>
              <a:latin typeface="Calibri"/>
              <a:ea typeface="Calibri"/>
              <a:cs typeface="Calibri"/>
              <a:sym typeface="Calibri"/>
            </a:endParaRPr>
          </a:p>
          <a:p>
            <a:pPr marL="0" marR="0" lvl="0" indent="0" algn="l" rtl="0">
              <a:spcBef>
                <a:spcPts val="0"/>
              </a:spcBef>
              <a:spcAft>
                <a:spcPts val="0"/>
              </a:spcAft>
              <a:buNone/>
            </a:pPr>
            <a:r>
              <a:rPr lang="es" sz="2200">
                <a:solidFill>
                  <a:srgbClr val="3F3F3F"/>
                </a:solidFill>
                <a:latin typeface="Calibri"/>
                <a:ea typeface="Calibri"/>
                <a:cs typeface="Calibri"/>
                <a:sym typeface="Calibri"/>
              </a:rPr>
              <a:t>datos de partidos anteriores, estos datos </a:t>
            </a:r>
            <a:endParaRPr sz="2200">
              <a:solidFill>
                <a:srgbClr val="3F3F3F"/>
              </a:solidFill>
              <a:latin typeface="Calibri"/>
              <a:ea typeface="Calibri"/>
              <a:cs typeface="Calibri"/>
              <a:sym typeface="Calibri"/>
            </a:endParaRPr>
          </a:p>
          <a:p>
            <a:pPr marL="0" marR="0" lvl="0" indent="0" algn="l" rtl="0">
              <a:spcBef>
                <a:spcPts val="0"/>
              </a:spcBef>
              <a:spcAft>
                <a:spcPts val="0"/>
              </a:spcAft>
              <a:buNone/>
            </a:pPr>
            <a:r>
              <a:rPr lang="es" sz="2200">
                <a:solidFill>
                  <a:srgbClr val="3F3F3F"/>
                </a:solidFill>
                <a:latin typeface="Calibri"/>
                <a:ea typeface="Calibri"/>
                <a:cs typeface="Calibri"/>
                <a:sym typeface="Calibri"/>
              </a:rPr>
              <a:t>deben tener cuántos goles marcó nuestro </a:t>
            </a:r>
            <a:endParaRPr sz="2200">
              <a:solidFill>
                <a:srgbClr val="3F3F3F"/>
              </a:solidFill>
              <a:latin typeface="Calibri"/>
              <a:ea typeface="Calibri"/>
              <a:cs typeface="Calibri"/>
              <a:sym typeface="Calibri"/>
            </a:endParaRPr>
          </a:p>
          <a:p>
            <a:pPr marL="0" marR="0" lvl="0" indent="0" algn="l" rtl="0">
              <a:spcBef>
                <a:spcPts val="0"/>
              </a:spcBef>
              <a:spcAft>
                <a:spcPts val="0"/>
              </a:spcAft>
              <a:buNone/>
            </a:pPr>
            <a:r>
              <a:rPr lang="es" sz="2200">
                <a:solidFill>
                  <a:srgbClr val="3F3F3F"/>
                </a:solidFill>
                <a:latin typeface="Calibri"/>
                <a:ea typeface="Calibri"/>
                <a:cs typeface="Calibri"/>
                <a:sym typeface="Calibri"/>
              </a:rPr>
              <a:t>equipo en cada uno de ellos. </a:t>
            </a:r>
            <a:endParaRPr sz="2200">
              <a:solidFill>
                <a:srgbClr val="3F3F3F"/>
              </a:solidFill>
              <a:latin typeface="Calibri"/>
              <a:ea typeface="Calibri"/>
              <a:cs typeface="Calibri"/>
              <a:sym typeface="Calibri"/>
            </a:endParaRPr>
          </a:p>
          <a:p>
            <a:pPr marL="0" marR="0" lvl="0" indent="0" algn="l" rtl="0">
              <a:spcBef>
                <a:spcPts val="0"/>
              </a:spcBef>
              <a:spcAft>
                <a:spcPts val="0"/>
              </a:spcAft>
              <a:buNone/>
            </a:pPr>
            <a:endParaRPr sz="1300">
              <a:solidFill>
                <a:srgbClr val="3F3F3F"/>
              </a:solidFill>
              <a:latin typeface="Calibri"/>
              <a:ea typeface="Calibri"/>
              <a:cs typeface="Calibri"/>
              <a:sym typeface="Calibri"/>
            </a:endParaRPr>
          </a:p>
        </p:txBody>
      </p:sp>
      <p:pic>
        <p:nvPicPr>
          <p:cNvPr id="175" name="Google Shape;175;p2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76" name="Google Shape;176;p28"/>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a:solidFill>
                  <a:srgbClr val="7F4EBD"/>
                </a:solidFill>
                <a:latin typeface="Calibri"/>
                <a:ea typeface="Calibri"/>
                <a:cs typeface="Calibri"/>
                <a:sym typeface="Calibri"/>
              </a:rPr>
              <a:t>Aprendizaje Automático - Tipos</a:t>
            </a:r>
            <a:endParaRPr sz="2400">
              <a:solidFill>
                <a:srgbClr val="7F4EBD"/>
              </a:solidFill>
              <a:latin typeface="Calibri"/>
              <a:ea typeface="Calibri"/>
              <a:cs typeface="Calibri"/>
              <a:sym typeface="Calibri"/>
            </a:endParaRPr>
          </a:p>
        </p:txBody>
      </p:sp>
      <p:sp>
        <p:nvSpPr>
          <p:cNvPr id="177" name="Google Shape;177;p28"/>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78" name="Google Shape;178;p28"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79" name="Google Shape;179;p28"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80" name="Google Shape;180;p28"/>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81" name="Google Shape;181;p28"/>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82" name="Google Shape;182;p28"/>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183" name="Google Shape;183;p28"/>
          <p:cNvPicPr preferRelativeResize="0"/>
          <p:nvPr/>
        </p:nvPicPr>
        <p:blipFill>
          <a:blip r:embed="rId9">
            <a:alphaModFix/>
          </a:blip>
          <a:stretch>
            <a:fillRect/>
          </a:stretch>
        </p:blipFill>
        <p:spPr>
          <a:xfrm>
            <a:off x="5258051" y="2169425"/>
            <a:ext cx="3689499" cy="2174624"/>
          </a:xfrm>
          <a:prstGeom prst="rect">
            <a:avLst/>
          </a:prstGeom>
          <a:noFill/>
          <a:ln>
            <a:noFill/>
          </a:ln>
        </p:spPr>
      </p:pic>
      <p:sp>
        <p:nvSpPr>
          <p:cNvPr id="184" name="Google Shape;184;p28"/>
          <p:cNvSpPr/>
          <p:nvPr/>
        </p:nvSpPr>
        <p:spPr>
          <a:xfrm>
            <a:off x="5283425" y="2191975"/>
            <a:ext cx="839400" cy="266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txBox="1"/>
          <p:nvPr/>
        </p:nvSpPr>
        <p:spPr>
          <a:xfrm>
            <a:off x="5245550" y="2155550"/>
            <a:ext cx="1063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700">
                <a:latin typeface="Calibri"/>
                <a:ea typeface="Calibri"/>
                <a:cs typeface="Calibri"/>
                <a:sym typeface="Calibri"/>
              </a:rPr>
              <a:t>Datos de entrenamiento</a:t>
            </a:r>
            <a:endParaRPr sz="700">
              <a:latin typeface="Calibri"/>
              <a:ea typeface="Calibri"/>
              <a:cs typeface="Calibri"/>
              <a:sym typeface="Calibri"/>
            </a:endParaRPr>
          </a:p>
          <a:p>
            <a:pPr marL="0" lvl="0" indent="0" algn="l" rtl="0">
              <a:spcBef>
                <a:spcPts val="0"/>
              </a:spcBef>
              <a:spcAft>
                <a:spcPts val="0"/>
              </a:spcAft>
              <a:buNone/>
            </a:pPr>
            <a:r>
              <a:rPr lang="es" sz="700">
                <a:latin typeface="Calibri"/>
                <a:ea typeface="Calibri"/>
                <a:cs typeface="Calibri"/>
                <a:sym typeface="Calibri"/>
              </a:rPr>
              <a:t> Manzanas   Muffins</a:t>
            </a:r>
            <a:endParaRPr sz="700">
              <a:latin typeface="Calibri"/>
              <a:ea typeface="Calibri"/>
              <a:cs typeface="Calibri"/>
              <a:sym typeface="Calibri"/>
            </a:endParaRPr>
          </a:p>
        </p:txBody>
      </p:sp>
      <p:sp>
        <p:nvSpPr>
          <p:cNvPr id="186" name="Google Shape;186;p28"/>
          <p:cNvSpPr/>
          <p:nvPr/>
        </p:nvSpPr>
        <p:spPr>
          <a:xfrm>
            <a:off x="6849200" y="2698450"/>
            <a:ext cx="839400" cy="266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txBox="1"/>
          <p:nvPr/>
        </p:nvSpPr>
        <p:spPr>
          <a:xfrm>
            <a:off x="6776213" y="2639400"/>
            <a:ext cx="1063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700">
                <a:latin typeface="Calibri"/>
                <a:ea typeface="Calibri"/>
                <a:cs typeface="Calibri"/>
                <a:sym typeface="Calibri"/>
              </a:rPr>
              <a:t>Modelo de </a:t>
            </a:r>
            <a:endParaRPr sz="700">
              <a:latin typeface="Calibri"/>
              <a:ea typeface="Calibri"/>
              <a:cs typeface="Calibri"/>
              <a:sym typeface="Calibri"/>
            </a:endParaRPr>
          </a:p>
          <a:p>
            <a:pPr marL="0" lvl="0" indent="0" algn="ctr" rtl="0">
              <a:spcBef>
                <a:spcPts val="0"/>
              </a:spcBef>
              <a:spcAft>
                <a:spcPts val="0"/>
              </a:spcAft>
              <a:buNone/>
            </a:pPr>
            <a:r>
              <a:rPr lang="es" sz="700">
                <a:latin typeface="Calibri"/>
                <a:ea typeface="Calibri"/>
                <a:cs typeface="Calibri"/>
                <a:sym typeface="Calibri"/>
              </a:rPr>
              <a:t>Machine Learning</a:t>
            </a:r>
            <a:endParaRPr sz="700">
              <a:latin typeface="Calibri"/>
              <a:ea typeface="Calibri"/>
              <a:cs typeface="Calibri"/>
              <a:sym typeface="Calibri"/>
            </a:endParaRPr>
          </a:p>
        </p:txBody>
      </p:sp>
      <p:sp>
        <p:nvSpPr>
          <p:cNvPr id="188" name="Google Shape;188;p28"/>
          <p:cNvSpPr/>
          <p:nvPr/>
        </p:nvSpPr>
        <p:spPr>
          <a:xfrm>
            <a:off x="7302175" y="3990875"/>
            <a:ext cx="582300" cy="24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txBox="1"/>
          <p:nvPr/>
        </p:nvSpPr>
        <p:spPr>
          <a:xfrm>
            <a:off x="7081025" y="3858600"/>
            <a:ext cx="112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700">
                <a:latin typeface="Calibri"/>
                <a:ea typeface="Calibri"/>
                <a:cs typeface="Calibri"/>
                <a:sym typeface="Calibri"/>
              </a:rPr>
              <a:t>Nuevo dato desconocido por el modelo</a:t>
            </a:r>
            <a:endParaRPr sz="700">
              <a:latin typeface="Calibri"/>
              <a:ea typeface="Calibri"/>
              <a:cs typeface="Calibri"/>
              <a:sym typeface="Calibri"/>
            </a:endParaRPr>
          </a:p>
        </p:txBody>
      </p:sp>
      <p:sp>
        <p:nvSpPr>
          <p:cNvPr id="190" name="Google Shape;190;p28"/>
          <p:cNvSpPr/>
          <p:nvPr/>
        </p:nvSpPr>
        <p:spPr>
          <a:xfrm>
            <a:off x="8301550" y="3164725"/>
            <a:ext cx="582300" cy="24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txBox="1"/>
          <p:nvPr/>
        </p:nvSpPr>
        <p:spPr>
          <a:xfrm>
            <a:off x="8147587" y="3057975"/>
            <a:ext cx="774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700">
                <a:latin typeface="Calibri"/>
                <a:ea typeface="Calibri"/>
                <a:cs typeface="Calibri"/>
                <a:sym typeface="Calibri"/>
              </a:rPr>
              <a:t>Predicción: </a:t>
            </a:r>
            <a:endParaRPr sz="700">
              <a:latin typeface="Calibri"/>
              <a:ea typeface="Calibri"/>
              <a:cs typeface="Calibri"/>
              <a:sym typeface="Calibri"/>
            </a:endParaRPr>
          </a:p>
          <a:p>
            <a:pPr marL="0" lvl="0" indent="0" algn="ctr" rtl="0">
              <a:spcBef>
                <a:spcPts val="0"/>
              </a:spcBef>
              <a:spcAft>
                <a:spcPts val="0"/>
              </a:spcAft>
              <a:buNone/>
            </a:pPr>
            <a:r>
              <a:rPr lang="es" sz="700" b="1">
                <a:latin typeface="Calibri"/>
                <a:ea typeface="Calibri"/>
                <a:cs typeface="Calibri"/>
                <a:sym typeface="Calibri"/>
              </a:rPr>
              <a:t>Muffin</a:t>
            </a:r>
            <a:endParaRPr sz="700" b="1">
              <a:latin typeface="Calibri"/>
              <a:ea typeface="Calibri"/>
              <a:cs typeface="Calibri"/>
              <a:sym typeface="Calibri"/>
            </a:endParaRPr>
          </a:p>
        </p:txBody>
      </p:sp>
      <p:pic>
        <p:nvPicPr>
          <p:cNvPr id="21" name="Google Shape;195;p29" descr="Código QR&#10;&#10;Descripción generada automáticamente">
            <a:extLst>
              <a:ext uri="{FF2B5EF4-FFF2-40B4-BE49-F238E27FC236}">
                <a16:creationId xmlns:a16="http://schemas.microsoft.com/office/drawing/2014/main" id="{905BE1D4-C1B8-78FA-6C27-CC988E708AA6}"/>
              </a:ext>
            </a:extLst>
          </p:cNvPr>
          <p:cNvPicPr preferRelativeResize="0"/>
          <p:nvPr/>
        </p:nvPicPr>
        <p:blipFill rotWithShape="1">
          <a:blip r:embed="rId5">
            <a:alphaModFix amt="35000"/>
          </a:blip>
          <a:srcRect/>
          <a:stretch/>
        </p:blipFill>
        <p:spPr>
          <a:xfrm>
            <a:off x="8437428" y="275631"/>
            <a:ext cx="718457" cy="1526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8"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4" name="Google Shape;194;p8"/>
          <p:cNvSpPr txBox="1"/>
          <p:nvPr/>
        </p:nvSpPr>
        <p:spPr>
          <a:xfrm>
            <a:off x="513827" y="1463923"/>
            <a:ext cx="654900" cy="266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Calibri"/>
                <a:ea typeface="Calibri"/>
                <a:cs typeface="Calibri"/>
                <a:sym typeface="Calibri"/>
              </a:rPr>
              <a:t>Perro</a:t>
            </a:r>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pic>
        <p:nvPicPr>
          <p:cNvPr id="195" name="Google Shape;195;p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96" name="Google Shape;196;p8"/>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supervisado</a:t>
            </a:r>
            <a:endParaRPr sz="2400" b="0" i="0" u="none" strike="noStrike" cap="none">
              <a:solidFill>
                <a:srgbClr val="7F4EBD"/>
              </a:solidFill>
              <a:latin typeface="Calibri"/>
              <a:ea typeface="Calibri"/>
              <a:cs typeface="Calibri"/>
              <a:sym typeface="Calibri"/>
            </a:endParaRPr>
          </a:p>
        </p:txBody>
      </p:sp>
      <p:sp>
        <p:nvSpPr>
          <p:cNvPr id="197" name="Google Shape;197;p8"/>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98" name="Google Shape;198;p8" descr="Diferentes tipos de perros y gatos de dibujos animados | Vector Premium"/>
          <p:cNvPicPr preferRelativeResize="0"/>
          <p:nvPr/>
        </p:nvPicPr>
        <p:blipFill rotWithShape="1">
          <a:blip r:embed="rId5">
            <a:alphaModFix/>
          </a:blip>
          <a:srcRect l="1910" t="13582" r="87108" b="64136"/>
          <a:stretch/>
        </p:blipFill>
        <p:spPr>
          <a:xfrm>
            <a:off x="497538" y="1760348"/>
            <a:ext cx="654755" cy="664308"/>
          </a:xfrm>
          <a:prstGeom prst="rect">
            <a:avLst/>
          </a:prstGeom>
          <a:noFill/>
          <a:ln>
            <a:noFill/>
          </a:ln>
        </p:spPr>
      </p:pic>
      <p:pic>
        <p:nvPicPr>
          <p:cNvPr id="199" name="Google Shape;199;p8" descr="Diferentes tipos de perros y gatos de dibujos animados | Vector Premium"/>
          <p:cNvPicPr preferRelativeResize="0"/>
          <p:nvPr/>
        </p:nvPicPr>
        <p:blipFill rotWithShape="1">
          <a:blip r:embed="rId5">
            <a:alphaModFix/>
          </a:blip>
          <a:srcRect l="11911" t="37011" r="78587" b="35347"/>
          <a:stretch/>
        </p:blipFill>
        <p:spPr>
          <a:xfrm>
            <a:off x="1190687" y="1684503"/>
            <a:ext cx="566481" cy="824088"/>
          </a:xfrm>
          <a:prstGeom prst="rect">
            <a:avLst/>
          </a:prstGeom>
          <a:noFill/>
          <a:ln>
            <a:noFill/>
          </a:ln>
        </p:spPr>
      </p:pic>
      <p:pic>
        <p:nvPicPr>
          <p:cNvPr id="200" name="Google Shape;200;p8" descr="Diferentes tipos de perros y gatos de dibujos animados | Vector Premium"/>
          <p:cNvPicPr preferRelativeResize="0"/>
          <p:nvPr/>
        </p:nvPicPr>
        <p:blipFill rotWithShape="1">
          <a:blip r:embed="rId5">
            <a:alphaModFix/>
          </a:blip>
          <a:srcRect l="19897" t="10127" r="70601" b="63559"/>
          <a:stretch/>
        </p:blipFill>
        <p:spPr>
          <a:xfrm>
            <a:off x="1712085" y="1700264"/>
            <a:ext cx="566481" cy="784475"/>
          </a:xfrm>
          <a:prstGeom prst="rect">
            <a:avLst/>
          </a:prstGeom>
          <a:noFill/>
          <a:ln>
            <a:noFill/>
          </a:ln>
        </p:spPr>
      </p:pic>
      <p:pic>
        <p:nvPicPr>
          <p:cNvPr id="201" name="Google Shape;201;p8" descr="Diferentes tipos de perros y gatos de dibujos animados | Vector Premium"/>
          <p:cNvPicPr preferRelativeResize="0"/>
          <p:nvPr/>
        </p:nvPicPr>
        <p:blipFill rotWithShape="1">
          <a:blip r:embed="rId5">
            <a:alphaModFix/>
          </a:blip>
          <a:srcRect l="36402" t="10127" r="52840" b="62230"/>
          <a:stretch/>
        </p:blipFill>
        <p:spPr>
          <a:xfrm>
            <a:off x="2285229" y="1700264"/>
            <a:ext cx="641429" cy="824088"/>
          </a:xfrm>
          <a:prstGeom prst="rect">
            <a:avLst/>
          </a:prstGeom>
          <a:noFill/>
          <a:ln>
            <a:noFill/>
          </a:ln>
        </p:spPr>
      </p:pic>
      <p:sp>
        <p:nvSpPr>
          <p:cNvPr id="202" name="Google Shape;202;p8"/>
          <p:cNvSpPr txBox="1"/>
          <p:nvPr/>
        </p:nvSpPr>
        <p:spPr>
          <a:xfrm>
            <a:off x="1734556" y="1467288"/>
            <a:ext cx="654900" cy="266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Calibri"/>
                <a:ea typeface="Calibri"/>
                <a:cs typeface="Calibri"/>
                <a:sym typeface="Calibri"/>
              </a:rPr>
              <a:t>Perro</a:t>
            </a:r>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03" name="Google Shape;203;p8"/>
          <p:cNvSpPr txBox="1"/>
          <p:nvPr/>
        </p:nvSpPr>
        <p:spPr>
          <a:xfrm>
            <a:off x="2301038" y="1490373"/>
            <a:ext cx="654900" cy="266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Calibri"/>
                <a:ea typeface="Calibri"/>
                <a:cs typeface="Calibri"/>
                <a:sym typeface="Calibri"/>
              </a:rPr>
              <a:t>Perro</a:t>
            </a:r>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pic>
        <p:nvPicPr>
          <p:cNvPr id="204" name="Google Shape;204;p8" descr="Diferentes tipos de perros y gatos de dibujos animados | Vector Premium"/>
          <p:cNvPicPr preferRelativeResize="0"/>
          <p:nvPr/>
        </p:nvPicPr>
        <p:blipFill rotWithShape="1">
          <a:blip r:embed="rId5">
            <a:alphaModFix/>
          </a:blip>
          <a:srcRect l="12135" t="14152" r="79155" b="62782"/>
          <a:stretch/>
        </p:blipFill>
        <p:spPr>
          <a:xfrm>
            <a:off x="1735681" y="2680341"/>
            <a:ext cx="549547" cy="727700"/>
          </a:xfrm>
          <a:prstGeom prst="rect">
            <a:avLst/>
          </a:prstGeom>
          <a:noFill/>
          <a:ln>
            <a:noFill/>
          </a:ln>
        </p:spPr>
      </p:pic>
      <p:pic>
        <p:nvPicPr>
          <p:cNvPr id="205" name="Google Shape;205;p8" descr="Diferentes tipos de perros y gatos de dibujos animados | Vector Premium"/>
          <p:cNvPicPr preferRelativeResize="0"/>
          <p:nvPr/>
        </p:nvPicPr>
        <p:blipFill rotWithShape="1">
          <a:blip r:embed="rId5">
            <a:alphaModFix/>
          </a:blip>
          <a:srcRect l="29173" t="13581" r="63339" b="62008"/>
          <a:stretch/>
        </p:blipFill>
        <p:spPr>
          <a:xfrm>
            <a:off x="2321052" y="2728702"/>
            <a:ext cx="446424" cy="727754"/>
          </a:xfrm>
          <a:prstGeom prst="rect">
            <a:avLst/>
          </a:prstGeom>
          <a:noFill/>
          <a:ln>
            <a:noFill/>
          </a:ln>
        </p:spPr>
      </p:pic>
      <p:pic>
        <p:nvPicPr>
          <p:cNvPr id="206" name="Google Shape;206;p8" descr="Diferentes tipos de perros y gatos de dibujos animados | Vector Premium"/>
          <p:cNvPicPr preferRelativeResize="0"/>
          <p:nvPr/>
        </p:nvPicPr>
        <p:blipFill rotWithShape="1">
          <a:blip r:embed="rId5">
            <a:alphaModFix/>
          </a:blip>
          <a:srcRect l="12135" t="69125" r="79155" b="7809"/>
          <a:stretch/>
        </p:blipFill>
        <p:spPr>
          <a:xfrm>
            <a:off x="1214211" y="2729917"/>
            <a:ext cx="519289" cy="687632"/>
          </a:xfrm>
          <a:prstGeom prst="rect">
            <a:avLst/>
          </a:prstGeom>
          <a:noFill/>
          <a:ln>
            <a:noFill/>
          </a:ln>
        </p:spPr>
      </p:pic>
      <p:pic>
        <p:nvPicPr>
          <p:cNvPr id="207" name="Google Shape;207;p8" descr="Diferentes tipos de perros y gatos de dibujos animados | Vector Premium"/>
          <p:cNvPicPr preferRelativeResize="0"/>
          <p:nvPr/>
        </p:nvPicPr>
        <p:blipFill rotWithShape="1">
          <a:blip r:embed="rId5">
            <a:alphaModFix/>
          </a:blip>
          <a:srcRect l="45834" t="68089" r="45456" b="8845"/>
          <a:stretch/>
        </p:blipFill>
        <p:spPr>
          <a:xfrm>
            <a:off x="584432" y="2729917"/>
            <a:ext cx="519289" cy="687632"/>
          </a:xfrm>
          <a:prstGeom prst="rect">
            <a:avLst/>
          </a:prstGeom>
          <a:noFill/>
          <a:ln>
            <a:noFill/>
          </a:ln>
        </p:spPr>
      </p:pic>
      <p:sp>
        <p:nvSpPr>
          <p:cNvPr id="208" name="Google Shape;208;p8"/>
          <p:cNvSpPr txBox="1"/>
          <p:nvPr/>
        </p:nvSpPr>
        <p:spPr>
          <a:xfrm>
            <a:off x="513827" y="2486326"/>
            <a:ext cx="654900" cy="266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Calibri"/>
                <a:ea typeface="Calibri"/>
                <a:cs typeface="Calibri"/>
                <a:sym typeface="Calibri"/>
              </a:rPr>
              <a:t>Gato</a:t>
            </a:r>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09" name="Google Shape;209;p8"/>
          <p:cNvSpPr txBox="1"/>
          <p:nvPr/>
        </p:nvSpPr>
        <p:spPr>
          <a:xfrm>
            <a:off x="1146477" y="2491768"/>
            <a:ext cx="654900" cy="266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Calibri"/>
                <a:ea typeface="Calibri"/>
                <a:cs typeface="Calibri"/>
                <a:sym typeface="Calibri"/>
              </a:rPr>
              <a:t>Gato</a:t>
            </a:r>
            <a:endParaRPr/>
          </a:p>
          <a:p>
            <a:pPr marL="0" marR="0" lvl="0" indent="0" algn="l" rtl="0">
              <a:lnSpc>
                <a:spcPct val="100000"/>
              </a:lnSpc>
              <a:spcBef>
                <a:spcPts val="0"/>
              </a:spcBef>
              <a:spcAft>
                <a:spcPts val="0"/>
              </a:spcAft>
              <a:buClr>
                <a:srgbClr val="000000"/>
              </a:buClr>
              <a:buSzPts val="2800"/>
              <a:buFont typeface="Arial"/>
              <a:buNone/>
            </a:pPr>
            <a:r>
              <a:rPr lang="es" sz="2800" b="1" i="0" u="none" strike="noStrike" cap="none">
                <a:solidFill>
                  <a:srgbClr val="000000"/>
                </a:solidFill>
                <a:latin typeface="Calibri"/>
                <a:ea typeface="Calibri"/>
                <a:cs typeface="Calibri"/>
                <a:sym typeface="Calibri"/>
              </a:rPr>
              <a:t> </a:t>
            </a:r>
            <a:endParaRPr sz="2800" b="1" i="0" u="none" strike="noStrike" cap="none">
              <a:solidFill>
                <a:srgbClr val="3F3F3F"/>
              </a:solidFill>
              <a:latin typeface="Calibri"/>
              <a:ea typeface="Calibri"/>
              <a:cs typeface="Calibri"/>
              <a:sym typeface="Calibri"/>
            </a:endParaRPr>
          </a:p>
        </p:txBody>
      </p:sp>
      <p:sp>
        <p:nvSpPr>
          <p:cNvPr id="210" name="Google Shape;210;p8"/>
          <p:cNvSpPr txBox="1"/>
          <p:nvPr/>
        </p:nvSpPr>
        <p:spPr>
          <a:xfrm>
            <a:off x="1734556" y="2489691"/>
            <a:ext cx="654900" cy="266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Calibri"/>
                <a:ea typeface="Calibri"/>
                <a:cs typeface="Calibri"/>
                <a:sym typeface="Calibri"/>
              </a:rPr>
              <a:t>Gato</a:t>
            </a:r>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11" name="Google Shape;211;p8"/>
          <p:cNvSpPr txBox="1"/>
          <p:nvPr/>
        </p:nvSpPr>
        <p:spPr>
          <a:xfrm>
            <a:off x="2301038" y="2512776"/>
            <a:ext cx="654900" cy="266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Calibri"/>
                <a:ea typeface="Calibri"/>
                <a:cs typeface="Calibri"/>
                <a:sym typeface="Calibri"/>
              </a:rPr>
              <a:t>Gato</a:t>
            </a:r>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12" name="Google Shape;212;p8"/>
          <p:cNvSpPr/>
          <p:nvPr/>
        </p:nvSpPr>
        <p:spPr>
          <a:xfrm>
            <a:off x="3356759" y="2243636"/>
            <a:ext cx="1710900" cy="542400"/>
          </a:xfrm>
          <a:prstGeom prst="rightArrow">
            <a:avLst>
              <a:gd name="adj1" fmla="val 50000"/>
              <a:gd name="adj2" fmla="val 50000"/>
            </a:avLst>
          </a:prstGeom>
          <a:gradFill>
            <a:gsLst>
              <a:gs pos="0">
                <a:srgbClr val="99B5FF"/>
              </a:gs>
              <a:gs pos="35000">
                <a:srgbClr val="B9CBFF"/>
              </a:gs>
              <a:gs pos="100000">
                <a:srgbClr val="E2E9FF"/>
              </a:gs>
            </a:gsLst>
            <a:lin ang="16200038" scaled="0"/>
          </a:gradFill>
          <a:ln w="9525" cap="flat" cmpd="sng">
            <a:solidFill>
              <a:srgbClr val="3E6EC2"/>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 sz="1400" b="0" i="0" u="none" strike="noStrike" cap="none">
                <a:solidFill>
                  <a:schemeClr val="dk1"/>
                </a:solidFill>
                <a:latin typeface="Calibri"/>
                <a:ea typeface="Calibri"/>
                <a:cs typeface="Calibri"/>
                <a:sym typeface="Calibri"/>
              </a:rPr>
              <a:t>Entrenamiento</a:t>
            </a:r>
            <a:endParaRPr sz="1400" b="0" i="0" u="none" strike="noStrike" cap="none">
              <a:solidFill>
                <a:schemeClr val="dk1"/>
              </a:solidFill>
              <a:latin typeface="Calibri"/>
              <a:ea typeface="Calibri"/>
              <a:cs typeface="Calibri"/>
              <a:sym typeface="Calibri"/>
            </a:endParaRPr>
          </a:p>
        </p:txBody>
      </p:sp>
      <p:sp>
        <p:nvSpPr>
          <p:cNvPr id="213" name="Google Shape;213;p8"/>
          <p:cNvSpPr/>
          <p:nvPr/>
        </p:nvSpPr>
        <p:spPr>
          <a:xfrm>
            <a:off x="5094315" y="1931201"/>
            <a:ext cx="1495200" cy="1064100"/>
          </a:xfrm>
          <a:prstGeom prst="rect">
            <a:avLst/>
          </a:prstGeom>
          <a:gradFill>
            <a:gsLst>
              <a:gs pos="0">
                <a:srgbClr val="306CD7"/>
              </a:gs>
              <a:gs pos="100000">
                <a:srgbClr val="90B0FF"/>
              </a:gs>
            </a:gsLst>
            <a:lin ang="16200038" scaled="0"/>
          </a:gradFill>
          <a:ln w="9525" cap="flat" cmpd="sng">
            <a:solidFill>
              <a:srgbClr val="3E6EC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 sz="2800" b="0" i="0" u="none" strike="noStrike" cap="none">
                <a:solidFill>
                  <a:schemeClr val="lt1"/>
                </a:solidFill>
                <a:latin typeface="Calibri"/>
                <a:ea typeface="Calibri"/>
                <a:cs typeface="Calibri"/>
                <a:sym typeface="Calibri"/>
              </a:rPr>
              <a:t>Modelo</a:t>
            </a:r>
            <a:endParaRPr sz="2800" b="0" i="0" u="none" strike="noStrike" cap="none">
              <a:solidFill>
                <a:schemeClr val="lt1"/>
              </a:solidFill>
              <a:latin typeface="Calibri"/>
              <a:ea typeface="Calibri"/>
              <a:cs typeface="Calibri"/>
              <a:sym typeface="Calibri"/>
            </a:endParaRPr>
          </a:p>
        </p:txBody>
      </p:sp>
      <p:pic>
        <p:nvPicPr>
          <p:cNvPr id="214" name="Google Shape;214;p8" descr="Diferentes tipos de perros y gatos de dibujos animados | Vector Premium"/>
          <p:cNvPicPr preferRelativeResize="0"/>
          <p:nvPr/>
        </p:nvPicPr>
        <p:blipFill rotWithShape="1">
          <a:blip r:embed="rId5">
            <a:alphaModFix/>
          </a:blip>
          <a:srcRect l="28985" t="44239" r="62116" b="37347"/>
          <a:stretch/>
        </p:blipFill>
        <p:spPr>
          <a:xfrm>
            <a:off x="5638651" y="3602979"/>
            <a:ext cx="530577" cy="548957"/>
          </a:xfrm>
          <a:prstGeom prst="rect">
            <a:avLst/>
          </a:prstGeom>
          <a:noFill/>
          <a:ln>
            <a:noFill/>
          </a:ln>
        </p:spPr>
      </p:pic>
      <p:sp>
        <p:nvSpPr>
          <p:cNvPr id="215" name="Google Shape;215;p8"/>
          <p:cNvSpPr/>
          <p:nvPr/>
        </p:nvSpPr>
        <p:spPr>
          <a:xfrm rot="-5400000">
            <a:off x="5659284" y="3127406"/>
            <a:ext cx="438600" cy="194100"/>
          </a:xfrm>
          <a:prstGeom prst="rightArrow">
            <a:avLst>
              <a:gd name="adj1" fmla="val 50000"/>
              <a:gd name="adj2" fmla="val 50000"/>
            </a:avLst>
          </a:prstGeom>
          <a:gradFill>
            <a:gsLst>
              <a:gs pos="0">
                <a:srgbClr val="99B5FF"/>
              </a:gs>
              <a:gs pos="35000">
                <a:srgbClr val="B9CBFF"/>
              </a:gs>
              <a:gs pos="100000">
                <a:srgbClr val="E2E9FF"/>
              </a:gs>
            </a:gsLst>
            <a:lin ang="16200038" scaled="0"/>
          </a:gradFill>
          <a:ln w="9525" cap="flat" cmpd="sng">
            <a:solidFill>
              <a:srgbClr val="3E6EC2"/>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216" name="Google Shape;216;p8"/>
          <p:cNvSpPr txBox="1"/>
          <p:nvPr/>
        </p:nvSpPr>
        <p:spPr>
          <a:xfrm>
            <a:off x="827751" y="3867192"/>
            <a:ext cx="2468700" cy="4530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0" i="0" u="none" strike="noStrike" cap="none">
                <a:solidFill>
                  <a:srgbClr val="000000"/>
                </a:solidFill>
                <a:latin typeface="Calibri"/>
                <a:ea typeface="Calibri"/>
                <a:cs typeface="Calibri"/>
                <a:sym typeface="Calibri"/>
              </a:rPr>
              <a:t>Datos con etiquetas</a:t>
            </a: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17" name="Google Shape;217;p8"/>
          <p:cNvSpPr/>
          <p:nvPr/>
        </p:nvSpPr>
        <p:spPr>
          <a:xfrm>
            <a:off x="6668142" y="2363890"/>
            <a:ext cx="1158000" cy="207900"/>
          </a:xfrm>
          <a:prstGeom prst="rightArrow">
            <a:avLst>
              <a:gd name="adj1" fmla="val 50000"/>
              <a:gd name="adj2" fmla="val 50000"/>
            </a:avLst>
          </a:prstGeom>
          <a:gradFill>
            <a:gsLst>
              <a:gs pos="0">
                <a:srgbClr val="99B5FF"/>
              </a:gs>
              <a:gs pos="35000">
                <a:srgbClr val="B9CBFF"/>
              </a:gs>
              <a:gs pos="100000">
                <a:srgbClr val="E2E9FF"/>
              </a:gs>
            </a:gsLst>
            <a:lin ang="16200038" scaled="0"/>
          </a:gradFill>
          <a:ln w="9525" cap="flat" cmpd="sng">
            <a:solidFill>
              <a:srgbClr val="3E6EC2"/>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218" name="Google Shape;218;p8"/>
          <p:cNvSpPr/>
          <p:nvPr/>
        </p:nvSpPr>
        <p:spPr>
          <a:xfrm>
            <a:off x="92191" y="1029835"/>
            <a:ext cx="3221700" cy="2880300"/>
          </a:xfrm>
          <a:prstGeom prst="ellipse">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19" name="Google Shape;219;p8"/>
          <p:cNvSpPr txBox="1"/>
          <p:nvPr/>
        </p:nvSpPr>
        <p:spPr>
          <a:xfrm>
            <a:off x="1143440" y="1463309"/>
            <a:ext cx="654900" cy="266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Calibri"/>
                <a:ea typeface="Calibri"/>
                <a:cs typeface="Calibri"/>
                <a:sym typeface="Calibri"/>
              </a:rPr>
              <a:t>Perro</a:t>
            </a:r>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20" name="Google Shape;220;p8"/>
          <p:cNvSpPr/>
          <p:nvPr/>
        </p:nvSpPr>
        <p:spPr>
          <a:xfrm>
            <a:off x="7856621" y="2040662"/>
            <a:ext cx="1194300" cy="967500"/>
          </a:xfrm>
          <a:prstGeom prst="ellipse">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1" name="Google Shape;221;p8"/>
          <p:cNvSpPr/>
          <p:nvPr/>
        </p:nvSpPr>
        <p:spPr>
          <a:xfrm>
            <a:off x="5500488" y="3485940"/>
            <a:ext cx="761700" cy="783000"/>
          </a:xfrm>
          <a:prstGeom prst="ellipse">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2" name="Google Shape;222;p8"/>
          <p:cNvSpPr txBox="1"/>
          <p:nvPr/>
        </p:nvSpPr>
        <p:spPr>
          <a:xfrm>
            <a:off x="7953313" y="2262742"/>
            <a:ext cx="1067100" cy="584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 sz="1600" b="0" i="0" u="none" strike="noStrike" cap="none">
                <a:solidFill>
                  <a:srgbClr val="000000"/>
                </a:solidFill>
                <a:latin typeface="Calibri"/>
                <a:ea typeface="Calibri"/>
                <a:cs typeface="Calibri"/>
                <a:sym typeface="Calibri"/>
              </a:rPr>
              <a:t>Predicción</a:t>
            </a:r>
            <a:r>
              <a:rPr lang="es" sz="1600" b="1" i="0" u="none" strike="noStrike" cap="none">
                <a:solidFill>
                  <a:srgbClr val="000000"/>
                </a:solidFill>
                <a:latin typeface="Calibri"/>
                <a:ea typeface="Calibri"/>
                <a:cs typeface="Calibri"/>
                <a:sym typeface="Calibri"/>
              </a:rPr>
              <a:t>Perro</a:t>
            </a:r>
            <a:endParaRPr sz="1600" b="1" i="0" u="none" strike="noStrike" cap="none">
              <a:solidFill>
                <a:srgbClr val="000000"/>
              </a:solidFill>
              <a:latin typeface="Calibri"/>
              <a:ea typeface="Calibri"/>
              <a:cs typeface="Calibri"/>
              <a:sym typeface="Calibri"/>
            </a:endParaRPr>
          </a:p>
        </p:txBody>
      </p:sp>
      <p:pic>
        <p:nvPicPr>
          <p:cNvPr id="223" name="Google Shape;223;p8"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24" name="Google Shape;224;p8"/>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225" name="Google Shape;225;p8"/>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226" name="Google Shape;226;p8"/>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227" name="Google Shape;227;p8" descr="Código QR&#10;&#10;Descripción generada automáticamente"/>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
        <p:nvSpPr>
          <p:cNvPr id="228" name="Google Shape;228;p8"/>
          <p:cNvSpPr txBox="1"/>
          <p:nvPr/>
        </p:nvSpPr>
        <p:spPr>
          <a:xfrm>
            <a:off x="6262097" y="3601163"/>
            <a:ext cx="2468700" cy="4530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0" i="0" u="none" strike="noStrike" cap="none">
                <a:solidFill>
                  <a:srgbClr val="000000"/>
                </a:solidFill>
                <a:latin typeface="Calibri"/>
                <a:ea typeface="Calibri"/>
                <a:cs typeface="Calibri"/>
                <a:sym typeface="Calibri"/>
              </a:rPr>
              <a:t>Dato nuevo sin etiqueta</a:t>
            </a: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7" name="Google Shape;197;p29"/>
          <p:cNvSpPr txBox="1"/>
          <p:nvPr/>
        </p:nvSpPr>
        <p:spPr>
          <a:xfrm>
            <a:off x="181050" y="1117100"/>
            <a:ext cx="8781900" cy="3287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200" dirty="0">
                <a:solidFill>
                  <a:srgbClr val="3F3F3F"/>
                </a:solidFill>
                <a:latin typeface="Calibri"/>
                <a:ea typeface="Calibri"/>
                <a:cs typeface="Calibri"/>
                <a:sym typeface="Calibri"/>
              </a:rPr>
              <a:t>Los principales usos de los modelos supervisados son:</a:t>
            </a:r>
            <a:endParaRPr sz="2200" dirty="0">
              <a:solidFill>
                <a:srgbClr val="3F3F3F"/>
              </a:solidFill>
              <a:latin typeface="Calibri"/>
              <a:ea typeface="Calibri"/>
              <a:cs typeface="Calibri"/>
              <a:sym typeface="Calibri"/>
            </a:endParaRPr>
          </a:p>
          <a:p>
            <a:pPr marL="457200" marR="0" lvl="0" indent="-368300" algn="l" rtl="0">
              <a:spcBef>
                <a:spcPts val="0"/>
              </a:spcBef>
              <a:spcAft>
                <a:spcPts val="0"/>
              </a:spcAft>
              <a:buClr>
                <a:srgbClr val="3F3F3F"/>
              </a:buClr>
              <a:buSzPts val="2200"/>
              <a:buFont typeface="Calibri"/>
              <a:buChar char="●"/>
            </a:pPr>
            <a:r>
              <a:rPr lang="es" sz="2200" dirty="0">
                <a:solidFill>
                  <a:srgbClr val="3F3F3F"/>
                </a:solidFill>
                <a:latin typeface="Calibri"/>
                <a:ea typeface="Calibri"/>
                <a:cs typeface="Calibri"/>
                <a:sym typeface="Calibri"/>
              </a:rPr>
              <a:t>Clasificación: Cuando la variable a predecir es una clase, </a:t>
            </a:r>
            <a:endParaRPr sz="2200" dirty="0">
              <a:solidFill>
                <a:srgbClr val="3F3F3F"/>
              </a:solidFill>
              <a:latin typeface="Calibri"/>
              <a:ea typeface="Calibri"/>
              <a:cs typeface="Calibri"/>
              <a:sym typeface="Calibri"/>
            </a:endParaRPr>
          </a:p>
          <a:p>
            <a:pPr marL="457200" marR="0" lvl="0" indent="0" algn="l" rtl="0">
              <a:spcBef>
                <a:spcPts val="0"/>
              </a:spcBef>
              <a:spcAft>
                <a:spcPts val="0"/>
              </a:spcAft>
              <a:buNone/>
            </a:pPr>
            <a:r>
              <a:rPr lang="es" sz="2200" dirty="0">
                <a:solidFill>
                  <a:srgbClr val="3F3F3F"/>
                </a:solidFill>
                <a:latin typeface="Calibri"/>
                <a:ea typeface="Calibri"/>
                <a:cs typeface="Calibri"/>
                <a:sym typeface="Calibri"/>
              </a:rPr>
              <a:t>por ejemplo: Enfermo o no enfermo, </a:t>
            </a:r>
            <a:endParaRPr sz="2200" dirty="0">
              <a:solidFill>
                <a:srgbClr val="3F3F3F"/>
              </a:solidFill>
              <a:latin typeface="Calibri"/>
              <a:ea typeface="Calibri"/>
              <a:cs typeface="Calibri"/>
              <a:sym typeface="Calibri"/>
            </a:endParaRPr>
          </a:p>
          <a:p>
            <a:pPr marL="457200" marR="0" lvl="0" indent="0" algn="l" rtl="0">
              <a:spcBef>
                <a:spcPts val="0"/>
              </a:spcBef>
              <a:spcAft>
                <a:spcPts val="0"/>
              </a:spcAft>
              <a:buNone/>
            </a:pPr>
            <a:r>
              <a:rPr lang="es" sz="2200" dirty="0">
                <a:solidFill>
                  <a:srgbClr val="3F3F3F"/>
                </a:solidFill>
                <a:latin typeface="Calibri"/>
                <a:ea typeface="Calibri"/>
                <a:cs typeface="Calibri"/>
                <a:sym typeface="Calibri"/>
              </a:rPr>
              <a:t>la raza de la foto de un animal, etc. </a:t>
            </a:r>
            <a:endParaRPr sz="2200" dirty="0">
              <a:solidFill>
                <a:srgbClr val="3F3F3F"/>
              </a:solidFill>
              <a:latin typeface="Calibri"/>
              <a:ea typeface="Calibri"/>
              <a:cs typeface="Calibri"/>
              <a:sym typeface="Calibri"/>
            </a:endParaRPr>
          </a:p>
          <a:p>
            <a:pPr marL="457200" marR="0" lvl="0" indent="-368300" algn="l" rtl="0">
              <a:spcBef>
                <a:spcPts val="600"/>
              </a:spcBef>
              <a:spcAft>
                <a:spcPts val="0"/>
              </a:spcAft>
              <a:buClr>
                <a:srgbClr val="3F3F3F"/>
              </a:buClr>
              <a:buSzPts val="2200"/>
              <a:buFont typeface="Calibri"/>
              <a:buChar char="●"/>
            </a:pPr>
            <a:r>
              <a:rPr lang="es" sz="2200" dirty="0">
                <a:solidFill>
                  <a:srgbClr val="3F3F3F"/>
                </a:solidFill>
                <a:latin typeface="Calibri"/>
                <a:ea typeface="Calibri"/>
                <a:cs typeface="Calibri"/>
                <a:sym typeface="Calibri"/>
              </a:rPr>
              <a:t>Regresión: Cuando la variable a predecir </a:t>
            </a:r>
            <a:endParaRPr sz="2200" dirty="0">
              <a:solidFill>
                <a:srgbClr val="3F3F3F"/>
              </a:solidFill>
              <a:latin typeface="Calibri"/>
              <a:ea typeface="Calibri"/>
              <a:cs typeface="Calibri"/>
              <a:sym typeface="Calibri"/>
            </a:endParaRPr>
          </a:p>
          <a:p>
            <a:pPr marL="457200" marR="0" lvl="0" indent="0" algn="l" rtl="0">
              <a:spcBef>
                <a:spcPts val="0"/>
              </a:spcBef>
              <a:spcAft>
                <a:spcPts val="0"/>
              </a:spcAft>
              <a:buNone/>
            </a:pPr>
            <a:r>
              <a:rPr lang="es" sz="2200" dirty="0">
                <a:solidFill>
                  <a:srgbClr val="3F3F3F"/>
                </a:solidFill>
                <a:latin typeface="Calibri"/>
                <a:ea typeface="Calibri"/>
                <a:cs typeface="Calibri"/>
                <a:sym typeface="Calibri"/>
              </a:rPr>
              <a:t>es un valor, por ejemplo: Precio de un </a:t>
            </a:r>
            <a:endParaRPr sz="2200" dirty="0">
              <a:solidFill>
                <a:srgbClr val="3F3F3F"/>
              </a:solidFill>
              <a:latin typeface="Calibri"/>
              <a:ea typeface="Calibri"/>
              <a:cs typeface="Calibri"/>
              <a:sym typeface="Calibri"/>
            </a:endParaRPr>
          </a:p>
          <a:p>
            <a:pPr marL="457200" marR="0" lvl="0" indent="0" algn="l" rtl="0">
              <a:spcBef>
                <a:spcPts val="0"/>
              </a:spcBef>
              <a:spcAft>
                <a:spcPts val="0"/>
              </a:spcAft>
              <a:buNone/>
            </a:pPr>
            <a:r>
              <a:rPr lang="es" sz="2200" dirty="0">
                <a:solidFill>
                  <a:srgbClr val="3F3F3F"/>
                </a:solidFill>
                <a:latin typeface="Calibri"/>
                <a:ea typeface="Calibri"/>
                <a:cs typeface="Calibri"/>
                <a:sym typeface="Calibri"/>
              </a:rPr>
              <a:t>objeto, nota de un estudiante, </a:t>
            </a:r>
            <a:endParaRPr sz="2200" dirty="0">
              <a:solidFill>
                <a:srgbClr val="3F3F3F"/>
              </a:solidFill>
              <a:latin typeface="Calibri"/>
              <a:ea typeface="Calibri"/>
              <a:cs typeface="Calibri"/>
              <a:sym typeface="Calibri"/>
            </a:endParaRPr>
          </a:p>
          <a:p>
            <a:pPr marL="457200" marR="0" lvl="0" indent="0" algn="l" rtl="0">
              <a:spcBef>
                <a:spcPts val="0"/>
              </a:spcBef>
              <a:spcAft>
                <a:spcPts val="0"/>
              </a:spcAft>
              <a:buNone/>
            </a:pPr>
            <a:r>
              <a:rPr lang="es" sz="2200" dirty="0">
                <a:solidFill>
                  <a:srgbClr val="3F3F3F"/>
                </a:solidFill>
                <a:latin typeface="Calibri"/>
                <a:ea typeface="Calibri"/>
                <a:cs typeface="Calibri"/>
                <a:sym typeface="Calibri"/>
              </a:rPr>
              <a:t>probabilidad de lluvia, etc.</a:t>
            </a:r>
            <a:endParaRPr sz="2200" dirty="0">
              <a:solidFill>
                <a:srgbClr val="3F3F3F"/>
              </a:solidFill>
              <a:latin typeface="Calibri"/>
              <a:ea typeface="Calibri"/>
              <a:cs typeface="Calibri"/>
              <a:sym typeface="Calibri"/>
            </a:endParaRPr>
          </a:p>
        </p:txBody>
      </p:sp>
      <p:pic>
        <p:nvPicPr>
          <p:cNvPr id="198" name="Google Shape;198;p29"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99" name="Google Shape;199;p29"/>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a:solidFill>
                  <a:srgbClr val="7F4EBD"/>
                </a:solidFill>
                <a:latin typeface="Calibri"/>
                <a:ea typeface="Calibri"/>
                <a:cs typeface="Calibri"/>
                <a:sym typeface="Calibri"/>
              </a:rPr>
              <a:t>Aprendizaje Automático - Tipos</a:t>
            </a:r>
            <a:endParaRPr sz="2400">
              <a:solidFill>
                <a:srgbClr val="7F4EBD"/>
              </a:solidFill>
              <a:latin typeface="Calibri"/>
              <a:ea typeface="Calibri"/>
              <a:cs typeface="Calibri"/>
              <a:sym typeface="Calibri"/>
            </a:endParaRPr>
          </a:p>
        </p:txBody>
      </p:sp>
      <p:sp>
        <p:nvSpPr>
          <p:cNvPr id="200" name="Google Shape;200;p29"/>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01" name="Google Shape;201;p29"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202" name="Google Shape;202;p29"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03" name="Google Shape;203;p29"/>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204" name="Google Shape;204;p29"/>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05" name="Google Shape;205;p29"/>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206" name="Google Shape;206;p29"/>
          <p:cNvSpPr txBox="1"/>
          <p:nvPr/>
        </p:nvSpPr>
        <p:spPr>
          <a:xfrm>
            <a:off x="4612025" y="4100475"/>
            <a:ext cx="4603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dirty="0">
                <a:latin typeface="Calibri"/>
                <a:ea typeface="Calibri"/>
                <a:cs typeface="Calibri"/>
                <a:sym typeface="Calibri"/>
              </a:rPr>
              <a:t>Fuente: https://www.javatpoint.com/regression-vs-classification-in-machine-learning</a:t>
            </a:r>
            <a:endParaRPr sz="1000" dirty="0">
              <a:latin typeface="Calibri"/>
              <a:ea typeface="Calibri"/>
              <a:cs typeface="Calibri"/>
              <a:sym typeface="Calibri"/>
            </a:endParaRPr>
          </a:p>
        </p:txBody>
      </p:sp>
      <p:pic>
        <p:nvPicPr>
          <p:cNvPr id="207" name="Google Shape;207;p29"/>
          <p:cNvPicPr preferRelativeResize="0"/>
          <p:nvPr/>
        </p:nvPicPr>
        <p:blipFill>
          <a:blip r:embed="rId9">
            <a:alphaModFix/>
          </a:blip>
          <a:stretch>
            <a:fillRect/>
          </a:stretch>
        </p:blipFill>
        <p:spPr>
          <a:xfrm>
            <a:off x="5179450" y="1971263"/>
            <a:ext cx="3824025" cy="2129225"/>
          </a:xfrm>
          <a:prstGeom prst="rect">
            <a:avLst/>
          </a:prstGeom>
          <a:noFill/>
          <a:ln>
            <a:noFill/>
          </a:ln>
        </p:spPr>
      </p:pic>
      <p:sp>
        <p:nvSpPr>
          <p:cNvPr id="208" name="Google Shape;208;p29"/>
          <p:cNvSpPr/>
          <p:nvPr/>
        </p:nvSpPr>
        <p:spPr>
          <a:xfrm>
            <a:off x="5376700" y="3804325"/>
            <a:ext cx="3477900" cy="338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txBox="1"/>
          <p:nvPr/>
        </p:nvSpPr>
        <p:spPr>
          <a:xfrm>
            <a:off x="5459925" y="3618075"/>
            <a:ext cx="3591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900">
                <a:solidFill>
                  <a:srgbClr val="7F4EBD"/>
                </a:solidFill>
                <a:latin typeface="Calibri"/>
                <a:ea typeface="Calibri"/>
                <a:cs typeface="Calibri"/>
                <a:sym typeface="Calibri"/>
              </a:rPr>
              <a:t>Clasificación                 Regresión</a:t>
            </a:r>
            <a:endParaRPr sz="1900">
              <a:solidFill>
                <a:srgbClr val="7F4EBD"/>
              </a:solidFill>
              <a:latin typeface="Calibri"/>
              <a:ea typeface="Calibri"/>
              <a:cs typeface="Calibri"/>
              <a:sym typeface="Calibri"/>
            </a:endParaRPr>
          </a:p>
        </p:txBody>
      </p:sp>
      <p:pic>
        <p:nvPicPr>
          <p:cNvPr id="16" name="Google Shape;195;p29" descr="Código QR&#10;&#10;Descripción generada automáticamente">
            <a:extLst>
              <a:ext uri="{FF2B5EF4-FFF2-40B4-BE49-F238E27FC236}">
                <a16:creationId xmlns:a16="http://schemas.microsoft.com/office/drawing/2014/main" id="{6D13E932-2730-57BD-212E-9C23437FAB73}"/>
              </a:ext>
            </a:extLst>
          </p:cNvPr>
          <p:cNvPicPr preferRelativeResize="0"/>
          <p:nvPr/>
        </p:nvPicPr>
        <p:blipFill rotWithShape="1">
          <a:blip r:embed="rId5">
            <a:alphaModFix amt="35000"/>
          </a:blip>
          <a:srcRect/>
          <a:stretch/>
        </p:blipFill>
        <p:spPr>
          <a:xfrm>
            <a:off x="8437428" y="275631"/>
            <a:ext cx="718457" cy="1526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31"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230" name="Google Shape;230;p31"/>
          <p:cNvSpPr txBox="1"/>
          <p:nvPr/>
        </p:nvSpPr>
        <p:spPr>
          <a:xfrm>
            <a:off x="181050" y="1117100"/>
            <a:ext cx="8781900" cy="3287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200" b="1">
                <a:solidFill>
                  <a:srgbClr val="3F3F3F"/>
                </a:solidFill>
                <a:latin typeface="Calibri"/>
                <a:ea typeface="Calibri"/>
                <a:cs typeface="Calibri"/>
                <a:sym typeface="Calibri"/>
              </a:rPr>
              <a:t>No supervisado</a:t>
            </a:r>
            <a:r>
              <a:rPr lang="es" sz="2200">
                <a:solidFill>
                  <a:srgbClr val="3F3F3F"/>
                </a:solidFill>
                <a:latin typeface="Calibri"/>
                <a:ea typeface="Calibri"/>
                <a:cs typeface="Calibri"/>
                <a:sym typeface="Calibri"/>
              </a:rPr>
              <a:t>: Estos modelos se entrenan sin información sobre el atributo que se quiere predecir, por lo que la evaluación de su desempeño es más compleja. Sueles usarse para realizar agrupaciones o clusters y como métodos de reducción de dimensionalidad.</a:t>
            </a:r>
            <a:endParaRPr sz="2200">
              <a:solidFill>
                <a:srgbClr val="3F3F3F"/>
              </a:solidFill>
              <a:latin typeface="Calibri"/>
              <a:ea typeface="Calibri"/>
              <a:cs typeface="Calibri"/>
              <a:sym typeface="Calibri"/>
            </a:endParaRPr>
          </a:p>
          <a:p>
            <a:pPr marL="0" marR="0" lvl="0" indent="0" algn="l" rtl="0">
              <a:spcBef>
                <a:spcPts val="0"/>
              </a:spcBef>
              <a:spcAft>
                <a:spcPts val="0"/>
              </a:spcAft>
              <a:buNone/>
            </a:pPr>
            <a:endParaRPr sz="2200">
              <a:solidFill>
                <a:srgbClr val="3F3F3F"/>
              </a:solidFill>
              <a:latin typeface="Calibri"/>
              <a:ea typeface="Calibri"/>
              <a:cs typeface="Calibri"/>
              <a:sym typeface="Calibri"/>
            </a:endParaRPr>
          </a:p>
          <a:p>
            <a:pPr marL="0" marR="0" lvl="0" indent="0" algn="l" rtl="0">
              <a:spcBef>
                <a:spcPts val="0"/>
              </a:spcBef>
              <a:spcAft>
                <a:spcPts val="0"/>
              </a:spcAft>
              <a:buNone/>
            </a:pPr>
            <a:r>
              <a:rPr lang="es" sz="2200">
                <a:solidFill>
                  <a:srgbClr val="3F3F3F"/>
                </a:solidFill>
                <a:latin typeface="Calibri"/>
                <a:ea typeface="Calibri"/>
                <a:cs typeface="Calibri"/>
                <a:sym typeface="Calibri"/>
              </a:rPr>
              <a:t>Por ejemplo, cuando una compañía quiere </a:t>
            </a:r>
            <a:endParaRPr sz="2200">
              <a:solidFill>
                <a:srgbClr val="3F3F3F"/>
              </a:solidFill>
              <a:latin typeface="Calibri"/>
              <a:ea typeface="Calibri"/>
              <a:cs typeface="Calibri"/>
              <a:sym typeface="Calibri"/>
            </a:endParaRPr>
          </a:p>
          <a:p>
            <a:pPr marL="0" marR="0" lvl="0" indent="0" algn="l" rtl="0">
              <a:spcBef>
                <a:spcPts val="0"/>
              </a:spcBef>
              <a:spcAft>
                <a:spcPts val="0"/>
              </a:spcAft>
              <a:buNone/>
            </a:pPr>
            <a:r>
              <a:rPr lang="es" sz="2200">
                <a:solidFill>
                  <a:srgbClr val="3F3F3F"/>
                </a:solidFill>
                <a:latin typeface="Calibri"/>
                <a:ea typeface="Calibri"/>
                <a:cs typeface="Calibri"/>
                <a:sym typeface="Calibri"/>
              </a:rPr>
              <a:t>hacer grupos de clientes según sus gastos </a:t>
            </a:r>
            <a:endParaRPr sz="2200">
              <a:solidFill>
                <a:srgbClr val="3F3F3F"/>
              </a:solidFill>
              <a:latin typeface="Calibri"/>
              <a:ea typeface="Calibri"/>
              <a:cs typeface="Calibri"/>
              <a:sym typeface="Calibri"/>
            </a:endParaRPr>
          </a:p>
          <a:p>
            <a:pPr marL="0" marR="0" lvl="0" indent="0" algn="l" rtl="0">
              <a:spcBef>
                <a:spcPts val="0"/>
              </a:spcBef>
              <a:spcAft>
                <a:spcPts val="0"/>
              </a:spcAft>
              <a:buNone/>
            </a:pPr>
            <a:r>
              <a:rPr lang="es" sz="2200">
                <a:solidFill>
                  <a:srgbClr val="3F3F3F"/>
                </a:solidFill>
                <a:latin typeface="Calibri"/>
                <a:ea typeface="Calibri"/>
                <a:cs typeface="Calibri"/>
                <a:sym typeface="Calibri"/>
              </a:rPr>
              <a:t>mensuales, cantidades de compras, </a:t>
            </a:r>
            <a:endParaRPr sz="2200">
              <a:solidFill>
                <a:srgbClr val="3F3F3F"/>
              </a:solidFill>
              <a:latin typeface="Calibri"/>
              <a:ea typeface="Calibri"/>
              <a:cs typeface="Calibri"/>
              <a:sym typeface="Calibri"/>
            </a:endParaRPr>
          </a:p>
          <a:p>
            <a:pPr marL="0" marR="0" lvl="0" indent="0" algn="l" rtl="0">
              <a:spcBef>
                <a:spcPts val="0"/>
              </a:spcBef>
              <a:spcAft>
                <a:spcPts val="0"/>
              </a:spcAft>
              <a:buNone/>
            </a:pPr>
            <a:r>
              <a:rPr lang="es" sz="2200">
                <a:solidFill>
                  <a:srgbClr val="3F3F3F"/>
                </a:solidFill>
                <a:latin typeface="Calibri"/>
                <a:ea typeface="Calibri"/>
                <a:cs typeface="Calibri"/>
                <a:sym typeface="Calibri"/>
              </a:rPr>
              <a:t>visitas a la tienda, etc. </a:t>
            </a:r>
            <a:endParaRPr sz="2200">
              <a:solidFill>
                <a:srgbClr val="3F3F3F"/>
              </a:solidFill>
              <a:latin typeface="Calibri"/>
              <a:ea typeface="Calibri"/>
              <a:cs typeface="Calibri"/>
              <a:sym typeface="Calibri"/>
            </a:endParaRPr>
          </a:p>
        </p:txBody>
      </p:sp>
      <p:pic>
        <p:nvPicPr>
          <p:cNvPr id="231" name="Google Shape;231;p31"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32" name="Google Shape;232;p31"/>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a:solidFill>
                  <a:srgbClr val="7F4EBD"/>
                </a:solidFill>
                <a:latin typeface="Calibri"/>
                <a:ea typeface="Calibri"/>
                <a:cs typeface="Calibri"/>
                <a:sym typeface="Calibri"/>
              </a:rPr>
              <a:t>Aprendizaje Automático - Tipos</a:t>
            </a:r>
            <a:endParaRPr sz="2400">
              <a:solidFill>
                <a:srgbClr val="7F4EBD"/>
              </a:solidFill>
              <a:latin typeface="Calibri"/>
              <a:ea typeface="Calibri"/>
              <a:cs typeface="Calibri"/>
              <a:sym typeface="Calibri"/>
            </a:endParaRPr>
          </a:p>
        </p:txBody>
      </p:sp>
      <p:sp>
        <p:nvSpPr>
          <p:cNvPr id="233" name="Google Shape;233;p31"/>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34" name="Google Shape;234;p31"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235" name="Google Shape;235;p31"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36" name="Google Shape;236;p31"/>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237" name="Google Shape;237;p31"/>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38" name="Google Shape;238;p31"/>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239" name="Google Shape;239;p31"/>
          <p:cNvPicPr preferRelativeResize="0"/>
          <p:nvPr/>
        </p:nvPicPr>
        <p:blipFill rotWithShape="1">
          <a:blip r:embed="rId9">
            <a:alphaModFix/>
          </a:blip>
          <a:srcRect t="941" b="941"/>
          <a:stretch/>
        </p:blipFill>
        <p:spPr>
          <a:xfrm>
            <a:off x="5229225" y="2196700"/>
            <a:ext cx="3504001" cy="1903776"/>
          </a:xfrm>
          <a:prstGeom prst="rect">
            <a:avLst/>
          </a:prstGeom>
          <a:noFill/>
          <a:ln>
            <a:noFill/>
          </a:ln>
        </p:spPr>
      </p:pic>
      <p:sp>
        <p:nvSpPr>
          <p:cNvPr id="240" name="Google Shape;240;p31"/>
          <p:cNvSpPr txBox="1"/>
          <p:nvPr/>
        </p:nvSpPr>
        <p:spPr>
          <a:xfrm>
            <a:off x="5289950" y="4024275"/>
            <a:ext cx="3696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latin typeface="Calibri"/>
                <a:ea typeface="Calibri"/>
                <a:cs typeface="Calibri"/>
                <a:sym typeface="Calibri"/>
              </a:rPr>
              <a:t>Fuente: https://www.diegocalvo.es/aprendizaje-no-supervisado/</a:t>
            </a:r>
            <a:endParaRPr sz="1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2556</TotalTime>
  <Words>1746</Words>
  <Application>Microsoft Office PowerPoint</Application>
  <PresentationFormat>Presentación en pantalla (16:9)</PresentationFormat>
  <Paragraphs>241</Paragraphs>
  <Slides>22</Slides>
  <Notes>22</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22</vt:i4>
      </vt:variant>
    </vt:vector>
  </HeadingPairs>
  <TitlesOfParts>
    <vt:vector size="27" baseType="lpstr">
      <vt:lpstr>Arial</vt:lpstr>
      <vt:lpstr>Book Antiqua</vt:lpstr>
      <vt:lpstr>Calibri</vt:lpstr>
      <vt:lpstr>Simple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Valeria</dc:creator>
  <cp:lastModifiedBy>Valeria Bellino</cp:lastModifiedBy>
  <cp:revision>38</cp:revision>
  <dcterms:modified xsi:type="dcterms:W3CDTF">2022-07-20T00:36:00Z</dcterms:modified>
</cp:coreProperties>
</file>