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9"/>
  </p:notesMasterIdLst>
  <p:sldIdLst>
    <p:sldId id="256" r:id="rId3"/>
    <p:sldId id="266" r:id="rId4"/>
    <p:sldId id="262" r:id="rId5"/>
    <p:sldId id="263" r:id="rId6"/>
    <p:sldId id="264" r:id="rId7"/>
    <p:sldId id="265"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03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b61eda97f4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b61eda97f4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d44cc0a3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bd44cc0a3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058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d44cc0a3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bd44cc0a3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4433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d44cc0a3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bd44cc0a3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025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d44cc0a3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bd44cc0a3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4582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d44cc0a3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bd44cc0a3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1764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jpe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hyperlink" Target="https://www.aprendemachinelearning.com/clasificar-con-k-nearest-neighbor-ejemplo-en-python/" TargetMode="External"/><Relationship Id="rId13"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hyperlink" Target="https://scikit-learn.org/stable/modules/generated/sklearn.neighbors.KNeighborsClassifier.html#sklearn.neighbors.KNeighborsClassifier" TargetMode="External"/><Relationship Id="rId12"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hyperlink" Target="https://scikit-learn.org/stable/modules/generated/sklearn.neighbors.KNeighborsRegressor.html#sklearn.neighbors.KNeighborsRegressor" TargetMode="External"/><Relationship Id="rId11" Type="http://schemas.openxmlformats.org/officeDocument/2006/relationships/image" Target="../media/image3.png"/><Relationship Id="rId5" Type="http://schemas.openxmlformats.org/officeDocument/2006/relationships/hyperlink" Target="https://observablehq.com/@antoinebrl/knn-visualizing-the-variance" TargetMode="External"/><Relationship Id="rId10" Type="http://schemas.openxmlformats.org/officeDocument/2006/relationships/image" Target="../media/image8.png"/><Relationship Id="rId4" Type="http://schemas.openxmlformats.org/officeDocument/2006/relationships/hyperlink" Target="https://observablehq.com/@jwilber/live-k-nearest-neighbors-classification" TargetMode="External"/><Relationship Id="rId9" Type="http://schemas.openxmlformats.org/officeDocument/2006/relationships/hyperlink" Target="https://www.youtube.com/watch?v=zBCcAtg3P4k" TargetMode="External"/><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descr="Forma, Rectángulo&#10;&#10;Descripción generada automáticamente"/>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30" name="Google Shape;130;p25"/>
          <p:cNvSpPr txBox="1"/>
          <p:nvPr/>
        </p:nvSpPr>
        <p:spPr>
          <a:xfrm>
            <a:off x="0" y="642954"/>
            <a:ext cx="9144000" cy="6945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s" sz="4000">
                <a:solidFill>
                  <a:schemeClr val="lt1"/>
                </a:solidFill>
                <a:latin typeface="Calibri"/>
                <a:ea typeface="Calibri"/>
                <a:cs typeface="Calibri"/>
                <a:sym typeface="Calibri"/>
              </a:rPr>
              <a:t>Ciencia de Datos</a:t>
            </a:r>
            <a:endParaRPr sz="4000" b="0" i="0" u="none" strike="noStrike" cap="none">
              <a:solidFill>
                <a:schemeClr val="lt1"/>
              </a:solidFill>
              <a:latin typeface="Calibri"/>
              <a:ea typeface="Calibri"/>
              <a:cs typeface="Calibri"/>
              <a:sym typeface="Calibri"/>
            </a:endParaRPr>
          </a:p>
        </p:txBody>
      </p:sp>
      <p:sp>
        <p:nvSpPr>
          <p:cNvPr id="131" name="Google Shape;131;p25"/>
          <p:cNvSpPr txBox="1"/>
          <p:nvPr/>
        </p:nvSpPr>
        <p:spPr>
          <a:xfrm>
            <a:off x="2929662" y="1487752"/>
            <a:ext cx="3284700" cy="392400"/>
          </a:xfrm>
          <a:prstGeom prst="rect">
            <a:avLst/>
          </a:prstGeom>
          <a:noFill/>
          <a:ln>
            <a:noFill/>
          </a:ln>
        </p:spPr>
        <p:txBody>
          <a:bodyPr spcFirstLastPara="1" wrap="square" lIns="68575" tIns="34275" rIns="68575" bIns="34275" anchor="t" anchorCtr="0">
            <a:noAutofit/>
          </a:bodyPr>
          <a:lstStyle/>
          <a:p>
            <a:pPr marL="342900" marR="0" lvl="0" indent="-355600" algn="ctr" rtl="0">
              <a:spcBef>
                <a:spcPts val="0"/>
              </a:spcBef>
              <a:spcAft>
                <a:spcPts val="0"/>
              </a:spcAft>
              <a:buClr>
                <a:schemeClr val="lt1"/>
              </a:buClr>
              <a:buSzPts val="2400"/>
              <a:buFont typeface="Arial"/>
              <a:buChar char="•"/>
            </a:pPr>
            <a:r>
              <a:rPr lang="es" sz="2400" b="1">
                <a:solidFill>
                  <a:schemeClr val="lt1"/>
                </a:solidFill>
                <a:latin typeface="Calibri"/>
                <a:ea typeface="Calibri"/>
                <a:cs typeface="Calibri"/>
                <a:sym typeface="Calibri"/>
              </a:rPr>
              <a:t>Módulo 3</a:t>
            </a:r>
            <a:endParaRPr sz="2400" b="1" i="0" u="none" strike="noStrike" cap="none" dirty="0">
              <a:solidFill>
                <a:schemeClr val="lt1"/>
              </a:solidFill>
              <a:latin typeface="Calibri"/>
              <a:ea typeface="Calibri"/>
              <a:cs typeface="Calibri"/>
              <a:sym typeface="Calibri"/>
            </a:endParaRPr>
          </a:p>
        </p:txBody>
      </p:sp>
      <p:sp>
        <p:nvSpPr>
          <p:cNvPr id="132" name="Google Shape;132;p25"/>
          <p:cNvSpPr txBox="1"/>
          <p:nvPr/>
        </p:nvSpPr>
        <p:spPr>
          <a:xfrm>
            <a:off x="0" y="2398654"/>
            <a:ext cx="9144000" cy="6207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s" sz="2500" i="1">
                <a:solidFill>
                  <a:srgbClr val="EEBD33"/>
                </a:solidFill>
                <a:latin typeface="Calibri"/>
                <a:ea typeface="Calibri"/>
                <a:cs typeface="Calibri"/>
                <a:sym typeface="Calibri"/>
              </a:rPr>
              <a:t>Overfitting</a:t>
            </a:r>
            <a:r>
              <a:rPr lang="es" sz="2500">
                <a:solidFill>
                  <a:srgbClr val="EEBD33"/>
                </a:solidFill>
                <a:latin typeface="Calibri"/>
                <a:ea typeface="Calibri"/>
                <a:cs typeface="Calibri"/>
                <a:sym typeface="Calibri"/>
              </a:rPr>
              <a:t> y </a:t>
            </a:r>
            <a:r>
              <a:rPr lang="es" sz="2500" i="1">
                <a:solidFill>
                  <a:srgbClr val="EEBD33"/>
                </a:solidFill>
                <a:latin typeface="Calibri"/>
                <a:ea typeface="Calibri"/>
                <a:cs typeface="Calibri"/>
                <a:sym typeface="Calibri"/>
              </a:rPr>
              <a:t>Underfitting</a:t>
            </a:r>
            <a:endParaRPr sz="2500" i="1">
              <a:solidFill>
                <a:srgbClr val="EEBD33"/>
              </a:solidFill>
              <a:latin typeface="Calibri"/>
              <a:ea typeface="Calibri"/>
              <a:cs typeface="Calibri"/>
              <a:sym typeface="Calibri"/>
            </a:endParaRPr>
          </a:p>
          <a:p>
            <a:pPr marL="0" marR="0" lvl="0" indent="0" algn="l" rtl="0">
              <a:spcBef>
                <a:spcPts val="0"/>
              </a:spcBef>
              <a:spcAft>
                <a:spcPts val="0"/>
              </a:spcAft>
              <a:buNone/>
            </a:pPr>
            <a:endParaRPr sz="2500">
              <a:solidFill>
                <a:srgbClr val="EEBD33"/>
              </a:solidFill>
              <a:latin typeface="Calibri"/>
              <a:ea typeface="Calibri"/>
              <a:cs typeface="Calibri"/>
              <a:sym typeface="Calibri"/>
            </a:endParaRPr>
          </a:p>
        </p:txBody>
      </p:sp>
      <p:pic>
        <p:nvPicPr>
          <p:cNvPr id="133" name="Google Shape;133;p25" descr="Imagen que contiene Logotipo&#10;&#10;Descripción generada automáticamente"/>
          <p:cNvPicPr preferRelativeResize="0"/>
          <p:nvPr/>
        </p:nvPicPr>
        <p:blipFill rotWithShape="1">
          <a:blip r:embed="rId4">
            <a:alphaModFix/>
          </a:blip>
          <a:srcRect/>
          <a:stretch/>
        </p:blipFill>
        <p:spPr>
          <a:xfrm>
            <a:off x="4277286" y="3969648"/>
            <a:ext cx="1677454" cy="620709"/>
          </a:xfrm>
          <a:prstGeom prst="rect">
            <a:avLst/>
          </a:prstGeom>
          <a:noFill/>
          <a:ln>
            <a:noFill/>
          </a:ln>
        </p:spPr>
      </p:pic>
      <p:pic>
        <p:nvPicPr>
          <p:cNvPr id="134" name="Google Shape;134;p25" descr="Logotipo&#10;&#10;Descripción generada automáticamente"/>
          <p:cNvPicPr preferRelativeResize="0"/>
          <p:nvPr/>
        </p:nvPicPr>
        <p:blipFill rotWithShape="1">
          <a:blip r:embed="rId5">
            <a:alphaModFix/>
          </a:blip>
          <a:srcRect/>
          <a:stretch/>
        </p:blipFill>
        <p:spPr>
          <a:xfrm>
            <a:off x="1277635" y="4039251"/>
            <a:ext cx="582236" cy="513665"/>
          </a:xfrm>
          <a:prstGeom prst="rect">
            <a:avLst/>
          </a:prstGeom>
          <a:noFill/>
          <a:ln>
            <a:noFill/>
          </a:ln>
        </p:spPr>
      </p:pic>
      <p:pic>
        <p:nvPicPr>
          <p:cNvPr id="135" name="Google Shape;135;p25" descr="Imagen que contiene texto, dibujo&#10;&#10;Descripción generada automáticamente"/>
          <p:cNvPicPr preferRelativeResize="0"/>
          <p:nvPr/>
        </p:nvPicPr>
        <p:blipFill rotWithShape="1">
          <a:blip r:embed="rId6">
            <a:alphaModFix/>
          </a:blip>
          <a:srcRect/>
          <a:stretch/>
        </p:blipFill>
        <p:spPr>
          <a:xfrm>
            <a:off x="2157686" y="4092773"/>
            <a:ext cx="1913515" cy="406622"/>
          </a:xfrm>
          <a:prstGeom prst="rect">
            <a:avLst/>
          </a:prstGeom>
          <a:noFill/>
          <a:ln>
            <a:noFill/>
          </a:ln>
        </p:spPr>
      </p:pic>
      <p:pic>
        <p:nvPicPr>
          <p:cNvPr id="136" name="Google Shape;136;p25" descr="Imagen que contiene Texto&#10;&#10;Descripción generada automáticamente"/>
          <p:cNvPicPr preferRelativeResize="0"/>
          <p:nvPr/>
        </p:nvPicPr>
        <p:blipFill rotWithShape="1">
          <a:blip r:embed="rId7">
            <a:alphaModFix/>
          </a:blip>
          <a:srcRect/>
          <a:stretch/>
        </p:blipFill>
        <p:spPr>
          <a:xfrm>
            <a:off x="6160825" y="3969648"/>
            <a:ext cx="1495334" cy="8111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9"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pic>
        <p:nvPicPr>
          <p:cNvPr id="197" name="Google Shape;197;p29"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pic>
        <p:nvPicPr>
          <p:cNvPr id="7" name="Google Shape;147;p26" descr="Imagen que contiene Logotipo&#10;&#10;Descripción generada automáticamente">
            <a:extLst>
              <a:ext uri="{FF2B5EF4-FFF2-40B4-BE49-F238E27FC236}">
                <a16:creationId xmlns:a16="http://schemas.microsoft.com/office/drawing/2014/main" id="{DC893438-FF2D-4D94-9ABD-255E30CF1134}"/>
              </a:ext>
            </a:extLst>
          </p:cNvPr>
          <p:cNvPicPr preferRelativeResize="0"/>
          <p:nvPr/>
        </p:nvPicPr>
        <p:blipFill rotWithShape="1">
          <a:blip r:embed="rId5">
            <a:alphaModFix amt="50000"/>
          </a:blip>
          <a:srcRect/>
          <a:stretch/>
        </p:blipFill>
        <p:spPr>
          <a:xfrm>
            <a:off x="4201086" y="4274448"/>
            <a:ext cx="1677454" cy="620709"/>
          </a:xfrm>
          <a:prstGeom prst="rect">
            <a:avLst/>
          </a:prstGeom>
          <a:noFill/>
          <a:ln>
            <a:noFill/>
          </a:ln>
        </p:spPr>
      </p:pic>
      <p:pic>
        <p:nvPicPr>
          <p:cNvPr id="8" name="Google Shape;148;p26">
            <a:extLst>
              <a:ext uri="{FF2B5EF4-FFF2-40B4-BE49-F238E27FC236}">
                <a16:creationId xmlns:a16="http://schemas.microsoft.com/office/drawing/2014/main" id="{F821C40A-D0CC-EE2D-F044-4C9C1120450C}"/>
              </a:ext>
            </a:extLst>
          </p:cNvPr>
          <p:cNvPicPr preferRelativeResize="0"/>
          <p:nvPr/>
        </p:nvPicPr>
        <p:blipFill rotWithShape="1">
          <a:blip r:embed="rId6">
            <a:alphaModFix amt="51000"/>
          </a:blip>
          <a:srcRect/>
          <a:stretch/>
        </p:blipFill>
        <p:spPr>
          <a:xfrm>
            <a:off x="1136660" y="4344051"/>
            <a:ext cx="582236" cy="513665"/>
          </a:xfrm>
          <a:prstGeom prst="rect">
            <a:avLst/>
          </a:prstGeom>
          <a:noFill/>
          <a:ln>
            <a:noFill/>
          </a:ln>
        </p:spPr>
      </p:pic>
      <p:pic>
        <p:nvPicPr>
          <p:cNvPr id="9" name="Google Shape;149;p26">
            <a:extLst>
              <a:ext uri="{FF2B5EF4-FFF2-40B4-BE49-F238E27FC236}">
                <a16:creationId xmlns:a16="http://schemas.microsoft.com/office/drawing/2014/main" id="{35F6CD00-AEC3-B73F-6953-452E6701DD99}"/>
              </a:ext>
            </a:extLst>
          </p:cNvPr>
          <p:cNvPicPr preferRelativeResize="0"/>
          <p:nvPr/>
        </p:nvPicPr>
        <p:blipFill rotWithShape="1">
          <a:blip r:embed="rId7">
            <a:alphaModFix amt="50000"/>
          </a:blip>
          <a:srcRect/>
          <a:stretch/>
        </p:blipFill>
        <p:spPr>
          <a:xfrm>
            <a:off x="2081486" y="4397573"/>
            <a:ext cx="1913515" cy="406622"/>
          </a:xfrm>
          <a:prstGeom prst="rect">
            <a:avLst/>
          </a:prstGeom>
          <a:noFill/>
          <a:ln>
            <a:noFill/>
          </a:ln>
        </p:spPr>
      </p:pic>
      <p:pic>
        <p:nvPicPr>
          <p:cNvPr id="11" name="Google Shape;150;p26">
            <a:extLst>
              <a:ext uri="{FF2B5EF4-FFF2-40B4-BE49-F238E27FC236}">
                <a16:creationId xmlns:a16="http://schemas.microsoft.com/office/drawing/2014/main" id="{5B92F9EB-CAA9-83A3-5AE2-57B627BE020E}"/>
              </a:ext>
            </a:extLst>
          </p:cNvPr>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12" name="Google Shape;195;p29" descr="Código QR&#10;&#10;Descripción generada automáticamente">
            <a:extLst>
              <a:ext uri="{FF2B5EF4-FFF2-40B4-BE49-F238E27FC236}">
                <a16:creationId xmlns:a16="http://schemas.microsoft.com/office/drawing/2014/main" id="{69FA4B0F-D1A8-72E8-29A3-8E1E8A0117E8}"/>
              </a:ext>
            </a:extLst>
          </p:cNvPr>
          <p:cNvPicPr preferRelativeResize="0"/>
          <p:nvPr/>
        </p:nvPicPr>
        <p:blipFill rotWithShape="1">
          <a:blip r:embed="rId7">
            <a:alphaModFix amt="35000"/>
          </a:blip>
          <a:srcRect/>
          <a:stretch/>
        </p:blipFill>
        <p:spPr>
          <a:xfrm>
            <a:off x="8285028" y="123231"/>
            <a:ext cx="718457" cy="152672"/>
          </a:xfrm>
          <a:prstGeom prst="rect">
            <a:avLst/>
          </a:prstGeom>
          <a:noFill/>
          <a:ln>
            <a:noFill/>
          </a:ln>
        </p:spPr>
      </p:pic>
      <p:pic>
        <p:nvPicPr>
          <p:cNvPr id="13" name="Imagen 12">
            <a:extLst>
              <a:ext uri="{FF2B5EF4-FFF2-40B4-BE49-F238E27FC236}">
                <a16:creationId xmlns:a16="http://schemas.microsoft.com/office/drawing/2014/main" id="{687A0C40-441F-CDED-6A2E-8D69A670D315}"/>
              </a:ext>
            </a:extLst>
          </p:cNvPr>
          <p:cNvPicPr>
            <a:picLocks noChangeAspect="1"/>
          </p:cNvPicPr>
          <p:nvPr/>
        </p:nvPicPr>
        <p:blipFill>
          <a:blip r:embed="rId9"/>
          <a:stretch>
            <a:fillRect/>
          </a:stretch>
        </p:blipFill>
        <p:spPr>
          <a:xfrm>
            <a:off x="0" y="380488"/>
            <a:ext cx="9144000" cy="3712382"/>
          </a:xfrm>
          <a:prstGeom prst="rect">
            <a:avLst/>
          </a:prstGeom>
        </p:spPr>
      </p:pic>
      <p:sp>
        <p:nvSpPr>
          <p:cNvPr id="2" name="Rectángulo 1">
            <a:extLst>
              <a:ext uri="{FF2B5EF4-FFF2-40B4-BE49-F238E27FC236}">
                <a16:creationId xmlns:a16="http://schemas.microsoft.com/office/drawing/2014/main" id="{BB1A88DA-64B8-48C2-89ED-1AD3C43B4791}"/>
              </a:ext>
            </a:extLst>
          </p:cNvPr>
          <p:cNvSpPr/>
          <p:nvPr/>
        </p:nvSpPr>
        <p:spPr>
          <a:xfrm>
            <a:off x="166231" y="3537284"/>
            <a:ext cx="1638506" cy="15641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14" name="Rectángulo 13">
            <a:extLst>
              <a:ext uri="{FF2B5EF4-FFF2-40B4-BE49-F238E27FC236}">
                <a16:creationId xmlns:a16="http://schemas.microsoft.com/office/drawing/2014/main" id="{46CAE3FC-240C-A40D-04E1-D8D9E65E9F40}"/>
              </a:ext>
            </a:extLst>
          </p:cNvPr>
          <p:cNvSpPr/>
          <p:nvPr/>
        </p:nvSpPr>
        <p:spPr>
          <a:xfrm>
            <a:off x="2749010" y="3537283"/>
            <a:ext cx="1638506" cy="15641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59311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030" name="Picture 6" descr="El algoritmo de vecino más cercano K se utiliza como una introducción al  uso de la regresión (usando código Python) - programador clic">
            <a:extLst>
              <a:ext uri="{FF2B5EF4-FFF2-40B4-BE49-F238E27FC236}">
                <a16:creationId xmlns:a16="http://schemas.microsoft.com/office/drawing/2014/main" id="{EC37B75B-D310-41F4-81E5-1C491CFB03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6324" y="1430137"/>
            <a:ext cx="2159189" cy="1868679"/>
          </a:xfrm>
          <a:prstGeom prst="rect">
            <a:avLst/>
          </a:prstGeom>
          <a:noFill/>
          <a:extLst>
            <a:ext uri="{909E8E84-426E-40DD-AFC4-6F175D3DCCD1}">
              <a14:hiddenFill xmlns:a14="http://schemas.microsoft.com/office/drawing/2010/main">
                <a:solidFill>
                  <a:srgbClr val="FFFFFF"/>
                </a:solidFill>
              </a14:hiddenFill>
            </a:ext>
          </a:extLst>
        </p:spPr>
      </p:pic>
      <p:pic>
        <p:nvPicPr>
          <p:cNvPr id="195" name="Google Shape;195;p29" descr="Patrón de fondo&#10;&#10;Descripción generada automáticamente"/>
          <p:cNvPicPr preferRelativeResize="0"/>
          <p:nvPr/>
        </p:nvPicPr>
        <p:blipFill rotWithShape="1">
          <a:blip r:embed="rId4">
            <a:alphaModFix/>
          </a:blip>
          <a:srcRect/>
          <a:stretch/>
        </p:blipFill>
        <p:spPr>
          <a:xfrm rot="10800000">
            <a:off x="71573" y="74603"/>
            <a:ext cx="992845" cy="1955209"/>
          </a:xfrm>
          <a:prstGeom prst="rect">
            <a:avLst/>
          </a:prstGeom>
          <a:noFill/>
          <a:ln>
            <a:noFill/>
          </a:ln>
        </p:spPr>
      </p:pic>
      <p:sp>
        <p:nvSpPr>
          <p:cNvPr id="196" name="Google Shape;196;p29"/>
          <p:cNvSpPr txBox="1"/>
          <p:nvPr/>
        </p:nvSpPr>
        <p:spPr>
          <a:xfrm>
            <a:off x="128175" y="1022684"/>
            <a:ext cx="6802014" cy="2865411"/>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SzPts val="1100"/>
              <a:buNone/>
            </a:pPr>
            <a:r>
              <a:rPr lang="es-AR" sz="2000" dirty="0">
                <a:solidFill>
                  <a:srgbClr val="3F3F3F"/>
                </a:solidFill>
                <a:latin typeface="Calibri"/>
                <a:ea typeface="Calibri"/>
                <a:cs typeface="Calibri"/>
                <a:sym typeface="Calibri"/>
              </a:rPr>
              <a:t>K Vecinos más Cercanos, o mejor conocido como KNN (_K </a:t>
            </a:r>
            <a:r>
              <a:rPr lang="es-AR" sz="2000" dirty="0" err="1">
                <a:solidFill>
                  <a:srgbClr val="3F3F3F"/>
                </a:solidFill>
                <a:latin typeface="Calibri"/>
                <a:ea typeface="Calibri"/>
                <a:cs typeface="Calibri"/>
                <a:sym typeface="Calibri"/>
              </a:rPr>
              <a:t>Nearest</a:t>
            </a:r>
            <a:r>
              <a:rPr lang="es-AR" sz="2000" dirty="0">
                <a:solidFill>
                  <a:srgbClr val="3F3F3F"/>
                </a:solidFill>
                <a:latin typeface="Calibri"/>
                <a:ea typeface="Calibri"/>
                <a:cs typeface="Calibri"/>
                <a:sym typeface="Calibri"/>
              </a:rPr>
              <a:t> </a:t>
            </a:r>
            <a:r>
              <a:rPr lang="es-AR" sz="2000" dirty="0" err="1">
                <a:solidFill>
                  <a:srgbClr val="3F3F3F"/>
                </a:solidFill>
                <a:latin typeface="Calibri"/>
                <a:ea typeface="Calibri"/>
                <a:cs typeface="Calibri"/>
                <a:sym typeface="Calibri"/>
              </a:rPr>
              <a:t>Neighbors</a:t>
            </a:r>
            <a:r>
              <a:rPr lang="es-AR" sz="2000" dirty="0">
                <a:solidFill>
                  <a:srgbClr val="3F3F3F"/>
                </a:solidFill>
                <a:latin typeface="Calibri"/>
                <a:ea typeface="Calibri"/>
                <a:cs typeface="Calibri"/>
                <a:sym typeface="Calibri"/>
              </a:rPr>
              <a:t>_) es un algoritmo de aprendizaje supervisado _</a:t>
            </a:r>
            <a:r>
              <a:rPr lang="es-AR" sz="2000" dirty="0" err="1">
                <a:solidFill>
                  <a:srgbClr val="3F3F3F"/>
                </a:solidFill>
                <a:latin typeface="Calibri"/>
                <a:ea typeface="Calibri"/>
                <a:cs typeface="Calibri"/>
                <a:sym typeface="Calibri"/>
              </a:rPr>
              <a:t>lazy</a:t>
            </a:r>
            <a:r>
              <a:rPr lang="es-AR" sz="2000" dirty="0">
                <a:solidFill>
                  <a:srgbClr val="3F3F3F"/>
                </a:solidFill>
                <a:latin typeface="Calibri"/>
                <a:ea typeface="Calibri"/>
                <a:cs typeface="Calibri"/>
                <a:sym typeface="Calibri"/>
              </a:rPr>
              <a:t>_ (perezoso) no paramétrico. </a:t>
            </a:r>
          </a:p>
          <a:p>
            <a:pPr marL="0" marR="0" lvl="0" indent="0" algn="l" rtl="0">
              <a:spcBef>
                <a:spcPts val="0"/>
              </a:spcBef>
              <a:spcAft>
                <a:spcPts val="0"/>
              </a:spcAft>
              <a:buSzPts val="1100"/>
              <a:buNone/>
            </a:pPr>
            <a:r>
              <a:rPr lang="es-AR" sz="2000" dirty="0">
                <a:solidFill>
                  <a:srgbClr val="3F3F3F"/>
                </a:solidFill>
                <a:latin typeface="Calibri"/>
                <a:ea typeface="Calibri"/>
                <a:cs typeface="Calibri"/>
                <a:sym typeface="Calibri"/>
              </a:rPr>
              <a:t> </a:t>
            </a:r>
          </a:p>
          <a:p>
            <a:pPr marL="0" marR="0" lvl="0" indent="0" algn="l" rtl="0">
              <a:spcBef>
                <a:spcPts val="0"/>
              </a:spcBef>
              <a:spcAft>
                <a:spcPts val="0"/>
              </a:spcAft>
              <a:buSzPts val="1100"/>
              <a:buNone/>
            </a:pPr>
            <a:r>
              <a:rPr lang="es-AR" sz="2000" dirty="0">
                <a:solidFill>
                  <a:srgbClr val="3F3F3F"/>
                </a:solidFill>
                <a:latin typeface="Calibri"/>
                <a:ea typeface="Calibri"/>
                <a:cs typeface="Calibri"/>
                <a:sym typeface="Calibri"/>
              </a:rPr>
              <a:t>Cuando se dice que una técnica </a:t>
            </a:r>
            <a:r>
              <a:rPr lang="es-AR" sz="2000" u="sng" dirty="0">
                <a:solidFill>
                  <a:srgbClr val="3F3F3F"/>
                </a:solidFill>
                <a:latin typeface="Calibri"/>
                <a:ea typeface="Calibri"/>
                <a:cs typeface="Calibri"/>
                <a:sym typeface="Calibri"/>
              </a:rPr>
              <a:t>no es paramétrica</a:t>
            </a:r>
            <a:r>
              <a:rPr lang="es-AR" sz="2000" dirty="0">
                <a:solidFill>
                  <a:srgbClr val="3F3F3F"/>
                </a:solidFill>
                <a:latin typeface="Calibri"/>
                <a:ea typeface="Calibri"/>
                <a:cs typeface="Calibri"/>
                <a:sym typeface="Calibri"/>
              </a:rPr>
              <a:t>, significa que no hace suposiciones sobre la distribución de datos subyacente, como en el caso de las regresiones (que asumen que los datos siguen la distribución de las regresiones). Esto es bastante útil, ya que en el mundo real, la mayoría de los datos prácticos no obedecen a los supuestos teóricos típicos que se hacen.</a:t>
            </a:r>
          </a:p>
        </p:txBody>
      </p:sp>
      <p:pic>
        <p:nvPicPr>
          <p:cNvPr id="197" name="Google Shape;197;p29" descr="Gráfico, Gráfico de líneas&#10;&#10;Descripción generada automáticamente"/>
          <p:cNvPicPr preferRelativeResize="0"/>
          <p:nvPr/>
        </p:nvPicPr>
        <p:blipFill rotWithShape="1">
          <a:blip r:embed="rId5">
            <a:alphaModFix amt="50000"/>
          </a:blip>
          <a:srcRect/>
          <a:stretch/>
        </p:blipFill>
        <p:spPr>
          <a:xfrm>
            <a:off x="7258049" y="4313585"/>
            <a:ext cx="1792773" cy="739216"/>
          </a:xfrm>
          <a:prstGeom prst="rect">
            <a:avLst/>
          </a:prstGeom>
          <a:noFill/>
          <a:ln>
            <a:noFill/>
          </a:ln>
        </p:spPr>
      </p:pic>
      <p:sp>
        <p:nvSpPr>
          <p:cNvPr id="198" name="Google Shape;198;p29"/>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KNN – K Vecinos más cercanos</a:t>
            </a:r>
            <a:endParaRPr sz="2400" dirty="0">
              <a:solidFill>
                <a:srgbClr val="7F4EBD"/>
              </a:solidFill>
              <a:latin typeface="Calibri"/>
              <a:ea typeface="Calibri"/>
              <a:cs typeface="Calibri"/>
              <a:sym typeface="Calibri"/>
            </a:endParaRPr>
          </a:p>
        </p:txBody>
      </p:sp>
      <p:sp>
        <p:nvSpPr>
          <p:cNvPr id="199" name="Google Shape;199;p29"/>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8" name="CuadroTexto 17">
            <a:extLst>
              <a:ext uri="{FF2B5EF4-FFF2-40B4-BE49-F238E27FC236}">
                <a16:creationId xmlns:a16="http://schemas.microsoft.com/office/drawing/2014/main" id="{5D507AD9-8F35-4B77-A1AB-563A8CE4950E}"/>
              </a:ext>
            </a:extLst>
          </p:cNvPr>
          <p:cNvSpPr txBox="1"/>
          <p:nvPr/>
        </p:nvSpPr>
        <p:spPr>
          <a:xfrm>
            <a:off x="6824386" y="3331597"/>
            <a:ext cx="2460703" cy="338554"/>
          </a:xfrm>
          <a:prstGeom prst="rect">
            <a:avLst/>
          </a:prstGeom>
          <a:noFill/>
        </p:spPr>
        <p:txBody>
          <a:bodyPr wrap="square">
            <a:spAutoFit/>
          </a:bodyPr>
          <a:lstStyle/>
          <a:p>
            <a:r>
              <a:rPr lang="es-AR" sz="800" dirty="0">
                <a:latin typeface="Calibri" panose="020F0502020204030204" pitchFamily="34" charset="0"/>
                <a:cs typeface="Calibri" panose="020F0502020204030204" pitchFamily="34" charset="0"/>
              </a:rPr>
              <a:t>Fuente: https://programmerclick.com/article/85601071402/</a:t>
            </a:r>
          </a:p>
        </p:txBody>
      </p:sp>
      <p:pic>
        <p:nvPicPr>
          <p:cNvPr id="9" name="Google Shape;195;p29" descr="Código QR&#10;&#10;Descripción generada automáticamente">
            <a:extLst>
              <a:ext uri="{FF2B5EF4-FFF2-40B4-BE49-F238E27FC236}">
                <a16:creationId xmlns:a16="http://schemas.microsoft.com/office/drawing/2014/main" id="{8DF2459B-3102-B017-1EC7-496CB7F3BE41}"/>
              </a:ext>
            </a:extLst>
          </p:cNvPr>
          <p:cNvPicPr preferRelativeResize="0"/>
          <p:nvPr/>
        </p:nvPicPr>
        <p:blipFill rotWithShape="1">
          <a:blip r:embed="rId6">
            <a:alphaModFix amt="35000"/>
          </a:blip>
          <a:srcRect/>
          <a:stretch/>
        </p:blipFill>
        <p:spPr>
          <a:xfrm>
            <a:off x="8285028" y="123231"/>
            <a:ext cx="718457" cy="152672"/>
          </a:xfrm>
          <a:prstGeom prst="rect">
            <a:avLst/>
          </a:prstGeom>
          <a:noFill/>
          <a:ln>
            <a:noFill/>
          </a:ln>
        </p:spPr>
      </p:pic>
      <p:pic>
        <p:nvPicPr>
          <p:cNvPr id="10" name="Google Shape;147;p26" descr="Imagen que contiene Logotipo&#10;&#10;Descripción generada automáticamente">
            <a:extLst>
              <a:ext uri="{FF2B5EF4-FFF2-40B4-BE49-F238E27FC236}">
                <a16:creationId xmlns:a16="http://schemas.microsoft.com/office/drawing/2014/main" id="{B73D53FB-4BD5-F2EE-19D3-F1D853FDE426}"/>
              </a:ext>
            </a:extLst>
          </p:cNvPr>
          <p:cNvPicPr preferRelativeResize="0"/>
          <p:nvPr/>
        </p:nvPicPr>
        <p:blipFill rotWithShape="1">
          <a:blip r:embed="rId7">
            <a:alphaModFix amt="50000"/>
          </a:blip>
          <a:srcRect/>
          <a:stretch/>
        </p:blipFill>
        <p:spPr>
          <a:xfrm>
            <a:off x="4201086" y="4274448"/>
            <a:ext cx="1677454" cy="620709"/>
          </a:xfrm>
          <a:prstGeom prst="rect">
            <a:avLst/>
          </a:prstGeom>
          <a:noFill/>
          <a:ln>
            <a:noFill/>
          </a:ln>
        </p:spPr>
      </p:pic>
      <p:pic>
        <p:nvPicPr>
          <p:cNvPr id="11" name="Google Shape;148;p26">
            <a:extLst>
              <a:ext uri="{FF2B5EF4-FFF2-40B4-BE49-F238E27FC236}">
                <a16:creationId xmlns:a16="http://schemas.microsoft.com/office/drawing/2014/main" id="{C7DCFCE7-C6A3-857A-5DDF-7260BE419BAC}"/>
              </a:ext>
            </a:extLst>
          </p:cNvPr>
          <p:cNvPicPr preferRelativeResize="0"/>
          <p:nvPr/>
        </p:nvPicPr>
        <p:blipFill rotWithShape="1">
          <a:blip r:embed="rId8">
            <a:alphaModFix amt="51000"/>
          </a:blip>
          <a:srcRect/>
          <a:stretch/>
        </p:blipFill>
        <p:spPr>
          <a:xfrm>
            <a:off x="1136660" y="4344051"/>
            <a:ext cx="582236" cy="513665"/>
          </a:xfrm>
          <a:prstGeom prst="rect">
            <a:avLst/>
          </a:prstGeom>
          <a:noFill/>
          <a:ln>
            <a:noFill/>
          </a:ln>
        </p:spPr>
      </p:pic>
      <p:pic>
        <p:nvPicPr>
          <p:cNvPr id="12" name="Google Shape;149;p26">
            <a:extLst>
              <a:ext uri="{FF2B5EF4-FFF2-40B4-BE49-F238E27FC236}">
                <a16:creationId xmlns:a16="http://schemas.microsoft.com/office/drawing/2014/main" id="{12F384E0-2D83-1B8A-4F9B-FA2E65279D55}"/>
              </a:ext>
            </a:extLst>
          </p:cNvPr>
          <p:cNvPicPr preferRelativeResize="0"/>
          <p:nvPr/>
        </p:nvPicPr>
        <p:blipFill rotWithShape="1">
          <a:blip r:embed="rId6">
            <a:alphaModFix amt="50000"/>
          </a:blip>
          <a:srcRect/>
          <a:stretch/>
        </p:blipFill>
        <p:spPr>
          <a:xfrm>
            <a:off x="2081486" y="4397573"/>
            <a:ext cx="1913515" cy="406622"/>
          </a:xfrm>
          <a:prstGeom prst="rect">
            <a:avLst/>
          </a:prstGeom>
          <a:noFill/>
          <a:ln>
            <a:noFill/>
          </a:ln>
        </p:spPr>
      </p:pic>
      <p:pic>
        <p:nvPicPr>
          <p:cNvPr id="13" name="Google Shape;150;p26">
            <a:extLst>
              <a:ext uri="{FF2B5EF4-FFF2-40B4-BE49-F238E27FC236}">
                <a16:creationId xmlns:a16="http://schemas.microsoft.com/office/drawing/2014/main" id="{8E651B91-D79F-FE06-3A9E-D1722008D08E}"/>
              </a:ext>
            </a:extLst>
          </p:cNvPr>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spTree>
    <p:extLst>
      <p:ext uri="{BB962C8B-B14F-4D97-AF65-F5344CB8AC3E}">
        <p14:creationId xmlns:p14="http://schemas.microsoft.com/office/powerpoint/2010/main" val="379539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9"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96" name="Google Shape;196;p29"/>
          <p:cNvSpPr txBox="1"/>
          <p:nvPr/>
        </p:nvSpPr>
        <p:spPr>
          <a:xfrm>
            <a:off x="221456" y="1052208"/>
            <a:ext cx="6780900" cy="3287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SzPts val="1100"/>
              <a:buNone/>
            </a:pPr>
            <a:r>
              <a:rPr lang="es-AR" sz="1800" dirty="0">
                <a:solidFill>
                  <a:srgbClr val="3F3F3F"/>
                </a:solidFill>
                <a:latin typeface="Calibri"/>
                <a:ea typeface="Calibri"/>
                <a:cs typeface="Calibri"/>
                <a:sym typeface="Calibri"/>
              </a:rPr>
              <a:t>Es un algoritmo </a:t>
            </a:r>
            <a:r>
              <a:rPr lang="es-AR" sz="1800" u="sng" dirty="0" err="1">
                <a:solidFill>
                  <a:srgbClr val="3F3F3F"/>
                </a:solidFill>
                <a:latin typeface="Calibri"/>
                <a:ea typeface="Calibri"/>
                <a:cs typeface="Calibri"/>
                <a:sym typeface="Calibri"/>
              </a:rPr>
              <a:t>lazy</a:t>
            </a:r>
            <a:r>
              <a:rPr lang="es-AR" sz="1800" dirty="0">
                <a:solidFill>
                  <a:srgbClr val="3F3F3F"/>
                </a:solidFill>
                <a:latin typeface="Calibri"/>
                <a:ea typeface="Calibri"/>
                <a:cs typeface="Calibri"/>
                <a:sym typeface="Calibri"/>
              </a:rPr>
              <a:t>. Lo que esto significa es que no utiliza los puntos de datos de entrenamiento para hacer ninguna generalización. En otras palabras, no hay una fase de formación explícita o es muy mínima.  </a:t>
            </a:r>
          </a:p>
          <a:p>
            <a:pPr marL="0" marR="0" lvl="0" indent="0" algn="l" rtl="0">
              <a:spcBef>
                <a:spcPts val="0"/>
              </a:spcBef>
              <a:spcAft>
                <a:spcPts val="0"/>
              </a:spcAft>
              <a:buSzPts val="1100"/>
              <a:buNone/>
            </a:pPr>
            <a:r>
              <a:rPr lang="es-AR" sz="1800" dirty="0">
                <a:solidFill>
                  <a:srgbClr val="3F3F3F"/>
                </a:solidFill>
                <a:latin typeface="Calibri"/>
                <a:ea typeface="Calibri"/>
                <a:cs typeface="Calibri"/>
                <a:sym typeface="Calibri"/>
              </a:rPr>
              <a:t>La mayoría de los algoritmos </a:t>
            </a:r>
            <a:r>
              <a:rPr lang="es-AR" sz="1800" u="sng" dirty="0" err="1">
                <a:solidFill>
                  <a:srgbClr val="3F3F3F"/>
                </a:solidFill>
                <a:latin typeface="Calibri"/>
                <a:ea typeface="Calibri"/>
                <a:cs typeface="Calibri"/>
                <a:sym typeface="Calibri"/>
              </a:rPr>
              <a:t>lazy</a:t>
            </a:r>
            <a:r>
              <a:rPr lang="es-AR" sz="1800" dirty="0">
                <a:solidFill>
                  <a:srgbClr val="3F3F3F"/>
                </a:solidFill>
                <a:latin typeface="Calibri"/>
                <a:ea typeface="Calibri"/>
                <a:cs typeface="Calibri"/>
                <a:sym typeface="Calibri"/>
              </a:rPr>
              <a:t>, especialmente KNN, toman decisiones basadas en todo el conjunto de datos de entrenamiento. Esto significa que la fase de entrenamiento es bastante rápida: hay una fase de capacitación mínima o inexistente, pero una fase de prueba costosa. El costo es en términos de tiempo y memoria. Se necesita más memoria ya que necesitamos almacenar todos los datos de entrenamiento al mismo tiempo.</a:t>
            </a:r>
            <a:r>
              <a:rPr lang="es-AR" sz="2100" dirty="0">
                <a:solidFill>
                  <a:srgbClr val="3F3F3F"/>
                </a:solidFill>
                <a:latin typeface="Calibri"/>
                <a:ea typeface="Calibri"/>
                <a:cs typeface="Calibri"/>
                <a:sym typeface="Calibri"/>
              </a:rPr>
              <a:t> </a:t>
            </a:r>
          </a:p>
        </p:txBody>
      </p:sp>
      <p:pic>
        <p:nvPicPr>
          <p:cNvPr id="197" name="Google Shape;197;p29"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98" name="Google Shape;198;p29"/>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KNN</a:t>
            </a:r>
            <a:endParaRPr sz="2400" dirty="0">
              <a:solidFill>
                <a:srgbClr val="7F4EBD"/>
              </a:solidFill>
              <a:latin typeface="Calibri"/>
              <a:ea typeface="Calibri"/>
              <a:cs typeface="Calibri"/>
              <a:sym typeface="Calibri"/>
            </a:endParaRPr>
          </a:p>
        </p:txBody>
      </p:sp>
      <p:sp>
        <p:nvSpPr>
          <p:cNvPr id="199" name="Google Shape;199;p29"/>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2" name="Imagen 1">
            <a:extLst>
              <a:ext uri="{FF2B5EF4-FFF2-40B4-BE49-F238E27FC236}">
                <a16:creationId xmlns:a16="http://schemas.microsoft.com/office/drawing/2014/main" id="{64D51323-FBC8-40D2-91A0-8600FEEE78D4}"/>
              </a:ext>
            </a:extLst>
          </p:cNvPr>
          <p:cNvPicPr>
            <a:picLocks noChangeAspect="1"/>
          </p:cNvPicPr>
          <p:nvPr/>
        </p:nvPicPr>
        <p:blipFill>
          <a:blip r:embed="rId5"/>
          <a:stretch>
            <a:fillRect/>
          </a:stretch>
        </p:blipFill>
        <p:spPr>
          <a:xfrm>
            <a:off x="7035722" y="2848986"/>
            <a:ext cx="2237426" cy="438950"/>
          </a:xfrm>
          <a:prstGeom prst="rect">
            <a:avLst/>
          </a:prstGeom>
        </p:spPr>
      </p:pic>
      <p:pic>
        <p:nvPicPr>
          <p:cNvPr id="10" name="Imagen 9">
            <a:extLst>
              <a:ext uri="{FF2B5EF4-FFF2-40B4-BE49-F238E27FC236}">
                <a16:creationId xmlns:a16="http://schemas.microsoft.com/office/drawing/2014/main" id="{497B794F-7840-427C-9B2D-4520FACB12E3}"/>
              </a:ext>
            </a:extLst>
          </p:cNvPr>
          <p:cNvPicPr>
            <a:picLocks noChangeAspect="1"/>
          </p:cNvPicPr>
          <p:nvPr/>
        </p:nvPicPr>
        <p:blipFill>
          <a:blip r:embed="rId6"/>
          <a:stretch>
            <a:fillRect/>
          </a:stretch>
        </p:blipFill>
        <p:spPr>
          <a:xfrm>
            <a:off x="6803087" y="1200815"/>
            <a:ext cx="2212738" cy="2154743"/>
          </a:xfrm>
          <a:prstGeom prst="rect">
            <a:avLst/>
          </a:prstGeom>
        </p:spPr>
      </p:pic>
      <p:sp>
        <p:nvSpPr>
          <p:cNvPr id="11" name="CuadroTexto 10">
            <a:extLst>
              <a:ext uri="{FF2B5EF4-FFF2-40B4-BE49-F238E27FC236}">
                <a16:creationId xmlns:a16="http://schemas.microsoft.com/office/drawing/2014/main" id="{ECDD347E-67D8-430D-BDA7-BC1272D9784F}"/>
              </a:ext>
            </a:extLst>
          </p:cNvPr>
          <p:cNvSpPr txBox="1"/>
          <p:nvPr/>
        </p:nvSpPr>
        <p:spPr>
          <a:xfrm>
            <a:off x="6965678" y="3328157"/>
            <a:ext cx="2085145" cy="338554"/>
          </a:xfrm>
          <a:prstGeom prst="rect">
            <a:avLst/>
          </a:prstGeom>
          <a:noFill/>
        </p:spPr>
        <p:txBody>
          <a:bodyPr wrap="square">
            <a:spAutoFit/>
          </a:bodyPr>
          <a:lstStyle/>
          <a:p>
            <a:r>
              <a:rPr lang="es-AR" sz="800" dirty="0">
                <a:latin typeface="Calibri" panose="020F0502020204030204" pitchFamily="34" charset="0"/>
                <a:cs typeface="Calibri" panose="020F0502020204030204" pitchFamily="34" charset="0"/>
              </a:rPr>
              <a:t>Fuente: https://didatica.tech/o-que-e-e-como-funciona-o-algoritmo-knn/</a:t>
            </a:r>
          </a:p>
        </p:txBody>
      </p:sp>
      <p:pic>
        <p:nvPicPr>
          <p:cNvPr id="12" name="Google Shape;147;p26" descr="Imagen que contiene Logotipo&#10;&#10;Descripción generada automáticamente">
            <a:extLst>
              <a:ext uri="{FF2B5EF4-FFF2-40B4-BE49-F238E27FC236}">
                <a16:creationId xmlns:a16="http://schemas.microsoft.com/office/drawing/2014/main" id="{FCD7E1E8-3B4C-3318-B6CE-E11DCB81FDFE}"/>
              </a:ext>
            </a:extLst>
          </p:cNvPr>
          <p:cNvPicPr preferRelativeResize="0"/>
          <p:nvPr/>
        </p:nvPicPr>
        <p:blipFill rotWithShape="1">
          <a:blip r:embed="rId7">
            <a:alphaModFix amt="50000"/>
          </a:blip>
          <a:srcRect/>
          <a:stretch/>
        </p:blipFill>
        <p:spPr>
          <a:xfrm>
            <a:off x="4201086" y="4274448"/>
            <a:ext cx="1677454" cy="620709"/>
          </a:xfrm>
          <a:prstGeom prst="rect">
            <a:avLst/>
          </a:prstGeom>
          <a:noFill/>
          <a:ln>
            <a:noFill/>
          </a:ln>
        </p:spPr>
      </p:pic>
      <p:pic>
        <p:nvPicPr>
          <p:cNvPr id="13" name="Google Shape;148;p26">
            <a:extLst>
              <a:ext uri="{FF2B5EF4-FFF2-40B4-BE49-F238E27FC236}">
                <a16:creationId xmlns:a16="http://schemas.microsoft.com/office/drawing/2014/main" id="{8B23FFC1-08A1-3ABC-4C03-0301E70D2B17}"/>
              </a:ext>
            </a:extLst>
          </p:cNvPr>
          <p:cNvPicPr preferRelativeResize="0"/>
          <p:nvPr/>
        </p:nvPicPr>
        <p:blipFill rotWithShape="1">
          <a:blip r:embed="rId8">
            <a:alphaModFix amt="51000"/>
          </a:blip>
          <a:srcRect/>
          <a:stretch/>
        </p:blipFill>
        <p:spPr>
          <a:xfrm>
            <a:off x="1136660" y="4344051"/>
            <a:ext cx="582236" cy="513665"/>
          </a:xfrm>
          <a:prstGeom prst="rect">
            <a:avLst/>
          </a:prstGeom>
          <a:noFill/>
          <a:ln>
            <a:noFill/>
          </a:ln>
        </p:spPr>
      </p:pic>
      <p:pic>
        <p:nvPicPr>
          <p:cNvPr id="14" name="Google Shape;149;p26">
            <a:extLst>
              <a:ext uri="{FF2B5EF4-FFF2-40B4-BE49-F238E27FC236}">
                <a16:creationId xmlns:a16="http://schemas.microsoft.com/office/drawing/2014/main" id="{04EDE741-C643-1DF9-EA72-664BA3C9ED12}"/>
              </a:ext>
            </a:extLst>
          </p:cNvPr>
          <p:cNvPicPr preferRelativeResize="0"/>
          <p:nvPr/>
        </p:nvPicPr>
        <p:blipFill rotWithShape="1">
          <a:blip r:embed="rId9">
            <a:alphaModFix amt="50000"/>
          </a:blip>
          <a:srcRect/>
          <a:stretch/>
        </p:blipFill>
        <p:spPr>
          <a:xfrm>
            <a:off x="2081486" y="4397573"/>
            <a:ext cx="1913515" cy="406622"/>
          </a:xfrm>
          <a:prstGeom prst="rect">
            <a:avLst/>
          </a:prstGeom>
          <a:noFill/>
          <a:ln>
            <a:noFill/>
          </a:ln>
        </p:spPr>
      </p:pic>
      <p:pic>
        <p:nvPicPr>
          <p:cNvPr id="15" name="Google Shape;150;p26">
            <a:extLst>
              <a:ext uri="{FF2B5EF4-FFF2-40B4-BE49-F238E27FC236}">
                <a16:creationId xmlns:a16="http://schemas.microsoft.com/office/drawing/2014/main" id="{EEA6D6B5-2EB3-D218-FE47-C92856777418}"/>
              </a:ext>
            </a:extLst>
          </p:cNvPr>
          <p:cNvPicPr preferRelativeResize="0"/>
          <p:nvPr/>
        </p:nvPicPr>
        <p:blipFill rotWithShape="1">
          <a:blip r:embed="rId10">
            <a:alphaModFix amt="50000"/>
          </a:blip>
          <a:srcRect/>
          <a:stretch/>
        </p:blipFill>
        <p:spPr>
          <a:xfrm>
            <a:off x="6084625" y="4274448"/>
            <a:ext cx="1495334" cy="811134"/>
          </a:xfrm>
          <a:prstGeom prst="rect">
            <a:avLst/>
          </a:prstGeom>
          <a:noFill/>
          <a:ln>
            <a:noFill/>
          </a:ln>
        </p:spPr>
      </p:pic>
      <p:pic>
        <p:nvPicPr>
          <p:cNvPr id="16" name="Google Shape;195;p29" descr="Código QR&#10;&#10;Descripción generada automáticamente">
            <a:extLst>
              <a:ext uri="{FF2B5EF4-FFF2-40B4-BE49-F238E27FC236}">
                <a16:creationId xmlns:a16="http://schemas.microsoft.com/office/drawing/2014/main" id="{974791E1-F21C-A48C-7C56-0F6DF7B9DD25}"/>
              </a:ext>
            </a:extLst>
          </p:cNvPr>
          <p:cNvPicPr preferRelativeResize="0"/>
          <p:nvPr/>
        </p:nvPicPr>
        <p:blipFill rotWithShape="1">
          <a:blip r:embed="rId9">
            <a:alphaModFix amt="35000"/>
          </a:blip>
          <a:srcRect/>
          <a:stretch/>
        </p:blipFill>
        <p:spPr>
          <a:xfrm>
            <a:off x="8285028" y="123231"/>
            <a:ext cx="718457" cy="152672"/>
          </a:xfrm>
          <a:prstGeom prst="rect">
            <a:avLst/>
          </a:prstGeom>
          <a:noFill/>
          <a:ln>
            <a:noFill/>
          </a:ln>
        </p:spPr>
      </p:pic>
    </p:spTree>
    <p:extLst>
      <p:ext uri="{BB962C8B-B14F-4D97-AF65-F5344CB8AC3E}">
        <p14:creationId xmlns:p14="http://schemas.microsoft.com/office/powerpoint/2010/main" val="2512484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9"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96" name="Google Shape;196;p29"/>
          <p:cNvSpPr txBox="1"/>
          <p:nvPr/>
        </p:nvSpPr>
        <p:spPr>
          <a:xfrm>
            <a:off x="221456" y="1026485"/>
            <a:ext cx="6780900" cy="363981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SzPts val="1100"/>
              <a:buNone/>
            </a:pPr>
            <a:r>
              <a:rPr lang="es-AR" sz="1800" dirty="0">
                <a:solidFill>
                  <a:srgbClr val="3F3F3F"/>
                </a:solidFill>
                <a:latin typeface="Calibri"/>
                <a:ea typeface="Calibri"/>
                <a:cs typeface="Calibri"/>
                <a:sym typeface="Calibri"/>
              </a:rPr>
              <a:t>Como dice el refrán, “dime con quien andas y te diré quien eres”. Para hacer una predicción, KNN solo necesita que se defina un valor de K el cual representa la cantidad de “vecinos” al dato a estudiar. Esto se refiere a los K valores más cercanos a nuestro valor, dentro del set de datos. Una vez que se reciba un dato al que se le quiera predecir, sea una categoría, o valor numérico, se toman los K vecinos más cercanos y:</a:t>
            </a:r>
          </a:p>
          <a:p>
            <a:pPr marR="0" lvl="0" algn="l" rtl="0">
              <a:spcBef>
                <a:spcPts val="0"/>
              </a:spcBef>
              <a:spcAft>
                <a:spcPts val="0"/>
              </a:spcAft>
              <a:buSzPts val="1100"/>
            </a:pPr>
            <a:r>
              <a:rPr lang="es-AR" sz="1800" b="1" dirty="0">
                <a:solidFill>
                  <a:srgbClr val="3F3F3F"/>
                </a:solidFill>
                <a:latin typeface="Calibri"/>
                <a:ea typeface="Calibri"/>
                <a:cs typeface="Calibri"/>
                <a:sym typeface="Calibri"/>
              </a:rPr>
              <a:t>* En caso de ser un problema de clasificación, se escoge la categoría más popular entre los K vecinos seleccionados. </a:t>
            </a:r>
          </a:p>
          <a:p>
            <a:pPr marL="0" marR="0" lvl="0" indent="0" algn="l" rtl="0">
              <a:spcBef>
                <a:spcPts val="0"/>
              </a:spcBef>
              <a:spcAft>
                <a:spcPts val="0"/>
              </a:spcAft>
              <a:buSzPts val="1100"/>
              <a:buNone/>
            </a:pPr>
            <a:r>
              <a:rPr lang="es-AR" sz="1800" b="1" dirty="0">
                <a:solidFill>
                  <a:srgbClr val="3F3F3F"/>
                </a:solidFill>
                <a:latin typeface="Calibri"/>
                <a:ea typeface="Calibri"/>
                <a:cs typeface="Calibri"/>
                <a:sym typeface="Calibri"/>
              </a:rPr>
              <a:t>* En caso de ser un problema de regresión, se promedian los valores de la variable objetivo de los vecinos seleccionados</a:t>
            </a:r>
            <a:r>
              <a:rPr lang="es-AR" sz="2100" b="1" dirty="0">
                <a:solidFill>
                  <a:srgbClr val="3F3F3F"/>
                </a:solidFill>
                <a:latin typeface="Calibri"/>
                <a:ea typeface="Calibri"/>
                <a:cs typeface="Calibri"/>
                <a:sym typeface="Calibri"/>
              </a:rPr>
              <a:t>. </a:t>
            </a:r>
          </a:p>
        </p:txBody>
      </p:sp>
      <p:pic>
        <p:nvPicPr>
          <p:cNvPr id="197" name="Google Shape;197;p29"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98" name="Google Shape;198;p29"/>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KNN</a:t>
            </a:r>
            <a:endParaRPr sz="2400" dirty="0">
              <a:solidFill>
                <a:srgbClr val="7F4EBD"/>
              </a:solidFill>
              <a:latin typeface="Calibri"/>
              <a:ea typeface="Calibri"/>
              <a:cs typeface="Calibri"/>
              <a:sym typeface="Calibri"/>
            </a:endParaRPr>
          </a:p>
        </p:txBody>
      </p:sp>
      <p:sp>
        <p:nvSpPr>
          <p:cNvPr id="199" name="Google Shape;199;p29"/>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2" name="Imagen 1">
            <a:extLst>
              <a:ext uri="{FF2B5EF4-FFF2-40B4-BE49-F238E27FC236}">
                <a16:creationId xmlns:a16="http://schemas.microsoft.com/office/drawing/2014/main" id="{511893F5-8149-4022-9084-51F9D7007530}"/>
              </a:ext>
            </a:extLst>
          </p:cNvPr>
          <p:cNvPicPr>
            <a:picLocks noChangeAspect="1"/>
          </p:cNvPicPr>
          <p:nvPr/>
        </p:nvPicPr>
        <p:blipFill>
          <a:blip r:embed="rId5"/>
          <a:stretch>
            <a:fillRect/>
          </a:stretch>
        </p:blipFill>
        <p:spPr>
          <a:xfrm>
            <a:off x="6906279" y="1469815"/>
            <a:ext cx="2097206" cy="1896020"/>
          </a:xfrm>
          <a:prstGeom prst="rect">
            <a:avLst/>
          </a:prstGeom>
        </p:spPr>
      </p:pic>
      <p:sp>
        <p:nvSpPr>
          <p:cNvPr id="10" name="Google Shape;205;p29">
            <a:extLst>
              <a:ext uri="{FF2B5EF4-FFF2-40B4-BE49-F238E27FC236}">
                <a16:creationId xmlns:a16="http://schemas.microsoft.com/office/drawing/2014/main" id="{E61E3996-736C-464B-B3A7-1DA71DB7EF83}"/>
              </a:ext>
            </a:extLst>
          </p:cNvPr>
          <p:cNvSpPr txBox="1"/>
          <p:nvPr/>
        </p:nvSpPr>
        <p:spPr>
          <a:xfrm>
            <a:off x="7262371" y="3401110"/>
            <a:ext cx="2237721" cy="43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sz="800" dirty="0">
                <a:latin typeface="Calibri"/>
                <a:ea typeface="Calibri"/>
                <a:cs typeface="Calibri"/>
                <a:sym typeface="Calibri"/>
              </a:rPr>
              <a:t>Fuente: https://en.wikipedia.org/wiki/K-nearest_neighbors_algorithm</a:t>
            </a:r>
            <a:endParaRPr sz="800" dirty="0">
              <a:latin typeface="Calibri"/>
              <a:ea typeface="Calibri"/>
              <a:cs typeface="Calibri"/>
              <a:sym typeface="Calibri"/>
            </a:endParaRPr>
          </a:p>
        </p:txBody>
      </p:sp>
      <p:pic>
        <p:nvPicPr>
          <p:cNvPr id="9" name="Google Shape;147;p26" descr="Imagen que contiene Logotipo&#10;&#10;Descripción generada automáticamente">
            <a:extLst>
              <a:ext uri="{FF2B5EF4-FFF2-40B4-BE49-F238E27FC236}">
                <a16:creationId xmlns:a16="http://schemas.microsoft.com/office/drawing/2014/main" id="{8B928077-D78F-F3DF-DE82-C8558D922DC1}"/>
              </a:ext>
            </a:extLst>
          </p:cNvPr>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1" name="Google Shape;148;p26">
            <a:extLst>
              <a:ext uri="{FF2B5EF4-FFF2-40B4-BE49-F238E27FC236}">
                <a16:creationId xmlns:a16="http://schemas.microsoft.com/office/drawing/2014/main" id="{A31ED4F0-3B9A-D5F6-4ED5-D74CFA0168E8}"/>
              </a:ext>
            </a:extLst>
          </p:cNvPr>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2" name="Google Shape;149;p26">
            <a:extLst>
              <a:ext uri="{FF2B5EF4-FFF2-40B4-BE49-F238E27FC236}">
                <a16:creationId xmlns:a16="http://schemas.microsoft.com/office/drawing/2014/main" id="{8146E833-B7BB-14C2-B91A-EB579AD0AEEF}"/>
              </a:ext>
            </a:extLst>
          </p:cNvPr>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13" name="Google Shape;150;p26">
            <a:extLst>
              <a:ext uri="{FF2B5EF4-FFF2-40B4-BE49-F238E27FC236}">
                <a16:creationId xmlns:a16="http://schemas.microsoft.com/office/drawing/2014/main" id="{61ECBA0E-AEDA-8932-FAFD-04DA98826D13}"/>
              </a:ext>
            </a:extLst>
          </p:cNvPr>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pic>
        <p:nvPicPr>
          <p:cNvPr id="14" name="Google Shape;195;p29" descr="Código QR&#10;&#10;Descripción generada automáticamente">
            <a:extLst>
              <a:ext uri="{FF2B5EF4-FFF2-40B4-BE49-F238E27FC236}">
                <a16:creationId xmlns:a16="http://schemas.microsoft.com/office/drawing/2014/main" id="{6BE6B16F-6D25-C8F6-6726-4F9793793D3F}"/>
              </a:ext>
            </a:extLst>
          </p:cNvPr>
          <p:cNvPicPr preferRelativeResize="0"/>
          <p:nvPr/>
        </p:nvPicPr>
        <p:blipFill rotWithShape="1">
          <a:blip r:embed="rId8">
            <a:alphaModFix amt="35000"/>
          </a:blip>
          <a:srcRect/>
          <a:stretch/>
        </p:blipFill>
        <p:spPr>
          <a:xfrm>
            <a:off x="8285028" y="123231"/>
            <a:ext cx="718457" cy="152672"/>
          </a:xfrm>
          <a:prstGeom prst="rect">
            <a:avLst/>
          </a:prstGeom>
          <a:noFill/>
          <a:ln>
            <a:noFill/>
          </a:ln>
        </p:spPr>
      </p:pic>
    </p:spTree>
    <p:extLst>
      <p:ext uri="{BB962C8B-B14F-4D97-AF65-F5344CB8AC3E}">
        <p14:creationId xmlns:p14="http://schemas.microsoft.com/office/powerpoint/2010/main" val="2771472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9"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96" name="Google Shape;196;p29"/>
          <p:cNvSpPr txBox="1"/>
          <p:nvPr/>
        </p:nvSpPr>
        <p:spPr>
          <a:xfrm>
            <a:off x="221456" y="946470"/>
            <a:ext cx="8829366" cy="354882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SzPts val="1100"/>
              <a:buNone/>
            </a:pPr>
            <a:r>
              <a:rPr lang="pt-BR" sz="1800" dirty="0">
                <a:solidFill>
                  <a:srgbClr val="3F3F3F"/>
                </a:solidFill>
                <a:latin typeface="Calibri"/>
                <a:ea typeface="Calibri"/>
                <a:cs typeface="Calibri"/>
                <a:sym typeface="Calibri"/>
              </a:rPr>
              <a:t>Visualizar algoritmo</a:t>
            </a:r>
          </a:p>
          <a:p>
            <a:pPr marL="285750" marR="0" lvl="0" indent="-285750" algn="l" rtl="0">
              <a:spcBef>
                <a:spcPts val="0"/>
              </a:spcBef>
              <a:spcAft>
                <a:spcPts val="0"/>
              </a:spcAft>
              <a:buSzPts val="1100"/>
              <a:buFont typeface="Arial" panose="020B0604020202020204" pitchFamily="34" charset="0"/>
              <a:buChar char="•"/>
            </a:pPr>
            <a:r>
              <a:rPr lang="pt-BR" dirty="0">
                <a:solidFill>
                  <a:srgbClr val="3F3F3F"/>
                </a:solidFill>
                <a:latin typeface="Calibri"/>
                <a:ea typeface="Calibri"/>
                <a:cs typeface="Calibri"/>
                <a:sym typeface="Calibri"/>
                <a:hlinkClick r:id="rId4"/>
              </a:rPr>
              <a:t>https://observablehq.com/@jwilber/live-k-nearest-neighbors-classification</a:t>
            </a:r>
            <a:endParaRPr lang="pt-BR" dirty="0">
              <a:solidFill>
                <a:srgbClr val="3F3F3F"/>
              </a:solidFill>
              <a:latin typeface="Calibri"/>
              <a:ea typeface="Calibri"/>
              <a:cs typeface="Calibri"/>
              <a:sym typeface="Calibri"/>
            </a:endParaRPr>
          </a:p>
          <a:p>
            <a:pPr marL="285750" marR="0" lvl="0" indent="-285750" algn="l" rtl="0">
              <a:spcBef>
                <a:spcPts val="0"/>
              </a:spcBef>
              <a:spcAft>
                <a:spcPts val="0"/>
              </a:spcAft>
              <a:buSzPts val="1100"/>
              <a:buFont typeface="Arial" panose="020B0604020202020204" pitchFamily="34" charset="0"/>
              <a:buChar char="•"/>
            </a:pPr>
            <a:r>
              <a:rPr lang="pt-BR" dirty="0">
                <a:solidFill>
                  <a:srgbClr val="3F3F3F"/>
                </a:solidFill>
                <a:latin typeface="Calibri"/>
                <a:ea typeface="Calibri"/>
                <a:cs typeface="Calibri"/>
                <a:sym typeface="Calibri"/>
                <a:hlinkClick r:id="rId5"/>
              </a:rPr>
              <a:t>https://observablehq.com/@antoinebrl/knn-visualizing-the-variance</a:t>
            </a:r>
            <a:endParaRPr lang="pt-BR" dirty="0">
              <a:solidFill>
                <a:srgbClr val="3F3F3F"/>
              </a:solidFill>
              <a:latin typeface="Calibri"/>
              <a:ea typeface="Calibri"/>
              <a:cs typeface="Calibri"/>
              <a:sym typeface="Calibri"/>
            </a:endParaRPr>
          </a:p>
          <a:p>
            <a:pPr marL="0" marR="0" lvl="0" indent="0" algn="l" rtl="0">
              <a:spcBef>
                <a:spcPts val="0"/>
              </a:spcBef>
              <a:spcAft>
                <a:spcPts val="0"/>
              </a:spcAft>
              <a:buSzPts val="1100"/>
              <a:buNone/>
            </a:pPr>
            <a:endParaRPr lang="es-AR" sz="900" dirty="0">
              <a:solidFill>
                <a:srgbClr val="3F3F3F"/>
              </a:solidFill>
              <a:latin typeface="Calibri"/>
              <a:ea typeface="Calibri"/>
              <a:cs typeface="Calibri"/>
              <a:sym typeface="Calibri"/>
            </a:endParaRPr>
          </a:p>
          <a:p>
            <a:pPr marL="0" marR="0" lvl="0" indent="0" algn="l" rtl="0">
              <a:spcBef>
                <a:spcPts val="0"/>
              </a:spcBef>
              <a:spcAft>
                <a:spcPts val="0"/>
              </a:spcAft>
              <a:buSzPts val="1100"/>
              <a:buNone/>
            </a:pPr>
            <a:r>
              <a:rPr lang="es-AR" sz="1800" dirty="0">
                <a:solidFill>
                  <a:srgbClr val="3F3F3F"/>
                </a:solidFill>
                <a:latin typeface="Calibri"/>
                <a:ea typeface="Calibri"/>
                <a:cs typeface="Calibri"/>
                <a:sym typeface="Calibri"/>
              </a:rPr>
              <a:t>Documentación </a:t>
            </a:r>
            <a:r>
              <a:rPr lang="es-AR" sz="1800" dirty="0" err="1">
                <a:solidFill>
                  <a:srgbClr val="3F3F3F"/>
                </a:solidFill>
                <a:latin typeface="Calibri"/>
                <a:ea typeface="Calibri"/>
                <a:cs typeface="Calibri"/>
                <a:sym typeface="Calibri"/>
              </a:rPr>
              <a:t>Scikit-Learn</a:t>
            </a:r>
            <a:endParaRPr lang="es-AR" sz="1800" dirty="0">
              <a:solidFill>
                <a:srgbClr val="3F3F3F"/>
              </a:solidFill>
              <a:latin typeface="Calibri"/>
              <a:ea typeface="Calibri"/>
              <a:cs typeface="Calibri"/>
              <a:sym typeface="Calibri"/>
            </a:endParaRPr>
          </a:p>
          <a:p>
            <a:pPr marL="285750" marR="0" lvl="0" indent="-285750" algn="l" rtl="0">
              <a:spcBef>
                <a:spcPts val="0"/>
              </a:spcBef>
              <a:spcAft>
                <a:spcPts val="0"/>
              </a:spcAft>
              <a:buSzPts val="1100"/>
              <a:buFont typeface="Arial" panose="020B0604020202020204" pitchFamily="34" charset="0"/>
              <a:buChar char="•"/>
            </a:pPr>
            <a:r>
              <a:rPr lang="es-AR" dirty="0">
                <a:solidFill>
                  <a:srgbClr val="3F3F3F"/>
                </a:solidFill>
                <a:latin typeface="Calibri"/>
                <a:ea typeface="Calibri"/>
                <a:cs typeface="Calibri"/>
                <a:sym typeface="Calibri"/>
                <a:hlinkClick r:id="rId6"/>
              </a:rPr>
              <a:t>https://scikit-learn.org/stable/modules/generated/sklearn.neighbors.KNeighborsRegressor.html#sklearn.neighbors.KNeighborsRegressor</a:t>
            </a:r>
            <a:endParaRPr lang="es-AR" dirty="0">
              <a:solidFill>
                <a:srgbClr val="3F3F3F"/>
              </a:solidFill>
              <a:latin typeface="Calibri"/>
              <a:ea typeface="Calibri"/>
              <a:cs typeface="Calibri"/>
              <a:sym typeface="Calibri"/>
            </a:endParaRPr>
          </a:p>
          <a:p>
            <a:pPr marL="285750" marR="0" lvl="0" indent="-285750" algn="l" rtl="0">
              <a:spcBef>
                <a:spcPts val="0"/>
              </a:spcBef>
              <a:spcAft>
                <a:spcPts val="0"/>
              </a:spcAft>
              <a:buSzPts val="1100"/>
              <a:buFont typeface="Arial" panose="020B0604020202020204" pitchFamily="34" charset="0"/>
              <a:buChar char="•"/>
            </a:pPr>
            <a:r>
              <a:rPr lang="es-AR" dirty="0">
                <a:solidFill>
                  <a:srgbClr val="3F3F3F"/>
                </a:solidFill>
                <a:latin typeface="Calibri"/>
                <a:ea typeface="Calibri"/>
                <a:cs typeface="Calibri"/>
                <a:sym typeface="Calibri"/>
                <a:hlinkClick r:id="rId7"/>
              </a:rPr>
              <a:t>https://scikit-learn.org/stable/modules/generated/sklearn.neighbors.KNeighborsClassifier.html#sklearn.neighbors.KNeighborsClassifier</a:t>
            </a:r>
            <a:endParaRPr lang="es-AR" dirty="0">
              <a:solidFill>
                <a:srgbClr val="3F3F3F"/>
              </a:solidFill>
              <a:latin typeface="Calibri"/>
              <a:ea typeface="Calibri"/>
              <a:cs typeface="Calibri"/>
              <a:sym typeface="Calibri"/>
            </a:endParaRPr>
          </a:p>
          <a:p>
            <a:pPr marL="285750" marR="0" lvl="0" indent="-285750" algn="l" rtl="0">
              <a:spcBef>
                <a:spcPts val="0"/>
              </a:spcBef>
              <a:spcAft>
                <a:spcPts val="0"/>
              </a:spcAft>
              <a:buSzPts val="1100"/>
              <a:buFontTx/>
              <a:buChar char="-"/>
            </a:pPr>
            <a:endParaRPr lang="es-AR" sz="800" dirty="0">
              <a:solidFill>
                <a:srgbClr val="3F3F3F"/>
              </a:solidFill>
              <a:latin typeface="Calibri"/>
              <a:ea typeface="Calibri"/>
              <a:cs typeface="Calibri"/>
              <a:sym typeface="Calibri"/>
            </a:endParaRPr>
          </a:p>
          <a:p>
            <a:pPr marL="0" marR="0" lvl="0" indent="0" algn="l" rtl="0">
              <a:spcBef>
                <a:spcPts val="0"/>
              </a:spcBef>
              <a:spcAft>
                <a:spcPts val="0"/>
              </a:spcAft>
              <a:buSzPts val="1100"/>
              <a:buNone/>
            </a:pPr>
            <a:r>
              <a:rPr lang="es-AR" sz="1800" dirty="0">
                <a:solidFill>
                  <a:srgbClr val="3F3F3F"/>
                </a:solidFill>
                <a:latin typeface="Calibri"/>
                <a:cs typeface="Calibri"/>
                <a:sym typeface="Calibri"/>
              </a:rPr>
              <a:t>Adicional</a:t>
            </a:r>
            <a:endParaRPr lang="es-AR" dirty="0">
              <a:solidFill>
                <a:srgbClr val="3F3F3F"/>
              </a:solidFill>
              <a:latin typeface="Calibri"/>
              <a:cs typeface="Calibri"/>
              <a:sym typeface="Calibri"/>
            </a:endParaRPr>
          </a:p>
          <a:p>
            <a:pPr marL="285750" marR="0" lvl="0" indent="-285750" algn="l" rtl="0">
              <a:spcBef>
                <a:spcPts val="0"/>
              </a:spcBef>
              <a:spcAft>
                <a:spcPts val="0"/>
              </a:spcAft>
              <a:buSzPts val="1100"/>
              <a:buFont typeface="Arial" panose="020B0604020202020204" pitchFamily="34" charset="0"/>
              <a:buChar char="•"/>
            </a:pPr>
            <a:r>
              <a:rPr lang="es-AR" dirty="0">
                <a:solidFill>
                  <a:srgbClr val="3F3F3F"/>
                </a:solidFill>
                <a:latin typeface="Calibri"/>
                <a:cs typeface="Calibri"/>
                <a:sym typeface="Calibri"/>
                <a:hlinkClick r:id="rId8"/>
              </a:rPr>
              <a:t>https://www.aprendemachinelearning.com/clasificar-con-k-nearest-neighbor-ejemplo-en-python/</a:t>
            </a:r>
            <a:endParaRPr lang="es-AR" dirty="0">
              <a:solidFill>
                <a:srgbClr val="3F3F3F"/>
              </a:solidFill>
              <a:latin typeface="Calibri"/>
              <a:cs typeface="Calibri"/>
              <a:sym typeface="Calibri"/>
            </a:endParaRPr>
          </a:p>
          <a:p>
            <a:pPr marL="285750" marR="0" lvl="0" indent="-285750" algn="l" rtl="0">
              <a:spcBef>
                <a:spcPts val="0"/>
              </a:spcBef>
              <a:spcAft>
                <a:spcPts val="0"/>
              </a:spcAft>
              <a:buSzPts val="1100"/>
              <a:buFont typeface="Arial" panose="020B0604020202020204" pitchFamily="34" charset="0"/>
              <a:buChar char="•"/>
            </a:pPr>
            <a:r>
              <a:rPr lang="es-AR" dirty="0">
                <a:solidFill>
                  <a:srgbClr val="3F3F3F"/>
                </a:solidFill>
                <a:latin typeface="Calibri"/>
                <a:ea typeface="Calibri"/>
                <a:cs typeface="Calibri"/>
                <a:sym typeface="Calibri"/>
                <a:hlinkClick r:id="rId9"/>
              </a:rPr>
              <a:t>https://www.youtube.com/watch?v=zBCcAtg3P4k</a:t>
            </a:r>
            <a:endParaRPr lang="es-AR" dirty="0">
              <a:solidFill>
                <a:srgbClr val="3F3F3F"/>
              </a:solidFill>
              <a:latin typeface="Calibri"/>
              <a:ea typeface="Calibri"/>
              <a:cs typeface="Calibri"/>
              <a:sym typeface="Calibri"/>
            </a:endParaRPr>
          </a:p>
          <a:p>
            <a:pPr marR="0" lvl="0" algn="l" rtl="0">
              <a:spcBef>
                <a:spcPts val="0"/>
              </a:spcBef>
              <a:spcAft>
                <a:spcPts val="0"/>
              </a:spcAft>
              <a:buSzPts val="1100"/>
            </a:pPr>
            <a:endParaRPr lang="es-AR" sz="1800" dirty="0">
              <a:solidFill>
                <a:srgbClr val="3F3F3F"/>
              </a:solidFill>
              <a:latin typeface="Calibri"/>
              <a:ea typeface="Calibri"/>
              <a:cs typeface="Calibri"/>
              <a:sym typeface="Calibri"/>
            </a:endParaRPr>
          </a:p>
        </p:txBody>
      </p:sp>
      <p:pic>
        <p:nvPicPr>
          <p:cNvPr id="197" name="Google Shape;197;p29" descr="Gráfico, Gráfico de líneas&#10;&#10;Descripción generada automáticamente"/>
          <p:cNvPicPr preferRelativeResize="0"/>
          <p:nvPr/>
        </p:nvPicPr>
        <p:blipFill rotWithShape="1">
          <a:blip r:embed="rId10">
            <a:alphaModFix amt="50000"/>
          </a:blip>
          <a:srcRect/>
          <a:stretch/>
        </p:blipFill>
        <p:spPr>
          <a:xfrm>
            <a:off x="7258049" y="4313585"/>
            <a:ext cx="1792773" cy="739216"/>
          </a:xfrm>
          <a:prstGeom prst="rect">
            <a:avLst/>
          </a:prstGeom>
          <a:noFill/>
          <a:ln>
            <a:noFill/>
          </a:ln>
        </p:spPr>
      </p:pic>
      <p:sp>
        <p:nvSpPr>
          <p:cNvPr id="198" name="Google Shape;198;p29"/>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KNN</a:t>
            </a:r>
            <a:endParaRPr sz="2400" dirty="0">
              <a:solidFill>
                <a:srgbClr val="7F4EBD"/>
              </a:solidFill>
              <a:latin typeface="Calibri"/>
              <a:ea typeface="Calibri"/>
              <a:cs typeface="Calibri"/>
              <a:sym typeface="Calibri"/>
            </a:endParaRPr>
          </a:p>
        </p:txBody>
      </p:sp>
      <p:sp>
        <p:nvSpPr>
          <p:cNvPr id="199" name="Google Shape;199;p29"/>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7" name="Google Shape;147;p26" descr="Imagen que contiene Logotipo&#10;&#10;Descripción generada automáticamente">
            <a:extLst>
              <a:ext uri="{FF2B5EF4-FFF2-40B4-BE49-F238E27FC236}">
                <a16:creationId xmlns:a16="http://schemas.microsoft.com/office/drawing/2014/main" id="{F21BA783-28C0-4A58-BF4E-AC0B702BE1E5}"/>
              </a:ext>
            </a:extLst>
          </p:cNvPr>
          <p:cNvPicPr preferRelativeResize="0"/>
          <p:nvPr/>
        </p:nvPicPr>
        <p:blipFill rotWithShape="1">
          <a:blip r:embed="rId11">
            <a:alphaModFix amt="50000"/>
          </a:blip>
          <a:srcRect/>
          <a:stretch/>
        </p:blipFill>
        <p:spPr>
          <a:xfrm>
            <a:off x="4201086" y="4274448"/>
            <a:ext cx="1677454" cy="620709"/>
          </a:xfrm>
          <a:prstGeom prst="rect">
            <a:avLst/>
          </a:prstGeom>
          <a:noFill/>
          <a:ln>
            <a:noFill/>
          </a:ln>
        </p:spPr>
      </p:pic>
      <p:pic>
        <p:nvPicPr>
          <p:cNvPr id="8" name="Google Shape;148;p26">
            <a:extLst>
              <a:ext uri="{FF2B5EF4-FFF2-40B4-BE49-F238E27FC236}">
                <a16:creationId xmlns:a16="http://schemas.microsoft.com/office/drawing/2014/main" id="{C3FAF0B9-B16C-FF89-EB39-D2CE5AE73A86}"/>
              </a:ext>
            </a:extLst>
          </p:cNvPr>
          <p:cNvPicPr preferRelativeResize="0"/>
          <p:nvPr/>
        </p:nvPicPr>
        <p:blipFill rotWithShape="1">
          <a:blip r:embed="rId12">
            <a:alphaModFix amt="51000"/>
          </a:blip>
          <a:srcRect/>
          <a:stretch/>
        </p:blipFill>
        <p:spPr>
          <a:xfrm>
            <a:off x="1136660" y="4344051"/>
            <a:ext cx="582236" cy="513665"/>
          </a:xfrm>
          <a:prstGeom prst="rect">
            <a:avLst/>
          </a:prstGeom>
          <a:noFill/>
          <a:ln>
            <a:noFill/>
          </a:ln>
        </p:spPr>
      </p:pic>
      <p:pic>
        <p:nvPicPr>
          <p:cNvPr id="9" name="Google Shape;149;p26">
            <a:extLst>
              <a:ext uri="{FF2B5EF4-FFF2-40B4-BE49-F238E27FC236}">
                <a16:creationId xmlns:a16="http://schemas.microsoft.com/office/drawing/2014/main" id="{2A85846D-ACD7-C0E0-339E-178EB2E8C463}"/>
              </a:ext>
            </a:extLst>
          </p:cNvPr>
          <p:cNvPicPr preferRelativeResize="0"/>
          <p:nvPr/>
        </p:nvPicPr>
        <p:blipFill rotWithShape="1">
          <a:blip r:embed="rId13">
            <a:alphaModFix amt="50000"/>
          </a:blip>
          <a:srcRect/>
          <a:stretch/>
        </p:blipFill>
        <p:spPr>
          <a:xfrm>
            <a:off x="2081486" y="4397573"/>
            <a:ext cx="1913515" cy="406622"/>
          </a:xfrm>
          <a:prstGeom prst="rect">
            <a:avLst/>
          </a:prstGeom>
          <a:noFill/>
          <a:ln>
            <a:noFill/>
          </a:ln>
        </p:spPr>
      </p:pic>
      <p:pic>
        <p:nvPicPr>
          <p:cNvPr id="10" name="Google Shape;150;p26">
            <a:extLst>
              <a:ext uri="{FF2B5EF4-FFF2-40B4-BE49-F238E27FC236}">
                <a16:creationId xmlns:a16="http://schemas.microsoft.com/office/drawing/2014/main" id="{6259D60F-114E-4E25-EA93-739F1DBDCCCC}"/>
              </a:ext>
            </a:extLst>
          </p:cNvPr>
          <p:cNvPicPr preferRelativeResize="0"/>
          <p:nvPr/>
        </p:nvPicPr>
        <p:blipFill rotWithShape="1">
          <a:blip r:embed="rId14">
            <a:alphaModFix amt="50000"/>
          </a:blip>
          <a:srcRect/>
          <a:stretch/>
        </p:blipFill>
        <p:spPr>
          <a:xfrm>
            <a:off x="6084625" y="4274448"/>
            <a:ext cx="1495334" cy="811134"/>
          </a:xfrm>
          <a:prstGeom prst="rect">
            <a:avLst/>
          </a:prstGeom>
          <a:noFill/>
          <a:ln>
            <a:noFill/>
          </a:ln>
        </p:spPr>
      </p:pic>
    </p:spTree>
    <p:extLst>
      <p:ext uri="{BB962C8B-B14F-4D97-AF65-F5344CB8AC3E}">
        <p14:creationId xmlns:p14="http://schemas.microsoft.com/office/powerpoint/2010/main" val="15506735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510</Words>
  <Application>Microsoft Office PowerPoint</Application>
  <PresentationFormat>Presentación en pantalla (16:9)</PresentationFormat>
  <Paragraphs>29</Paragraphs>
  <Slides>6</Slides>
  <Notes>6</Notes>
  <HiddenSlides>0</HiddenSlides>
  <MMClips>0</MMClips>
  <ScaleCrop>false</ScaleCrop>
  <HeadingPairs>
    <vt:vector size="6" baseType="variant">
      <vt:variant>
        <vt:lpstr>Fuentes usadas</vt:lpstr>
      </vt:variant>
      <vt:variant>
        <vt:i4>2</vt:i4>
      </vt:variant>
      <vt:variant>
        <vt:lpstr>Tema</vt:lpstr>
      </vt:variant>
      <vt:variant>
        <vt:i4>2</vt:i4>
      </vt:variant>
      <vt:variant>
        <vt:lpstr>Títulos de diapositiva</vt:lpstr>
      </vt:variant>
      <vt:variant>
        <vt:i4>6</vt:i4>
      </vt:variant>
    </vt:vector>
  </HeadingPairs>
  <TitlesOfParts>
    <vt:vector size="10" baseType="lpstr">
      <vt:lpstr>Arial</vt:lpstr>
      <vt:lpstr>Calibri</vt:lpstr>
      <vt:lpstr>Simple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Valeria</dc:creator>
  <cp:lastModifiedBy>Valeria Bellino</cp:lastModifiedBy>
  <cp:revision>10</cp:revision>
  <dcterms:modified xsi:type="dcterms:W3CDTF">2022-07-16T20:03:30Z</dcterms:modified>
</cp:coreProperties>
</file>