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
  </p:notesMasterIdLst>
  <p:sldIdLst>
    <p:sldId id="256" r:id="rId3"/>
    <p:sldId id="290" r:id="rId4"/>
    <p:sldId id="295" r:id="rId5"/>
    <p:sldId id="291" r:id="rId6"/>
    <p:sldId id="292" r:id="rId7"/>
    <p:sldId id="297" r:id="rId8"/>
    <p:sldId id="29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8B029-699F-4068-816C-C841A7CC1DE7}">
  <a:tblStyle styleId="{6B48B029-699F-4068-816C-C841A7CC1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8" autoAdjust="0"/>
  </p:normalViewPr>
  <p:slideViewPr>
    <p:cSldViewPr snapToGrid="0">
      <p:cViewPr varScale="1">
        <p:scale>
          <a:sx n="76" d="100"/>
          <a:sy n="76" d="100"/>
        </p:scale>
        <p:origin x="115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47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93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25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56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76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34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8.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R="0" lvl="0" algn="ctr" rtl="0">
              <a:spcBef>
                <a:spcPts val="0"/>
              </a:spcBef>
              <a:spcAft>
                <a:spcPts val="0"/>
              </a:spcAft>
              <a:buClr>
                <a:schemeClr val="lt1"/>
              </a:buClr>
              <a:buSzPts val="2400"/>
            </a:pPr>
            <a:r>
              <a:rPr lang="es" sz="2400" b="1" dirty="0">
                <a:solidFill>
                  <a:schemeClr val="lt1"/>
                </a:solidFill>
                <a:latin typeface="Calibri"/>
                <a:ea typeface="Calibri"/>
                <a:cs typeface="Calibri"/>
                <a:sym typeface="Calibri"/>
              </a:rPr>
              <a:t>Módulo 3</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ES" sz="2500" dirty="0">
                <a:solidFill>
                  <a:srgbClr val="EEBD33"/>
                </a:solidFill>
                <a:latin typeface="Calibri"/>
                <a:ea typeface="Calibri"/>
                <a:cs typeface="Calibri"/>
                <a:sym typeface="Calibri"/>
              </a:rPr>
              <a:t>Métricas de evaluación de modelos </a:t>
            </a:r>
            <a:r>
              <a:rPr lang="es-ES" sz="2500">
                <a:solidFill>
                  <a:srgbClr val="EEBD33"/>
                </a:solidFill>
                <a:latin typeface="Calibri"/>
                <a:ea typeface="Calibri"/>
                <a:cs typeface="Calibri"/>
                <a:sym typeface="Calibri"/>
              </a:rPr>
              <a:t>de clasificación</a:t>
            </a:r>
            <a:endParaRPr sz="2500" dirty="0">
              <a:solidFill>
                <a:srgbClr val="EEBD33"/>
              </a:solidFill>
              <a:latin typeface="Calibri"/>
              <a:ea typeface="Calibri"/>
              <a:cs typeface="Calibri"/>
              <a:sym typeface="Calibri"/>
            </a:endParaRPr>
          </a:p>
          <a:p>
            <a:pPr marL="0" marR="0" lvl="0" indent="0" algn="l" rtl="0">
              <a:spcBef>
                <a:spcPts val="0"/>
              </a:spcBef>
              <a:spcAft>
                <a:spcPts val="0"/>
              </a:spcAft>
              <a:buNone/>
            </a:pPr>
            <a:endParaRPr sz="2500" dirty="0">
              <a:solidFill>
                <a:srgbClr val="EEBD33"/>
              </a:solidFill>
              <a:latin typeface="Calibri"/>
              <a:ea typeface="Calibri"/>
              <a:cs typeface="Calibri"/>
              <a:sym typeface="Calibri"/>
            </a:endParaRPr>
          </a:p>
        </p:txBody>
      </p:sp>
      <p:pic>
        <p:nvPicPr>
          <p:cNvPr id="6" name="Google Shape;133;p25" descr="Imagen que contiene Logotipo&#10;&#10;Descripción generada automáticamente">
            <a:extLst>
              <a:ext uri="{FF2B5EF4-FFF2-40B4-BE49-F238E27FC236}">
                <a16:creationId xmlns:a16="http://schemas.microsoft.com/office/drawing/2014/main" id="{57536F09-B8B1-758E-FE55-03AA8C080870}"/>
              </a:ext>
            </a:extLst>
          </p:cNvPr>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7" name="Google Shape;134;p25" descr="Logotipo&#10;&#10;Descripción generada automáticamente">
            <a:extLst>
              <a:ext uri="{FF2B5EF4-FFF2-40B4-BE49-F238E27FC236}">
                <a16:creationId xmlns:a16="http://schemas.microsoft.com/office/drawing/2014/main" id="{4A97350C-580E-9032-A2D1-751C4D4A0E83}"/>
              </a:ext>
            </a:extLst>
          </p:cNvPr>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8" name="Google Shape;135;p25" descr="Imagen que contiene texto, dibujo&#10;&#10;Descripción generada automáticamente">
            <a:extLst>
              <a:ext uri="{FF2B5EF4-FFF2-40B4-BE49-F238E27FC236}">
                <a16:creationId xmlns:a16="http://schemas.microsoft.com/office/drawing/2014/main" id="{2379FAE5-E1FE-915D-4547-AEAC2BD42C20}"/>
              </a:ext>
            </a:extLst>
          </p:cNvPr>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9" name="Google Shape;136;p25" descr="Imagen que contiene Texto&#10;&#10;Descripción generada automáticamente">
            <a:extLst>
              <a:ext uri="{FF2B5EF4-FFF2-40B4-BE49-F238E27FC236}">
                <a16:creationId xmlns:a16="http://schemas.microsoft.com/office/drawing/2014/main" id="{87C0E565-0339-1F9A-9BD3-9143699BF2F6}"/>
              </a:ext>
            </a:extLst>
          </p:cNvPr>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6" name="Google Shape;147;p26" descr="Imagen que contiene Logotipo&#10;&#10;Descripción generada automáticamente">
            <a:extLst>
              <a:ext uri="{FF2B5EF4-FFF2-40B4-BE49-F238E27FC236}">
                <a16:creationId xmlns:a16="http://schemas.microsoft.com/office/drawing/2014/main" id="{A635C519-02DA-68CC-253E-DC813D5FBBAB}"/>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7" name="Google Shape;148;p26">
            <a:extLst>
              <a:ext uri="{FF2B5EF4-FFF2-40B4-BE49-F238E27FC236}">
                <a16:creationId xmlns:a16="http://schemas.microsoft.com/office/drawing/2014/main" id="{271683DF-BE25-4B26-7D89-8B4E39B77017}"/>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8" name="Google Shape;149;p26">
            <a:extLst>
              <a:ext uri="{FF2B5EF4-FFF2-40B4-BE49-F238E27FC236}">
                <a16:creationId xmlns:a16="http://schemas.microsoft.com/office/drawing/2014/main" id="{8F0F2C44-1AAF-E021-94FB-3382463B49F8}"/>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9" name="Google Shape;150;p26">
            <a:extLst>
              <a:ext uri="{FF2B5EF4-FFF2-40B4-BE49-F238E27FC236}">
                <a16:creationId xmlns:a16="http://schemas.microsoft.com/office/drawing/2014/main" id="{26E1173D-BBFC-8E61-6C27-B367C7E88E2E}"/>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4" name="Google Shape;195;p29" descr="Código QR&#10;&#10;Descripción generada automáticamente">
            <a:extLst>
              <a:ext uri="{FF2B5EF4-FFF2-40B4-BE49-F238E27FC236}">
                <a16:creationId xmlns:a16="http://schemas.microsoft.com/office/drawing/2014/main" id="{4A1F5CAD-1119-5E95-185E-39A8E9B422CC}"/>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pic>
        <p:nvPicPr>
          <p:cNvPr id="11" name="Imagen 10">
            <a:extLst>
              <a:ext uri="{FF2B5EF4-FFF2-40B4-BE49-F238E27FC236}">
                <a16:creationId xmlns:a16="http://schemas.microsoft.com/office/drawing/2014/main" id="{0311F106-70CA-7DD7-E637-7C7CCEB12FA7}"/>
              </a:ext>
            </a:extLst>
          </p:cNvPr>
          <p:cNvPicPr>
            <a:picLocks noChangeAspect="1"/>
          </p:cNvPicPr>
          <p:nvPr/>
        </p:nvPicPr>
        <p:blipFill>
          <a:blip r:embed="rId9"/>
          <a:stretch>
            <a:fillRect/>
          </a:stretch>
        </p:blipFill>
        <p:spPr>
          <a:xfrm>
            <a:off x="0" y="380488"/>
            <a:ext cx="9144000" cy="3712382"/>
          </a:xfrm>
          <a:prstGeom prst="rect">
            <a:avLst/>
          </a:prstGeom>
        </p:spPr>
      </p:pic>
      <p:sp>
        <p:nvSpPr>
          <p:cNvPr id="2" name="Rectángulo: esquinas redondeadas 1">
            <a:extLst>
              <a:ext uri="{FF2B5EF4-FFF2-40B4-BE49-F238E27FC236}">
                <a16:creationId xmlns:a16="http://schemas.microsoft.com/office/drawing/2014/main" id="{271BEA4A-9CEC-4DF0-8DA9-352FAE5830C1}"/>
              </a:ext>
            </a:extLst>
          </p:cNvPr>
          <p:cNvSpPr/>
          <p:nvPr/>
        </p:nvSpPr>
        <p:spPr>
          <a:xfrm>
            <a:off x="0" y="2819399"/>
            <a:ext cx="1943100" cy="133362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7222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128017" y="2"/>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p28"/>
          <p:cNvSpPr txBox="1"/>
          <p:nvPr/>
        </p:nvSpPr>
        <p:spPr>
          <a:xfrm>
            <a:off x="221456" y="465914"/>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Métricas de evaluación</a:t>
            </a:r>
            <a:endParaRPr sz="2400" dirty="0">
              <a:solidFill>
                <a:srgbClr val="7F4EBD"/>
              </a:solidFill>
              <a:latin typeface="Calibri"/>
              <a:ea typeface="Calibri"/>
              <a:cs typeface="Calibri"/>
              <a:sym typeface="Calibri"/>
            </a:endParaRPr>
          </a:p>
        </p:txBody>
      </p:sp>
      <p:sp>
        <p:nvSpPr>
          <p:cNvPr id="180" name="Google Shape;180;p2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F2C2F62F-11B5-4CCE-85B8-28D3E2939D39}"/>
              </a:ext>
            </a:extLst>
          </p:cNvPr>
          <p:cNvSpPr txBox="1"/>
          <p:nvPr/>
        </p:nvSpPr>
        <p:spPr>
          <a:xfrm>
            <a:off x="293227" y="1099718"/>
            <a:ext cx="5433805" cy="3046988"/>
          </a:xfrm>
          <a:prstGeom prst="rect">
            <a:avLst/>
          </a:prstGeom>
          <a:noFill/>
        </p:spPr>
        <p:txBody>
          <a:bodyPr wrap="square" rtlCol="0">
            <a:spAutoFit/>
          </a:bodyPr>
          <a:lstStyle/>
          <a:p>
            <a:pPr algn="just"/>
            <a:r>
              <a:rPr lang="es-AR" sz="1600" dirty="0">
                <a:solidFill>
                  <a:srgbClr val="4A555F"/>
                </a:solidFill>
                <a:latin typeface="Calibri" panose="020F0502020204030204" pitchFamily="34" charset="0"/>
                <a:cs typeface="Calibri" panose="020F0502020204030204" pitchFamily="34" charset="0"/>
              </a:rPr>
              <a:t>Entrenamos el modelo con el método .</a:t>
            </a:r>
            <a:r>
              <a:rPr lang="es-AR" sz="1600" dirty="0" err="1">
                <a:solidFill>
                  <a:srgbClr val="4A555F"/>
                </a:solidFill>
                <a:latin typeface="Calibri" panose="020F0502020204030204" pitchFamily="34" charset="0"/>
                <a:cs typeface="Calibri" panose="020F0502020204030204" pitchFamily="34" charset="0"/>
              </a:rPr>
              <a:t>fit</a:t>
            </a:r>
            <a:r>
              <a:rPr lang="es-AR" sz="1600" dirty="0">
                <a:solidFill>
                  <a:srgbClr val="4A555F"/>
                </a:solidFill>
                <a:latin typeface="Calibri" panose="020F0502020204030204" pitchFamily="34" charset="0"/>
                <a:cs typeface="Calibri" panose="020F0502020204030204" pitchFamily="34" charset="0"/>
              </a:rPr>
              <a:t> y los datos de entrenamiento </a:t>
            </a:r>
          </a:p>
          <a:p>
            <a:pPr algn="just"/>
            <a:r>
              <a:rPr lang="es-AR" sz="1600" dirty="0">
                <a:solidFill>
                  <a:srgbClr val="4A555F"/>
                </a:solidFill>
                <a:latin typeface="Calibri" panose="020F0502020204030204" pitchFamily="34" charset="0"/>
                <a:cs typeface="Calibri" panose="020F0502020204030204" pitchFamily="34" charset="0"/>
              </a:rPr>
              <a:t>Luego utilizamos el método .</a:t>
            </a:r>
            <a:r>
              <a:rPr lang="es-AR" sz="1600" dirty="0" err="1">
                <a:solidFill>
                  <a:srgbClr val="4A555F"/>
                </a:solidFill>
                <a:latin typeface="Calibri" panose="020F0502020204030204" pitchFamily="34" charset="0"/>
                <a:cs typeface="Calibri" panose="020F0502020204030204" pitchFamily="34" charset="0"/>
              </a:rPr>
              <a:t>predict</a:t>
            </a:r>
            <a:r>
              <a:rPr lang="es-AR" sz="1600" dirty="0">
                <a:solidFill>
                  <a:srgbClr val="4A555F"/>
                </a:solidFill>
                <a:latin typeface="Calibri" panose="020F0502020204030204" pitchFamily="34" charset="0"/>
                <a:cs typeface="Calibri" panose="020F0502020204030204" pitchFamily="34" charset="0"/>
              </a:rPr>
              <a:t> con los datos de testeo (</a:t>
            </a:r>
            <a:r>
              <a:rPr lang="es-AR" sz="1600" dirty="0" err="1">
                <a:solidFill>
                  <a:srgbClr val="4A555F"/>
                </a:solidFill>
                <a:latin typeface="Calibri" panose="020F0502020204030204" pitchFamily="34" charset="0"/>
                <a:cs typeface="Calibri" panose="020F0502020204030204" pitchFamily="34" charset="0"/>
              </a:rPr>
              <a:t>X_test</a:t>
            </a:r>
            <a:r>
              <a:rPr lang="es-AR" sz="1600" dirty="0">
                <a:solidFill>
                  <a:srgbClr val="4A555F"/>
                </a:solidFill>
                <a:latin typeface="Calibri" panose="020F0502020204030204" pitchFamily="34" charset="0"/>
                <a:cs typeface="Calibri" panose="020F0502020204030204" pitchFamily="34" charset="0"/>
              </a:rPr>
              <a:t>) para crear un objeto con las predicciones realizadas por el modelo. Se comparará los valores predichos por el modelo con los valores reales (</a:t>
            </a:r>
            <a:r>
              <a:rPr lang="es-AR" sz="1600" dirty="0" err="1">
                <a:solidFill>
                  <a:srgbClr val="4A555F"/>
                </a:solidFill>
                <a:latin typeface="Calibri" panose="020F0502020204030204" pitchFamily="34" charset="0"/>
                <a:cs typeface="Calibri" panose="020F0502020204030204" pitchFamily="34" charset="0"/>
              </a:rPr>
              <a:t>y_test</a:t>
            </a:r>
            <a:r>
              <a:rPr lang="es-AR" sz="1600" dirty="0">
                <a:solidFill>
                  <a:srgbClr val="4A555F"/>
                </a:solidFill>
                <a:latin typeface="Calibri" panose="020F0502020204030204" pitchFamily="34" charset="0"/>
                <a:cs typeface="Calibri" panose="020F0502020204030204" pitchFamily="34" charset="0"/>
              </a:rPr>
              <a:t>) </a:t>
            </a:r>
          </a:p>
          <a:p>
            <a:pPr algn="just"/>
            <a:endParaRPr lang="es-AR" sz="1600" dirty="0">
              <a:solidFill>
                <a:srgbClr val="4A555F"/>
              </a:solidFill>
              <a:latin typeface="Calibri" panose="020F0502020204030204" pitchFamily="34" charset="0"/>
              <a:cs typeface="Calibri" panose="020F0502020204030204" pitchFamily="34" charset="0"/>
            </a:endParaRPr>
          </a:p>
          <a:p>
            <a:pPr algn="just"/>
            <a:r>
              <a:rPr lang="es-AR" sz="1600" b="1" dirty="0">
                <a:solidFill>
                  <a:srgbClr val="4A555F"/>
                </a:solidFill>
                <a:latin typeface="Calibri" panose="020F0502020204030204" pitchFamily="34" charset="0"/>
                <a:cs typeface="Calibri" panose="020F0502020204030204" pitchFamily="34" charset="0"/>
              </a:rPr>
              <a:t>Clasificación</a:t>
            </a:r>
            <a:r>
              <a:rPr lang="es-AR" sz="1600" dirty="0">
                <a:solidFill>
                  <a:srgbClr val="4A555F"/>
                </a:solidFill>
                <a:latin typeface="Calibri" panose="020F0502020204030204" pitchFamily="34" charset="0"/>
                <a:cs typeface="Calibri" panose="020F0502020204030204" pitchFamily="34" charset="0"/>
              </a:rPr>
              <a:t>: Mide la cantidad de valores predichos correctamente sobre predicciones realizadas</a:t>
            </a:r>
          </a:p>
          <a:p>
            <a:pPr algn="just"/>
            <a:endParaRPr lang="es-AR" sz="1600" dirty="0">
              <a:solidFill>
                <a:srgbClr val="4A555F"/>
              </a:solidFill>
              <a:latin typeface="Calibri" panose="020F0502020204030204" pitchFamily="34" charset="0"/>
              <a:cs typeface="Calibri" panose="020F0502020204030204" pitchFamily="34" charset="0"/>
            </a:endParaRPr>
          </a:p>
          <a:p>
            <a:pPr algn="just"/>
            <a:endParaRPr lang="es-AR" sz="1600" dirty="0">
              <a:solidFill>
                <a:srgbClr val="4A555F"/>
              </a:solidFill>
              <a:latin typeface="Calibri" panose="020F0502020204030204" pitchFamily="34" charset="0"/>
              <a:cs typeface="Calibri" panose="020F0502020204030204" pitchFamily="34" charset="0"/>
            </a:endParaRPr>
          </a:p>
          <a:p>
            <a:pPr algn="just"/>
            <a:r>
              <a:rPr lang="es-AR" sz="1600" b="1" dirty="0">
                <a:solidFill>
                  <a:srgbClr val="4A555F"/>
                </a:solidFill>
                <a:latin typeface="Calibri" panose="020F0502020204030204" pitchFamily="34" charset="0"/>
                <a:cs typeface="Calibri" panose="020F0502020204030204" pitchFamily="34" charset="0"/>
              </a:rPr>
              <a:t>Regresión</a:t>
            </a:r>
            <a:r>
              <a:rPr lang="es-AR" sz="1600" dirty="0">
                <a:solidFill>
                  <a:srgbClr val="4A555F"/>
                </a:solidFill>
                <a:latin typeface="Calibri" panose="020F0502020204030204" pitchFamily="34" charset="0"/>
                <a:cs typeface="Calibri" panose="020F0502020204030204" pitchFamily="34" charset="0"/>
              </a:rPr>
              <a:t>: Mide la</a:t>
            </a:r>
            <a:r>
              <a:rPr lang="es-AR" sz="1600" i="0" dirty="0">
                <a:solidFill>
                  <a:srgbClr val="4A555F"/>
                </a:solidFill>
                <a:effectLst/>
                <a:latin typeface="Calibri" panose="020F0502020204030204" pitchFamily="34" charset="0"/>
                <a:cs typeface="Calibri" panose="020F0502020204030204" pitchFamily="34" charset="0"/>
              </a:rPr>
              <a:t> diferencia entre la predicción y el valor real</a:t>
            </a:r>
            <a:endParaRPr lang="es-AR" sz="1600" dirty="0">
              <a:latin typeface="Calibri" panose="020F0502020204030204" pitchFamily="34" charset="0"/>
              <a:cs typeface="Calibri" panose="020F0502020204030204" pitchFamily="34" charset="0"/>
            </a:endParaRPr>
          </a:p>
        </p:txBody>
      </p:sp>
      <p:pic>
        <p:nvPicPr>
          <p:cNvPr id="2052" name="Picture 4" descr="Machine Learning with Python: from Linear Models to Deep Learning | edX">
            <a:extLst>
              <a:ext uri="{FF2B5EF4-FFF2-40B4-BE49-F238E27FC236}">
                <a16:creationId xmlns:a16="http://schemas.microsoft.com/office/drawing/2014/main" id="{4539C251-3665-4A12-8D92-486D534FE5B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326"/>
          <a:stretch/>
        </p:blipFill>
        <p:spPr bwMode="auto">
          <a:xfrm>
            <a:off x="5820472" y="932840"/>
            <a:ext cx="2948603" cy="2308518"/>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86BDFC89-8160-4E6C-B7E3-B1E3C13C32DF}"/>
              </a:ext>
            </a:extLst>
          </p:cNvPr>
          <p:cNvSpPr txBox="1"/>
          <p:nvPr/>
        </p:nvSpPr>
        <p:spPr>
          <a:xfrm>
            <a:off x="5737027" y="3298829"/>
            <a:ext cx="3042043" cy="369332"/>
          </a:xfrm>
          <a:prstGeom prst="rect">
            <a:avLst/>
          </a:prstGeom>
          <a:noFill/>
        </p:spPr>
        <p:txBody>
          <a:bodyPr wrap="square" rtlCol="0">
            <a:spAutoFit/>
          </a:bodyPr>
          <a:lstStyle/>
          <a:p>
            <a:r>
              <a:rPr lang="es-AR" sz="900" dirty="0">
                <a:latin typeface="Calibri" panose="020F0502020204030204" pitchFamily="34" charset="0"/>
                <a:cs typeface="Calibri" panose="020F0502020204030204" pitchFamily="34" charset="0"/>
              </a:rPr>
              <a:t>Fuente: https://www.edx.org/es/course/machine-learning-with-python-from-linear-models-to</a:t>
            </a:r>
          </a:p>
        </p:txBody>
      </p:sp>
      <p:pic>
        <p:nvPicPr>
          <p:cNvPr id="9" name="Google Shape;147;p26" descr="Imagen que contiene Logotipo&#10;&#10;Descripción generada automáticamente">
            <a:extLst>
              <a:ext uri="{FF2B5EF4-FFF2-40B4-BE49-F238E27FC236}">
                <a16:creationId xmlns:a16="http://schemas.microsoft.com/office/drawing/2014/main" id="{6C46E489-83F3-4C9F-900E-00EB803AE327}"/>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0" name="Google Shape;148;p26">
            <a:extLst>
              <a:ext uri="{FF2B5EF4-FFF2-40B4-BE49-F238E27FC236}">
                <a16:creationId xmlns:a16="http://schemas.microsoft.com/office/drawing/2014/main" id="{9C26B960-1153-ED7C-0983-04BB217C2DDE}"/>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 name="Google Shape;149;p26">
            <a:extLst>
              <a:ext uri="{FF2B5EF4-FFF2-40B4-BE49-F238E27FC236}">
                <a16:creationId xmlns:a16="http://schemas.microsoft.com/office/drawing/2014/main" id="{87089747-DEAC-8AC2-7F1C-11A6FBAB374E}"/>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3" name="Google Shape;150;p26">
            <a:extLst>
              <a:ext uri="{FF2B5EF4-FFF2-40B4-BE49-F238E27FC236}">
                <a16:creationId xmlns:a16="http://schemas.microsoft.com/office/drawing/2014/main" id="{D150DF86-B367-5D9B-88CE-D55BE2B50F46}"/>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4" name="Google Shape;195;p29" descr="Código QR&#10;&#10;Descripción generada automáticamente">
            <a:extLst>
              <a:ext uri="{FF2B5EF4-FFF2-40B4-BE49-F238E27FC236}">
                <a16:creationId xmlns:a16="http://schemas.microsoft.com/office/drawing/2014/main" id="{971E5E2F-A462-0FA3-FECB-E2DF2CD32D98}"/>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88213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p28"/>
          <p:cNvSpPr txBox="1"/>
          <p:nvPr/>
        </p:nvSpPr>
        <p:spPr>
          <a:xfrm>
            <a:off x="221456" y="257481"/>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Métricas de evaluación – Clasificación</a:t>
            </a:r>
          </a:p>
          <a:p>
            <a:pPr marL="0" marR="0" lvl="0" indent="0" algn="l" rtl="0">
              <a:spcBef>
                <a:spcPts val="0"/>
              </a:spcBef>
              <a:spcAft>
                <a:spcPts val="0"/>
              </a:spcAft>
              <a:buNone/>
            </a:pPr>
            <a:endParaRPr lang="es" sz="1000" dirty="0">
              <a:solidFill>
                <a:srgbClr val="7F4EBD"/>
              </a:solidFill>
              <a:latin typeface="Calibri"/>
              <a:ea typeface="Calibri"/>
              <a:cs typeface="Calibri"/>
              <a:sym typeface="Calibri"/>
            </a:endParaRPr>
          </a:p>
          <a:p>
            <a:pPr marL="0" marR="0" lvl="0" indent="0" algn="l" rtl="0">
              <a:spcBef>
                <a:spcPts val="0"/>
              </a:spcBef>
              <a:spcAft>
                <a:spcPts val="0"/>
              </a:spcAft>
              <a:buNone/>
            </a:pPr>
            <a:r>
              <a:rPr lang="es" sz="2400" dirty="0">
                <a:solidFill>
                  <a:srgbClr val="7F4EBD"/>
                </a:solidFill>
                <a:latin typeface="Calibri"/>
                <a:ea typeface="Calibri"/>
                <a:cs typeface="Calibri"/>
                <a:sym typeface="Calibri"/>
              </a:rPr>
              <a:t>Matriz de confusión</a:t>
            </a:r>
            <a:endParaRPr sz="2400" dirty="0">
              <a:solidFill>
                <a:srgbClr val="7F4EBD"/>
              </a:solidFill>
              <a:latin typeface="Calibri"/>
              <a:ea typeface="Calibri"/>
              <a:cs typeface="Calibri"/>
              <a:sym typeface="Calibri"/>
            </a:endParaRPr>
          </a:p>
        </p:txBody>
      </p:sp>
      <p:sp>
        <p:nvSpPr>
          <p:cNvPr id="180" name="Google Shape;180;p28"/>
          <p:cNvSpPr/>
          <p:nvPr/>
        </p:nvSpPr>
        <p:spPr>
          <a:xfrm>
            <a:off x="363956" y="688757"/>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aphicFrame>
        <p:nvGraphicFramePr>
          <p:cNvPr id="2" name="Tabla 4">
            <a:extLst>
              <a:ext uri="{FF2B5EF4-FFF2-40B4-BE49-F238E27FC236}">
                <a16:creationId xmlns:a16="http://schemas.microsoft.com/office/drawing/2014/main" id="{2134FCBC-4AFD-4FB8-82F7-2A553665CABE}"/>
              </a:ext>
            </a:extLst>
          </p:cNvPr>
          <p:cNvGraphicFramePr>
            <a:graphicFrameLocks noGrp="1"/>
          </p:cNvGraphicFramePr>
          <p:nvPr>
            <p:extLst>
              <p:ext uri="{D42A27DB-BD31-4B8C-83A1-F6EECF244321}">
                <p14:modId xmlns:p14="http://schemas.microsoft.com/office/powerpoint/2010/main" val="1162309336"/>
              </p:ext>
            </p:extLst>
          </p:nvPr>
        </p:nvGraphicFramePr>
        <p:xfrm>
          <a:off x="5702299" y="1099290"/>
          <a:ext cx="3149456" cy="2469410"/>
        </p:xfrm>
        <a:graphic>
          <a:graphicData uri="http://schemas.openxmlformats.org/drawingml/2006/table">
            <a:tbl>
              <a:tblPr firstRow="1" bandRow="1"/>
              <a:tblGrid>
                <a:gridCol w="1574728">
                  <a:extLst>
                    <a:ext uri="{9D8B030D-6E8A-4147-A177-3AD203B41FA5}">
                      <a16:colId xmlns:a16="http://schemas.microsoft.com/office/drawing/2014/main" val="4115621734"/>
                    </a:ext>
                  </a:extLst>
                </a:gridCol>
                <a:gridCol w="1574728">
                  <a:extLst>
                    <a:ext uri="{9D8B030D-6E8A-4147-A177-3AD203B41FA5}">
                      <a16:colId xmlns:a16="http://schemas.microsoft.com/office/drawing/2014/main" val="277976456"/>
                    </a:ext>
                  </a:extLst>
                </a:gridCol>
              </a:tblGrid>
              <a:tr h="1234705">
                <a:tc>
                  <a:txBody>
                    <a:bodyPr/>
                    <a:lstStyle/>
                    <a:p>
                      <a:pPr algn="ctr"/>
                      <a:r>
                        <a:rPr lang="es-ES" sz="2400" dirty="0">
                          <a:latin typeface="Calibri" panose="020F0502020204030204" pitchFamily="34" charset="0"/>
                          <a:cs typeface="Calibri" panose="020F0502020204030204" pitchFamily="34" charset="0"/>
                        </a:rPr>
                        <a:t>Verdadero Positivo</a:t>
                      </a:r>
                    </a:p>
                    <a:p>
                      <a:pPr algn="ctr"/>
                      <a:r>
                        <a:rPr lang="es-ES" sz="2400" dirty="0">
                          <a:latin typeface="Calibri" panose="020F0502020204030204" pitchFamily="34" charset="0"/>
                          <a:cs typeface="Calibri" panose="020F0502020204030204" pitchFamily="34" charset="0"/>
                        </a:rPr>
                        <a:t>(TP)</a:t>
                      </a:r>
                      <a:endParaRPr lang="es-AR" sz="2400" dirty="0">
                        <a:latin typeface="Calibri" panose="020F0502020204030204" pitchFamily="34" charset="0"/>
                        <a:cs typeface="Calibri" panose="020F0502020204030204" pitchFamily="34" charset="0"/>
                      </a:endParaRPr>
                    </a:p>
                  </a:txBody>
                  <a:tcPr anchor="ctr"/>
                </a:tc>
                <a:tc>
                  <a:txBody>
                    <a:bodyPr/>
                    <a:lstStyle/>
                    <a:p>
                      <a:pPr algn="ctr"/>
                      <a:r>
                        <a:rPr lang="es-ES" sz="2400" dirty="0">
                          <a:latin typeface="Calibri" panose="020F0502020204030204" pitchFamily="34" charset="0"/>
                          <a:cs typeface="Calibri" panose="020F0502020204030204" pitchFamily="34" charset="0"/>
                        </a:rPr>
                        <a:t>Falso Positivo</a:t>
                      </a:r>
                    </a:p>
                    <a:p>
                      <a:pPr algn="ctr"/>
                      <a:r>
                        <a:rPr lang="es-ES" sz="2400" dirty="0">
                          <a:latin typeface="Calibri" panose="020F0502020204030204" pitchFamily="34" charset="0"/>
                          <a:cs typeface="Calibri" panose="020F0502020204030204" pitchFamily="34" charset="0"/>
                        </a:rPr>
                        <a:t>(FP)</a:t>
                      </a:r>
                      <a:endParaRPr lang="es-AR"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45690252"/>
                  </a:ext>
                </a:extLst>
              </a:tr>
              <a:tr h="1234705">
                <a:tc>
                  <a:txBody>
                    <a:bodyPr/>
                    <a:lstStyle/>
                    <a:p>
                      <a:pPr algn="ctr"/>
                      <a:r>
                        <a:rPr lang="es-ES" sz="2400" dirty="0">
                          <a:latin typeface="Calibri" panose="020F0502020204030204" pitchFamily="34" charset="0"/>
                          <a:cs typeface="Calibri" panose="020F0502020204030204" pitchFamily="34" charset="0"/>
                        </a:rPr>
                        <a:t>Falso Negativo</a:t>
                      </a:r>
                    </a:p>
                    <a:p>
                      <a:pPr algn="ctr"/>
                      <a:r>
                        <a:rPr lang="es-ES" sz="2400" dirty="0">
                          <a:latin typeface="Calibri" panose="020F0502020204030204" pitchFamily="34" charset="0"/>
                          <a:cs typeface="Calibri" panose="020F0502020204030204" pitchFamily="34" charset="0"/>
                        </a:rPr>
                        <a:t>(FN)</a:t>
                      </a:r>
                      <a:endParaRPr lang="es-AR" sz="2400" dirty="0">
                        <a:latin typeface="Calibri" panose="020F0502020204030204" pitchFamily="34" charset="0"/>
                        <a:cs typeface="Calibri" panose="020F0502020204030204" pitchFamily="34" charset="0"/>
                      </a:endParaRPr>
                    </a:p>
                  </a:txBody>
                  <a:tcPr anchor="ctr"/>
                </a:tc>
                <a:tc>
                  <a:txBody>
                    <a:bodyPr/>
                    <a:lstStyle/>
                    <a:p>
                      <a:pPr algn="ctr"/>
                      <a:r>
                        <a:rPr lang="es-ES" sz="2400" dirty="0">
                          <a:latin typeface="Calibri" panose="020F0502020204030204" pitchFamily="34" charset="0"/>
                          <a:cs typeface="Calibri" panose="020F0502020204030204" pitchFamily="34" charset="0"/>
                        </a:rPr>
                        <a:t>Verdadero Negativo</a:t>
                      </a:r>
                    </a:p>
                    <a:p>
                      <a:pPr algn="ctr"/>
                      <a:r>
                        <a:rPr lang="es-ES" sz="2400" dirty="0">
                          <a:latin typeface="Calibri" panose="020F0502020204030204" pitchFamily="34" charset="0"/>
                          <a:cs typeface="Calibri" panose="020F0502020204030204" pitchFamily="34" charset="0"/>
                        </a:rPr>
                        <a:t>(TN)</a:t>
                      </a:r>
                      <a:endParaRPr lang="es-AR"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05339163"/>
                  </a:ext>
                </a:extLst>
              </a:tr>
            </a:tbl>
          </a:graphicData>
        </a:graphic>
      </p:graphicFrame>
      <p:sp>
        <p:nvSpPr>
          <p:cNvPr id="5" name="CuadroTexto 4">
            <a:extLst>
              <a:ext uri="{FF2B5EF4-FFF2-40B4-BE49-F238E27FC236}">
                <a16:creationId xmlns:a16="http://schemas.microsoft.com/office/drawing/2014/main" id="{144EF273-7620-41AF-88AF-BF51AB133511}"/>
              </a:ext>
            </a:extLst>
          </p:cNvPr>
          <p:cNvSpPr txBox="1"/>
          <p:nvPr/>
        </p:nvSpPr>
        <p:spPr>
          <a:xfrm>
            <a:off x="6766705" y="3674878"/>
            <a:ext cx="1189655" cy="369332"/>
          </a:xfrm>
          <a:prstGeom prst="rect">
            <a:avLst/>
          </a:prstGeom>
          <a:noFill/>
        </p:spPr>
        <p:txBody>
          <a:bodyPr wrap="square" rtlCol="0">
            <a:spAutoFit/>
          </a:bodyPr>
          <a:lstStyle/>
          <a:p>
            <a:r>
              <a:rPr lang="es-ES" sz="1800" dirty="0">
                <a:latin typeface="Calibri" panose="020F0502020204030204" pitchFamily="34" charset="0"/>
                <a:cs typeface="Calibri" panose="020F0502020204030204" pitchFamily="34" charset="0"/>
              </a:rPr>
              <a:t>Valor Real</a:t>
            </a:r>
            <a:endParaRPr lang="es-AR" sz="1800" dirty="0">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C17CFFBD-68C1-43CC-AD6D-778FD01D3953}"/>
              </a:ext>
            </a:extLst>
          </p:cNvPr>
          <p:cNvSpPr txBox="1"/>
          <p:nvPr/>
        </p:nvSpPr>
        <p:spPr>
          <a:xfrm>
            <a:off x="4770876" y="2029813"/>
            <a:ext cx="1008799" cy="646331"/>
          </a:xfrm>
          <a:prstGeom prst="rect">
            <a:avLst/>
          </a:prstGeom>
          <a:noFill/>
        </p:spPr>
        <p:txBody>
          <a:bodyPr wrap="square" rtlCol="0">
            <a:spAutoFit/>
          </a:bodyPr>
          <a:lstStyle/>
          <a:p>
            <a:r>
              <a:rPr lang="es-ES" sz="1800" dirty="0">
                <a:latin typeface="Calibri" panose="020F0502020204030204" pitchFamily="34" charset="0"/>
                <a:cs typeface="Calibri" panose="020F0502020204030204" pitchFamily="34" charset="0"/>
              </a:rPr>
              <a:t>Valor </a:t>
            </a:r>
          </a:p>
          <a:p>
            <a:r>
              <a:rPr lang="es-ES" sz="1800" dirty="0">
                <a:latin typeface="Calibri" panose="020F0502020204030204" pitchFamily="34" charset="0"/>
                <a:cs typeface="Calibri" panose="020F0502020204030204" pitchFamily="34" charset="0"/>
              </a:rPr>
              <a:t>Predicho</a:t>
            </a:r>
            <a:endParaRPr lang="es-AR" sz="1800" dirty="0">
              <a:latin typeface="Calibri" panose="020F0502020204030204" pitchFamily="34" charset="0"/>
              <a:cs typeface="Calibri" panose="020F0502020204030204" pitchFamily="34" charset="0"/>
            </a:endParaRPr>
          </a:p>
        </p:txBody>
      </p:sp>
      <p:pic>
        <p:nvPicPr>
          <p:cNvPr id="9" name="Google Shape;195;p29" descr="Código QR&#10;&#10;Descripción generada automáticamente">
            <a:extLst>
              <a:ext uri="{FF2B5EF4-FFF2-40B4-BE49-F238E27FC236}">
                <a16:creationId xmlns:a16="http://schemas.microsoft.com/office/drawing/2014/main" id="{83C9B5B0-7BDF-38F7-5408-DF4C382D778D}"/>
              </a:ext>
            </a:extLst>
          </p:cNvPr>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0" name="Google Shape;147;p26" descr="Imagen que contiene Logotipo&#10;&#10;Descripción generada automáticamente">
            <a:extLst>
              <a:ext uri="{FF2B5EF4-FFF2-40B4-BE49-F238E27FC236}">
                <a16:creationId xmlns:a16="http://schemas.microsoft.com/office/drawing/2014/main" id="{EBC59542-4C7D-8E03-E9F0-D83025D196C8}"/>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 name="Google Shape;148;p26">
            <a:extLst>
              <a:ext uri="{FF2B5EF4-FFF2-40B4-BE49-F238E27FC236}">
                <a16:creationId xmlns:a16="http://schemas.microsoft.com/office/drawing/2014/main" id="{AC37A348-83F9-C92D-9D95-A0BEA21BFCCB}"/>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2" name="Google Shape;149;p26">
            <a:extLst>
              <a:ext uri="{FF2B5EF4-FFF2-40B4-BE49-F238E27FC236}">
                <a16:creationId xmlns:a16="http://schemas.microsoft.com/office/drawing/2014/main" id="{2F8FF449-ABB9-FE56-85F2-5B15C55ABC4E}"/>
              </a:ext>
            </a:extLst>
          </p:cNvPr>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3" name="Google Shape;150;p26">
            <a:extLst>
              <a:ext uri="{FF2B5EF4-FFF2-40B4-BE49-F238E27FC236}">
                <a16:creationId xmlns:a16="http://schemas.microsoft.com/office/drawing/2014/main" id="{91901690-C4A5-165C-AA94-F0E324A77F2F}"/>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15" name="CuadroTexto 14">
            <a:extLst>
              <a:ext uri="{FF2B5EF4-FFF2-40B4-BE49-F238E27FC236}">
                <a16:creationId xmlns:a16="http://schemas.microsoft.com/office/drawing/2014/main" id="{6DD9C26F-AC31-A12B-36DF-2866F4266830}"/>
              </a:ext>
            </a:extLst>
          </p:cNvPr>
          <p:cNvSpPr txBox="1"/>
          <p:nvPr/>
        </p:nvSpPr>
        <p:spPr>
          <a:xfrm>
            <a:off x="221456" y="1309468"/>
            <a:ext cx="4549420" cy="3216265"/>
          </a:xfrm>
          <a:prstGeom prst="rect">
            <a:avLst/>
          </a:prstGeom>
          <a:noFill/>
        </p:spPr>
        <p:txBody>
          <a:bodyPr wrap="square" rtlCol="0">
            <a:spAutoFit/>
          </a:bodyPr>
          <a:lstStyle/>
          <a:p>
            <a:pPr algn="just"/>
            <a:r>
              <a:rPr lang="es-AR" sz="1700" dirty="0">
                <a:solidFill>
                  <a:schemeClr val="tx1"/>
                </a:solidFill>
                <a:latin typeface="Calibri" panose="020F0502020204030204" pitchFamily="34" charset="0"/>
                <a:cs typeface="Calibri" panose="020F0502020204030204" pitchFamily="34" charset="0"/>
              </a:rPr>
              <a:t>La Matriz de Confusión es una matriz donde se comparan los valores Predichos con los valores reales. </a:t>
            </a:r>
          </a:p>
          <a:p>
            <a:pPr algn="just"/>
            <a:endParaRPr lang="es-AR" sz="1700" dirty="0">
              <a:solidFill>
                <a:schemeClr val="tx1"/>
              </a:solidFill>
              <a:latin typeface="Calibri" panose="020F0502020204030204" pitchFamily="34" charset="0"/>
              <a:cs typeface="Calibri" panose="020F0502020204030204" pitchFamily="34" charset="0"/>
            </a:endParaRPr>
          </a:p>
          <a:p>
            <a:pPr algn="just"/>
            <a:r>
              <a:rPr lang="es-AR" sz="1700" dirty="0">
                <a:solidFill>
                  <a:schemeClr val="tx1"/>
                </a:solidFill>
                <a:latin typeface="Calibri" panose="020F0502020204030204" pitchFamily="34" charset="0"/>
                <a:cs typeface="Calibri" panose="020F0502020204030204" pitchFamily="34" charset="0"/>
              </a:rPr>
              <a:t>Los valores superior izquierdo e inferior derecho son los correctamente predichos por el modelo.</a:t>
            </a:r>
          </a:p>
          <a:p>
            <a:pPr algn="just"/>
            <a:r>
              <a:rPr lang="es-AR" sz="1700" dirty="0">
                <a:solidFill>
                  <a:schemeClr val="tx1"/>
                </a:solidFill>
                <a:latin typeface="Calibri" panose="020F0502020204030204" pitchFamily="34" charset="0"/>
                <a:cs typeface="Calibri" panose="020F0502020204030204" pitchFamily="34" charset="0"/>
              </a:rPr>
              <a:t>El valor superior derecho es la cantidad de veces que el modelo predijo 1 y el valor real era 0 (dependiendo las clases que </a:t>
            </a:r>
            <a:r>
              <a:rPr lang="es-AR" sz="1700" dirty="0" err="1">
                <a:solidFill>
                  <a:schemeClr val="tx1"/>
                </a:solidFill>
                <a:latin typeface="Calibri" panose="020F0502020204030204" pitchFamily="34" charset="0"/>
                <a:cs typeface="Calibri" panose="020F0502020204030204" pitchFamily="34" charset="0"/>
              </a:rPr>
              <a:t>querramos</a:t>
            </a:r>
            <a:r>
              <a:rPr lang="es-AR" sz="1700" dirty="0">
                <a:solidFill>
                  <a:schemeClr val="tx1"/>
                </a:solidFill>
                <a:latin typeface="Calibri" panose="020F0502020204030204" pitchFamily="34" charset="0"/>
                <a:cs typeface="Calibri" panose="020F0502020204030204" pitchFamily="34" charset="0"/>
              </a:rPr>
              <a:t> predecir)</a:t>
            </a:r>
          </a:p>
          <a:p>
            <a:pPr algn="just"/>
            <a:r>
              <a:rPr lang="es-AR" sz="1700" dirty="0">
                <a:solidFill>
                  <a:schemeClr val="tx1"/>
                </a:solidFill>
                <a:latin typeface="Calibri" panose="020F0502020204030204" pitchFamily="34" charset="0"/>
                <a:cs typeface="Calibri" panose="020F0502020204030204" pitchFamily="34" charset="0"/>
              </a:rPr>
              <a:t>El valor inferior izquierdo es las veces que el modelo predijo 0 y el valor real era 1. </a:t>
            </a:r>
          </a:p>
          <a:p>
            <a:pPr algn="just"/>
            <a:endParaRPr lang="es-AR" sz="1600" dirty="0">
              <a:solidFill>
                <a:srgbClr val="4A555F"/>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6D9A234B-8E28-DC0B-1483-AE7A8CB512E0}"/>
              </a:ext>
            </a:extLst>
          </p:cNvPr>
          <p:cNvSpPr txBox="1"/>
          <p:nvPr/>
        </p:nvSpPr>
        <p:spPr>
          <a:xfrm>
            <a:off x="5424076" y="1563588"/>
            <a:ext cx="355599" cy="307777"/>
          </a:xfrm>
          <a:prstGeom prst="rect">
            <a:avLst/>
          </a:prstGeom>
          <a:noFill/>
        </p:spPr>
        <p:txBody>
          <a:bodyPr wrap="square" rtlCol="0">
            <a:spAutoFit/>
          </a:bodyPr>
          <a:lstStyle/>
          <a:p>
            <a:r>
              <a:rPr lang="es-ES" dirty="0"/>
              <a:t>1</a:t>
            </a:r>
            <a:endParaRPr lang="es-AR" dirty="0"/>
          </a:p>
        </p:txBody>
      </p:sp>
      <p:sp>
        <p:nvSpPr>
          <p:cNvPr id="16" name="CuadroTexto 15">
            <a:extLst>
              <a:ext uri="{FF2B5EF4-FFF2-40B4-BE49-F238E27FC236}">
                <a16:creationId xmlns:a16="http://schemas.microsoft.com/office/drawing/2014/main" id="{23888280-3D50-3DAC-03EB-7F7F47C10935}"/>
              </a:ext>
            </a:extLst>
          </p:cNvPr>
          <p:cNvSpPr txBox="1"/>
          <p:nvPr/>
        </p:nvSpPr>
        <p:spPr>
          <a:xfrm>
            <a:off x="5424076" y="2834592"/>
            <a:ext cx="355599" cy="307777"/>
          </a:xfrm>
          <a:prstGeom prst="rect">
            <a:avLst/>
          </a:prstGeom>
          <a:noFill/>
        </p:spPr>
        <p:txBody>
          <a:bodyPr wrap="square" rtlCol="0">
            <a:spAutoFit/>
          </a:bodyPr>
          <a:lstStyle/>
          <a:p>
            <a:r>
              <a:rPr lang="es-ES" dirty="0"/>
              <a:t>0</a:t>
            </a:r>
            <a:endParaRPr lang="es-AR" dirty="0"/>
          </a:p>
        </p:txBody>
      </p:sp>
      <p:sp>
        <p:nvSpPr>
          <p:cNvPr id="18" name="CuadroTexto 17">
            <a:extLst>
              <a:ext uri="{FF2B5EF4-FFF2-40B4-BE49-F238E27FC236}">
                <a16:creationId xmlns:a16="http://schemas.microsoft.com/office/drawing/2014/main" id="{A0066DFE-430B-B757-937F-041E851743C0}"/>
              </a:ext>
            </a:extLst>
          </p:cNvPr>
          <p:cNvSpPr txBox="1"/>
          <p:nvPr/>
        </p:nvSpPr>
        <p:spPr>
          <a:xfrm>
            <a:off x="7929429" y="3551784"/>
            <a:ext cx="355599" cy="307777"/>
          </a:xfrm>
          <a:prstGeom prst="rect">
            <a:avLst/>
          </a:prstGeom>
          <a:noFill/>
        </p:spPr>
        <p:txBody>
          <a:bodyPr wrap="square" rtlCol="0">
            <a:spAutoFit/>
          </a:bodyPr>
          <a:lstStyle/>
          <a:p>
            <a:r>
              <a:rPr lang="es-ES" dirty="0"/>
              <a:t>0</a:t>
            </a:r>
            <a:endParaRPr lang="es-AR" dirty="0"/>
          </a:p>
        </p:txBody>
      </p:sp>
      <p:sp>
        <p:nvSpPr>
          <p:cNvPr id="19" name="CuadroTexto 18">
            <a:extLst>
              <a:ext uri="{FF2B5EF4-FFF2-40B4-BE49-F238E27FC236}">
                <a16:creationId xmlns:a16="http://schemas.microsoft.com/office/drawing/2014/main" id="{39D590A9-AE4A-5C42-AB58-FFA396153CE7}"/>
              </a:ext>
            </a:extLst>
          </p:cNvPr>
          <p:cNvSpPr txBox="1"/>
          <p:nvPr/>
        </p:nvSpPr>
        <p:spPr>
          <a:xfrm>
            <a:off x="6386881" y="3575050"/>
            <a:ext cx="355599" cy="307777"/>
          </a:xfrm>
          <a:prstGeom prst="rect">
            <a:avLst/>
          </a:prstGeom>
          <a:noFill/>
        </p:spPr>
        <p:txBody>
          <a:bodyPr wrap="square" rtlCol="0">
            <a:spAutoFit/>
          </a:bodyPr>
          <a:lstStyle/>
          <a:p>
            <a:r>
              <a:rPr lang="es-ES" dirty="0"/>
              <a:t>1</a:t>
            </a:r>
            <a:endParaRPr lang="es-AR" dirty="0"/>
          </a:p>
        </p:txBody>
      </p:sp>
    </p:spTree>
    <p:extLst>
      <p:ext uri="{BB962C8B-B14F-4D97-AF65-F5344CB8AC3E}">
        <p14:creationId xmlns:p14="http://schemas.microsoft.com/office/powerpoint/2010/main" val="184732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128017" y="0"/>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p28"/>
          <p:cNvSpPr txBox="1"/>
          <p:nvPr/>
        </p:nvSpPr>
        <p:spPr>
          <a:xfrm>
            <a:off x="221400" y="933674"/>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Accuracy (Exactitud)</a:t>
            </a:r>
          </a:p>
          <a:p>
            <a:pPr marL="0" marR="0" lvl="0" indent="0" algn="l" rtl="0">
              <a:spcBef>
                <a:spcPts val="0"/>
              </a:spcBef>
              <a:spcAft>
                <a:spcPts val="0"/>
              </a:spcAft>
              <a:buNone/>
            </a:pPr>
            <a:endParaRPr sz="2400" dirty="0">
              <a:solidFill>
                <a:srgbClr val="7F4EBD"/>
              </a:solidFill>
              <a:latin typeface="Calibri"/>
              <a:ea typeface="Calibri"/>
              <a:cs typeface="Calibri"/>
              <a:sym typeface="Calibri"/>
            </a:endParaRPr>
          </a:p>
        </p:txBody>
      </p:sp>
      <p:sp>
        <p:nvSpPr>
          <p:cNvPr id="180" name="Google Shape;180;p2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aphicFrame>
        <p:nvGraphicFramePr>
          <p:cNvPr id="2" name="Tabla 4">
            <a:extLst>
              <a:ext uri="{FF2B5EF4-FFF2-40B4-BE49-F238E27FC236}">
                <a16:creationId xmlns:a16="http://schemas.microsoft.com/office/drawing/2014/main" id="{2134FCBC-4AFD-4FB8-82F7-2A553665CABE}"/>
              </a:ext>
            </a:extLst>
          </p:cNvPr>
          <p:cNvGraphicFramePr>
            <a:graphicFrameLocks noGrp="1"/>
          </p:cNvGraphicFramePr>
          <p:nvPr>
            <p:extLst>
              <p:ext uri="{D42A27DB-BD31-4B8C-83A1-F6EECF244321}">
                <p14:modId xmlns:p14="http://schemas.microsoft.com/office/powerpoint/2010/main" val="1951766839"/>
              </p:ext>
            </p:extLst>
          </p:nvPr>
        </p:nvGraphicFramePr>
        <p:xfrm>
          <a:off x="5983513" y="643196"/>
          <a:ext cx="2087094" cy="1463040"/>
        </p:xfrm>
        <a:graphic>
          <a:graphicData uri="http://schemas.openxmlformats.org/drawingml/2006/table">
            <a:tbl>
              <a:tblPr firstRow="1" bandRow="1"/>
              <a:tblGrid>
                <a:gridCol w="1043547">
                  <a:extLst>
                    <a:ext uri="{9D8B030D-6E8A-4147-A177-3AD203B41FA5}">
                      <a16:colId xmlns:a16="http://schemas.microsoft.com/office/drawing/2014/main" val="4115621734"/>
                    </a:ext>
                  </a:extLst>
                </a:gridCol>
                <a:gridCol w="1043547">
                  <a:extLst>
                    <a:ext uri="{9D8B030D-6E8A-4147-A177-3AD203B41FA5}">
                      <a16:colId xmlns:a16="http://schemas.microsoft.com/office/drawing/2014/main" val="277976456"/>
                    </a:ext>
                  </a:extLst>
                </a:gridCol>
              </a:tblGrid>
              <a:tr h="335700">
                <a:tc>
                  <a:txBody>
                    <a:bodyPr/>
                    <a:lstStyle/>
                    <a:p>
                      <a:pPr algn="ctr"/>
                      <a:r>
                        <a:rPr lang="es-ES" sz="1400" dirty="0">
                          <a:latin typeface="Calibri" panose="020F0502020204030204" pitchFamily="34" charset="0"/>
                          <a:cs typeface="Calibri" panose="020F0502020204030204" pitchFamily="34" charset="0"/>
                        </a:rPr>
                        <a:t>Verdadero Positivo</a:t>
                      </a:r>
                    </a:p>
                    <a:p>
                      <a:pPr algn="ctr"/>
                      <a:r>
                        <a:rPr lang="es-ES" sz="1400" dirty="0">
                          <a:latin typeface="Calibri" panose="020F0502020204030204" pitchFamily="34" charset="0"/>
                          <a:cs typeface="Calibri" panose="020F0502020204030204" pitchFamily="34" charset="0"/>
                        </a:rPr>
                        <a:t>(TP)</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Falso Positivo</a:t>
                      </a:r>
                    </a:p>
                    <a:p>
                      <a:pPr algn="ctr"/>
                      <a:r>
                        <a:rPr lang="es-ES" sz="1400" dirty="0">
                          <a:latin typeface="Calibri" panose="020F0502020204030204" pitchFamily="34" charset="0"/>
                          <a:cs typeface="Calibri" panose="020F0502020204030204" pitchFamily="34" charset="0"/>
                        </a:rPr>
                        <a:t>(FP)</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45690252"/>
                  </a:ext>
                </a:extLst>
              </a:tr>
              <a:tr h="335700">
                <a:tc>
                  <a:txBody>
                    <a:bodyPr/>
                    <a:lstStyle/>
                    <a:p>
                      <a:pPr algn="ctr"/>
                      <a:r>
                        <a:rPr lang="es-ES" sz="1400" dirty="0">
                          <a:latin typeface="Calibri" panose="020F0502020204030204" pitchFamily="34" charset="0"/>
                          <a:cs typeface="Calibri" panose="020F0502020204030204" pitchFamily="34" charset="0"/>
                        </a:rPr>
                        <a:t>Falso Negativo</a:t>
                      </a:r>
                    </a:p>
                    <a:p>
                      <a:pPr algn="ctr"/>
                      <a:r>
                        <a:rPr lang="es-ES" sz="1400" dirty="0">
                          <a:latin typeface="Calibri" panose="020F0502020204030204" pitchFamily="34" charset="0"/>
                          <a:cs typeface="Calibri" panose="020F0502020204030204" pitchFamily="34" charset="0"/>
                        </a:rPr>
                        <a:t>(FN)</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Verdadero Negativo</a:t>
                      </a:r>
                    </a:p>
                    <a:p>
                      <a:pPr algn="ctr"/>
                      <a:r>
                        <a:rPr lang="es-ES" sz="1400" dirty="0">
                          <a:latin typeface="Calibri" panose="020F0502020204030204" pitchFamily="34" charset="0"/>
                          <a:cs typeface="Calibri" panose="020F0502020204030204" pitchFamily="34" charset="0"/>
                        </a:rPr>
                        <a:t>(TN)</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05339163"/>
                  </a:ext>
                </a:extLst>
              </a:tr>
            </a:tbl>
          </a:graphicData>
        </a:graphic>
      </p:graphicFrame>
      <p:sp>
        <p:nvSpPr>
          <p:cNvPr id="5" name="CuadroTexto 4">
            <a:extLst>
              <a:ext uri="{FF2B5EF4-FFF2-40B4-BE49-F238E27FC236}">
                <a16:creationId xmlns:a16="http://schemas.microsoft.com/office/drawing/2014/main" id="{144EF273-7620-41AF-88AF-BF51AB133511}"/>
              </a:ext>
            </a:extLst>
          </p:cNvPr>
          <p:cNvSpPr txBox="1"/>
          <p:nvPr/>
        </p:nvSpPr>
        <p:spPr>
          <a:xfrm>
            <a:off x="6679412" y="2127959"/>
            <a:ext cx="1391195" cy="276999"/>
          </a:xfrm>
          <a:prstGeom prst="rect">
            <a:avLst/>
          </a:prstGeom>
          <a:noFill/>
        </p:spPr>
        <p:txBody>
          <a:bodyPr wrap="square" rtlCol="0">
            <a:spAutoFit/>
          </a:bodyPr>
          <a:lstStyle/>
          <a:p>
            <a:r>
              <a:rPr lang="es-ES" sz="1200" dirty="0">
                <a:latin typeface="Calibri" panose="020F0502020204030204" pitchFamily="34" charset="0"/>
                <a:cs typeface="Calibri" panose="020F0502020204030204" pitchFamily="34" charset="0"/>
              </a:rPr>
              <a:t>Valor Real</a:t>
            </a:r>
            <a:endParaRPr lang="es-AR" sz="1200" dirty="0">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C17CFFBD-68C1-43CC-AD6D-778FD01D3953}"/>
              </a:ext>
            </a:extLst>
          </p:cNvPr>
          <p:cNvSpPr txBox="1"/>
          <p:nvPr/>
        </p:nvSpPr>
        <p:spPr>
          <a:xfrm>
            <a:off x="5208043" y="1091307"/>
            <a:ext cx="1624249" cy="461665"/>
          </a:xfrm>
          <a:prstGeom prst="rect">
            <a:avLst/>
          </a:prstGeom>
          <a:noFill/>
        </p:spPr>
        <p:txBody>
          <a:bodyPr wrap="square" rtlCol="0">
            <a:spAutoFit/>
          </a:bodyPr>
          <a:lstStyle/>
          <a:p>
            <a:r>
              <a:rPr lang="es-ES" sz="1200" dirty="0">
                <a:latin typeface="Calibri" panose="020F0502020204030204" pitchFamily="34" charset="0"/>
                <a:cs typeface="Calibri" panose="020F0502020204030204" pitchFamily="34" charset="0"/>
              </a:rPr>
              <a:t>Valor</a:t>
            </a:r>
          </a:p>
          <a:p>
            <a:r>
              <a:rPr lang="es-ES" sz="1200" dirty="0">
                <a:latin typeface="Calibri" panose="020F0502020204030204" pitchFamily="34" charset="0"/>
                <a:cs typeface="Calibri" panose="020F0502020204030204" pitchFamily="34" charset="0"/>
              </a:rPr>
              <a:t>Predicho</a:t>
            </a:r>
            <a:endParaRPr lang="es-AR" sz="1200" dirty="0">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2A58D6B6-7D04-48B1-896A-F334E6EB047D}"/>
              </a:ext>
            </a:extLst>
          </p:cNvPr>
          <p:cNvSpPr txBox="1"/>
          <p:nvPr/>
        </p:nvSpPr>
        <p:spPr>
          <a:xfrm>
            <a:off x="4770820" y="2353258"/>
            <a:ext cx="4703380" cy="1754326"/>
          </a:xfrm>
          <a:prstGeom prst="rect">
            <a:avLst/>
          </a:prstGeom>
          <a:noFill/>
        </p:spPr>
        <p:txBody>
          <a:bodyPr wrap="square">
            <a:spAutoFit/>
          </a:bodyPr>
          <a:lstStyle/>
          <a:p>
            <a:r>
              <a:rPr lang="es-ES" sz="1800" dirty="0">
                <a:latin typeface="Calibri" panose="020F0502020204030204" pitchFamily="34" charset="0"/>
                <a:cs typeface="Calibri" panose="020F0502020204030204" pitchFamily="34" charset="0"/>
              </a:rPr>
              <a:t> </a:t>
            </a:r>
          </a:p>
          <a:p>
            <a:r>
              <a:rPr lang="es-ES" sz="1800" dirty="0" err="1">
                <a:latin typeface="Calibri" panose="020F0502020204030204" pitchFamily="34" charset="0"/>
                <a:cs typeface="Calibri" panose="020F0502020204030204" pitchFamily="34" charset="0"/>
              </a:rPr>
              <a:t>Accuracy</a:t>
            </a:r>
            <a:r>
              <a:rPr lang="es-ES" sz="1800" dirty="0">
                <a:latin typeface="Calibri" panose="020F0502020204030204" pitchFamily="34" charset="0"/>
                <a:cs typeface="Calibri" panose="020F0502020204030204" pitchFamily="34" charset="0"/>
              </a:rPr>
              <a:t> =  Valores correctamente predichos</a:t>
            </a:r>
          </a:p>
          <a:p>
            <a:r>
              <a:rPr lang="es-ES" sz="1800" dirty="0">
                <a:latin typeface="Calibri" panose="020F0502020204030204" pitchFamily="34" charset="0"/>
                <a:cs typeface="Calibri" panose="020F0502020204030204" pitchFamily="34" charset="0"/>
              </a:rPr>
              <a:t>		    Total predicciones</a:t>
            </a:r>
          </a:p>
          <a:p>
            <a:endParaRPr lang="es-ES" sz="1800" dirty="0">
              <a:latin typeface="Calibri" panose="020F0502020204030204" pitchFamily="34" charset="0"/>
              <a:cs typeface="Calibri" panose="020F0502020204030204" pitchFamily="34" charset="0"/>
            </a:endParaRPr>
          </a:p>
          <a:p>
            <a:r>
              <a:rPr lang="es-ES" sz="1800" dirty="0" err="1">
                <a:latin typeface="Calibri" panose="020F0502020204030204" pitchFamily="34" charset="0"/>
                <a:cs typeface="Calibri" panose="020F0502020204030204" pitchFamily="34" charset="0"/>
              </a:rPr>
              <a:t>Accuracy</a:t>
            </a:r>
            <a:r>
              <a:rPr lang="es-ES" sz="1800" dirty="0">
                <a:latin typeface="Calibri" panose="020F0502020204030204" pitchFamily="34" charset="0"/>
                <a:cs typeface="Calibri" panose="020F0502020204030204" pitchFamily="34" charset="0"/>
              </a:rPr>
              <a:t> =                        TP + TN</a:t>
            </a:r>
          </a:p>
          <a:p>
            <a:r>
              <a:rPr lang="es-ES" sz="1800" dirty="0">
                <a:latin typeface="Calibri" panose="020F0502020204030204" pitchFamily="34" charset="0"/>
                <a:cs typeface="Calibri" panose="020F0502020204030204" pitchFamily="34" charset="0"/>
              </a:rPr>
              <a:t>                                   TP + FP + FN + TN</a:t>
            </a:r>
            <a:endParaRPr lang="es-ES" dirty="0">
              <a:latin typeface="Calibri" panose="020F0502020204030204" pitchFamily="34" charset="0"/>
              <a:cs typeface="Calibri" panose="020F0502020204030204" pitchFamily="34" charset="0"/>
            </a:endParaRPr>
          </a:p>
        </p:txBody>
      </p:sp>
      <p:cxnSp>
        <p:nvCxnSpPr>
          <p:cNvPr id="6" name="Conector recto 5">
            <a:extLst>
              <a:ext uri="{FF2B5EF4-FFF2-40B4-BE49-F238E27FC236}">
                <a16:creationId xmlns:a16="http://schemas.microsoft.com/office/drawing/2014/main" id="{08A86A30-602C-4E0F-B36D-902543635DB1}"/>
              </a:ext>
            </a:extLst>
          </p:cNvPr>
          <p:cNvCxnSpPr>
            <a:cxnSpLocks/>
          </p:cNvCxnSpPr>
          <p:nvPr/>
        </p:nvCxnSpPr>
        <p:spPr>
          <a:xfrm>
            <a:off x="5970627" y="2940756"/>
            <a:ext cx="2699239"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DE726100-666A-47D0-858D-BD1C214A27C8}"/>
              </a:ext>
            </a:extLst>
          </p:cNvPr>
          <p:cNvCxnSpPr>
            <a:cxnSpLocks/>
          </p:cNvCxnSpPr>
          <p:nvPr/>
        </p:nvCxnSpPr>
        <p:spPr>
          <a:xfrm>
            <a:off x="6414987" y="3753556"/>
            <a:ext cx="1608151"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esquinas redondeadas 10">
            <a:extLst>
              <a:ext uri="{FF2B5EF4-FFF2-40B4-BE49-F238E27FC236}">
                <a16:creationId xmlns:a16="http://schemas.microsoft.com/office/drawing/2014/main" id="{EB596960-ED15-4692-9DAD-93CC5E54B81A}"/>
              </a:ext>
            </a:extLst>
          </p:cNvPr>
          <p:cNvSpPr/>
          <p:nvPr/>
        </p:nvSpPr>
        <p:spPr>
          <a:xfrm>
            <a:off x="4770820" y="2511778"/>
            <a:ext cx="4373180" cy="17829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3" name="Google Shape;179;p28">
            <a:extLst>
              <a:ext uri="{FF2B5EF4-FFF2-40B4-BE49-F238E27FC236}">
                <a16:creationId xmlns:a16="http://schemas.microsoft.com/office/drawing/2014/main" id="{E1A6A80B-6F24-4C54-96AE-024F5F5AC6F7}"/>
              </a:ext>
            </a:extLst>
          </p:cNvPr>
          <p:cNvSpPr txBox="1"/>
          <p:nvPr/>
        </p:nvSpPr>
        <p:spPr>
          <a:xfrm>
            <a:off x="221400" y="4771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Métricas de evaluación – Clasificación</a:t>
            </a:r>
          </a:p>
        </p:txBody>
      </p:sp>
      <p:pic>
        <p:nvPicPr>
          <p:cNvPr id="14" name="Google Shape;147;p26" descr="Imagen que contiene Logotipo&#10;&#10;Descripción generada automáticamente">
            <a:extLst>
              <a:ext uri="{FF2B5EF4-FFF2-40B4-BE49-F238E27FC236}">
                <a16:creationId xmlns:a16="http://schemas.microsoft.com/office/drawing/2014/main" id="{F4D37CB4-E32F-B68C-8101-F9EC28F66D77}"/>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15" name="Google Shape;148;p26">
            <a:extLst>
              <a:ext uri="{FF2B5EF4-FFF2-40B4-BE49-F238E27FC236}">
                <a16:creationId xmlns:a16="http://schemas.microsoft.com/office/drawing/2014/main" id="{AAE76AB6-E87B-3EFE-9F2C-5C7DA63BDDBE}"/>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16" name="Google Shape;149;p26">
            <a:extLst>
              <a:ext uri="{FF2B5EF4-FFF2-40B4-BE49-F238E27FC236}">
                <a16:creationId xmlns:a16="http://schemas.microsoft.com/office/drawing/2014/main" id="{BAA1D2DE-C8FC-735A-2F57-0AACF9C2BA20}"/>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18" name="Google Shape;150;p26">
            <a:extLst>
              <a:ext uri="{FF2B5EF4-FFF2-40B4-BE49-F238E27FC236}">
                <a16:creationId xmlns:a16="http://schemas.microsoft.com/office/drawing/2014/main" id="{9F2B8B4A-48C9-8626-DE42-B2519CFAC831}"/>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9" name="Google Shape;195;p29" descr="Código QR&#10;&#10;Descripción generada automáticamente">
            <a:extLst>
              <a:ext uri="{FF2B5EF4-FFF2-40B4-BE49-F238E27FC236}">
                <a16:creationId xmlns:a16="http://schemas.microsoft.com/office/drawing/2014/main" id="{7711EE66-C924-AF41-81CA-61CE56E68336}"/>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sp>
        <p:nvSpPr>
          <p:cNvPr id="20" name="CuadroTexto 19">
            <a:extLst>
              <a:ext uri="{FF2B5EF4-FFF2-40B4-BE49-F238E27FC236}">
                <a16:creationId xmlns:a16="http://schemas.microsoft.com/office/drawing/2014/main" id="{D75843BC-2385-5280-9F82-402AA461529E}"/>
              </a:ext>
            </a:extLst>
          </p:cNvPr>
          <p:cNvSpPr txBox="1"/>
          <p:nvPr/>
        </p:nvSpPr>
        <p:spPr>
          <a:xfrm>
            <a:off x="221400" y="1332623"/>
            <a:ext cx="4390627" cy="2816156"/>
          </a:xfrm>
          <a:prstGeom prst="rect">
            <a:avLst/>
          </a:prstGeom>
          <a:noFill/>
        </p:spPr>
        <p:txBody>
          <a:bodyPr wrap="square" rtlCol="0">
            <a:spAutoFit/>
          </a:bodyPr>
          <a:lstStyle/>
          <a:p>
            <a:pPr algn="just"/>
            <a:r>
              <a:rPr lang="es-AR" sz="1600" dirty="0" err="1">
                <a:solidFill>
                  <a:schemeClr val="tx1"/>
                </a:solidFill>
                <a:latin typeface="Calibri" panose="020F0502020204030204" pitchFamily="34" charset="0"/>
                <a:cs typeface="Calibri" panose="020F0502020204030204" pitchFamily="34" charset="0"/>
              </a:rPr>
              <a:t>Accuracy</a:t>
            </a:r>
            <a:r>
              <a:rPr lang="es-AR" sz="1600" dirty="0">
                <a:solidFill>
                  <a:schemeClr val="tx1"/>
                </a:solidFill>
                <a:latin typeface="Calibri" panose="020F0502020204030204" pitchFamily="34" charset="0"/>
                <a:cs typeface="Calibri" panose="020F0502020204030204" pitchFamily="34" charset="0"/>
              </a:rPr>
              <a:t> (Exactitud) es la métrica que calcula la cantidad total de valores predichos correctamente sobre la cantidad total de valores. </a:t>
            </a:r>
          </a:p>
          <a:p>
            <a:pPr algn="just"/>
            <a:endParaRPr lang="es-AR" sz="1600" dirty="0">
              <a:solidFill>
                <a:schemeClr val="tx1"/>
              </a:solidFill>
              <a:latin typeface="Calibri" panose="020F0502020204030204" pitchFamily="34" charset="0"/>
              <a:cs typeface="Calibri" panose="020F0502020204030204" pitchFamily="34" charset="0"/>
            </a:endParaRPr>
          </a:p>
          <a:p>
            <a:pPr algn="just"/>
            <a:r>
              <a:rPr lang="es-AR" sz="1600" dirty="0">
                <a:solidFill>
                  <a:schemeClr val="tx1"/>
                </a:solidFill>
                <a:latin typeface="Calibri" panose="020F0502020204030204" pitchFamily="34" charset="0"/>
                <a:cs typeface="Calibri" panose="020F0502020204030204" pitchFamily="34" charset="0"/>
              </a:rPr>
              <a:t>Está métrica es fácil de interpretar ya que se refiere al porcentaje de aciertos que el modelo ha realizado.</a:t>
            </a:r>
          </a:p>
          <a:p>
            <a:pPr algn="just"/>
            <a:endParaRPr lang="es-AR" sz="1600" dirty="0">
              <a:solidFill>
                <a:schemeClr val="tx1"/>
              </a:solidFill>
              <a:latin typeface="Calibri" panose="020F0502020204030204" pitchFamily="34" charset="0"/>
              <a:cs typeface="Calibri" panose="020F0502020204030204" pitchFamily="34" charset="0"/>
            </a:endParaRPr>
          </a:p>
          <a:p>
            <a:pPr algn="just"/>
            <a:r>
              <a:rPr lang="es-AR" sz="1600" dirty="0">
                <a:solidFill>
                  <a:schemeClr val="tx1"/>
                </a:solidFill>
                <a:latin typeface="Calibri" panose="020F0502020204030204" pitchFamily="34" charset="0"/>
                <a:cs typeface="Calibri" panose="020F0502020204030204" pitchFamily="34" charset="0"/>
              </a:rPr>
              <a:t>No distingue donde está el error del modelo por lo que dependiendo el problema o si los datos están desbalanceados puede no ser la métrica correcta.</a:t>
            </a:r>
            <a:r>
              <a:rPr lang="es-AR" sz="1700" dirty="0">
                <a:solidFill>
                  <a:schemeClr val="tx1"/>
                </a:solidFill>
                <a:latin typeface="Calibri" panose="020F0502020204030204" pitchFamily="34" charset="0"/>
                <a:cs typeface="Calibri" panose="020F0502020204030204" pitchFamily="34" charset="0"/>
              </a:rPr>
              <a:t>  </a:t>
            </a:r>
            <a:endParaRPr lang="es-AR" sz="1600" dirty="0">
              <a:solidFill>
                <a:srgbClr val="4A555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2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128017" y="0"/>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p28"/>
          <p:cNvSpPr txBox="1"/>
          <p:nvPr/>
        </p:nvSpPr>
        <p:spPr>
          <a:xfrm>
            <a:off x="221456" y="389714"/>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Métricas de evaluación - Clasificación </a:t>
            </a:r>
            <a:endParaRPr sz="2400" dirty="0">
              <a:solidFill>
                <a:srgbClr val="7F4EBD"/>
              </a:solidFill>
              <a:latin typeface="Calibri"/>
              <a:ea typeface="Calibri"/>
              <a:cs typeface="Calibri"/>
              <a:sym typeface="Calibri"/>
            </a:endParaRPr>
          </a:p>
        </p:txBody>
      </p:sp>
      <p:sp>
        <p:nvSpPr>
          <p:cNvPr id="180" name="Google Shape;180;p28"/>
          <p:cNvSpPr/>
          <p:nvPr/>
        </p:nvSpPr>
        <p:spPr>
          <a:xfrm>
            <a:off x="293227" y="771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aphicFrame>
        <p:nvGraphicFramePr>
          <p:cNvPr id="2" name="Tabla 4">
            <a:extLst>
              <a:ext uri="{FF2B5EF4-FFF2-40B4-BE49-F238E27FC236}">
                <a16:creationId xmlns:a16="http://schemas.microsoft.com/office/drawing/2014/main" id="{2134FCBC-4AFD-4FB8-82F7-2A553665CABE}"/>
              </a:ext>
            </a:extLst>
          </p:cNvPr>
          <p:cNvGraphicFramePr>
            <a:graphicFrameLocks noGrp="1"/>
          </p:cNvGraphicFramePr>
          <p:nvPr/>
        </p:nvGraphicFramePr>
        <p:xfrm>
          <a:off x="6108814" y="567905"/>
          <a:ext cx="2355830" cy="1463040"/>
        </p:xfrm>
        <a:graphic>
          <a:graphicData uri="http://schemas.openxmlformats.org/drawingml/2006/table">
            <a:tbl>
              <a:tblPr firstRow="1" bandRow="1"/>
              <a:tblGrid>
                <a:gridCol w="1177915">
                  <a:extLst>
                    <a:ext uri="{9D8B030D-6E8A-4147-A177-3AD203B41FA5}">
                      <a16:colId xmlns:a16="http://schemas.microsoft.com/office/drawing/2014/main" val="4115621734"/>
                    </a:ext>
                  </a:extLst>
                </a:gridCol>
                <a:gridCol w="1177915">
                  <a:extLst>
                    <a:ext uri="{9D8B030D-6E8A-4147-A177-3AD203B41FA5}">
                      <a16:colId xmlns:a16="http://schemas.microsoft.com/office/drawing/2014/main" val="277976456"/>
                    </a:ext>
                  </a:extLst>
                </a:gridCol>
              </a:tblGrid>
              <a:tr h="717989">
                <a:tc>
                  <a:txBody>
                    <a:bodyPr/>
                    <a:lstStyle/>
                    <a:p>
                      <a:pPr algn="ctr"/>
                      <a:r>
                        <a:rPr lang="es-ES" sz="1400" dirty="0">
                          <a:latin typeface="Calibri" panose="020F0502020204030204" pitchFamily="34" charset="0"/>
                          <a:cs typeface="Calibri" panose="020F0502020204030204" pitchFamily="34" charset="0"/>
                        </a:rPr>
                        <a:t>Verdadero Positivo</a:t>
                      </a:r>
                    </a:p>
                    <a:p>
                      <a:pPr algn="ctr"/>
                      <a:r>
                        <a:rPr lang="es-ES" sz="1400" dirty="0">
                          <a:latin typeface="Calibri" panose="020F0502020204030204" pitchFamily="34" charset="0"/>
                          <a:cs typeface="Calibri" panose="020F0502020204030204" pitchFamily="34" charset="0"/>
                        </a:rPr>
                        <a:t>(TP)</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Falso Positivo</a:t>
                      </a:r>
                    </a:p>
                    <a:p>
                      <a:pPr algn="ctr"/>
                      <a:r>
                        <a:rPr lang="es-ES" sz="1400" dirty="0">
                          <a:latin typeface="Calibri" panose="020F0502020204030204" pitchFamily="34" charset="0"/>
                          <a:cs typeface="Calibri" panose="020F0502020204030204" pitchFamily="34" charset="0"/>
                        </a:rPr>
                        <a:t>(FP)</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45690252"/>
                  </a:ext>
                </a:extLst>
              </a:tr>
              <a:tr h="717989">
                <a:tc>
                  <a:txBody>
                    <a:bodyPr/>
                    <a:lstStyle/>
                    <a:p>
                      <a:pPr algn="ctr"/>
                      <a:r>
                        <a:rPr lang="es-ES" sz="1400" dirty="0">
                          <a:latin typeface="Calibri" panose="020F0502020204030204" pitchFamily="34" charset="0"/>
                          <a:cs typeface="Calibri" panose="020F0502020204030204" pitchFamily="34" charset="0"/>
                        </a:rPr>
                        <a:t>Falso Negativo</a:t>
                      </a:r>
                    </a:p>
                    <a:p>
                      <a:pPr algn="ctr"/>
                      <a:r>
                        <a:rPr lang="es-ES" sz="1400" dirty="0">
                          <a:latin typeface="Calibri" panose="020F0502020204030204" pitchFamily="34" charset="0"/>
                          <a:cs typeface="Calibri" panose="020F0502020204030204" pitchFamily="34" charset="0"/>
                        </a:rPr>
                        <a:t>(FN)</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Verdadero Negativo</a:t>
                      </a:r>
                    </a:p>
                    <a:p>
                      <a:pPr algn="ctr"/>
                      <a:r>
                        <a:rPr lang="es-ES" sz="1400" dirty="0">
                          <a:latin typeface="Calibri" panose="020F0502020204030204" pitchFamily="34" charset="0"/>
                          <a:cs typeface="Calibri" panose="020F0502020204030204" pitchFamily="34" charset="0"/>
                        </a:rPr>
                        <a:t>(TN)</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05339163"/>
                  </a:ext>
                </a:extLst>
              </a:tr>
            </a:tbl>
          </a:graphicData>
        </a:graphic>
      </p:graphicFrame>
      <p:sp>
        <p:nvSpPr>
          <p:cNvPr id="10" name="CuadroTexto 9">
            <a:extLst>
              <a:ext uri="{FF2B5EF4-FFF2-40B4-BE49-F238E27FC236}">
                <a16:creationId xmlns:a16="http://schemas.microsoft.com/office/drawing/2014/main" id="{2A58D6B6-7D04-48B1-896A-F334E6EB047D}"/>
              </a:ext>
            </a:extLst>
          </p:cNvPr>
          <p:cNvSpPr txBox="1"/>
          <p:nvPr/>
        </p:nvSpPr>
        <p:spPr>
          <a:xfrm>
            <a:off x="5492968" y="2099835"/>
            <a:ext cx="4191289" cy="2215991"/>
          </a:xfrm>
          <a:prstGeom prst="rect">
            <a:avLst/>
          </a:prstGeom>
          <a:noFill/>
        </p:spPr>
        <p:txBody>
          <a:bodyPr wrap="square">
            <a:spAutoFit/>
          </a:bodyPr>
          <a:lstStyle/>
          <a:p>
            <a:r>
              <a:rPr lang="es-ES" sz="1800" dirty="0">
                <a:latin typeface="Calibri" panose="020F0502020204030204" pitchFamily="34" charset="0"/>
                <a:cs typeface="Calibri" panose="020F0502020204030204" pitchFamily="34" charset="0"/>
              </a:rPr>
              <a:t> </a:t>
            </a:r>
          </a:p>
          <a:p>
            <a:r>
              <a:rPr lang="es-ES" sz="1800" dirty="0">
                <a:latin typeface="Calibri" panose="020F0502020204030204" pitchFamily="34" charset="0"/>
                <a:cs typeface="Calibri" panose="020F0502020204030204" pitchFamily="34" charset="0"/>
              </a:rPr>
              <a:t>Precisión =      Valores positivos 		  correctamente predichos</a:t>
            </a:r>
          </a:p>
          <a:p>
            <a:r>
              <a:rPr lang="es-ES" sz="1800" dirty="0">
                <a:latin typeface="Calibri" panose="020F0502020204030204" pitchFamily="34" charset="0"/>
                <a:cs typeface="Calibri" panose="020F0502020204030204" pitchFamily="34" charset="0"/>
              </a:rPr>
              <a:t>	Total valores efectivamente</a:t>
            </a:r>
          </a:p>
          <a:p>
            <a:r>
              <a:rPr lang="es-ES" sz="1800" dirty="0">
                <a:latin typeface="Calibri" panose="020F0502020204030204" pitchFamily="34" charset="0"/>
                <a:cs typeface="Calibri" panose="020F0502020204030204" pitchFamily="34" charset="0"/>
              </a:rPr>
              <a:t>	           son Positivos</a:t>
            </a:r>
          </a:p>
          <a:p>
            <a:endParaRPr lang="es-ES" sz="105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Precisión =       TP                                 		     TP + FN </a:t>
            </a:r>
            <a:endParaRPr lang="es-ES" dirty="0">
              <a:latin typeface="Calibri" panose="020F0502020204030204" pitchFamily="34" charset="0"/>
              <a:cs typeface="Calibri" panose="020F0502020204030204" pitchFamily="34" charset="0"/>
            </a:endParaRPr>
          </a:p>
        </p:txBody>
      </p:sp>
      <p:cxnSp>
        <p:nvCxnSpPr>
          <p:cNvPr id="6" name="Conector recto 5">
            <a:extLst>
              <a:ext uri="{FF2B5EF4-FFF2-40B4-BE49-F238E27FC236}">
                <a16:creationId xmlns:a16="http://schemas.microsoft.com/office/drawing/2014/main" id="{08A86A30-602C-4E0F-B36D-902543635DB1}"/>
              </a:ext>
            </a:extLst>
          </p:cNvPr>
          <p:cNvCxnSpPr>
            <a:cxnSpLocks/>
          </p:cNvCxnSpPr>
          <p:nvPr/>
        </p:nvCxnSpPr>
        <p:spPr>
          <a:xfrm>
            <a:off x="6464300" y="2963334"/>
            <a:ext cx="2565400" cy="0"/>
          </a:xfrm>
          <a:prstGeom prst="line">
            <a:avLst/>
          </a:prstGeom>
        </p:spPr>
        <p:style>
          <a:lnRef idx="1">
            <a:schemeClr val="dk1"/>
          </a:lnRef>
          <a:fillRef idx="0">
            <a:schemeClr val="dk1"/>
          </a:fillRef>
          <a:effectRef idx="0">
            <a:schemeClr val="dk1"/>
          </a:effectRef>
          <a:fontRef idx="minor">
            <a:schemeClr val="tx1"/>
          </a:fontRef>
        </p:style>
      </p:cxnSp>
      <p:sp>
        <p:nvSpPr>
          <p:cNvPr id="13" name="Rectángulo: esquinas redondeadas 12">
            <a:extLst>
              <a:ext uri="{FF2B5EF4-FFF2-40B4-BE49-F238E27FC236}">
                <a16:creationId xmlns:a16="http://schemas.microsoft.com/office/drawing/2014/main" id="{18DBB452-818B-4375-8308-460DE584750D}"/>
              </a:ext>
            </a:extLst>
          </p:cNvPr>
          <p:cNvSpPr/>
          <p:nvPr/>
        </p:nvSpPr>
        <p:spPr>
          <a:xfrm>
            <a:off x="5492968" y="2237615"/>
            <a:ext cx="3594732" cy="203683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20" name="Google Shape;147;p26" descr="Imagen que contiene Logotipo&#10;&#10;Descripción generada automáticamente">
            <a:extLst>
              <a:ext uri="{FF2B5EF4-FFF2-40B4-BE49-F238E27FC236}">
                <a16:creationId xmlns:a16="http://schemas.microsoft.com/office/drawing/2014/main" id="{348C544A-0FED-5689-623F-73F696C87383}"/>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21" name="Google Shape;148;p26">
            <a:extLst>
              <a:ext uri="{FF2B5EF4-FFF2-40B4-BE49-F238E27FC236}">
                <a16:creationId xmlns:a16="http://schemas.microsoft.com/office/drawing/2014/main" id="{564A15B4-E951-014A-A4F4-06D0DE43B769}"/>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22" name="Google Shape;149;p26">
            <a:extLst>
              <a:ext uri="{FF2B5EF4-FFF2-40B4-BE49-F238E27FC236}">
                <a16:creationId xmlns:a16="http://schemas.microsoft.com/office/drawing/2014/main" id="{601C8331-2785-AD2E-E776-6E4A7C40E8B4}"/>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23" name="Google Shape;150;p26">
            <a:extLst>
              <a:ext uri="{FF2B5EF4-FFF2-40B4-BE49-F238E27FC236}">
                <a16:creationId xmlns:a16="http://schemas.microsoft.com/office/drawing/2014/main" id="{4A0A236C-D1B9-FE7D-6FFC-6E2899C9F452}"/>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9" name="Google Shape;195;p29" descr="Código QR&#10;&#10;Descripción generada automáticamente">
            <a:extLst>
              <a:ext uri="{FF2B5EF4-FFF2-40B4-BE49-F238E27FC236}">
                <a16:creationId xmlns:a16="http://schemas.microsoft.com/office/drawing/2014/main" id="{70088477-E01B-55E2-F163-55486CD13E64}"/>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sp>
        <p:nvSpPr>
          <p:cNvPr id="28" name="Google Shape;179;p28">
            <a:extLst>
              <a:ext uri="{FF2B5EF4-FFF2-40B4-BE49-F238E27FC236}">
                <a16:creationId xmlns:a16="http://schemas.microsoft.com/office/drawing/2014/main" id="{19319ADD-61C4-5C63-6687-5E9D1F7CB39C}"/>
              </a:ext>
            </a:extLst>
          </p:cNvPr>
          <p:cNvSpPr txBox="1"/>
          <p:nvPr/>
        </p:nvSpPr>
        <p:spPr>
          <a:xfrm>
            <a:off x="221400" y="768574"/>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AR" sz="2400" dirty="0">
                <a:solidFill>
                  <a:srgbClr val="7F4EBD"/>
                </a:solidFill>
                <a:latin typeface="Calibri"/>
                <a:ea typeface="Calibri"/>
                <a:cs typeface="Calibri"/>
                <a:sym typeface="Calibri"/>
              </a:rPr>
              <a:t>Exhaustividad (</a:t>
            </a:r>
            <a:r>
              <a:rPr lang="es-AR" sz="2400" dirty="0" err="1">
                <a:solidFill>
                  <a:srgbClr val="7F4EBD"/>
                </a:solidFill>
                <a:latin typeface="Calibri"/>
                <a:ea typeface="Calibri"/>
                <a:cs typeface="Calibri"/>
                <a:sym typeface="Calibri"/>
              </a:rPr>
              <a:t>Recall</a:t>
            </a:r>
            <a:r>
              <a:rPr lang="es-AR" sz="2400" dirty="0">
                <a:solidFill>
                  <a:srgbClr val="7F4EBD"/>
                </a:solidFill>
                <a:latin typeface="Calibri"/>
                <a:ea typeface="Calibri"/>
                <a:cs typeface="Calibri"/>
                <a:sym typeface="Calibri"/>
              </a:rPr>
              <a:t>)</a:t>
            </a: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sz="2400" dirty="0">
              <a:solidFill>
                <a:srgbClr val="7F4EBD"/>
              </a:solidFill>
              <a:latin typeface="Calibri"/>
              <a:ea typeface="Calibri"/>
              <a:cs typeface="Calibri"/>
              <a:sym typeface="Calibri"/>
            </a:endParaRPr>
          </a:p>
        </p:txBody>
      </p:sp>
      <p:sp>
        <p:nvSpPr>
          <p:cNvPr id="29" name="CuadroTexto 28">
            <a:extLst>
              <a:ext uri="{FF2B5EF4-FFF2-40B4-BE49-F238E27FC236}">
                <a16:creationId xmlns:a16="http://schemas.microsoft.com/office/drawing/2014/main" id="{391D35EF-E3D0-2F27-F376-0E5A6670BA1E}"/>
              </a:ext>
            </a:extLst>
          </p:cNvPr>
          <p:cNvSpPr txBox="1"/>
          <p:nvPr/>
        </p:nvSpPr>
        <p:spPr>
          <a:xfrm>
            <a:off x="221400" y="1142123"/>
            <a:ext cx="5229790" cy="3046988"/>
          </a:xfrm>
          <a:prstGeom prst="rect">
            <a:avLst/>
          </a:prstGeom>
          <a:noFill/>
        </p:spPr>
        <p:txBody>
          <a:bodyPr wrap="square" rtlCol="0">
            <a:spAutoFit/>
          </a:bodyPr>
          <a:lstStyle/>
          <a:p>
            <a:pPr algn="just"/>
            <a:r>
              <a:rPr lang="es-AR" sz="1600" dirty="0">
                <a:solidFill>
                  <a:schemeClr val="tx1"/>
                </a:solidFill>
                <a:latin typeface="Calibri" panose="020F0502020204030204" pitchFamily="34" charset="0"/>
                <a:cs typeface="Calibri" panose="020F0502020204030204" pitchFamily="34" charset="0"/>
              </a:rPr>
              <a:t>Exhaustividad (</a:t>
            </a:r>
            <a:r>
              <a:rPr lang="es-AR" sz="1600" dirty="0" err="1">
                <a:solidFill>
                  <a:schemeClr val="tx1"/>
                </a:solidFill>
                <a:latin typeface="Calibri" panose="020F0502020204030204" pitchFamily="34" charset="0"/>
                <a:cs typeface="Calibri" panose="020F0502020204030204" pitchFamily="34" charset="0"/>
              </a:rPr>
              <a:t>Recall</a:t>
            </a:r>
            <a:r>
              <a:rPr lang="es-AR" sz="1600" dirty="0">
                <a:solidFill>
                  <a:schemeClr val="tx1"/>
                </a:solidFill>
                <a:latin typeface="Calibri" panose="020F0502020204030204" pitchFamily="34" charset="0"/>
                <a:cs typeface="Calibri" panose="020F0502020204030204" pitchFamily="34" charset="0"/>
              </a:rPr>
              <a:t>) es la métrica que calcula la cantidad de valores positivos predichos correctamente sobre la cantidad total de valores positivos, es decir cuántos valores positivos son correctamente identificados. </a:t>
            </a:r>
          </a:p>
          <a:p>
            <a:pPr algn="just"/>
            <a:endParaRPr lang="es-AR" sz="1600" dirty="0">
              <a:solidFill>
                <a:schemeClr val="tx1"/>
              </a:solidFill>
              <a:latin typeface="Calibri" panose="020F0502020204030204" pitchFamily="34" charset="0"/>
              <a:cs typeface="Calibri" panose="020F0502020204030204" pitchFamily="34" charset="0"/>
            </a:endParaRPr>
          </a:p>
          <a:p>
            <a:pPr algn="just"/>
            <a:r>
              <a:rPr lang="es-AR" sz="1600" dirty="0">
                <a:solidFill>
                  <a:schemeClr val="tx1"/>
                </a:solidFill>
                <a:latin typeface="Calibri" panose="020F0502020204030204" pitchFamily="34" charset="0"/>
                <a:cs typeface="Calibri" panose="020F0502020204030204" pitchFamily="34" charset="0"/>
              </a:rPr>
              <a:t>Está métrica es útil cuando para el problema que tenemos nos interesa que identifique correctamente todos los positivos, más allá de la identificación equivocada de negativos. Por ejemplo en una predicción de </a:t>
            </a:r>
            <a:r>
              <a:rPr lang="es-AR" sz="1600" dirty="0" err="1">
                <a:solidFill>
                  <a:schemeClr val="tx1"/>
                </a:solidFill>
                <a:latin typeface="Calibri" panose="020F0502020204030204" pitchFamily="34" charset="0"/>
                <a:cs typeface="Calibri" panose="020F0502020204030204" pitchFamily="34" charset="0"/>
              </a:rPr>
              <a:t>covid</a:t>
            </a:r>
            <a:r>
              <a:rPr lang="es-AR" sz="1600" dirty="0">
                <a:solidFill>
                  <a:schemeClr val="tx1"/>
                </a:solidFill>
                <a:latin typeface="Calibri" panose="020F0502020204030204" pitchFamily="34" charset="0"/>
                <a:cs typeface="Calibri" panose="020F0502020204030204" pitchFamily="34" charset="0"/>
              </a:rPr>
              <a:t>, si hay caso que se predice positivo pero en realidad era negativo, no hay problema, pero si es importante que todos los positivos sean correctamente predichos.</a:t>
            </a:r>
            <a:endParaRPr lang="es-AR" sz="1600" dirty="0">
              <a:solidFill>
                <a:srgbClr val="4A555F"/>
              </a:solidFill>
              <a:latin typeface="Calibri" panose="020F0502020204030204" pitchFamily="34" charset="0"/>
              <a:cs typeface="Calibri" panose="020F0502020204030204" pitchFamily="34" charset="0"/>
            </a:endParaRPr>
          </a:p>
        </p:txBody>
      </p:sp>
      <p:cxnSp>
        <p:nvCxnSpPr>
          <p:cNvPr id="33" name="Conector recto 32">
            <a:extLst>
              <a:ext uri="{FF2B5EF4-FFF2-40B4-BE49-F238E27FC236}">
                <a16:creationId xmlns:a16="http://schemas.microsoft.com/office/drawing/2014/main" id="{512E5D2B-6242-F816-31B4-631D4D624DAC}"/>
              </a:ext>
            </a:extLst>
          </p:cNvPr>
          <p:cNvCxnSpPr>
            <a:cxnSpLocks/>
          </p:cNvCxnSpPr>
          <p:nvPr/>
        </p:nvCxnSpPr>
        <p:spPr>
          <a:xfrm>
            <a:off x="6633620" y="3944877"/>
            <a:ext cx="916529" cy="0"/>
          </a:xfrm>
          <a:prstGeom prst="line">
            <a:avLst/>
          </a:prstGeom>
        </p:spPr>
        <p:style>
          <a:lnRef idx="1">
            <a:schemeClr val="dk1"/>
          </a:lnRef>
          <a:fillRef idx="0">
            <a:schemeClr val="dk1"/>
          </a:fillRef>
          <a:effectRef idx="0">
            <a:schemeClr val="dk1"/>
          </a:effectRef>
          <a:fontRef idx="minor">
            <a:schemeClr val="tx1"/>
          </a:fontRef>
        </p:style>
      </p:cxnSp>
      <p:sp>
        <p:nvSpPr>
          <p:cNvPr id="4" name="Elipse 3">
            <a:extLst>
              <a:ext uri="{FF2B5EF4-FFF2-40B4-BE49-F238E27FC236}">
                <a16:creationId xmlns:a16="http://schemas.microsoft.com/office/drawing/2014/main" id="{9DAFD41A-10FE-0363-4A75-FB0A442C0B71}"/>
              </a:ext>
            </a:extLst>
          </p:cNvPr>
          <p:cNvSpPr/>
          <p:nvPr/>
        </p:nvSpPr>
        <p:spPr>
          <a:xfrm>
            <a:off x="6021125" y="453605"/>
            <a:ext cx="1268675" cy="1669709"/>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24" name="CuadroTexto 23">
            <a:extLst>
              <a:ext uri="{FF2B5EF4-FFF2-40B4-BE49-F238E27FC236}">
                <a16:creationId xmlns:a16="http://schemas.microsoft.com/office/drawing/2014/main" id="{D3E0CF52-E49A-9160-8575-EDBB26A17B94}"/>
              </a:ext>
            </a:extLst>
          </p:cNvPr>
          <p:cNvSpPr txBox="1"/>
          <p:nvPr/>
        </p:nvSpPr>
        <p:spPr>
          <a:xfrm>
            <a:off x="5429402" y="1054347"/>
            <a:ext cx="1624249" cy="461665"/>
          </a:xfrm>
          <a:prstGeom prst="rect">
            <a:avLst/>
          </a:prstGeom>
          <a:noFill/>
        </p:spPr>
        <p:txBody>
          <a:bodyPr wrap="square" rtlCol="0">
            <a:spAutoFit/>
          </a:bodyPr>
          <a:lstStyle/>
          <a:p>
            <a:r>
              <a:rPr lang="es-ES" sz="1200" dirty="0">
                <a:latin typeface="Calibri" panose="020F0502020204030204" pitchFamily="34" charset="0"/>
                <a:cs typeface="Calibri" panose="020F0502020204030204" pitchFamily="34" charset="0"/>
              </a:rPr>
              <a:t>Valor</a:t>
            </a:r>
          </a:p>
          <a:p>
            <a:r>
              <a:rPr lang="es-ES" sz="1200" dirty="0">
                <a:latin typeface="Calibri" panose="020F0502020204030204" pitchFamily="34" charset="0"/>
                <a:cs typeface="Calibri" panose="020F0502020204030204" pitchFamily="34" charset="0"/>
              </a:rPr>
              <a:t>Predicho</a:t>
            </a:r>
            <a:endParaRPr lang="es-AR" sz="1200" dirty="0">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88B700DC-C2E1-85B2-AEF5-2C0B0807D857}"/>
              </a:ext>
            </a:extLst>
          </p:cNvPr>
          <p:cNvSpPr txBox="1"/>
          <p:nvPr/>
        </p:nvSpPr>
        <p:spPr>
          <a:xfrm>
            <a:off x="6933412" y="2000959"/>
            <a:ext cx="1391195" cy="276999"/>
          </a:xfrm>
          <a:prstGeom prst="rect">
            <a:avLst/>
          </a:prstGeom>
          <a:noFill/>
        </p:spPr>
        <p:txBody>
          <a:bodyPr wrap="square" rtlCol="0">
            <a:spAutoFit/>
          </a:bodyPr>
          <a:lstStyle/>
          <a:p>
            <a:r>
              <a:rPr lang="es-ES" sz="1200" dirty="0">
                <a:latin typeface="Calibri" panose="020F0502020204030204" pitchFamily="34" charset="0"/>
                <a:cs typeface="Calibri" panose="020F0502020204030204" pitchFamily="34" charset="0"/>
              </a:rPr>
              <a:t>Valor Real</a:t>
            </a:r>
            <a:endParaRPr lang="es-A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79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128017" y="0"/>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9" name="Google Shape;179;p28"/>
          <p:cNvSpPr txBox="1"/>
          <p:nvPr/>
        </p:nvSpPr>
        <p:spPr>
          <a:xfrm>
            <a:off x="221456" y="389714"/>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Métricas de evaluación - Clasificación </a:t>
            </a:r>
            <a:endParaRPr sz="2400" dirty="0">
              <a:solidFill>
                <a:srgbClr val="7F4EBD"/>
              </a:solidFill>
              <a:latin typeface="Calibri"/>
              <a:ea typeface="Calibri"/>
              <a:cs typeface="Calibri"/>
              <a:sym typeface="Calibri"/>
            </a:endParaRPr>
          </a:p>
        </p:txBody>
      </p:sp>
      <p:sp>
        <p:nvSpPr>
          <p:cNvPr id="180" name="Google Shape;180;p28"/>
          <p:cNvSpPr/>
          <p:nvPr/>
        </p:nvSpPr>
        <p:spPr>
          <a:xfrm>
            <a:off x="293227" y="771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aphicFrame>
        <p:nvGraphicFramePr>
          <p:cNvPr id="2" name="Tabla 4">
            <a:extLst>
              <a:ext uri="{FF2B5EF4-FFF2-40B4-BE49-F238E27FC236}">
                <a16:creationId xmlns:a16="http://schemas.microsoft.com/office/drawing/2014/main" id="{2134FCBC-4AFD-4FB8-82F7-2A553665CABE}"/>
              </a:ext>
            </a:extLst>
          </p:cNvPr>
          <p:cNvGraphicFramePr>
            <a:graphicFrameLocks noGrp="1"/>
          </p:cNvGraphicFramePr>
          <p:nvPr>
            <p:extLst>
              <p:ext uri="{D42A27DB-BD31-4B8C-83A1-F6EECF244321}">
                <p14:modId xmlns:p14="http://schemas.microsoft.com/office/powerpoint/2010/main" val="2902124002"/>
              </p:ext>
            </p:extLst>
          </p:nvPr>
        </p:nvGraphicFramePr>
        <p:xfrm>
          <a:off x="6108814" y="567905"/>
          <a:ext cx="2355830" cy="1463040"/>
        </p:xfrm>
        <a:graphic>
          <a:graphicData uri="http://schemas.openxmlformats.org/drawingml/2006/table">
            <a:tbl>
              <a:tblPr firstRow="1" bandRow="1"/>
              <a:tblGrid>
                <a:gridCol w="1177915">
                  <a:extLst>
                    <a:ext uri="{9D8B030D-6E8A-4147-A177-3AD203B41FA5}">
                      <a16:colId xmlns:a16="http://schemas.microsoft.com/office/drawing/2014/main" val="4115621734"/>
                    </a:ext>
                  </a:extLst>
                </a:gridCol>
                <a:gridCol w="1177915">
                  <a:extLst>
                    <a:ext uri="{9D8B030D-6E8A-4147-A177-3AD203B41FA5}">
                      <a16:colId xmlns:a16="http://schemas.microsoft.com/office/drawing/2014/main" val="277976456"/>
                    </a:ext>
                  </a:extLst>
                </a:gridCol>
              </a:tblGrid>
              <a:tr h="717989">
                <a:tc>
                  <a:txBody>
                    <a:bodyPr/>
                    <a:lstStyle/>
                    <a:p>
                      <a:pPr algn="ctr"/>
                      <a:r>
                        <a:rPr lang="es-ES" sz="1400" dirty="0">
                          <a:latin typeface="Calibri" panose="020F0502020204030204" pitchFamily="34" charset="0"/>
                          <a:cs typeface="Calibri" panose="020F0502020204030204" pitchFamily="34" charset="0"/>
                        </a:rPr>
                        <a:t>Verdadero Positivo</a:t>
                      </a:r>
                    </a:p>
                    <a:p>
                      <a:pPr algn="ctr"/>
                      <a:r>
                        <a:rPr lang="es-ES" sz="1400" dirty="0">
                          <a:latin typeface="Calibri" panose="020F0502020204030204" pitchFamily="34" charset="0"/>
                          <a:cs typeface="Calibri" panose="020F0502020204030204" pitchFamily="34" charset="0"/>
                        </a:rPr>
                        <a:t>(TP)</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Falso Positivo</a:t>
                      </a:r>
                    </a:p>
                    <a:p>
                      <a:pPr algn="ctr"/>
                      <a:r>
                        <a:rPr lang="es-ES" sz="1400" dirty="0">
                          <a:latin typeface="Calibri" panose="020F0502020204030204" pitchFamily="34" charset="0"/>
                          <a:cs typeface="Calibri" panose="020F0502020204030204" pitchFamily="34" charset="0"/>
                        </a:rPr>
                        <a:t>(FP)</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45690252"/>
                  </a:ext>
                </a:extLst>
              </a:tr>
              <a:tr h="717989">
                <a:tc>
                  <a:txBody>
                    <a:bodyPr/>
                    <a:lstStyle/>
                    <a:p>
                      <a:pPr algn="ctr"/>
                      <a:r>
                        <a:rPr lang="es-ES" sz="1400" dirty="0">
                          <a:latin typeface="Calibri" panose="020F0502020204030204" pitchFamily="34" charset="0"/>
                          <a:cs typeface="Calibri" panose="020F0502020204030204" pitchFamily="34" charset="0"/>
                        </a:rPr>
                        <a:t>Falso Negativo</a:t>
                      </a:r>
                    </a:p>
                    <a:p>
                      <a:pPr algn="ctr"/>
                      <a:r>
                        <a:rPr lang="es-ES" sz="1400" dirty="0">
                          <a:latin typeface="Calibri" panose="020F0502020204030204" pitchFamily="34" charset="0"/>
                          <a:cs typeface="Calibri" panose="020F0502020204030204" pitchFamily="34" charset="0"/>
                        </a:rPr>
                        <a:t>(FN)</a:t>
                      </a:r>
                      <a:endParaRPr lang="es-AR" sz="1400" dirty="0">
                        <a:latin typeface="Calibri" panose="020F0502020204030204" pitchFamily="34" charset="0"/>
                        <a:cs typeface="Calibri" panose="020F0502020204030204" pitchFamily="34" charset="0"/>
                      </a:endParaRPr>
                    </a:p>
                  </a:txBody>
                  <a:tcPr anchor="ctr"/>
                </a:tc>
                <a:tc>
                  <a:txBody>
                    <a:bodyPr/>
                    <a:lstStyle/>
                    <a:p>
                      <a:pPr algn="ctr"/>
                      <a:r>
                        <a:rPr lang="es-ES" sz="1400" dirty="0">
                          <a:latin typeface="Calibri" panose="020F0502020204030204" pitchFamily="34" charset="0"/>
                          <a:cs typeface="Calibri" panose="020F0502020204030204" pitchFamily="34" charset="0"/>
                        </a:rPr>
                        <a:t>Verdadero Negativo</a:t>
                      </a:r>
                    </a:p>
                    <a:p>
                      <a:pPr algn="ctr"/>
                      <a:r>
                        <a:rPr lang="es-ES" sz="1400" dirty="0">
                          <a:latin typeface="Calibri" panose="020F0502020204030204" pitchFamily="34" charset="0"/>
                          <a:cs typeface="Calibri" panose="020F0502020204030204" pitchFamily="34" charset="0"/>
                        </a:rPr>
                        <a:t>(TN)</a:t>
                      </a:r>
                      <a:endParaRPr lang="es-AR"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05339163"/>
                  </a:ext>
                </a:extLst>
              </a:tr>
            </a:tbl>
          </a:graphicData>
        </a:graphic>
      </p:graphicFrame>
      <p:sp>
        <p:nvSpPr>
          <p:cNvPr id="10" name="CuadroTexto 9">
            <a:extLst>
              <a:ext uri="{FF2B5EF4-FFF2-40B4-BE49-F238E27FC236}">
                <a16:creationId xmlns:a16="http://schemas.microsoft.com/office/drawing/2014/main" id="{2A58D6B6-7D04-48B1-896A-F334E6EB047D}"/>
              </a:ext>
            </a:extLst>
          </p:cNvPr>
          <p:cNvSpPr txBox="1"/>
          <p:nvPr/>
        </p:nvSpPr>
        <p:spPr>
          <a:xfrm>
            <a:off x="5492968" y="2099835"/>
            <a:ext cx="4191289" cy="2215991"/>
          </a:xfrm>
          <a:prstGeom prst="rect">
            <a:avLst/>
          </a:prstGeom>
          <a:noFill/>
        </p:spPr>
        <p:txBody>
          <a:bodyPr wrap="square">
            <a:spAutoFit/>
          </a:bodyPr>
          <a:lstStyle/>
          <a:p>
            <a:r>
              <a:rPr lang="es-ES" sz="1800" dirty="0">
                <a:latin typeface="Calibri" panose="020F0502020204030204" pitchFamily="34" charset="0"/>
                <a:cs typeface="Calibri" panose="020F0502020204030204" pitchFamily="34" charset="0"/>
              </a:rPr>
              <a:t> </a:t>
            </a:r>
          </a:p>
          <a:p>
            <a:r>
              <a:rPr lang="es-ES" sz="1800" dirty="0">
                <a:latin typeface="Calibri" panose="020F0502020204030204" pitchFamily="34" charset="0"/>
                <a:cs typeface="Calibri" panose="020F0502020204030204" pitchFamily="34" charset="0"/>
              </a:rPr>
              <a:t>Precisión =      Valores positivos 		  correctamente predichos</a:t>
            </a:r>
          </a:p>
          <a:p>
            <a:r>
              <a:rPr lang="es-ES" sz="1800" dirty="0">
                <a:latin typeface="Calibri" panose="020F0502020204030204" pitchFamily="34" charset="0"/>
                <a:cs typeface="Calibri" panose="020F0502020204030204" pitchFamily="34" charset="0"/>
              </a:rPr>
              <a:t>	   Total valores predichos</a:t>
            </a:r>
          </a:p>
          <a:p>
            <a:r>
              <a:rPr lang="es-ES" sz="1800" dirty="0">
                <a:latin typeface="Calibri" panose="020F0502020204030204" pitchFamily="34" charset="0"/>
                <a:cs typeface="Calibri" panose="020F0502020204030204" pitchFamily="34" charset="0"/>
              </a:rPr>
              <a:t>	           como Positivos</a:t>
            </a:r>
          </a:p>
          <a:p>
            <a:endParaRPr lang="es-ES" sz="105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Precisión =       TP                                 		     TP + FP </a:t>
            </a:r>
            <a:endParaRPr lang="es-ES" dirty="0">
              <a:latin typeface="Calibri" panose="020F0502020204030204" pitchFamily="34" charset="0"/>
              <a:cs typeface="Calibri" panose="020F0502020204030204" pitchFamily="34" charset="0"/>
            </a:endParaRPr>
          </a:p>
        </p:txBody>
      </p:sp>
      <p:cxnSp>
        <p:nvCxnSpPr>
          <p:cNvPr id="6" name="Conector recto 5">
            <a:extLst>
              <a:ext uri="{FF2B5EF4-FFF2-40B4-BE49-F238E27FC236}">
                <a16:creationId xmlns:a16="http://schemas.microsoft.com/office/drawing/2014/main" id="{08A86A30-602C-4E0F-B36D-902543635DB1}"/>
              </a:ext>
            </a:extLst>
          </p:cNvPr>
          <p:cNvCxnSpPr>
            <a:cxnSpLocks/>
          </p:cNvCxnSpPr>
          <p:nvPr/>
        </p:nvCxnSpPr>
        <p:spPr>
          <a:xfrm>
            <a:off x="6633620" y="2963334"/>
            <a:ext cx="2396080" cy="0"/>
          </a:xfrm>
          <a:prstGeom prst="line">
            <a:avLst/>
          </a:prstGeom>
        </p:spPr>
        <p:style>
          <a:lnRef idx="1">
            <a:schemeClr val="dk1"/>
          </a:lnRef>
          <a:fillRef idx="0">
            <a:schemeClr val="dk1"/>
          </a:fillRef>
          <a:effectRef idx="0">
            <a:schemeClr val="dk1"/>
          </a:effectRef>
          <a:fontRef idx="minor">
            <a:schemeClr val="tx1"/>
          </a:fontRef>
        </p:style>
      </p:cxnSp>
      <p:sp>
        <p:nvSpPr>
          <p:cNvPr id="13" name="Rectángulo: esquinas redondeadas 12">
            <a:extLst>
              <a:ext uri="{FF2B5EF4-FFF2-40B4-BE49-F238E27FC236}">
                <a16:creationId xmlns:a16="http://schemas.microsoft.com/office/drawing/2014/main" id="{18DBB452-818B-4375-8308-460DE584750D}"/>
              </a:ext>
            </a:extLst>
          </p:cNvPr>
          <p:cNvSpPr/>
          <p:nvPr/>
        </p:nvSpPr>
        <p:spPr>
          <a:xfrm>
            <a:off x="5492968" y="2237615"/>
            <a:ext cx="3594732" cy="203683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20" name="Google Shape;147;p26" descr="Imagen que contiene Logotipo&#10;&#10;Descripción generada automáticamente">
            <a:extLst>
              <a:ext uri="{FF2B5EF4-FFF2-40B4-BE49-F238E27FC236}">
                <a16:creationId xmlns:a16="http://schemas.microsoft.com/office/drawing/2014/main" id="{348C544A-0FED-5689-623F-73F696C87383}"/>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21" name="Google Shape;148;p26">
            <a:extLst>
              <a:ext uri="{FF2B5EF4-FFF2-40B4-BE49-F238E27FC236}">
                <a16:creationId xmlns:a16="http://schemas.microsoft.com/office/drawing/2014/main" id="{564A15B4-E951-014A-A4F4-06D0DE43B769}"/>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22" name="Google Shape;149;p26">
            <a:extLst>
              <a:ext uri="{FF2B5EF4-FFF2-40B4-BE49-F238E27FC236}">
                <a16:creationId xmlns:a16="http://schemas.microsoft.com/office/drawing/2014/main" id="{601C8331-2785-AD2E-E776-6E4A7C40E8B4}"/>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23" name="Google Shape;150;p26">
            <a:extLst>
              <a:ext uri="{FF2B5EF4-FFF2-40B4-BE49-F238E27FC236}">
                <a16:creationId xmlns:a16="http://schemas.microsoft.com/office/drawing/2014/main" id="{4A0A236C-D1B9-FE7D-6FFC-6E2899C9F452}"/>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9" name="Google Shape;195;p29" descr="Código QR&#10;&#10;Descripción generada automáticamente">
            <a:extLst>
              <a:ext uri="{FF2B5EF4-FFF2-40B4-BE49-F238E27FC236}">
                <a16:creationId xmlns:a16="http://schemas.microsoft.com/office/drawing/2014/main" id="{70088477-E01B-55E2-F163-55486CD13E64}"/>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sp>
        <p:nvSpPr>
          <p:cNvPr id="28" name="Google Shape;179;p28">
            <a:extLst>
              <a:ext uri="{FF2B5EF4-FFF2-40B4-BE49-F238E27FC236}">
                <a16:creationId xmlns:a16="http://schemas.microsoft.com/office/drawing/2014/main" id="{19319ADD-61C4-5C63-6687-5E9D1F7CB39C}"/>
              </a:ext>
            </a:extLst>
          </p:cNvPr>
          <p:cNvSpPr txBox="1"/>
          <p:nvPr/>
        </p:nvSpPr>
        <p:spPr>
          <a:xfrm>
            <a:off x="221400" y="792976"/>
            <a:ext cx="8922600" cy="4669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Precisión</a:t>
            </a:r>
          </a:p>
          <a:p>
            <a:pPr marL="0" marR="0" lvl="0" indent="0" algn="l" rtl="0">
              <a:spcBef>
                <a:spcPts val="0"/>
              </a:spcBef>
              <a:spcAft>
                <a:spcPts val="0"/>
              </a:spcAft>
              <a:buNone/>
            </a:pPr>
            <a:endParaRPr sz="2400" dirty="0">
              <a:solidFill>
                <a:srgbClr val="7F4EBD"/>
              </a:solidFill>
              <a:latin typeface="Calibri"/>
              <a:ea typeface="Calibri"/>
              <a:cs typeface="Calibri"/>
              <a:sym typeface="Calibri"/>
            </a:endParaRPr>
          </a:p>
        </p:txBody>
      </p:sp>
      <p:sp>
        <p:nvSpPr>
          <p:cNvPr id="29" name="CuadroTexto 28">
            <a:extLst>
              <a:ext uri="{FF2B5EF4-FFF2-40B4-BE49-F238E27FC236}">
                <a16:creationId xmlns:a16="http://schemas.microsoft.com/office/drawing/2014/main" id="{391D35EF-E3D0-2F27-F376-0E5A6670BA1E}"/>
              </a:ext>
            </a:extLst>
          </p:cNvPr>
          <p:cNvSpPr txBox="1"/>
          <p:nvPr/>
        </p:nvSpPr>
        <p:spPr>
          <a:xfrm>
            <a:off x="165403" y="1309169"/>
            <a:ext cx="5229790" cy="2893100"/>
          </a:xfrm>
          <a:prstGeom prst="rect">
            <a:avLst/>
          </a:prstGeom>
          <a:noFill/>
        </p:spPr>
        <p:txBody>
          <a:bodyPr wrap="square" rtlCol="0">
            <a:spAutoFit/>
          </a:bodyPr>
          <a:lstStyle/>
          <a:p>
            <a:pPr algn="just"/>
            <a:r>
              <a:rPr lang="es-AR" sz="1600" dirty="0">
                <a:solidFill>
                  <a:schemeClr val="tx1"/>
                </a:solidFill>
                <a:latin typeface="Calibri" panose="020F0502020204030204" pitchFamily="34" charset="0"/>
                <a:cs typeface="Calibri" panose="020F0502020204030204" pitchFamily="34" charset="0"/>
              </a:rPr>
              <a:t>Precisión es la métrica que calcula la cantidad de valores positivos predichos correctamente sobre la cantidad total de valores predichos como positivos, es decir, qué porcentaje de valores que se han clasificado como </a:t>
            </a:r>
            <a:r>
              <a:rPr lang="es-AR" sz="1600">
                <a:solidFill>
                  <a:schemeClr val="tx1"/>
                </a:solidFill>
                <a:latin typeface="Calibri" panose="020F0502020204030204" pitchFamily="34" charset="0"/>
                <a:cs typeface="Calibri" panose="020F0502020204030204" pitchFamily="34" charset="0"/>
              </a:rPr>
              <a:t>positivos que </a:t>
            </a:r>
            <a:r>
              <a:rPr lang="es-AR" sz="1600" dirty="0">
                <a:solidFill>
                  <a:schemeClr val="tx1"/>
                </a:solidFill>
                <a:latin typeface="Calibri" panose="020F0502020204030204" pitchFamily="34" charset="0"/>
                <a:cs typeface="Calibri" panose="020F0502020204030204" pitchFamily="34" charset="0"/>
              </a:rPr>
              <a:t>son realmente positivos</a:t>
            </a:r>
          </a:p>
          <a:p>
            <a:pPr algn="just"/>
            <a:endParaRPr lang="es-AR" sz="600" dirty="0">
              <a:solidFill>
                <a:schemeClr val="tx1"/>
              </a:solidFill>
              <a:latin typeface="Calibri" panose="020F0502020204030204" pitchFamily="34" charset="0"/>
              <a:cs typeface="Calibri" panose="020F0502020204030204" pitchFamily="34" charset="0"/>
            </a:endParaRPr>
          </a:p>
          <a:p>
            <a:pPr algn="just"/>
            <a:r>
              <a:rPr lang="es-AR" sz="1600" dirty="0">
                <a:solidFill>
                  <a:schemeClr val="tx1"/>
                </a:solidFill>
                <a:latin typeface="Calibri" panose="020F0502020204030204" pitchFamily="34" charset="0"/>
                <a:cs typeface="Calibri" panose="020F0502020204030204" pitchFamily="34" charset="0"/>
              </a:rPr>
              <a:t>Está métrica sirve para cuando queremos asegurarnos que los positivos lo sean, por ejemplo en una predicción de correos electrónicos no deseados, es preferible tener algunos correos electrónicos “no deseados” en su bandeja de entrada en lugar de tener correos electrónicos “reales” en su bandeja de SPAM.</a:t>
            </a:r>
            <a:endParaRPr lang="es-AR" sz="1600" dirty="0">
              <a:solidFill>
                <a:srgbClr val="4A555F"/>
              </a:solidFill>
              <a:latin typeface="Calibri" panose="020F0502020204030204" pitchFamily="34" charset="0"/>
              <a:cs typeface="Calibri" panose="020F0502020204030204" pitchFamily="34" charset="0"/>
            </a:endParaRPr>
          </a:p>
        </p:txBody>
      </p:sp>
      <p:cxnSp>
        <p:nvCxnSpPr>
          <p:cNvPr id="33" name="Conector recto 32">
            <a:extLst>
              <a:ext uri="{FF2B5EF4-FFF2-40B4-BE49-F238E27FC236}">
                <a16:creationId xmlns:a16="http://schemas.microsoft.com/office/drawing/2014/main" id="{512E5D2B-6242-F816-31B4-631D4D624DAC}"/>
              </a:ext>
            </a:extLst>
          </p:cNvPr>
          <p:cNvCxnSpPr>
            <a:cxnSpLocks/>
          </p:cNvCxnSpPr>
          <p:nvPr/>
        </p:nvCxnSpPr>
        <p:spPr>
          <a:xfrm>
            <a:off x="6633620" y="3944877"/>
            <a:ext cx="916529" cy="0"/>
          </a:xfrm>
          <a:prstGeom prst="line">
            <a:avLst/>
          </a:prstGeom>
        </p:spPr>
        <p:style>
          <a:lnRef idx="1">
            <a:schemeClr val="dk1"/>
          </a:lnRef>
          <a:fillRef idx="0">
            <a:schemeClr val="dk1"/>
          </a:fillRef>
          <a:effectRef idx="0">
            <a:schemeClr val="dk1"/>
          </a:effectRef>
          <a:fontRef idx="minor">
            <a:schemeClr val="tx1"/>
          </a:fontRef>
        </p:style>
      </p:cxnSp>
      <p:sp>
        <p:nvSpPr>
          <p:cNvPr id="36" name="Elipse 35">
            <a:extLst>
              <a:ext uri="{FF2B5EF4-FFF2-40B4-BE49-F238E27FC236}">
                <a16:creationId xmlns:a16="http://schemas.microsoft.com/office/drawing/2014/main" id="{04327622-7C43-B3C6-E9EF-75AFDD4C7DC8}"/>
              </a:ext>
            </a:extLst>
          </p:cNvPr>
          <p:cNvSpPr/>
          <p:nvPr/>
        </p:nvSpPr>
        <p:spPr>
          <a:xfrm rot="5400000">
            <a:off x="6814673" y="-285972"/>
            <a:ext cx="909903" cy="2390036"/>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9686275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2895</TotalTime>
  <Words>661</Words>
  <Application>Microsoft Office PowerPoint</Application>
  <PresentationFormat>Presentación en pantalla (16:9)</PresentationFormat>
  <Paragraphs>100</Paragraphs>
  <Slides>7</Slides>
  <Notes>7</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7</vt:i4>
      </vt:variant>
    </vt:vector>
  </HeadingPairs>
  <TitlesOfParts>
    <vt:vector size="11" baseType="lpstr">
      <vt:lpstr>Arial</vt:lpstr>
      <vt:lpstr>Calibri</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51</cp:revision>
  <dcterms:modified xsi:type="dcterms:W3CDTF">2022-07-20T00:53:11Z</dcterms:modified>
</cp:coreProperties>
</file>