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88" r:id="rId4"/>
    <p:sldId id="257" r:id="rId5"/>
    <p:sldId id="285" r:id="rId6"/>
    <p:sldId id="286" r:id="rId7"/>
    <p:sldId id="258" r:id="rId8"/>
    <p:sldId id="259" r:id="rId9"/>
    <p:sldId id="260" r:id="rId10"/>
    <p:sldId id="267" r:id="rId11"/>
    <p:sldId id="262" r:id="rId12"/>
    <p:sldId id="268" r:id="rId13"/>
    <p:sldId id="26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d44cc0a3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bd44cc0a3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d44cc0a3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bd44cc0a3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72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d44cc0a3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bd44cc0a3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36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67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5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d44cc0a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bd44cc0a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d44cc0a3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bd44cc0a3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d44cc0a3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bd44cc0a3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4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4b5d3muPQmA" TargetMode="External"/><Relationship Id="rId3" Type="http://schemas.openxmlformats.org/officeDocument/2006/relationships/image" Target="../media/image7.png"/><Relationship Id="rId7" Type="http://schemas.openxmlformats.org/officeDocument/2006/relationships/hyperlink" Target="https://www.naftaliharris.com/blog/visualizing-k-means-clustering/" TargetMode="Externa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habal.in/visuals/kmeans/3.html" TargetMode="External"/><Relationship Id="rId11" Type="http://schemas.openxmlformats.org/officeDocument/2006/relationships/image" Target="../media/image10.png"/><Relationship Id="rId5" Type="http://schemas.openxmlformats.org/officeDocument/2006/relationships/hyperlink" Target="http://tech.nitoyon.com/en/blog/2013/11/07/k-means/" TargetMode="External"/><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55600" algn="ctr" rtl="0">
              <a:spcBef>
                <a:spcPts val="0"/>
              </a:spcBef>
              <a:spcAft>
                <a:spcPts val="0"/>
              </a:spcAft>
              <a:buClr>
                <a:schemeClr val="lt1"/>
              </a:buClr>
              <a:buSzPts val="2400"/>
              <a:buFont typeface="Arial"/>
              <a:buChar char="•"/>
            </a:pPr>
            <a:r>
              <a:rPr lang="es" sz="2400" b="1" dirty="0">
                <a:solidFill>
                  <a:schemeClr val="lt1"/>
                </a:solidFill>
                <a:latin typeface="Calibri"/>
                <a:ea typeface="Calibri"/>
                <a:cs typeface="Calibri"/>
                <a:sym typeface="Calibri"/>
              </a:rPr>
              <a:t>Módulo 3</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2500">
                <a:solidFill>
                  <a:srgbClr val="EEBD33"/>
                </a:solidFill>
                <a:latin typeface="Calibri"/>
                <a:ea typeface="Calibri"/>
                <a:cs typeface="Calibri"/>
                <a:sym typeface="Calibri"/>
              </a:rPr>
              <a:t>Clusters</a:t>
            </a:r>
            <a:endParaRPr sz="2500">
              <a:solidFill>
                <a:srgbClr val="EEBD33"/>
              </a:solidFill>
              <a:latin typeface="Calibri"/>
              <a:ea typeface="Calibri"/>
              <a:cs typeface="Calibri"/>
              <a:sym typeface="Calibri"/>
            </a:endParaRPr>
          </a:p>
          <a:p>
            <a:pPr marL="0" marR="0" lvl="0" indent="0" algn="l" rtl="0">
              <a:spcBef>
                <a:spcPts val="0"/>
              </a:spcBef>
              <a:spcAft>
                <a:spcPts val="0"/>
              </a:spcAft>
              <a:buNone/>
            </a:pPr>
            <a:endParaRPr sz="2500">
              <a:solidFill>
                <a:srgbClr val="EEBD33"/>
              </a:solidFill>
              <a:latin typeface="Calibri"/>
              <a:ea typeface="Calibri"/>
              <a:cs typeface="Calibri"/>
              <a:sym typeface="Calibri"/>
            </a:endParaRPr>
          </a:p>
        </p:txBody>
      </p:sp>
      <p:pic>
        <p:nvPicPr>
          <p:cNvPr id="133" name="Google Shape;133;p25"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34" name="Google Shape;134;p25"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35" name="Google Shape;135;p25"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36" name="Google Shape;136;p25"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1"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25" name="Google Shape;225;p31"/>
          <p:cNvSpPr txBox="1"/>
          <p:nvPr/>
        </p:nvSpPr>
        <p:spPr>
          <a:xfrm>
            <a:off x="221450" y="655288"/>
            <a:ext cx="8447400" cy="32871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s" sz="1800">
                <a:solidFill>
                  <a:srgbClr val="3F3F3F"/>
                </a:solidFill>
                <a:latin typeface="Calibri"/>
                <a:ea typeface="Calibri"/>
                <a:cs typeface="Calibri"/>
                <a:sym typeface="Calibri"/>
              </a:rPr>
              <a:t>Este modelo va generando cluster unificando los datos más cercanos, dando como resultado una jerarquía de grupos. para esto:</a:t>
            </a:r>
            <a:endParaRPr sz="1800">
              <a:solidFill>
                <a:srgbClr val="3F3F3F"/>
              </a:solidFill>
              <a:latin typeface="Calibri"/>
              <a:ea typeface="Calibri"/>
              <a:cs typeface="Calibri"/>
              <a:sym typeface="Calibri"/>
            </a:endParaRPr>
          </a:p>
          <a:p>
            <a:pPr marL="457200" lvl="0" indent="-342900" algn="l" rtl="0">
              <a:spcBef>
                <a:spcPts val="0"/>
              </a:spcBef>
              <a:spcAft>
                <a:spcPts val="0"/>
              </a:spcAft>
              <a:buClr>
                <a:srgbClr val="3F3F3F"/>
              </a:buClr>
              <a:buSzPts val="1800"/>
              <a:buFont typeface="Calibri"/>
              <a:buAutoNum type="arabicPeriod"/>
            </a:pPr>
            <a:r>
              <a:rPr lang="es" sz="1800">
                <a:solidFill>
                  <a:srgbClr val="3F3F3F"/>
                </a:solidFill>
                <a:latin typeface="Calibri"/>
                <a:ea typeface="Calibri"/>
                <a:cs typeface="Calibri"/>
                <a:sym typeface="Calibri"/>
              </a:rPr>
              <a:t>Calcula la distancia entre todos los datos. </a:t>
            </a:r>
            <a:endParaRPr sz="1800">
              <a:solidFill>
                <a:srgbClr val="3F3F3F"/>
              </a:solidFill>
              <a:latin typeface="Calibri"/>
              <a:ea typeface="Calibri"/>
              <a:cs typeface="Calibri"/>
              <a:sym typeface="Calibri"/>
            </a:endParaRPr>
          </a:p>
          <a:p>
            <a:pPr marL="457200" lvl="0" indent="-342900" algn="l" rtl="0">
              <a:spcBef>
                <a:spcPts val="0"/>
              </a:spcBef>
              <a:spcAft>
                <a:spcPts val="0"/>
              </a:spcAft>
              <a:buClr>
                <a:srgbClr val="3F3F3F"/>
              </a:buClr>
              <a:buSzPts val="1800"/>
              <a:buFont typeface="Calibri"/>
              <a:buAutoNum type="arabicPeriod"/>
            </a:pPr>
            <a:r>
              <a:rPr lang="es" sz="1800">
                <a:solidFill>
                  <a:srgbClr val="3F3F3F"/>
                </a:solidFill>
                <a:latin typeface="Calibri"/>
                <a:ea typeface="Calibri"/>
                <a:cs typeface="Calibri"/>
                <a:sym typeface="Calibri"/>
              </a:rPr>
              <a:t>Selecciona los dos datos con la menor distancia.</a:t>
            </a:r>
            <a:endParaRPr sz="1800">
              <a:solidFill>
                <a:srgbClr val="3F3F3F"/>
              </a:solidFill>
              <a:latin typeface="Calibri"/>
              <a:ea typeface="Calibri"/>
              <a:cs typeface="Calibri"/>
              <a:sym typeface="Calibri"/>
            </a:endParaRPr>
          </a:p>
          <a:p>
            <a:pPr marL="457200" lvl="0" indent="-342900" algn="l" rtl="0">
              <a:spcBef>
                <a:spcPts val="0"/>
              </a:spcBef>
              <a:spcAft>
                <a:spcPts val="0"/>
              </a:spcAft>
              <a:buClr>
                <a:srgbClr val="3F3F3F"/>
              </a:buClr>
              <a:buSzPts val="1800"/>
              <a:buFont typeface="Calibri"/>
              <a:buAutoNum type="arabicPeriod"/>
            </a:pPr>
            <a:r>
              <a:rPr lang="es" sz="1800">
                <a:solidFill>
                  <a:srgbClr val="3F3F3F"/>
                </a:solidFill>
                <a:latin typeface="Calibri"/>
                <a:ea typeface="Calibri"/>
                <a:cs typeface="Calibri"/>
                <a:sym typeface="Calibri"/>
              </a:rPr>
              <a:t>Esos dos datos se unen.</a:t>
            </a:r>
            <a:endParaRPr sz="1800">
              <a:solidFill>
                <a:srgbClr val="3F3F3F"/>
              </a:solidFill>
              <a:latin typeface="Calibri"/>
              <a:ea typeface="Calibri"/>
              <a:cs typeface="Calibri"/>
              <a:sym typeface="Calibri"/>
            </a:endParaRPr>
          </a:p>
          <a:p>
            <a:pPr marL="457200" lvl="0" indent="-342900" algn="l" rtl="0">
              <a:spcBef>
                <a:spcPts val="0"/>
              </a:spcBef>
              <a:spcAft>
                <a:spcPts val="0"/>
              </a:spcAft>
              <a:buClr>
                <a:srgbClr val="3F3F3F"/>
              </a:buClr>
              <a:buSzPts val="1800"/>
              <a:buFont typeface="Calibri"/>
              <a:buAutoNum type="arabicPeriod"/>
            </a:pPr>
            <a:r>
              <a:rPr lang="es" sz="1800">
                <a:solidFill>
                  <a:srgbClr val="3F3F3F"/>
                </a:solidFill>
                <a:latin typeface="Calibri"/>
                <a:ea typeface="Calibri"/>
                <a:cs typeface="Calibri"/>
                <a:sym typeface="Calibri"/>
              </a:rPr>
              <a:t>Cuando se unen dos datos, esos datos ya no son tomados en cuenta. En su lugar se considera un dato nuevo cuya posición se puede computar de diferentes formas siendo la más común el promedio de ambos datos. </a:t>
            </a:r>
            <a:endParaRPr sz="1800">
              <a:solidFill>
                <a:srgbClr val="3F3F3F"/>
              </a:solidFill>
              <a:latin typeface="Calibri"/>
              <a:ea typeface="Calibri"/>
              <a:cs typeface="Calibri"/>
              <a:sym typeface="Calibri"/>
            </a:endParaRPr>
          </a:p>
          <a:p>
            <a:pPr marL="457200" lvl="0" indent="-342900" algn="l" rtl="0">
              <a:spcBef>
                <a:spcPts val="0"/>
              </a:spcBef>
              <a:spcAft>
                <a:spcPts val="0"/>
              </a:spcAft>
              <a:buClr>
                <a:srgbClr val="3F3F3F"/>
              </a:buClr>
              <a:buSzPts val="1800"/>
              <a:buFont typeface="Calibri"/>
              <a:buAutoNum type="arabicPeriod"/>
            </a:pPr>
            <a:r>
              <a:rPr lang="es" sz="1800">
                <a:solidFill>
                  <a:srgbClr val="3F3F3F"/>
                </a:solidFill>
                <a:latin typeface="Calibri"/>
                <a:ea typeface="Calibri"/>
                <a:cs typeface="Calibri"/>
                <a:sym typeface="Calibri"/>
              </a:rPr>
              <a:t>Se repite el proceso hasta que solo queda un dato </a:t>
            </a:r>
            <a:endParaRPr sz="1800">
              <a:solidFill>
                <a:srgbClr val="3F3F3F"/>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s" sz="1800">
                <a:solidFill>
                  <a:srgbClr val="3F3F3F"/>
                </a:solidFill>
                <a:latin typeface="Calibri"/>
                <a:ea typeface="Calibri"/>
                <a:cs typeface="Calibri"/>
                <a:sym typeface="Calibri"/>
              </a:rPr>
              <a:t>unificando a todo el conjunto.</a:t>
            </a:r>
            <a:endParaRPr sz="1800">
              <a:solidFill>
                <a:srgbClr val="3F3F3F"/>
              </a:solidFill>
              <a:latin typeface="Calibri"/>
              <a:ea typeface="Calibri"/>
              <a:cs typeface="Calibri"/>
              <a:sym typeface="Calibri"/>
            </a:endParaRPr>
          </a:p>
          <a:p>
            <a:pPr marL="0" lvl="0" indent="0" algn="l" rtl="0">
              <a:spcBef>
                <a:spcPts val="1000"/>
              </a:spcBef>
              <a:spcAft>
                <a:spcPts val="0"/>
              </a:spcAft>
              <a:buClr>
                <a:schemeClr val="dk1"/>
              </a:buClr>
              <a:buSzPts val="1100"/>
              <a:buFont typeface="Arial"/>
              <a:buNone/>
            </a:pPr>
            <a:r>
              <a:rPr lang="es" sz="1800">
                <a:solidFill>
                  <a:srgbClr val="3F3F3F"/>
                </a:solidFill>
                <a:latin typeface="Calibri"/>
                <a:ea typeface="Calibri"/>
                <a:cs typeface="Calibri"/>
                <a:sym typeface="Calibri"/>
              </a:rPr>
              <a:t>Esto produce lo se conoce como dendograma.</a:t>
            </a:r>
            <a:endParaRPr sz="1800">
              <a:solidFill>
                <a:srgbClr val="3F3F3F"/>
              </a:solidFill>
              <a:latin typeface="Calibri"/>
              <a:ea typeface="Calibri"/>
              <a:cs typeface="Calibri"/>
              <a:sym typeface="Calibri"/>
            </a:endParaRPr>
          </a:p>
        </p:txBody>
      </p:sp>
      <p:pic>
        <p:nvPicPr>
          <p:cNvPr id="226" name="Google Shape;226;p31"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7" name="Google Shape;227;p31"/>
          <p:cNvSpPr txBox="1"/>
          <p:nvPr/>
        </p:nvSpPr>
        <p:spPr>
          <a:xfrm>
            <a:off x="221456" y="1724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Clusters - Aglomeración jerárquica</a:t>
            </a:r>
            <a:endParaRPr sz="2400" dirty="0">
              <a:solidFill>
                <a:srgbClr val="7F4EBD"/>
              </a:solidFill>
              <a:latin typeface="Calibri"/>
              <a:ea typeface="Calibri"/>
              <a:cs typeface="Calibri"/>
              <a:sym typeface="Calibri"/>
            </a:endParaRPr>
          </a:p>
        </p:txBody>
      </p:sp>
      <p:sp>
        <p:nvSpPr>
          <p:cNvPr id="228" name="Google Shape;228;p31"/>
          <p:cNvSpPr/>
          <p:nvPr/>
        </p:nvSpPr>
        <p:spPr>
          <a:xfrm>
            <a:off x="293227" y="5938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29" name="Google Shape;229;p31"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30" name="Google Shape;230;p31"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31" name="Google Shape;231;p31"/>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32" name="Google Shape;232;p31"/>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33" name="Google Shape;233;p31"/>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34" name="Google Shape;234;p31"/>
          <p:cNvPicPr preferRelativeResize="0"/>
          <p:nvPr/>
        </p:nvPicPr>
        <p:blipFill>
          <a:blip r:embed="rId9">
            <a:alphaModFix/>
          </a:blip>
          <a:stretch>
            <a:fillRect/>
          </a:stretch>
        </p:blipFill>
        <p:spPr>
          <a:xfrm>
            <a:off x="5573750" y="2719775"/>
            <a:ext cx="3090225" cy="1221200"/>
          </a:xfrm>
          <a:prstGeom prst="rect">
            <a:avLst/>
          </a:prstGeom>
          <a:noFill/>
          <a:ln>
            <a:noFill/>
          </a:ln>
        </p:spPr>
      </p:pic>
      <p:sp>
        <p:nvSpPr>
          <p:cNvPr id="235" name="Google Shape;235;p31"/>
          <p:cNvSpPr txBox="1"/>
          <p:nvPr/>
        </p:nvSpPr>
        <p:spPr>
          <a:xfrm>
            <a:off x="3775475" y="4005275"/>
            <a:ext cx="5653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a:latin typeface="Calibri"/>
                <a:ea typeface="Calibri"/>
                <a:cs typeface="Calibri"/>
                <a:sym typeface="Calibri"/>
              </a:rPr>
              <a:t>Fuente: https://www.researchgate.net/figure/Dendograma-para-3-grupos-con-el-metodo-Ward_fig1_331462041</a:t>
            </a:r>
            <a:endParaRPr sz="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9" name="Rectángulo 58">
            <a:extLst>
              <a:ext uri="{FF2B5EF4-FFF2-40B4-BE49-F238E27FC236}">
                <a16:creationId xmlns:a16="http://schemas.microsoft.com/office/drawing/2014/main" id="{2917C835-BE1B-1638-8301-D146F93A0B80}"/>
              </a:ext>
            </a:extLst>
          </p:cNvPr>
          <p:cNvSpPr/>
          <p:nvPr/>
        </p:nvSpPr>
        <p:spPr>
          <a:xfrm>
            <a:off x="2580382" y="2446818"/>
            <a:ext cx="2339138" cy="14091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AR" dirty="0"/>
          </a:p>
        </p:txBody>
      </p:sp>
      <p:sp>
        <p:nvSpPr>
          <p:cNvPr id="58" name="Rectángulo 57">
            <a:extLst>
              <a:ext uri="{FF2B5EF4-FFF2-40B4-BE49-F238E27FC236}">
                <a16:creationId xmlns:a16="http://schemas.microsoft.com/office/drawing/2014/main" id="{75CBEB02-EE25-0114-1858-9E57A761BCE7}"/>
              </a:ext>
            </a:extLst>
          </p:cNvPr>
          <p:cNvSpPr/>
          <p:nvPr/>
        </p:nvSpPr>
        <p:spPr>
          <a:xfrm>
            <a:off x="102173" y="2444527"/>
            <a:ext cx="2332961" cy="14114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
        <p:nvSpPr>
          <p:cNvPr id="57" name="Rectángulo 56">
            <a:extLst>
              <a:ext uri="{FF2B5EF4-FFF2-40B4-BE49-F238E27FC236}">
                <a16:creationId xmlns:a16="http://schemas.microsoft.com/office/drawing/2014/main" id="{55226120-7663-4508-F0B0-4C387E835E11}"/>
              </a:ext>
            </a:extLst>
          </p:cNvPr>
          <p:cNvSpPr/>
          <p:nvPr/>
        </p:nvSpPr>
        <p:spPr>
          <a:xfrm>
            <a:off x="2579884" y="886719"/>
            <a:ext cx="2340425" cy="144296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pic>
        <p:nvPicPr>
          <p:cNvPr id="224" name="Google Shape;224;p31"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4" name="Rectángulo 3">
            <a:extLst>
              <a:ext uri="{FF2B5EF4-FFF2-40B4-BE49-F238E27FC236}">
                <a16:creationId xmlns:a16="http://schemas.microsoft.com/office/drawing/2014/main" id="{1A7B42C6-BA06-4581-88D2-F929B0C03823}"/>
              </a:ext>
            </a:extLst>
          </p:cNvPr>
          <p:cNvSpPr/>
          <p:nvPr/>
        </p:nvSpPr>
        <p:spPr>
          <a:xfrm>
            <a:off x="93964" y="890653"/>
            <a:ext cx="2332961" cy="14390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pic>
        <p:nvPicPr>
          <p:cNvPr id="226" name="Google Shape;226;p31"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7" name="Google Shape;227;p31"/>
          <p:cNvSpPr txBox="1"/>
          <p:nvPr/>
        </p:nvSpPr>
        <p:spPr>
          <a:xfrm>
            <a:off x="221456" y="101699"/>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Clusters - Aglomeración jerárquica</a:t>
            </a:r>
            <a:endParaRPr sz="2400" dirty="0">
              <a:solidFill>
                <a:srgbClr val="7F4EBD"/>
              </a:solidFill>
              <a:latin typeface="Calibri"/>
              <a:ea typeface="Calibri"/>
              <a:cs typeface="Calibri"/>
              <a:sym typeface="Calibri"/>
            </a:endParaRPr>
          </a:p>
        </p:txBody>
      </p:sp>
      <p:sp>
        <p:nvSpPr>
          <p:cNvPr id="228" name="Google Shape;228;p31"/>
          <p:cNvSpPr/>
          <p:nvPr/>
        </p:nvSpPr>
        <p:spPr>
          <a:xfrm>
            <a:off x="293227" y="5938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 name="Rectángulo 4">
            <a:extLst>
              <a:ext uri="{FF2B5EF4-FFF2-40B4-BE49-F238E27FC236}">
                <a16:creationId xmlns:a16="http://schemas.microsoft.com/office/drawing/2014/main" id="{CAE62925-A3AE-41A1-8D27-D153D8079B97}"/>
              </a:ext>
            </a:extLst>
          </p:cNvPr>
          <p:cNvSpPr/>
          <p:nvPr/>
        </p:nvSpPr>
        <p:spPr>
          <a:xfrm>
            <a:off x="532123" y="1352658"/>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96" name="Rectángulo 95">
            <a:extLst>
              <a:ext uri="{FF2B5EF4-FFF2-40B4-BE49-F238E27FC236}">
                <a16:creationId xmlns:a16="http://schemas.microsoft.com/office/drawing/2014/main" id="{D1A71B07-4BFD-4970-8CC3-8DD4E001786C}"/>
              </a:ext>
            </a:extLst>
          </p:cNvPr>
          <p:cNvSpPr/>
          <p:nvPr/>
        </p:nvSpPr>
        <p:spPr>
          <a:xfrm>
            <a:off x="220206" y="1277833"/>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97" name="Rectángulo 96">
            <a:extLst>
              <a:ext uri="{FF2B5EF4-FFF2-40B4-BE49-F238E27FC236}">
                <a16:creationId xmlns:a16="http://schemas.microsoft.com/office/drawing/2014/main" id="{2781F7F2-1359-4C73-B269-BAB72EA12608}"/>
              </a:ext>
            </a:extLst>
          </p:cNvPr>
          <p:cNvSpPr/>
          <p:nvPr/>
        </p:nvSpPr>
        <p:spPr>
          <a:xfrm>
            <a:off x="299428" y="1775280"/>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98" name="Rectángulo 97">
            <a:extLst>
              <a:ext uri="{FF2B5EF4-FFF2-40B4-BE49-F238E27FC236}">
                <a16:creationId xmlns:a16="http://schemas.microsoft.com/office/drawing/2014/main" id="{CDE05FF2-46BC-4E32-A973-70F8CEADCB86}"/>
              </a:ext>
            </a:extLst>
          </p:cNvPr>
          <p:cNvSpPr/>
          <p:nvPr/>
        </p:nvSpPr>
        <p:spPr>
          <a:xfrm>
            <a:off x="1675403" y="1370889"/>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00" name="Rectángulo 99">
            <a:extLst>
              <a:ext uri="{FF2B5EF4-FFF2-40B4-BE49-F238E27FC236}">
                <a16:creationId xmlns:a16="http://schemas.microsoft.com/office/drawing/2014/main" id="{E6E6FD68-41E7-441F-BABC-1C5EB73E77F5}"/>
              </a:ext>
            </a:extLst>
          </p:cNvPr>
          <p:cNvSpPr/>
          <p:nvPr/>
        </p:nvSpPr>
        <p:spPr>
          <a:xfrm>
            <a:off x="1475304" y="1103473"/>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0" name="Rectángulo 119">
            <a:extLst>
              <a:ext uri="{FF2B5EF4-FFF2-40B4-BE49-F238E27FC236}">
                <a16:creationId xmlns:a16="http://schemas.microsoft.com/office/drawing/2014/main" id="{3D2E60C1-AEFD-46F2-BE53-90CA7A64A42A}"/>
              </a:ext>
            </a:extLst>
          </p:cNvPr>
          <p:cNvSpPr/>
          <p:nvPr/>
        </p:nvSpPr>
        <p:spPr>
          <a:xfrm>
            <a:off x="2988261" y="1344772"/>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1" name="Rectángulo 120">
            <a:extLst>
              <a:ext uri="{FF2B5EF4-FFF2-40B4-BE49-F238E27FC236}">
                <a16:creationId xmlns:a16="http://schemas.microsoft.com/office/drawing/2014/main" id="{98821E40-D56D-44F9-A1B1-F455B054F081}"/>
              </a:ext>
            </a:extLst>
          </p:cNvPr>
          <p:cNvSpPr/>
          <p:nvPr/>
        </p:nvSpPr>
        <p:spPr>
          <a:xfrm>
            <a:off x="2676344" y="1269947"/>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4" name="Rectángulo 123">
            <a:extLst>
              <a:ext uri="{FF2B5EF4-FFF2-40B4-BE49-F238E27FC236}">
                <a16:creationId xmlns:a16="http://schemas.microsoft.com/office/drawing/2014/main" id="{88E8DDD3-E83C-4EAA-BE1F-9DCA87314ABB}"/>
              </a:ext>
            </a:extLst>
          </p:cNvPr>
          <p:cNvSpPr/>
          <p:nvPr/>
        </p:nvSpPr>
        <p:spPr>
          <a:xfrm>
            <a:off x="2755566" y="1767394"/>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5" name="Rectángulo 124">
            <a:extLst>
              <a:ext uri="{FF2B5EF4-FFF2-40B4-BE49-F238E27FC236}">
                <a16:creationId xmlns:a16="http://schemas.microsoft.com/office/drawing/2014/main" id="{1A60A31A-CDFA-44AA-8732-1F4E66B3A95C}"/>
              </a:ext>
            </a:extLst>
          </p:cNvPr>
          <p:cNvSpPr/>
          <p:nvPr/>
        </p:nvSpPr>
        <p:spPr>
          <a:xfrm>
            <a:off x="4131541" y="1363003"/>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6" name="Rectángulo 125">
            <a:extLst>
              <a:ext uri="{FF2B5EF4-FFF2-40B4-BE49-F238E27FC236}">
                <a16:creationId xmlns:a16="http://schemas.microsoft.com/office/drawing/2014/main" id="{5EA4F4E5-E474-415C-B550-A9E9F969185B}"/>
              </a:ext>
            </a:extLst>
          </p:cNvPr>
          <p:cNvSpPr/>
          <p:nvPr/>
        </p:nvSpPr>
        <p:spPr>
          <a:xfrm>
            <a:off x="3931442" y="1095587"/>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77" name="Elipse 76">
            <a:extLst>
              <a:ext uri="{FF2B5EF4-FFF2-40B4-BE49-F238E27FC236}">
                <a16:creationId xmlns:a16="http://schemas.microsoft.com/office/drawing/2014/main" id="{FD2D8EA1-A281-4968-850A-3A85BA27987F}"/>
              </a:ext>
            </a:extLst>
          </p:cNvPr>
          <p:cNvSpPr/>
          <p:nvPr/>
        </p:nvSpPr>
        <p:spPr>
          <a:xfrm rot="3346254">
            <a:off x="3996034" y="1220444"/>
            <a:ext cx="714692" cy="300891"/>
          </a:xfrm>
          <a:prstGeom prst="ellipse">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6" name="Elipse 75">
            <a:extLst>
              <a:ext uri="{FF2B5EF4-FFF2-40B4-BE49-F238E27FC236}">
                <a16:creationId xmlns:a16="http://schemas.microsoft.com/office/drawing/2014/main" id="{39502C8E-F8F7-4FB4-B6BC-64B5B93ADB6F}"/>
              </a:ext>
            </a:extLst>
          </p:cNvPr>
          <p:cNvSpPr/>
          <p:nvPr/>
        </p:nvSpPr>
        <p:spPr>
          <a:xfrm rot="1154524">
            <a:off x="2812012" y="1316268"/>
            <a:ext cx="681325" cy="289691"/>
          </a:xfrm>
          <a:prstGeom prst="ellipse">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8" name="Rectángulo 127">
            <a:extLst>
              <a:ext uri="{FF2B5EF4-FFF2-40B4-BE49-F238E27FC236}">
                <a16:creationId xmlns:a16="http://schemas.microsoft.com/office/drawing/2014/main" id="{2AF00A15-AEC8-4FFB-9D91-CE237263FC89}"/>
              </a:ext>
            </a:extLst>
          </p:cNvPr>
          <p:cNvSpPr/>
          <p:nvPr/>
        </p:nvSpPr>
        <p:spPr>
          <a:xfrm>
            <a:off x="537342" y="2823079"/>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29" name="Rectángulo 128">
            <a:extLst>
              <a:ext uri="{FF2B5EF4-FFF2-40B4-BE49-F238E27FC236}">
                <a16:creationId xmlns:a16="http://schemas.microsoft.com/office/drawing/2014/main" id="{C1EE2452-B67A-4CE6-8DD1-B0E0CBC35447}"/>
              </a:ext>
            </a:extLst>
          </p:cNvPr>
          <p:cNvSpPr/>
          <p:nvPr/>
        </p:nvSpPr>
        <p:spPr>
          <a:xfrm>
            <a:off x="225425" y="2748254"/>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30" name="Rectángulo 129">
            <a:extLst>
              <a:ext uri="{FF2B5EF4-FFF2-40B4-BE49-F238E27FC236}">
                <a16:creationId xmlns:a16="http://schemas.microsoft.com/office/drawing/2014/main" id="{CA7DD753-6BF0-47B0-AC49-1B9355A799CA}"/>
              </a:ext>
            </a:extLst>
          </p:cNvPr>
          <p:cNvSpPr/>
          <p:nvPr/>
        </p:nvSpPr>
        <p:spPr>
          <a:xfrm>
            <a:off x="304647" y="3245701"/>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31" name="Rectángulo 130">
            <a:extLst>
              <a:ext uri="{FF2B5EF4-FFF2-40B4-BE49-F238E27FC236}">
                <a16:creationId xmlns:a16="http://schemas.microsoft.com/office/drawing/2014/main" id="{7EAE050D-AC2B-4D27-8F3A-3A529476A4D1}"/>
              </a:ext>
            </a:extLst>
          </p:cNvPr>
          <p:cNvSpPr/>
          <p:nvPr/>
        </p:nvSpPr>
        <p:spPr>
          <a:xfrm>
            <a:off x="1680622" y="2841310"/>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32" name="Rectángulo 131">
            <a:extLst>
              <a:ext uri="{FF2B5EF4-FFF2-40B4-BE49-F238E27FC236}">
                <a16:creationId xmlns:a16="http://schemas.microsoft.com/office/drawing/2014/main" id="{8305EFCC-C0C4-44C2-A238-6E06331EEFFE}"/>
              </a:ext>
            </a:extLst>
          </p:cNvPr>
          <p:cNvSpPr/>
          <p:nvPr/>
        </p:nvSpPr>
        <p:spPr>
          <a:xfrm>
            <a:off x="1480523" y="2573894"/>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48" name="Elipse 147">
            <a:extLst>
              <a:ext uri="{FF2B5EF4-FFF2-40B4-BE49-F238E27FC236}">
                <a16:creationId xmlns:a16="http://schemas.microsoft.com/office/drawing/2014/main" id="{6DCAC2DD-1CAC-4768-8C2B-B3EB5BFF0755}"/>
              </a:ext>
            </a:extLst>
          </p:cNvPr>
          <p:cNvSpPr/>
          <p:nvPr/>
        </p:nvSpPr>
        <p:spPr>
          <a:xfrm rot="3346254">
            <a:off x="1545115" y="2698751"/>
            <a:ext cx="714692" cy="300891"/>
          </a:xfrm>
          <a:prstGeom prst="ellipse">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9" name="Elipse 148">
            <a:extLst>
              <a:ext uri="{FF2B5EF4-FFF2-40B4-BE49-F238E27FC236}">
                <a16:creationId xmlns:a16="http://schemas.microsoft.com/office/drawing/2014/main" id="{5D5D16BB-C91A-42A7-BCD7-BFD60FBE0FF0}"/>
              </a:ext>
            </a:extLst>
          </p:cNvPr>
          <p:cNvSpPr/>
          <p:nvPr/>
        </p:nvSpPr>
        <p:spPr>
          <a:xfrm rot="1154524">
            <a:off x="361093" y="2794575"/>
            <a:ext cx="681325" cy="289691"/>
          </a:xfrm>
          <a:prstGeom prst="ellipse">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1" name="Rectángulo 150">
            <a:extLst>
              <a:ext uri="{FF2B5EF4-FFF2-40B4-BE49-F238E27FC236}">
                <a16:creationId xmlns:a16="http://schemas.microsoft.com/office/drawing/2014/main" id="{45FC1B6C-9C2F-4D5B-B701-17DDFD3EC6AE}"/>
              </a:ext>
            </a:extLst>
          </p:cNvPr>
          <p:cNvSpPr/>
          <p:nvPr/>
        </p:nvSpPr>
        <p:spPr>
          <a:xfrm>
            <a:off x="2987164" y="2883231"/>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52" name="Rectángulo 151">
            <a:extLst>
              <a:ext uri="{FF2B5EF4-FFF2-40B4-BE49-F238E27FC236}">
                <a16:creationId xmlns:a16="http://schemas.microsoft.com/office/drawing/2014/main" id="{6C8BF165-D027-46B5-B6BE-C87439785DE7}"/>
              </a:ext>
            </a:extLst>
          </p:cNvPr>
          <p:cNvSpPr/>
          <p:nvPr/>
        </p:nvSpPr>
        <p:spPr>
          <a:xfrm>
            <a:off x="2675247" y="2808406"/>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53" name="Rectángulo 152">
            <a:extLst>
              <a:ext uri="{FF2B5EF4-FFF2-40B4-BE49-F238E27FC236}">
                <a16:creationId xmlns:a16="http://schemas.microsoft.com/office/drawing/2014/main" id="{5287190C-F18C-4605-9A2B-C9334ACAB439}"/>
              </a:ext>
            </a:extLst>
          </p:cNvPr>
          <p:cNvSpPr/>
          <p:nvPr/>
        </p:nvSpPr>
        <p:spPr>
          <a:xfrm>
            <a:off x="2754469" y="3305853"/>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56" name="Rectángulo 155">
            <a:extLst>
              <a:ext uri="{FF2B5EF4-FFF2-40B4-BE49-F238E27FC236}">
                <a16:creationId xmlns:a16="http://schemas.microsoft.com/office/drawing/2014/main" id="{85533671-A535-488A-88E9-C9EF6CBBF9B1}"/>
              </a:ext>
            </a:extLst>
          </p:cNvPr>
          <p:cNvSpPr/>
          <p:nvPr/>
        </p:nvSpPr>
        <p:spPr>
          <a:xfrm>
            <a:off x="4130444" y="2901462"/>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57" name="Rectángulo 156">
            <a:extLst>
              <a:ext uri="{FF2B5EF4-FFF2-40B4-BE49-F238E27FC236}">
                <a16:creationId xmlns:a16="http://schemas.microsoft.com/office/drawing/2014/main" id="{A14B13F2-ED69-4F75-8840-2DEFC0BA5127}"/>
              </a:ext>
            </a:extLst>
          </p:cNvPr>
          <p:cNvSpPr/>
          <p:nvPr/>
        </p:nvSpPr>
        <p:spPr>
          <a:xfrm>
            <a:off x="3930345" y="2634046"/>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58" name="Elipse 157">
            <a:extLst>
              <a:ext uri="{FF2B5EF4-FFF2-40B4-BE49-F238E27FC236}">
                <a16:creationId xmlns:a16="http://schemas.microsoft.com/office/drawing/2014/main" id="{F81733F0-5308-4037-B610-DABD22692456}"/>
              </a:ext>
            </a:extLst>
          </p:cNvPr>
          <p:cNvSpPr/>
          <p:nvPr/>
        </p:nvSpPr>
        <p:spPr>
          <a:xfrm rot="3346254">
            <a:off x="3994937" y="2758903"/>
            <a:ext cx="714692" cy="300891"/>
          </a:xfrm>
          <a:prstGeom prst="ellipse">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9" name="Elipse 158">
            <a:extLst>
              <a:ext uri="{FF2B5EF4-FFF2-40B4-BE49-F238E27FC236}">
                <a16:creationId xmlns:a16="http://schemas.microsoft.com/office/drawing/2014/main" id="{41B2A0B7-A092-4791-A297-6A400A6E1D14}"/>
              </a:ext>
            </a:extLst>
          </p:cNvPr>
          <p:cNvSpPr/>
          <p:nvPr/>
        </p:nvSpPr>
        <p:spPr>
          <a:xfrm rot="1154524">
            <a:off x="2810915" y="2854727"/>
            <a:ext cx="681325" cy="289691"/>
          </a:xfrm>
          <a:prstGeom prst="ellipse">
            <a:avLst/>
          </a:prstGeom>
          <a:noFill/>
          <a:ln w="952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0" name="Elipse 159">
            <a:extLst>
              <a:ext uri="{FF2B5EF4-FFF2-40B4-BE49-F238E27FC236}">
                <a16:creationId xmlns:a16="http://schemas.microsoft.com/office/drawing/2014/main" id="{83BEAC58-D567-45E6-8B39-D896AD5D34DB}"/>
              </a:ext>
            </a:extLst>
          </p:cNvPr>
          <p:cNvSpPr/>
          <p:nvPr/>
        </p:nvSpPr>
        <p:spPr>
          <a:xfrm rot="21317820">
            <a:off x="2712870" y="2673177"/>
            <a:ext cx="867967" cy="934372"/>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5A597444-904C-4047-83E7-15299F52510B}"/>
              </a:ext>
            </a:extLst>
          </p:cNvPr>
          <p:cNvSpPr/>
          <p:nvPr/>
        </p:nvSpPr>
        <p:spPr>
          <a:xfrm rot="16200000">
            <a:off x="3028737" y="2059742"/>
            <a:ext cx="1308909" cy="2127661"/>
          </a:xfrm>
          <a:prstGeom prst="ellipse">
            <a:avLst/>
          </a:prstGeom>
          <a:noFill/>
          <a:ln>
            <a:solidFill>
              <a:schemeClr val="accent4"/>
            </a:solidFill>
            <a:prstDash val="solid"/>
          </a:ln>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
        <p:nvSpPr>
          <p:cNvPr id="161" name="Rectángulo 160">
            <a:extLst>
              <a:ext uri="{FF2B5EF4-FFF2-40B4-BE49-F238E27FC236}">
                <a16:creationId xmlns:a16="http://schemas.microsoft.com/office/drawing/2014/main" id="{B4EBA507-8993-427E-9A38-1139DB374C43}"/>
              </a:ext>
            </a:extLst>
          </p:cNvPr>
          <p:cNvSpPr/>
          <p:nvPr/>
        </p:nvSpPr>
        <p:spPr>
          <a:xfrm>
            <a:off x="5752278" y="3678017"/>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62" name="Rectángulo 161">
            <a:extLst>
              <a:ext uri="{FF2B5EF4-FFF2-40B4-BE49-F238E27FC236}">
                <a16:creationId xmlns:a16="http://schemas.microsoft.com/office/drawing/2014/main" id="{B8D41821-28F8-42D0-A724-CB8079ABA6B2}"/>
              </a:ext>
            </a:extLst>
          </p:cNvPr>
          <p:cNvSpPr/>
          <p:nvPr/>
        </p:nvSpPr>
        <p:spPr>
          <a:xfrm>
            <a:off x="5090746" y="3696298"/>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64" name="Rectángulo 163">
            <a:extLst>
              <a:ext uri="{FF2B5EF4-FFF2-40B4-BE49-F238E27FC236}">
                <a16:creationId xmlns:a16="http://schemas.microsoft.com/office/drawing/2014/main" id="{8C7E9D44-9C0F-4A59-9FE4-29381DB286A4}"/>
              </a:ext>
            </a:extLst>
          </p:cNvPr>
          <p:cNvSpPr/>
          <p:nvPr/>
        </p:nvSpPr>
        <p:spPr>
          <a:xfrm>
            <a:off x="6433306" y="3678017"/>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65" name="Rectángulo 164">
            <a:extLst>
              <a:ext uri="{FF2B5EF4-FFF2-40B4-BE49-F238E27FC236}">
                <a16:creationId xmlns:a16="http://schemas.microsoft.com/office/drawing/2014/main" id="{A671E3EA-28FA-4A23-BCBD-A85804FD1B31}"/>
              </a:ext>
            </a:extLst>
          </p:cNvPr>
          <p:cNvSpPr/>
          <p:nvPr/>
        </p:nvSpPr>
        <p:spPr>
          <a:xfrm>
            <a:off x="7086096" y="3678017"/>
            <a:ext cx="666909" cy="307777"/>
          </a:xfrm>
          <a:prstGeom prst="rect">
            <a:avLst/>
          </a:prstGeom>
          <a:noFill/>
        </p:spPr>
        <p:txBody>
          <a:bodyPr wrap="square" lIns="91440" tIns="45720" rIns="91440" bIns="45720">
            <a:spAutoFit/>
          </a:bodyPr>
          <a:lstStyle/>
          <a:p>
            <a:pPr algn="ctr"/>
            <a:r>
              <a:rPr lang="es-ES"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
        <p:nvSpPr>
          <p:cNvPr id="166" name="Rectángulo 165">
            <a:extLst>
              <a:ext uri="{FF2B5EF4-FFF2-40B4-BE49-F238E27FC236}">
                <a16:creationId xmlns:a16="http://schemas.microsoft.com/office/drawing/2014/main" id="{9B3040C1-D87E-40BF-A785-1400257EA99C}"/>
              </a:ext>
            </a:extLst>
          </p:cNvPr>
          <p:cNvSpPr/>
          <p:nvPr/>
        </p:nvSpPr>
        <p:spPr>
          <a:xfrm>
            <a:off x="7753005" y="3671242"/>
            <a:ext cx="666909" cy="307777"/>
          </a:xfrm>
          <a:prstGeom prst="rect">
            <a:avLst/>
          </a:prstGeom>
          <a:noFill/>
        </p:spPr>
        <p:txBody>
          <a:bodyPr wrap="square" lIns="91440" tIns="45720" rIns="91440" bIns="45720">
            <a:spAutoFit/>
          </a:bodyPr>
          <a:lstStyle/>
          <a:p>
            <a:pPr algn="ctr"/>
            <a:r>
              <a:rPr lang="es-ES"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a:t>
            </a:r>
            <a:endParaRPr lang="es-AR" b="0" cap="none" spc="0" dirty="0">
              <a:ln w="0"/>
              <a:solidFill>
                <a:sysClr val="windowText" lastClr="000000"/>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cxnSp>
        <p:nvCxnSpPr>
          <p:cNvPr id="7" name="Conector recto 6">
            <a:extLst>
              <a:ext uri="{FF2B5EF4-FFF2-40B4-BE49-F238E27FC236}">
                <a16:creationId xmlns:a16="http://schemas.microsoft.com/office/drawing/2014/main" id="{EBF82F4C-87B7-48CB-A9C1-1FB9D954B950}"/>
              </a:ext>
            </a:extLst>
          </p:cNvPr>
          <p:cNvCxnSpPr>
            <a:cxnSpLocks/>
          </p:cNvCxnSpPr>
          <p:nvPr/>
        </p:nvCxnSpPr>
        <p:spPr>
          <a:xfrm flipH="1" flipV="1">
            <a:off x="5424201" y="3172929"/>
            <a:ext cx="1" cy="49841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68" name="Conector recto 167">
            <a:extLst>
              <a:ext uri="{FF2B5EF4-FFF2-40B4-BE49-F238E27FC236}">
                <a16:creationId xmlns:a16="http://schemas.microsoft.com/office/drawing/2014/main" id="{B21385BB-B47C-4DA3-967B-5C6FE9FDFDD8}"/>
              </a:ext>
            </a:extLst>
          </p:cNvPr>
          <p:cNvCxnSpPr/>
          <p:nvPr/>
        </p:nvCxnSpPr>
        <p:spPr>
          <a:xfrm flipH="1" flipV="1">
            <a:off x="6075463" y="3179607"/>
            <a:ext cx="1" cy="49841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69" name="Conector recto 168">
            <a:extLst>
              <a:ext uri="{FF2B5EF4-FFF2-40B4-BE49-F238E27FC236}">
                <a16:creationId xmlns:a16="http://schemas.microsoft.com/office/drawing/2014/main" id="{23CF2CDC-FF2C-488B-A5C2-EB10D180E03E}"/>
              </a:ext>
            </a:extLst>
          </p:cNvPr>
          <p:cNvCxnSpPr>
            <a:cxnSpLocks/>
          </p:cNvCxnSpPr>
          <p:nvPr/>
        </p:nvCxnSpPr>
        <p:spPr>
          <a:xfrm flipH="1">
            <a:off x="5431261" y="3172929"/>
            <a:ext cx="643874" cy="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70" name="Conector recto 169">
            <a:extLst>
              <a:ext uri="{FF2B5EF4-FFF2-40B4-BE49-F238E27FC236}">
                <a16:creationId xmlns:a16="http://schemas.microsoft.com/office/drawing/2014/main" id="{B003B20C-6835-41DB-9199-FBDB4EACFDAB}"/>
              </a:ext>
            </a:extLst>
          </p:cNvPr>
          <p:cNvCxnSpPr/>
          <p:nvPr/>
        </p:nvCxnSpPr>
        <p:spPr>
          <a:xfrm flipH="1" flipV="1">
            <a:off x="7419550" y="3179615"/>
            <a:ext cx="1" cy="498410"/>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71" name="Conector recto 170">
            <a:extLst>
              <a:ext uri="{FF2B5EF4-FFF2-40B4-BE49-F238E27FC236}">
                <a16:creationId xmlns:a16="http://schemas.microsoft.com/office/drawing/2014/main" id="{615314AB-1107-4BDB-8B14-B19B1CB53B44}"/>
              </a:ext>
            </a:extLst>
          </p:cNvPr>
          <p:cNvCxnSpPr>
            <a:cxnSpLocks/>
            <a:stCxn id="166" idx="0"/>
          </p:cNvCxnSpPr>
          <p:nvPr/>
        </p:nvCxnSpPr>
        <p:spPr>
          <a:xfrm flipH="1" flipV="1">
            <a:off x="8067152" y="3179616"/>
            <a:ext cx="19308" cy="491626"/>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72" name="Conector recto 171">
            <a:extLst>
              <a:ext uri="{FF2B5EF4-FFF2-40B4-BE49-F238E27FC236}">
                <a16:creationId xmlns:a16="http://schemas.microsoft.com/office/drawing/2014/main" id="{D19D4B89-1CE4-4371-85AB-2CD7F60C08F1}"/>
              </a:ext>
            </a:extLst>
          </p:cNvPr>
          <p:cNvCxnSpPr>
            <a:cxnSpLocks/>
          </p:cNvCxnSpPr>
          <p:nvPr/>
        </p:nvCxnSpPr>
        <p:spPr>
          <a:xfrm flipH="1">
            <a:off x="7426610" y="3179615"/>
            <a:ext cx="643874" cy="0"/>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73" name="Conector recto 172">
            <a:extLst>
              <a:ext uri="{FF2B5EF4-FFF2-40B4-BE49-F238E27FC236}">
                <a16:creationId xmlns:a16="http://schemas.microsoft.com/office/drawing/2014/main" id="{D5473E30-B2C9-49AC-90E1-FF8B1ACE616E}"/>
              </a:ext>
            </a:extLst>
          </p:cNvPr>
          <p:cNvCxnSpPr/>
          <p:nvPr/>
        </p:nvCxnSpPr>
        <p:spPr>
          <a:xfrm flipH="1" flipV="1">
            <a:off x="5746596" y="2662358"/>
            <a:ext cx="1" cy="498410"/>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74" name="Conector recto 173">
            <a:extLst>
              <a:ext uri="{FF2B5EF4-FFF2-40B4-BE49-F238E27FC236}">
                <a16:creationId xmlns:a16="http://schemas.microsoft.com/office/drawing/2014/main" id="{4FFE725D-F064-4A32-AD99-2F7B7CAFF58E}"/>
              </a:ext>
            </a:extLst>
          </p:cNvPr>
          <p:cNvCxnSpPr>
            <a:cxnSpLocks/>
          </p:cNvCxnSpPr>
          <p:nvPr/>
        </p:nvCxnSpPr>
        <p:spPr>
          <a:xfrm flipH="1" flipV="1">
            <a:off x="6771949" y="2662358"/>
            <a:ext cx="1" cy="1023238"/>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75" name="Conector recto 174">
            <a:extLst>
              <a:ext uri="{FF2B5EF4-FFF2-40B4-BE49-F238E27FC236}">
                <a16:creationId xmlns:a16="http://schemas.microsoft.com/office/drawing/2014/main" id="{69D946B9-35F9-4EC3-BAD1-E03ADF16F047}"/>
              </a:ext>
            </a:extLst>
          </p:cNvPr>
          <p:cNvCxnSpPr>
            <a:cxnSpLocks/>
          </p:cNvCxnSpPr>
          <p:nvPr/>
        </p:nvCxnSpPr>
        <p:spPr>
          <a:xfrm flipH="1">
            <a:off x="5753656" y="2662358"/>
            <a:ext cx="1013104" cy="0"/>
          </a:xfrm>
          <a:prstGeom prst="lin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20C7CD1-B503-443E-B76A-336C831EBA26}"/>
              </a:ext>
            </a:extLst>
          </p:cNvPr>
          <p:cNvCxnSpPr/>
          <p:nvPr/>
        </p:nvCxnSpPr>
        <p:spPr>
          <a:xfrm flipV="1">
            <a:off x="6260208" y="1545258"/>
            <a:ext cx="0" cy="111710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6" name="Conector recto 175">
            <a:extLst>
              <a:ext uri="{FF2B5EF4-FFF2-40B4-BE49-F238E27FC236}">
                <a16:creationId xmlns:a16="http://schemas.microsoft.com/office/drawing/2014/main" id="{86DD9C8A-ADE8-41A5-B562-FE512C4643C6}"/>
              </a:ext>
            </a:extLst>
          </p:cNvPr>
          <p:cNvCxnSpPr>
            <a:cxnSpLocks/>
          </p:cNvCxnSpPr>
          <p:nvPr/>
        </p:nvCxnSpPr>
        <p:spPr>
          <a:xfrm flipH="1" flipV="1">
            <a:off x="6260208" y="1545258"/>
            <a:ext cx="1473490" cy="17077"/>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7" name="Conector recto 176">
            <a:extLst>
              <a:ext uri="{FF2B5EF4-FFF2-40B4-BE49-F238E27FC236}">
                <a16:creationId xmlns:a16="http://schemas.microsoft.com/office/drawing/2014/main" id="{67033985-9B12-4E63-A4DC-5C4CFF0C1FD0}"/>
              </a:ext>
            </a:extLst>
          </p:cNvPr>
          <p:cNvCxnSpPr>
            <a:cxnSpLocks/>
          </p:cNvCxnSpPr>
          <p:nvPr/>
        </p:nvCxnSpPr>
        <p:spPr>
          <a:xfrm>
            <a:off x="7733698" y="1562335"/>
            <a:ext cx="14849" cy="1623959"/>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6" name="CuadroTexto 45">
            <a:extLst>
              <a:ext uri="{FF2B5EF4-FFF2-40B4-BE49-F238E27FC236}">
                <a16:creationId xmlns:a16="http://schemas.microsoft.com/office/drawing/2014/main" id="{FE9C2947-FE1C-4A72-A67B-F32444CF6B36}"/>
              </a:ext>
            </a:extLst>
          </p:cNvPr>
          <p:cNvSpPr txBox="1"/>
          <p:nvPr/>
        </p:nvSpPr>
        <p:spPr>
          <a:xfrm>
            <a:off x="5178591" y="813439"/>
            <a:ext cx="2760239" cy="400110"/>
          </a:xfrm>
          <a:prstGeom prst="rect">
            <a:avLst/>
          </a:prstGeom>
          <a:noFill/>
        </p:spPr>
        <p:txBody>
          <a:bodyPr wrap="square" rtlCol="0">
            <a:spAutoFit/>
          </a:bodyPr>
          <a:lstStyle/>
          <a:p>
            <a:r>
              <a:rPr lang="es-ES" sz="2000" dirty="0" err="1">
                <a:solidFill>
                  <a:srgbClr val="7F4EBD"/>
                </a:solidFill>
                <a:latin typeface="Calibri"/>
                <a:cs typeface="Calibri"/>
              </a:rPr>
              <a:t>Dendograma</a:t>
            </a:r>
            <a:endParaRPr lang="es-AR" sz="2000" dirty="0">
              <a:solidFill>
                <a:srgbClr val="7F4EBD"/>
              </a:solidFill>
              <a:latin typeface="Calibri"/>
              <a:cs typeface="Calibri"/>
            </a:endParaRPr>
          </a:p>
        </p:txBody>
      </p:sp>
      <p:pic>
        <p:nvPicPr>
          <p:cNvPr id="64" name="Google Shape;230;p31" descr="Imagen que contiene Logotipo&#10;&#10;Descripción generada automáticamente">
            <a:extLst>
              <a:ext uri="{FF2B5EF4-FFF2-40B4-BE49-F238E27FC236}">
                <a16:creationId xmlns:a16="http://schemas.microsoft.com/office/drawing/2014/main" id="{9233674A-CF46-2681-3CD7-FBF480F4B95E}"/>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65" name="Google Shape;231;p31">
            <a:extLst>
              <a:ext uri="{FF2B5EF4-FFF2-40B4-BE49-F238E27FC236}">
                <a16:creationId xmlns:a16="http://schemas.microsoft.com/office/drawing/2014/main" id="{D5958168-EE2F-D3AD-92DE-B81AF17CC5F8}"/>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66" name="Google Shape;232;p31">
            <a:extLst>
              <a:ext uri="{FF2B5EF4-FFF2-40B4-BE49-F238E27FC236}">
                <a16:creationId xmlns:a16="http://schemas.microsoft.com/office/drawing/2014/main" id="{CE11E2F4-FAC9-CF44-D144-DD41C64F31F9}"/>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67" name="Google Shape;233;p31">
            <a:extLst>
              <a:ext uri="{FF2B5EF4-FFF2-40B4-BE49-F238E27FC236}">
                <a16:creationId xmlns:a16="http://schemas.microsoft.com/office/drawing/2014/main" id="{146D4CEB-085A-6369-8DE2-D322807E4EAD}"/>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61" name="Elipse 60">
            <a:extLst>
              <a:ext uri="{FF2B5EF4-FFF2-40B4-BE49-F238E27FC236}">
                <a16:creationId xmlns:a16="http://schemas.microsoft.com/office/drawing/2014/main" id="{F9AE03F0-A0D3-ADF7-C87D-19BC867CB834}"/>
              </a:ext>
            </a:extLst>
          </p:cNvPr>
          <p:cNvSpPr/>
          <p:nvPr/>
        </p:nvSpPr>
        <p:spPr>
          <a:xfrm rot="21317820">
            <a:off x="252249" y="2645248"/>
            <a:ext cx="867967" cy="934372"/>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6538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1"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226" name="Google Shape;226;p31"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7" name="Google Shape;227;p31"/>
          <p:cNvSpPr txBox="1"/>
          <p:nvPr/>
        </p:nvSpPr>
        <p:spPr>
          <a:xfrm>
            <a:off x="221456" y="149825"/>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Clusters - Aglomeración jerárquica</a:t>
            </a:r>
            <a:endParaRPr sz="2400" dirty="0">
              <a:solidFill>
                <a:srgbClr val="7F4EBD"/>
              </a:solidFill>
              <a:latin typeface="Calibri"/>
              <a:ea typeface="Calibri"/>
              <a:cs typeface="Calibri"/>
              <a:sym typeface="Calibri"/>
            </a:endParaRPr>
          </a:p>
        </p:txBody>
      </p:sp>
      <p:sp>
        <p:nvSpPr>
          <p:cNvPr id="228" name="Google Shape;228;p31"/>
          <p:cNvSpPr/>
          <p:nvPr/>
        </p:nvSpPr>
        <p:spPr>
          <a:xfrm>
            <a:off x="293227" y="5938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aphicFrame>
        <p:nvGraphicFramePr>
          <p:cNvPr id="48" name="Tabla 48">
            <a:extLst>
              <a:ext uri="{FF2B5EF4-FFF2-40B4-BE49-F238E27FC236}">
                <a16:creationId xmlns:a16="http://schemas.microsoft.com/office/drawing/2014/main" id="{08D9B64A-4FDB-4CEE-93DC-87FD0BE6452C}"/>
              </a:ext>
            </a:extLst>
          </p:cNvPr>
          <p:cNvGraphicFramePr>
            <a:graphicFrameLocks noGrp="1"/>
          </p:cNvGraphicFramePr>
          <p:nvPr>
            <p:extLst>
              <p:ext uri="{D42A27DB-BD31-4B8C-83A1-F6EECF244321}">
                <p14:modId xmlns:p14="http://schemas.microsoft.com/office/powerpoint/2010/main" val="3813165806"/>
              </p:ext>
            </p:extLst>
          </p:nvPr>
        </p:nvGraphicFramePr>
        <p:xfrm>
          <a:off x="93178" y="725154"/>
          <a:ext cx="8641189" cy="4038695"/>
        </p:xfrm>
        <a:graphic>
          <a:graphicData uri="http://schemas.openxmlformats.org/drawingml/2006/table">
            <a:tbl>
              <a:tblPr firstRow="1" bandRow="1">
                <a:tableStyleId>{5C22544A-7EE6-4342-B048-85BDC9FD1C3A}</a:tableStyleId>
              </a:tblPr>
              <a:tblGrid>
                <a:gridCol w="1572175">
                  <a:extLst>
                    <a:ext uri="{9D8B030D-6E8A-4147-A177-3AD203B41FA5}">
                      <a16:colId xmlns:a16="http://schemas.microsoft.com/office/drawing/2014/main" val="2999312366"/>
                    </a:ext>
                  </a:extLst>
                </a:gridCol>
                <a:gridCol w="4290646">
                  <a:extLst>
                    <a:ext uri="{9D8B030D-6E8A-4147-A177-3AD203B41FA5}">
                      <a16:colId xmlns:a16="http://schemas.microsoft.com/office/drawing/2014/main" val="491204607"/>
                    </a:ext>
                  </a:extLst>
                </a:gridCol>
                <a:gridCol w="2778368">
                  <a:extLst>
                    <a:ext uri="{9D8B030D-6E8A-4147-A177-3AD203B41FA5}">
                      <a16:colId xmlns:a16="http://schemas.microsoft.com/office/drawing/2014/main" val="215701914"/>
                    </a:ext>
                  </a:extLst>
                </a:gridCol>
              </a:tblGrid>
              <a:tr h="168213">
                <a:tc>
                  <a:txBody>
                    <a:bodyPr/>
                    <a:lstStyle/>
                    <a:p>
                      <a:r>
                        <a:rPr lang="es-AR" sz="1600" dirty="0" err="1">
                          <a:latin typeface="Calibri" panose="020F0502020204030204" pitchFamily="34" charset="0"/>
                          <a:cs typeface="Calibri" panose="020F0502020204030204" pitchFamily="34" charset="0"/>
                        </a:rPr>
                        <a:t>TIpo</a:t>
                      </a:r>
                      <a:r>
                        <a:rPr lang="es-AR" sz="1600" dirty="0">
                          <a:latin typeface="Calibri" panose="020F0502020204030204" pitchFamily="34" charset="0"/>
                          <a:cs typeface="Calibri" panose="020F0502020204030204" pitchFamily="34" charset="0"/>
                        </a:rPr>
                        <a:t> de </a:t>
                      </a:r>
                      <a:r>
                        <a:rPr lang="es-AR" sz="1600" dirty="0" err="1">
                          <a:latin typeface="Calibri" panose="020F0502020204030204" pitchFamily="34" charset="0"/>
                          <a:cs typeface="Calibri" panose="020F0502020204030204" pitchFamily="34" charset="0"/>
                        </a:rPr>
                        <a:t>linkage</a:t>
                      </a:r>
                      <a:endParaRPr lang="es-AR" sz="1600" dirty="0">
                        <a:latin typeface="Calibri" panose="020F0502020204030204" pitchFamily="34" charset="0"/>
                        <a:cs typeface="Calibri" panose="020F0502020204030204" pitchFamily="34" charset="0"/>
                      </a:endParaRPr>
                    </a:p>
                  </a:txBody>
                  <a:tcPr/>
                </a:tc>
                <a:tc>
                  <a:txBody>
                    <a:bodyPr/>
                    <a:lstStyle/>
                    <a:p>
                      <a:r>
                        <a:rPr lang="es-AR" sz="1600" dirty="0">
                          <a:latin typeface="Calibri" panose="020F0502020204030204" pitchFamily="34" charset="0"/>
                          <a:cs typeface="Calibri" panose="020F0502020204030204" pitchFamily="34" charset="0"/>
                        </a:rPr>
                        <a:t>Descripción </a:t>
                      </a:r>
                    </a:p>
                  </a:txBody>
                  <a:tcPr/>
                </a:tc>
                <a:tc>
                  <a:txBody>
                    <a:bodyPr/>
                    <a:lstStyle/>
                    <a:p>
                      <a:r>
                        <a:rPr lang="es-ES" sz="1600" dirty="0" err="1">
                          <a:latin typeface="Calibri" panose="020F0502020204030204" pitchFamily="34" charset="0"/>
                          <a:cs typeface="Calibri" panose="020F0502020204030204" pitchFamily="34" charset="0"/>
                        </a:rPr>
                        <a:t>Imagén</a:t>
                      </a:r>
                      <a:endParaRPr lang="es-AR"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15891286"/>
                  </a:ext>
                </a:extLst>
              </a:tr>
              <a:tr h="960215">
                <a:tc>
                  <a:txBody>
                    <a:bodyPr/>
                    <a:lstStyle/>
                    <a:p>
                      <a:r>
                        <a:rPr lang="es-AR" sz="1400" b="1" dirty="0">
                          <a:latin typeface="Calibri" panose="020F0502020204030204" pitchFamily="34" charset="0"/>
                          <a:cs typeface="Calibri" panose="020F0502020204030204" pitchFamily="34" charset="0"/>
                        </a:rPr>
                        <a:t>Single</a:t>
                      </a:r>
                    </a:p>
                  </a:txBody>
                  <a:tcPr anchor="ctr"/>
                </a:tc>
                <a:tc>
                  <a:txBody>
                    <a:bodyPr/>
                    <a:lstStyle/>
                    <a:p>
                      <a:r>
                        <a:rPr lang="es-AR" sz="1400" dirty="0">
                          <a:latin typeface="Calibri" panose="020F0502020204030204" pitchFamily="34" charset="0"/>
                          <a:cs typeface="Calibri" panose="020F0502020204030204" pitchFamily="34" charset="0"/>
                        </a:rPr>
                        <a:t>Calcula todos los pares de distancias entre los miembros del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A y 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B y utiliza la mínima.</a:t>
                      </a:r>
                    </a:p>
                  </a:txBody>
                  <a:tcPr anchor="ctr"/>
                </a:tc>
                <a:tc>
                  <a:txBody>
                    <a:bodyPr/>
                    <a:lstStyle/>
                    <a:p>
                      <a:endParaRPr lang="es-AR"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003262"/>
                  </a:ext>
                </a:extLst>
              </a:tr>
              <a:tr h="895643">
                <a:tc>
                  <a:txBody>
                    <a:bodyPr/>
                    <a:lstStyle/>
                    <a:p>
                      <a:r>
                        <a:rPr lang="es-AR" sz="1400" b="1" dirty="0">
                          <a:latin typeface="Calibri" panose="020F0502020204030204" pitchFamily="34" charset="0"/>
                          <a:cs typeface="Calibri" panose="020F0502020204030204" pitchFamily="34" charset="0"/>
                        </a:rPr>
                        <a:t>Completo</a:t>
                      </a:r>
                    </a:p>
                  </a:txBody>
                  <a:tcPr anchor="ctr"/>
                </a:tc>
                <a:tc>
                  <a:txBody>
                    <a:bodyPr/>
                    <a:lstStyle/>
                    <a:p>
                      <a:r>
                        <a:rPr lang="es-AR" sz="1400" dirty="0">
                          <a:latin typeface="Calibri" panose="020F0502020204030204" pitchFamily="34" charset="0"/>
                          <a:cs typeface="Calibri" panose="020F0502020204030204" pitchFamily="34" charset="0"/>
                        </a:rPr>
                        <a:t>Calcula todas los pares de distancias entre los miembros del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A y 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B y utiliza la máxima</a:t>
                      </a:r>
                    </a:p>
                  </a:txBody>
                  <a:tcPr anchor="ctr"/>
                </a:tc>
                <a:tc>
                  <a:txBody>
                    <a:bodyPr/>
                    <a:lstStyle/>
                    <a:p>
                      <a:endParaRPr lang="es-AR"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36733443"/>
                  </a:ext>
                </a:extLst>
              </a:tr>
              <a:tr h="910883">
                <a:tc>
                  <a:txBody>
                    <a:bodyPr/>
                    <a:lstStyle/>
                    <a:p>
                      <a:r>
                        <a:rPr lang="es-AR" sz="1400" b="1" dirty="0" err="1">
                          <a:latin typeface="Calibri" panose="020F0502020204030204" pitchFamily="34" charset="0"/>
                          <a:cs typeface="Calibri" panose="020F0502020204030204" pitchFamily="34" charset="0"/>
                        </a:rPr>
                        <a:t>Average</a:t>
                      </a:r>
                      <a:endParaRPr lang="es-AR" sz="1400" b="1" dirty="0">
                        <a:latin typeface="Calibri" panose="020F0502020204030204" pitchFamily="34" charset="0"/>
                        <a:cs typeface="Calibri" panose="020F0502020204030204" pitchFamily="34" charset="0"/>
                      </a:endParaRPr>
                    </a:p>
                  </a:txBody>
                  <a:tcPr anchor="ctr"/>
                </a:tc>
                <a:tc>
                  <a:txBody>
                    <a:bodyPr/>
                    <a:lstStyle/>
                    <a:p>
                      <a:r>
                        <a:rPr lang="es-AR" sz="1400" dirty="0">
                          <a:latin typeface="Calibri" panose="020F0502020204030204" pitchFamily="34" charset="0"/>
                          <a:cs typeface="Calibri" panose="020F0502020204030204" pitchFamily="34" charset="0"/>
                        </a:rPr>
                        <a:t>Calcula todas los pares de distancias entre los miembros del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A y el </a:t>
                      </a:r>
                      <a:r>
                        <a:rPr lang="es-AR" sz="1400" dirty="0" err="1">
                          <a:latin typeface="Calibri" panose="020F0502020204030204" pitchFamily="34" charset="0"/>
                          <a:cs typeface="Calibri" panose="020F0502020204030204" pitchFamily="34" charset="0"/>
                        </a:rPr>
                        <a:t>cluster</a:t>
                      </a:r>
                      <a:r>
                        <a:rPr lang="es-AR" sz="1400" dirty="0">
                          <a:latin typeface="Calibri" panose="020F0502020204030204" pitchFamily="34" charset="0"/>
                          <a:cs typeface="Calibri" panose="020F0502020204030204" pitchFamily="34" charset="0"/>
                        </a:rPr>
                        <a:t> B y utiliza el promedio de todas </a:t>
                      </a:r>
                    </a:p>
                  </a:txBody>
                  <a:tcPr anchor="ctr"/>
                </a:tc>
                <a:tc>
                  <a:txBody>
                    <a:bodyPr/>
                    <a:lstStyle/>
                    <a:p>
                      <a:endParaRPr lang="es-AR"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52883172"/>
                  </a:ext>
                </a:extLst>
              </a:tr>
              <a:tr h="936674">
                <a:tc>
                  <a:txBody>
                    <a:bodyPr/>
                    <a:lstStyle/>
                    <a:p>
                      <a:r>
                        <a:rPr lang="es-AR" sz="1400" b="1" dirty="0">
                          <a:latin typeface="Calibri" panose="020F0502020204030204" pitchFamily="34" charset="0"/>
                          <a:cs typeface="Calibri" panose="020F0502020204030204" pitchFamily="34" charset="0"/>
                        </a:rPr>
                        <a:t>Ward</a:t>
                      </a:r>
                    </a:p>
                  </a:txBody>
                  <a:tcPr anchor="ctr"/>
                </a:tc>
                <a:tc>
                  <a:txBody>
                    <a:bodyPr/>
                    <a:lstStyle/>
                    <a:p>
                      <a:r>
                        <a:rPr lang="es-AR" sz="1400" dirty="0">
                          <a:latin typeface="Calibri" panose="020F0502020204030204" pitchFamily="34" charset="0"/>
                          <a:cs typeface="Calibri" panose="020F0502020204030204" pitchFamily="34" charset="0"/>
                        </a:rPr>
                        <a:t>Calcula la diferencia en la varianza total generada al aglomerar los diferentes </a:t>
                      </a:r>
                      <a:r>
                        <a:rPr lang="es-AR" sz="1400" dirty="0" err="1">
                          <a:latin typeface="Calibri" panose="020F0502020204030204" pitchFamily="34" charset="0"/>
                          <a:cs typeface="Calibri" panose="020F0502020204030204" pitchFamily="34" charset="0"/>
                        </a:rPr>
                        <a:t>clusters</a:t>
                      </a:r>
                      <a:r>
                        <a:rPr lang="es-AR" sz="1400" dirty="0">
                          <a:latin typeface="Calibri" panose="020F0502020204030204" pitchFamily="34" charset="0"/>
                          <a:cs typeface="Calibri" panose="020F0502020204030204" pitchFamily="34" charset="0"/>
                        </a:rPr>
                        <a:t> y busca la mínima</a:t>
                      </a:r>
                    </a:p>
                  </a:txBody>
                  <a:tcPr anchor="ctr"/>
                </a:tc>
                <a:tc>
                  <a:txBody>
                    <a:bodyPr/>
                    <a:lstStyle/>
                    <a:p>
                      <a:endParaRPr lang="es-AR"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64881286"/>
                  </a:ext>
                </a:extLst>
              </a:tr>
            </a:tbl>
          </a:graphicData>
        </a:graphic>
      </p:graphicFrame>
      <p:pic>
        <p:nvPicPr>
          <p:cNvPr id="50" name="Imagen 49" descr="Interfaz de usuario gráfica, Sitio web&#10;&#10;Descripción generada automáticamente">
            <a:extLst>
              <a:ext uri="{FF2B5EF4-FFF2-40B4-BE49-F238E27FC236}">
                <a16:creationId xmlns:a16="http://schemas.microsoft.com/office/drawing/2014/main" id="{FA4F68DD-8629-4050-B72B-CC134A61866F}"/>
              </a:ext>
            </a:extLst>
          </p:cNvPr>
          <p:cNvPicPr>
            <a:picLocks noChangeAspect="1"/>
          </p:cNvPicPr>
          <p:nvPr/>
        </p:nvPicPr>
        <p:blipFill rotWithShape="1">
          <a:blip r:embed="rId5"/>
          <a:srcRect l="17436" t="47110" r="63846" b="29199"/>
          <a:stretch/>
        </p:blipFill>
        <p:spPr>
          <a:xfrm>
            <a:off x="6718735" y="1114379"/>
            <a:ext cx="1163822" cy="828170"/>
          </a:xfrm>
          <a:prstGeom prst="rect">
            <a:avLst/>
          </a:prstGeom>
        </p:spPr>
      </p:pic>
      <p:pic>
        <p:nvPicPr>
          <p:cNvPr id="52" name="Imagen 51" descr="Interfaz de usuario gráfica, Sitio web&#10;&#10;Descripción generada automáticamente">
            <a:extLst>
              <a:ext uri="{FF2B5EF4-FFF2-40B4-BE49-F238E27FC236}">
                <a16:creationId xmlns:a16="http://schemas.microsoft.com/office/drawing/2014/main" id="{4BCF12C9-4C84-4083-960C-5AE1381F6717}"/>
              </a:ext>
            </a:extLst>
          </p:cNvPr>
          <p:cNvPicPr>
            <a:picLocks noChangeAspect="1"/>
          </p:cNvPicPr>
          <p:nvPr/>
        </p:nvPicPr>
        <p:blipFill rotWithShape="1">
          <a:blip r:embed="rId5"/>
          <a:srcRect l="40257" t="29620" r="40769" b="48033"/>
          <a:stretch/>
        </p:blipFill>
        <p:spPr>
          <a:xfrm>
            <a:off x="6718735" y="3894922"/>
            <a:ext cx="1163822" cy="770640"/>
          </a:xfrm>
          <a:prstGeom prst="rect">
            <a:avLst/>
          </a:prstGeom>
        </p:spPr>
      </p:pic>
      <p:pic>
        <p:nvPicPr>
          <p:cNvPr id="54" name="Imagen 53" descr="Interfaz de usuario gráfica, Sitio web&#10;&#10;Descripción generada automáticamente">
            <a:extLst>
              <a:ext uri="{FF2B5EF4-FFF2-40B4-BE49-F238E27FC236}">
                <a16:creationId xmlns:a16="http://schemas.microsoft.com/office/drawing/2014/main" id="{6259CCD5-DFB8-45E4-AF5D-72EE6BDEB4EA}"/>
              </a:ext>
            </a:extLst>
          </p:cNvPr>
          <p:cNvPicPr>
            <a:picLocks noChangeAspect="1"/>
          </p:cNvPicPr>
          <p:nvPr/>
        </p:nvPicPr>
        <p:blipFill rotWithShape="1">
          <a:blip r:embed="rId5"/>
          <a:srcRect l="62759" t="46722" r="18589" b="31387"/>
          <a:stretch/>
        </p:blipFill>
        <p:spPr>
          <a:xfrm>
            <a:off x="6718735" y="2031854"/>
            <a:ext cx="1163823" cy="767973"/>
          </a:xfrm>
          <a:prstGeom prst="rect">
            <a:avLst/>
          </a:prstGeom>
        </p:spPr>
      </p:pic>
      <p:pic>
        <p:nvPicPr>
          <p:cNvPr id="56" name="Imagen 55" descr="Interfaz de usuario gráfica, Sitio web&#10;&#10;Descripción generada automáticamente">
            <a:extLst>
              <a:ext uri="{FF2B5EF4-FFF2-40B4-BE49-F238E27FC236}">
                <a16:creationId xmlns:a16="http://schemas.microsoft.com/office/drawing/2014/main" id="{1EF9112D-46A7-4F06-A72A-D7102670995D}"/>
              </a:ext>
            </a:extLst>
          </p:cNvPr>
          <p:cNvPicPr>
            <a:picLocks noChangeAspect="1"/>
          </p:cNvPicPr>
          <p:nvPr/>
        </p:nvPicPr>
        <p:blipFill rotWithShape="1">
          <a:blip r:embed="rId5"/>
          <a:srcRect l="42692" t="67929" r="38846" b="11527"/>
          <a:stretch/>
        </p:blipFill>
        <p:spPr>
          <a:xfrm>
            <a:off x="6718735" y="2988453"/>
            <a:ext cx="1163822" cy="728151"/>
          </a:xfrm>
          <a:prstGeom prst="rect">
            <a:avLst/>
          </a:prstGeom>
        </p:spPr>
      </p:pic>
      <p:pic>
        <p:nvPicPr>
          <p:cNvPr id="12" name="Google Shape;195;p29" descr="Código QR&#10;&#10;Descripción generada automáticamente">
            <a:extLst>
              <a:ext uri="{FF2B5EF4-FFF2-40B4-BE49-F238E27FC236}">
                <a16:creationId xmlns:a16="http://schemas.microsoft.com/office/drawing/2014/main" id="{7848D870-C212-4824-A1EA-5F0FC6709B48}"/>
              </a:ext>
            </a:extLst>
          </p:cNvPr>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76338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9" name="Google Shape;147;p26" descr="Imagen que contiene Logotipo&#10;&#10;Descripción generada automáticamente">
            <a:extLst>
              <a:ext uri="{FF2B5EF4-FFF2-40B4-BE49-F238E27FC236}">
                <a16:creationId xmlns:a16="http://schemas.microsoft.com/office/drawing/2014/main" id="{9F1B9025-1DF1-BC21-4F8F-E2568D5C02A8}"/>
              </a:ext>
            </a:extLst>
          </p:cNvPr>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10" name="Google Shape;148;p26">
            <a:extLst>
              <a:ext uri="{FF2B5EF4-FFF2-40B4-BE49-F238E27FC236}">
                <a16:creationId xmlns:a16="http://schemas.microsoft.com/office/drawing/2014/main" id="{A8DD34D7-DB31-E40A-CFC8-89C17E89187B}"/>
              </a:ext>
            </a:extLst>
          </p:cNvPr>
          <p:cNvPicPr preferRelativeResize="0"/>
          <p:nvPr/>
        </p:nvPicPr>
        <p:blipFill rotWithShape="1">
          <a:blip r:embed="rId6">
            <a:alphaModFix amt="51000"/>
          </a:blip>
          <a:srcRect/>
          <a:stretch/>
        </p:blipFill>
        <p:spPr>
          <a:xfrm>
            <a:off x="1136660" y="4344051"/>
            <a:ext cx="582236" cy="513665"/>
          </a:xfrm>
          <a:prstGeom prst="rect">
            <a:avLst/>
          </a:prstGeom>
          <a:noFill/>
          <a:ln>
            <a:noFill/>
          </a:ln>
        </p:spPr>
      </p:pic>
      <p:pic>
        <p:nvPicPr>
          <p:cNvPr id="11" name="Google Shape;149;p26">
            <a:extLst>
              <a:ext uri="{FF2B5EF4-FFF2-40B4-BE49-F238E27FC236}">
                <a16:creationId xmlns:a16="http://schemas.microsoft.com/office/drawing/2014/main" id="{C3818A66-39AC-EB88-661E-7F14730897FA}"/>
              </a:ext>
            </a:extLst>
          </p:cNvPr>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12" name="Google Shape;150;p26">
            <a:extLst>
              <a:ext uri="{FF2B5EF4-FFF2-40B4-BE49-F238E27FC236}">
                <a16:creationId xmlns:a16="http://schemas.microsoft.com/office/drawing/2014/main" id="{3FA0EE91-C6DD-0B12-822C-B119EF4C834B}"/>
              </a:ext>
            </a:extLst>
          </p:cNvPr>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3" name="Google Shape;195;p29" descr="Código QR&#10;&#10;Descripción generada automáticamente">
            <a:extLst>
              <a:ext uri="{FF2B5EF4-FFF2-40B4-BE49-F238E27FC236}">
                <a16:creationId xmlns:a16="http://schemas.microsoft.com/office/drawing/2014/main" id="{490B0124-6EB6-5C6F-484D-40BE0C9E558B}"/>
              </a:ext>
            </a:extLst>
          </p:cNvPr>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pic>
        <p:nvPicPr>
          <p:cNvPr id="14" name="Imagen 13">
            <a:extLst>
              <a:ext uri="{FF2B5EF4-FFF2-40B4-BE49-F238E27FC236}">
                <a16:creationId xmlns:a16="http://schemas.microsoft.com/office/drawing/2014/main" id="{81542C8C-199D-E830-D90A-4A558C60EE67}"/>
              </a:ext>
            </a:extLst>
          </p:cNvPr>
          <p:cNvPicPr>
            <a:picLocks noChangeAspect="1"/>
          </p:cNvPicPr>
          <p:nvPr/>
        </p:nvPicPr>
        <p:blipFill>
          <a:blip r:embed="rId9"/>
          <a:stretch>
            <a:fillRect/>
          </a:stretch>
        </p:blipFill>
        <p:spPr>
          <a:xfrm>
            <a:off x="1134" y="360335"/>
            <a:ext cx="9099479" cy="3694307"/>
          </a:xfrm>
          <a:prstGeom prst="rect">
            <a:avLst/>
          </a:prstGeom>
        </p:spPr>
      </p:pic>
      <p:sp>
        <p:nvSpPr>
          <p:cNvPr id="3" name="Rectángulo: esquinas redondeadas 2">
            <a:extLst>
              <a:ext uri="{FF2B5EF4-FFF2-40B4-BE49-F238E27FC236}">
                <a16:creationId xmlns:a16="http://schemas.microsoft.com/office/drawing/2014/main" id="{5C4DAB51-F2D3-4847-968E-B0CCCE44DFD5}"/>
              </a:ext>
            </a:extLst>
          </p:cNvPr>
          <p:cNvSpPr/>
          <p:nvPr/>
        </p:nvSpPr>
        <p:spPr>
          <a:xfrm>
            <a:off x="4764508" y="3340457"/>
            <a:ext cx="649706" cy="174701"/>
          </a:xfrm>
          <a:prstGeom prst="roundRect">
            <a:avLst/>
          </a:prstGeom>
          <a:noFill/>
          <a:ln w="1905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8" name="Rectángulo: esquinas redondeadas 7">
            <a:extLst>
              <a:ext uri="{FF2B5EF4-FFF2-40B4-BE49-F238E27FC236}">
                <a16:creationId xmlns:a16="http://schemas.microsoft.com/office/drawing/2014/main" id="{3ECB7C01-5651-44AA-9E16-D90890EEBA14}"/>
              </a:ext>
            </a:extLst>
          </p:cNvPr>
          <p:cNvSpPr/>
          <p:nvPr/>
        </p:nvSpPr>
        <p:spPr>
          <a:xfrm>
            <a:off x="4747762" y="3638710"/>
            <a:ext cx="1591394" cy="291342"/>
          </a:xfrm>
          <a:prstGeom prst="roundRect">
            <a:avLst/>
          </a:prstGeom>
          <a:noFill/>
          <a:ln w="1905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5982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42" name="Google Shape;142;p26"/>
          <p:cNvSpPr txBox="1"/>
          <p:nvPr/>
        </p:nvSpPr>
        <p:spPr>
          <a:xfrm>
            <a:off x="221450" y="1221575"/>
            <a:ext cx="53721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s" sz="2400" dirty="0">
                <a:solidFill>
                  <a:srgbClr val="3F3F3F"/>
                </a:solidFill>
                <a:latin typeface="Calibri"/>
                <a:ea typeface="Calibri"/>
                <a:cs typeface="Calibri"/>
                <a:sym typeface="Calibri"/>
              </a:rPr>
              <a:t>Uno de los objetivos más comunes del aprendizaje automático, más específicamente del aprendizaje no supervisado, es agrupar los datos por características similares. A estos grupos los llamamos Clusters.</a:t>
            </a:r>
            <a:endParaRPr sz="2400" dirty="0">
              <a:solidFill>
                <a:srgbClr val="3F3F3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2400" dirty="0">
              <a:solidFill>
                <a:srgbClr val="3F3F3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2400" dirty="0">
              <a:solidFill>
                <a:srgbClr val="3F3F3F"/>
              </a:solidFill>
              <a:latin typeface="Calibri"/>
              <a:ea typeface="Calibri"/>
              <a:cs typeface="Calibri"/>
              <a:sym typeface="Calibri"/>
            </a:endParaRPr>
          </a:p>
          <a:p>
            <a:pPr marL="0" marR="0" lvl="0" indent="0" algn="l" rtl="0">
              <a:spcBef>
                <a:spcPts val="0"/>
              </a:spcBef>
              <a:spcAft>
                <a:spcPts val="0"/>
              </a:spcAft>
              <a:buNone/>
            </a:pPr>
            <a:endParaRPr sz="2400" dirty="0">
              <a:solidFill>
                <a:srgbClr val="3F3F3F"/>
              </a:solidFill>
              <a:latin typeface="Calibri"/>
              <a:ea typeface="Calibri"/>
              <a:cs typeface="Calibri"/>
              <a:sym typeface="Calibri"/>
            </a:endParaRPr>
          </a:p>
        </p:txBody>
      </p:sp>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Clusters</a:t>
            </a:r>
            <a:endParaRPr sz="2400">
              <a:solidFill>
                <a:srgbClr val="7F4EBD"/>
              </a:solidFill>
              <a:latin typeface="Calibri"/>
              <a:ea typeface="Calibri"/>
              <a:cs typeface="Calibri"/>
              <a:sym typeface="Calibri"/>
            </a:endParaRP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46" name="Google Shape;146;p26"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47" name="Google Shape;147;p2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8" name="Google Shape;148;p2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49" name="Google Shape;149;p2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50" name="Google Shape;150;p2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51" name="Google Shape;151;p26"/>
          <p:cNvPicPr preferRelativeResize="0"/>
          <p:nvPr/>
        </p:nvPicPr>
        <p:blipFill>
          <a:blip r:embed="rId9">
            <a:alphaModFix/>
          </a:blip>
          <a:stretch>
            <a:fillRect/>
          </a:stretch>
        </p:blipFill>
        <p:spPr>
          <a:xfrm>
            <a:off x="5593550" y="932853"/>
            <a:ext cx="3053845" cy="3053845"/>
          </a:xfrm>
          <a:prstGeom prst="rect">
            <a:avLst/>
          </a:prstGeom>
          <a:noFill/>
          <a:ln>
            <a:noFill/>
          </a:ln>
        </p:spPr>
      </p:pic>
      <p:sp>
        <p:nvSpPr>
          <p:cNvPr id="152" name="Google Shape;152;p26"/>
          <p:cNvSpPr txBox="1"/>
          <p:nvPr/>
        </p:nvSpPr>
        <p:spPr>
          <a:xfrm>
            <a:off x="4546375" y="3998275"/>
            <a:ext cx="453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a:latin typeface="Calibri"/>
                <a:ea typeface="Calibri"/>
                <a:cs typeface="Calibri"/>
                <a:sym typeface="Calibri"/>
              </a:rPr>
              <a:t>Fuente: https://www.iartificial.net/clustering-agrupamiento-kmeans-ejemplos-en-python/</a:t>
            </a:r>
            <a:endParaRPr sz="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Aprendizaje No supervisado</a:t>
            </a:r>
            <a:endParaRPr sz="2400" dirty="0">
              <a:solidFill>
                <a:srgbClr val="7F4EBD"/>
              </a:solidFill>
              <a:latin typeface="Calibri"/>
              <a:ea typeface="Calibri"/>
              <a:cs typeface="Calibri"/>
              <a:sym typeface="Calibri"/>
            </a:endParaRP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 name="Google Shape;206;p29">
            <a:extLst>
              <a:ext uri="{FF2B5EF4-FFF2-40B4-BE49-F238E27FC236}">
                <a16:creationId xmlns:a16="http://schemas.microsoft.com/office/drawing/2014/main" id="{7116053C-6E05-4FCE-95C5-47415A79B43C}"/>
              </a:ext>
            </a:extLst>
          </p:cNvPr>
          <p:cNvSpPr txBox="1"/>
          <p:nvPr/>
        </p:nvSpPr>
        <p:spPr>
          <a:xfrm>
            <a:off x="5817791" y="3917110"/>
            <a:ext cx="4946733"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dirty="0">
                <a:latin typeface="Calibri"/>
                <a:ea typeface="Calibri"/>
                <a:cs typeface="Calibri"/>
                <a:sym typeface="Calibri"/>
              </a:rPr>
              <a:t>Fuente:</a:t>
            </a:r>
            <a:r>
              <a:rPr lang="es-AR" sz="1000" dirty="0">
                <a:latin typeface="Calibri"/>
                <a:ea typeface="Calibri"/>
                <a:cs typeface="Calibri"/>
                <a:sym typeface="Calibri"/>
              </a:rPr>
              <a:t>https://es.clariba.com/machine-learning-for-business</a:t>
            </a:r>
          </a:p>
          <a:p>
            <a:pPr marL="0" lvl="0" indent="0" algn="l" rtl="0">
              <a:spcBef>
                <a:spcPts val="0"/>
              </a:spcBef>
              <a:spcAft>
                <a:spcPts val="0"/>
              </a:spcAft>
              <a:buNone/>
            </a:pPr>
            <a:endParaRPr lang="es-AR" sz="1000" dirty="0">
              <a:latin typeface="Calibri"/>
              <a:ea typeface="Calibri"/>
              <a:cs typeface="Calibri"/>
              <a:sym typeface="Calibri"/>
            </a:endParaRPr>
          </a:p>
        </p:txBody>
      </p:sp>
      <p:pic>
        <p:nvPicPr>
          <p:cNvPr id="11" name="Picture 2">
            <a:extLst>
              <a:ext uri="{FF2B5EF4-FFF2-40B4-BE49-F238E27FC236}">
                <a16:creationId xmlns:a16="http://schemas.microsoft.com/office/drawing/2014/main" id="{E48124E4-7290-4A8D-BDBD-182EA09230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3192"/>
          <a:stretch/>
        </p:blipFill>
        <p:spPr bwMode="auto">
          <a:xfrm>
            <a:off x="1563959" y="1061592"/>
            <a:ext cx="5895620" cy="2741236"/>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BCE7531-D3C6-4AF0-9674-63250DED0D90}"/>
              </a:ext>
            </a:extLst>
          </p:cNvPr>
          <p:cNvSpPr txBox="1"/>
          <p:nvPr/>
        </p:nvSpPr>
        <p:spPr>
          <a:xfrm>
            <a:off x="1844016" y="3181061"/>
            <a:ext cx="1762252" cy="646331"/>
          </a:xfrm>
          <a:prstGeom prst="rect">
            <a:avLst/>
          </a:prstGeom>
          <a:noFill/>
        </p:spPr>
        <p:txBody>
          <a:bodyPr wrap="square" rtlCol="0">
            <a:spAutoFit/>
          </a:bodyPr>
          <a:lstStyle/>
          <a:p>
            <a:r>
              <a:rPr lang="es-ES" sz="1800" dirty="0">
                <a:latin typeface="Calibri" panose="020F0502020204030204" pitchFamily="34" charset="0"/>
                <a:cs typeface="Calibri" panose="020F0502020204030204" pitchFamily="34" charset="0"/>
              </a:rPr>
              <a:t>Datos sin etiquetas</a:t>
            </a:r>
            <a:endParaRPr lang="es-AR" sz="1800" dirty="0">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7D390F26-D01F-4D2E-94FE-873D8A3E1C11}"/>
              </a:ext>
            </a:extLst>
          </p:cNvPr>
          <p:cNvSpPr txBox="1"/>
          <p:nvPr/>
        </p:nvSpPr>
        <p:spPr>
          <a:xfrm>
            <a:off x="6123958" y="3602994"/>
            <a:ext cx="2009421" cy="370202"/>
          </a:xfrm>
          <a:prstGeom prst="rect">
            <a:avLst/>
          </a:prstGeom>
          <a:noFill/>
        </p:spPr>
        <p:txBody>
          <a:bodyPr wrap="square" rtlCol="0">
            <a:spAutoFit/>
          </a:bodyPr>
          <a:lstStyle/>
          <a:p>
            <a:r>
              <a:rPr lang="es-ES" sz="1800" dirty="0">
                <a:latin typeface="Calibri" panose="020F0502020204030204" pitchFamily="34" charset="0"/>
                <a:cs typeface="Calibri" panose="020F0502020204030204" pitchFamily="34" charset="0"/>
              </a:rPr>
              <a:t>Output</a:t>
            </a:r>
            <a:endParaRPr lang="es-AR" sz="1800" dirty="0">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5B9845E8-20A3-4259-87EA-DDF0C4E72556}"/>
              </a:ext>
            </a:extLst>
          </p:cNvPr>
          <p:cNvSpPr txBox="1"/>
          <p:nvPr/>
        </p:nvSpPr>
        <p:spPr>
          <a:xfrm>
            <a:off x="4201086" y="2866280"/>
            <a:ext cx="1107924" cy="283410"/>
          </a:xfrm>
          <a:prstGeom prst="rect">
            <a:avLst/>
          </a:prstGeom>
          <a:solidFill>
            <a:schemeClr val="bg1"/>
          </a:solidFill>
        </p:spPr>
        <p:txBody>
          <a:bodyPr wrap="square" rtlCol="0">
            <a:spAutoFit/>
          </a:bodyPr>
          <a:lstStyle/>
          <a:p>
            <a:endParaRPr lang="es-AR" sz="1600" dirty="0">
              <a:latin typeface="Calibri" panose="020F0502020204030204" pitchFamily="34" charset="0"/>
              <a:cs typeface="Calibri" panose="020F0502020204030204" pitchFamily="34" charset="0"/>
            </a:endParaRPr>
          </a:p>
        </p:txBody>
      </p:sp>
      <p:sp>
        <p:nvSpPr>
          <p:cNvPr id="12" name="Rectángulo 11">
            <a:extLst>
              <a:ext uri="{FF2B5EF4-FFF2-40B4-BE49-F238E27FC236}">
                <a16:creationId xmlns:a16="http://schemas.microsoft.com/office/drawing/2014/main" id="{2BC645BC-2CF1-46B1-A369-F6EBDE4E77AC}"/>
              </a:ext>
            </a:extLst>
          </p:cNvPr>
          <p:cNvSpPr/>
          <p:nvPr/>
        </p:nvSpPr>
        <p:spPr>
          <a:xfrm>
            <a:off x="4018038" y="1768057"/>
            <a:ext cx="1354975" cy="10440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2800" dirty="0">
                <a:latin typeface="Calibri" panose="020F0502020204030204" pitchFamily="34" charset="0"/>
                <a:cs typeface="Calibri" panose="020F0502020204030204" pitchFamily="34" charset="0"/>
              </a:rPr>
              <a:t>Modelo</a:t>
            </a:r>
            <a:endParaRPr lang="es-AR" sz="2800" dirty="0">
              <a:latin typeface="Calibri" panose="020F0502020204030204" pitchFamily="34" charset="0"/>
              <a:cs typeface="Calibri" panose="020F0502020204030204" pitchFamily="34" charset="0"/>
            </a:endParaRPr>
          </a:p>
        </p:txBody>
      </p:sp>
      <p:pic>
        <p:nvPicPr>
          <p:cNvPr id="13" name="Google Shape;147;p26" descr="Imagen que contiene Logotipo&#10;&#10;Descripción generada automáticamente">
            <a:extLst>
              <a:ext uri="{FF2B5EF4-FFF2-40B4-BE49-F238E27FC236}">
                <a16:creationId xmlns:a16="http://schemas.microsoft.com/office/drawing/2014/main" id="{B247CE86-E4D1-316B-37EC-818C2498932D}"/>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 name="Google Shape;148;p26">
            <a:extLst>
              <a:ext uri="{FF2B5EF4-FFF2-40B4-BE49-F238E27FC236}">
                <a16:creationId xmlns:a16="http://schemas.microsoft.com/office/drawing/2014/main" id="{A1160FEE-73B7-B651-145D-756DC2EAD42D}"/>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5" name="Google Shape;149;p26">
            <a:extLst>
              <a:ext uri="{FF2B5EF4-FFF2-40B4-BE49-F238E27FC236}">
                <a16:creationId xmlns:a16="http://schemas.microsoft.com/office/drawing/2014/main" id="{95254CCC-9B28-1C68-CF21-F3067680753F}"/>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6" name="Google Shape;150;p26">
            <a:extLst>
              <a:ext uri="{FF2B5EF4-FFF2-40B4-BE49-F238E27FC236}">
                <a16:creationId xmlns:a16="http://schemas.microsoft.com/office/drawing/2014/main" id="{90B0DB31-346B-D569-DFC2-DD92268E445E}"/>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7" name="Google Shape;195;p29" descr="Código QR&#10;&#10;Descripción generada automáticamente">
            <a:extLst>
              <a:ext uri="{FF2B5EF4-FFF2-40B4-BE49-F238E27FC236}">
                <a16:creationId xmlns:a16="http://schemas.microsoft.com/office/drawing/2014/main" id="{4AB20D40-80AE-922A-653B-3507B0EC6565}"/>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306229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Aprendizaje No supervisado</a:t>
            </a:r>
            <a:endParaRPr sz="2400" dirty="0">
              <a:solidFill>
                <a:srgbClr val="7F4EBD"/>
              </a:solidFill>
              <a:latin typeface="Calibri"/>
              <a:ea typeface="Calibri"/>
              <a:cs typeface="Calibri"/>
              <a:sym typeface="Calibri"/>
            </a:endParaRP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8" name="Picture 4" descr="Aprendizaje supervisado o no supervisado en 2 minutos">
            <a:extLst>
              <a:ext uri="{FF2B5EF4-FFF2-40B4-BE49-F238E27FC236}">
                <a16:creationId xmlns:a16="http://schemas.microsoft.com/office/drawing/2014/main" id="{9520902B-D9E9-4F77-845E-E5DFE573E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418" y="1020087"/>
            <a:ext cx="7024528" cy="2926887"/>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206;p29">
            <a:extLst>
              <a:ext uri="{FF2B5EF4-FFF2-40B4-BE49-F238E27FC236}">
                <a16:creationId xmlns:a16="http://schemas.microsoft.com/office/drawing/2014/main" id="{7116053C-6E05-4FCE-95C5-47415A79B43C}"/>
              </a:ext>
            </a:extLst>
          </p:cNvPr>
          <p:cNvSpPr txBox="1"/>
          <p:nvPr/>
        </p:nvSpPr>
        <p:spPr>
          <a:xfrm>
            <a:off x="5824411" y="3700768"/>
            <a:ext cx="452906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dirty="0">
                <a:latin typeface="Calibri"/>
                <a:ea typeface="Calibri"/>
                <a:cs typeface="Calibri"/>
                <a:sym typeface="Calibri"/>
              </a:rPr>
              <a:t>Fuente:</a:t>
            </a:r>
            <a:r>
              <a:rPr lang="es-AR" sz="1000" dirty="0">
                <a:latin typeface="Calibri"/>
                <a:ea typeface="Calibri"/>
                <a:cs typeface="Calibri"/>
                <a:sym typeface="Calibri"/>
              </a:rPr>
              <a:t>https://es.clariba.com/machine-learning-for-business</a:t>
            </a:r>
          </a:p>
          <a:p>
            <a:pPr marL="0" lvl="0" indent="0" algn="l" rtl="0">
              <a:spcBef>
                <a:spcPts val="0"/>
              </a:spcBef>
              <a:spcAft>
                <a:spcPts val="0"/>
              </a:spcAft>
              <a:buNone/>
            </a:pPr>
            <a:endParaRPr lang="es-AR" sz="1000" dirty="0">
              <a:latin typeface="Calibri"/>
              <a:ea typeface="Calibri"/>
              <a:cs typeface="Calibri"/>
              <a:sym typeface="Calibri"/>
            </a:endParaRPr>
          </a:p>
        </p:txBody>
      </p:sp>
      <p:pic>
        <p:nvPicPr>
          <p:cNvPr id="2" name="Imagen 1">
            <a:extLst>
              <a:ext uri="{FF2B5EF4-FFF2-40B4-BE49-F238E27FC236}">
                <a16:creationId xmlns:a16="http://schemas.microsoft.com/office/drawing/2014/main" id="{1EA6F1AC-6216-41EB-86F3-BAF2BD6838D7}"/>
              </a:ext>
            </a:extLst>
          </p:cNvPr>
          <p:cNvPicPr>
            <a:picLocks noChangeAspect="1"/>
          </p:cNvPicPr>
          <p:nvPr/>
        </p:nvPicPr>
        <p:blipFill>
          <a:blip r:embed="rId6"/>
          <a:stretch>
            <a:fillRect/>
          </a:stretch>
        </p:blipFill>
        <p:spPr>
          <a:xfrm>
            <a:off x="3564659" y="1740985"/>
            <a:ext cx="2024046" cy="1661530"/>
          </a:xfrm>
          <a:prstGeom prst="rect">
            <a:avLst/>
          </a:prstGeom>
        </p:spPr>
      </p:pic>
      <p:pic>
        <p:nvPicPr>
          <p:cNvPr id="9" name="Google Shape;147;p26" descr="Imagen que contiene Logotipo&#10;&#10;Descripción generada automáticamente">
            <a:extLst>
              <a:ext uri="{FF2B5EF4-FFF2-40B4-BE49-F238E27FC236}">
                <a16:creationId xmlns:a16="http://schemas.microsoft.com/office/drawing/2014/main" id="{06A42CEB-5C0E-44FE-09CB-35D4DA552EF2}"/>
              </a:ext>
            </a:extLst>
          </p:cNvPr>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10" name="Google Shape;148;p26">
            <a:extLst>
              <a:ext uri="{FF2B5EF4-FFF2-40B4-BE49-F238E27FC236}">
                <a16:creationId xmlns:a16="http://schemas.microsoft.com/office/drawing/2014/main" id="{4629D396-7484-342C-4DFA-5054F5A9BC01}"/>
              </a:ext>
            </a:extLst>
          </p:cNvPr>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11" name="Google Shape;149;p26">
            <a:extLst>
              <a:ext uri="{FF2B5EF4-FFF2-40B4-BE49-F238E27FC236}">
                <a16:creationId xmlns:a16="http://schemas.microsoft.com/office/drawing/2014/main" id="{64A83D71-0663-2A7F-B3CB-A3EB6802CD66}"/>
              </a:ext>
            </a:extLst>
          </p:cNvPr>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12" name="Google Shape;150;p26">
            <a:extLst>
              <a:ext uri="{FF2B5EF4-FFF2-40B4-BE49-F238E27FC236}">
                <a16:creationId xmlns:a16="http://schemas.microsoft.com/office/drawing/2014/main" id="{D7E77C53-192D-0291-514B-A2F388B1BC95}"/>
              </a:ext>
            </a:extLst>
          </p:cNvPr>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13" name="Google Shape;195;p29" descr="Código QR&#10;&#10;Descripción generada automáticamente">
            <a:extLst>
              <a:ext uri="{FF2B5EF4-FFF2-40B4-BE49-F238E27FC236}">
                <a16:creationId xmlns:a16="http://schemas.microsoft.com/office/drawing/2014/main" id="{B246CA62-C717-7611-1148-C007165BBAB9}"/>
              </a:ext>
            </a:extLst>
          </p:cNvPr>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213587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58" name="Google Shape;158;p27"/>
          <p:cNvSpPr txBox="1"/>
          <p:nvPr/>
        </p:nvSpPr>
        <p:spPr>
          <a:xfrm>
            <a:off x="221450" y="1221575"/>
            <a:ext cx="53721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3F3F3F"/>
                </a:solidFill>
                <a:latin typeface="Calibri"/>
                <a:ea typeface="Calibri"/>
                <a:cs typeface="Calibri"/>
                <a:sym typeface="Calibri"/>
              </a:rPr>
              <a:t>Los usos más comunes de esta técnica son: </a:t>
            </a:r>
            <a:endParaRPr sz="2400" dirty="0">
              <a:solidFill>
                <a:srgbClr val="3F3F3F"/>
              </a:solidFill>
              <a:latin typeface="Calibri"/>
              <a:ea typeface="Calibri"/>
              <a:cs typeface="Calibri"/>
              <a:sym typeface="Calibri"/>
            </a:endParaRPr>
          </a:p>
          <a:p>
            <a:pPr marL="457200" marR="0" lvl="0" indent="-381000" algn="l" rtl="0">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Segmentación de clientes</a:t>
            </a:r>
          </a:p>
          <a:p>
            <a:pPr marL="457200" marR="0" lvl="0" indent="-381000" algn="l" rtl="0">
              <a:spcBef>
                <a:spcPts val="0"/>
              </a:spcBef>
              <a:spcAft>
                <a:spcPts val="0"/>
              </a:spcAft>
              <a:buClr>
                <a:srgbClr val="3F3F3F"/>
              </a:buClr>
              <a:buSzPts val="2400"/>
              <a:buFont typeface="Calibri"/>
              <a:buChar char="●"/>
            </a:pPr>
            <a:endParaRPr sz="2400" dirty="0">
              <a:solidFill>
                <a:srgbClr val="3F3F3F"/>
              </a:solidFill>
              <a:latin typeface="Calibri"/>
              <a:ea typeface="Calibri"/>
              <a:cs typeface="Calibri"/>
              <a:sym typeface="Calibri"/>
            </a:endParaRPr>
          </a:p>
          <a:p>
            <a:pPr marL="457200" marR="0" lvl="0" indent="-381000" algn="l" rtl="0">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Agrupamiento de productos u objetos. </a:t>
            </a:r>
            <a:endParaRPr sz="2400" dirty="0">
              <a:solidFill>
                <a:srgbClr val="3F3F3F"/>
              </a:solidFill>
              <a:latin typeface="Calibri"/>
              <a:ea typeface="Calibri"/>
              <a:cs typeface="Calibri"/>
              <a:sym typeface="Calibri"/>
            </a:endParaRPr>
          </a:p>
          <a:p>
            <a:pPr marL="76200" marR="0" lvl="0" algn="l" rtl="0">
              <a:spcBef>
                <a:spcPts val="0"/>
              </a:spcBef>
              <a:spcAft>
                <a:spcPts val="0"/>
              </a:spcAft>
              <a:buClr>
                <a:srgbClr val="3F3F3F"/>
              </a:buClr>
              <a:buSzPts val="2400"/>
            </a:pPr>
            <a:endParaRPr dirty="0">
              <a:solidFill>
                <a:srgbClr val="3F3F3F"/>
              </a:solidFill>
              <a:latin typeface="Calibri"/>
              <a:ea typeface="Calibri"/>
              <a:cs typeface="Calibri"/>
              <a:sym typeface="Calibri"/>
            </a:endParaRPr>
          </a:p>
          <a:p>
            <a:pPr marL="0" marR="0" lvl="0" indent="0" algn="l" rtl="0">
              <a:spcBef>
                <a:spcPts val="0"/>
              </a:spcBef>
              <a:spcAft>
                <a:spcPts val="0"/>
              </a:spcAft>
              <a:buNone/>
            </a:pPr>
            <a:endParaRPr sz="1500" dirty="0">
              <a:solidFill>
                <a:srgbClr val="3F3F3F"/>
              </a:solidFill>
              <a:latin typeface="Calibri"/>
              <a:ea typeface="Calibri"/>
              <a:cs typeface="Calibri"/>
              <a:sym typeface="Calibri"/>
            </a:endParaRPr>
          </a:p>
        </p:txBody>
      </p:sp>
      <p:pic>
        <p:nvPicPr>
          <p:cNvPr id="159" name="Google Shape;159;p2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60" name="Google Shape;160;p27"/>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Clusters</a:t>
            </a:r>
            <a:endParaRPr sz="2400">
              <a:solidFill>
                <a:srgbClr val="7F4EBD"/>
              </a:solidFill>
              <a:latin typeface="Calibri"/>
              <a:ea typeface="Calibri"/>
              <a:cs typeface="Calibri"/>
              <a:sym typeface="Calibri"/>
            </a:endParaRPr>
          </a:p>
        </p:txBody>
      </p:sp>
      <p:sp>
        <p:nvSpPr>
          <p:cNvPr id="161" name="Google Shape;161;p27"/>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2" name="Google Shape;162;p2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63" name="Google Shape;163;p2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64" name="Google Shape;164;p2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65" name="Google Shape;165;p2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6" name="Google Shape;166;p2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167" name="Google Shape;167;p27"/>
          <p:cNvSpPr txBox="1"/>
          <p:nvPr/>
        </p:nvSpPr>
        <p:spPr>
          <a:xfrm>
            <a:off x="4612025" y="3852375"/>
            <a:ext cx="453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900">
                <a:latin typeface="Calibri"/>
                <a:ea typeface="Calibri"/>
                <a:cs typeface="Calibri"/>
                <a:sym typeface="Calibri"/>
              </a:rPr>
              <a:t>Fuente: http://itm.ucam.edu/noticias/los-clusters-como-motor-de-desarrollo-empresarial</a:t>
            </a:r>
            <a:endParaRPr sz="900">
              <a:latin typeface="Calibri"/>
              <a:ea typeface="Calibri"/>
              <a:cs typeface="Calibri"/>
              <a:sym typeface="Calibri"/>
            </a:endParaRPr>
          </a:p>
        </p:txBody>
      </p:sp>
      <p:pic>
        <p:nvPicPr>
          <p:cNvPr id="168" name="Google Shape;168;p27"/>
          <p:cNvPicPr preferRelativeResize="0"/>
          <p:nvPr/>
        </p:nvPicPr>
        <p:blipFill>
          <a:blip r:embed="rId9">
            <a:alphaModFix/>
          </a:blip>
          <a:stretch>
            <a:fillRect/>
          </a:stretch>
        </p:blipFill>
        <p:spPr>
          <a:xfrm>
            <a:off x="5531625" y="1160678"/>
            <a:ext cx="3245650" cy="25927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4" name="Google Shape;174;p28"/>
          <p:cNvSpPr txBox="1"/>
          <p:nvPr/>
        </p:nvSpPr>
        <p:spPr>
          <a:xfrm>
            <a:off x="221450" y="1221575"/>
            <a:ext cx="53721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3F3F3F"/>
                </a:solidFill>
                <a:latin typeface="Calibri"/>
                <a:ea typeface="Calibri"/>
                <a:cs typeface="Calibri"/>
                <a:sym typeface="Calibri"/>
              </a:rPr>
              <a:t>Existen muchas algoritmos de generación de clusters, entre los más populares están: </a:t>
            </a:r>
            <a:endParaRPr sz="2400" dirty="0">
              <a:solidFill>
                <a:srgbClr val="3F3F3F"/>
              </a:solidFill>
              <a:latin typeface="Calibri"/>
              <a:ea typeface="Calibri"/>
              <a:cs typeface="Calibri"/>
              <a:sym typeface="Calibri"/>
            </a:endParaRPr>
          </a:p>
          <a:p>
            <a:pPr marL="457200" marR="0" lvl="0" indent="-381000" algn="l" rtl="0">
              <a:spcBef>
                <a:spcPts val="0"/>
              </a:spcBef>
              <a:spcAft>
                <a:spcPts val="0"/>
              </a:spcAft>
              <a:buClr>
                <a:srgbClr val="3F3F3F"/>
              </a:buClr>
              <a:buSzPts val="2400"/>
              <a:buFont typeface="Calibri"/>
              <a:buChar char="●"/>
            </a:pPr>
            <a:r>
              <a:rPr lang="es" sz="2400" dirty="0">
                <a:solidFill>
                  <a:srgbClr val="3F3F3F"/>
                </a:solidFill>
                <a:latin typeface="Calibri"/>
                <a:ea typeface="Calibri"/>
                <a:cs typeface="Calibri"/>
                <a:sym typeface="Calibri"/>
              </a:rPr>
              <a:t>Promedio K (K-means)</a:t>
            </a:r>
          </a:p>
          <a:p>
            <a:pPr marL="457200" marR="0" lvl="0" indent="-381000" algn="l" rtl="0">
              <a:spcBef>
                <a:spcPts val="0"/>
              </a:spcBef>
              <a:spcAft>
                <a:spcPts val="0"/>
              </a:spcAft>
              <a:buClr>
                <a:srgbClr val="3F3F3F"/>
              </a:buClr>
              <a:buSzPts val="2400"/>
              <a:buFont typeface="Calibri"/>
              <a:buChar char="●"/>
            </a:pPr>
            <a:endParaRPr sz="2400" dirty="0">
              <a:solidFill>
                <a:srgbClr val="3F3F3F"/>
              </a:solidFill>
              <a:latin typeface="Calibri"/>
              <a:ea typeface="Calibri"/>
              <a:cs typeface="Calibri"/>
              <a:sym typeface="Calibri"/>
            </a:endParaRPr>
          </a:p>
          <a:p>
            <a:pPr marL="457200" marR="0" lvl="0" indent="-381000" algn="l" rtl="0">
              <a:spcBef>
                <a:spcPts val="0"/>
              </a:spcBef>
              <a:spcAft>
                <a:spcPts val="0"/>
              </a:spcAft>
              <a:buClr>
                <a:srgbClr val="3F3F3F"/>
              </a:buClr>
              <a:buSzPts val="2400"/>
              <a:buFont typeface="Calibri"/>
              <a:buChar char="●"/>
            </a:pPr>
            <a:r>
              <a:rPr lang="es-AR" sz="2400">
                <a:solidFill>
                  <a:srgbClr val="3F3F3F"/>
                </a:solidFill>
                <a:latin typeface="Calibri"/>
                <a:ea typeface="Calibri"/>
                <a:cs typeface="Calibri"/>
                <a:sym typeface="Calibri"/>
              </a:rPr>
              <a:t>Aglomeración jerárquica</a:t>
            </a:r>
            <a:endParaRPr sz="24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500" dirty="0">
              <a:solidFill>
                <a:srgbClr val="3F3F3F"/>
              </a:solidFill>
              <a:latin typeface="Calibri"/>
              <a:ea typeface="Calibri"/>
              <a:cs typeface="Calibri"/>
              <a:sym typeface="Calibri"/>
            </a:endParaRPr>
          </a:p>
        </p:txBody>
      </p:sp>
      <p:pic>
        <p:nvPicPr>
          <p:cNvPr id="175" name="Google Shape;175;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6" name="Google Shape;176;p2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Clusters</a:t>
            </a:r>
            <a:endParaRPr sz="2400">
              <a:solidFill>
                <a:srgbClr val="7F4EBD"/>
              </a:solidFill>
              <a:latin typeface="Calibri"/>
              <a:ea typeface="Calibri"/>
              <a:cs typeface="Calibri"/>
              <a:sym typeface="Calibri"/>
            </a:endParaRPr>
          </a:p>
        </p:txBody>
      </p:sp>
      <p:sp>
        <p:nvSpPr>
          <p:cNvPr id="177" name="Google Shape;177;p2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78" name="Google Shape;178;p28"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79" name="Google Shape;179;p2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80" name="Google Shape;180;p2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81" name="Google Shape;181;p28"/>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82" name="Google Shape;182;p2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83" name="Google Shape;183;p28"/>
          <p:cNvPicPr preferRelativeResize="0"/>
          <p:nvPr/>
        </p:nvPicPr>
        <p:blipFill>
          <a:blip r:embed="rId9">
            <a:alphaModFix/>
          </a:blip>
          <a:stretch>
            <a:fillRect/>
          </a:stretch>
        </p:blipFill>
        <p:spPr>
          <a:xfrm>
            <a:off x="6074875" y="123225"/>
            <a:ext cx="1792775" cy="1929093"/>
          </a:xfrm>
          <a:prstGeom prst="rect">
            <a:avLst/>
          </a:prstGeom>
          <a:noFill/>
          <a:ln>
            <a:noFill/>
          </a:ln>
        </p:spPr>
      </p:pic>
      <p:pic>
        <p:nvPicPr>
          <p:cNvPr id="184" name="Google Shape;184;p28"/>
          <p:cNvPicPr preferRelativeResize="0"/>
          <p:nvPr/>
        </p:nvPicPr>
        <p:blipFill>
          <a:blip r:embed="rId10">
            <a:alphaModFix/>
          </a:blip>
          <a:stretch>
            <a:fillRect/>
          </a:stretch>
        </p:blipFill>
        <p:spPr>
          <a:xfrm>
            <a:off x="5410213" y="2345775"/>
            <a:ext cx="2835683" cy="1772300"/>
          </a:xfrm>
          <a:prstGeom prst="rect">
            <a:avLst/>
          </a:prstGeom>
          <a:noFill/>
          <a:ln>
            <a:noFill/>
          </a:ln>
        </p:spPr>
      </p:pic>
      <p:sp>
        <p:nvSpPr>
          <p:cNvPr id="185" name="Google Shape;185;p28"/>
          <p:cNvSpPr txBox="1"/>
          <p:nvPr/>
        </p:nvSpPr>
        <p:spPr>
          <a:xfrm>
            <a:off x="6437263" y="1906413"/>
            <a:ext cx="1677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solidFill>
                  <a:srgbClr val="3F3F3F"/>
                </a:solidFill>
                <a:latin typeface="Calibri"/>
                <a:ea typeface="Calibri"/>
                <a:cs typeface="Calibri"/>
                <a:sym typeface="Calibri"/>
              </a:rPr>
              <a:t>Promedio K</a:t>
            </a:r>
            <a:endParaRPr sz="100">
              <a:latin typeface="Calibri"/>
              <a:ea typeface="Calibri"/>
              <a:cs typeface="Calibri"/>
              <a:sym typeface="Calibri"/>
            </a:endParaRPr>
          </a:p>
        </p:txBody>
      </p:sp>
      <p:sp>
        <p:nvSpPr>
          <p:cNvPr id="186" name="Google Shape;186;p28"/>
          <p:cNvSpPr txBox="1"/>
          <p:nvPr/>
        </p:nvSpPr>
        <p:spPr>
          <a:xfrm>
            <a:off x="5931638" y="4035725"/>
            <a:ext cx="1792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solidFill>
                  <a:srgbClr val="3F3F3F"/>
                </a:solidFill>
                <a:latin typeface="Calibri"/>
                <a:ea typeface="Calibri"/>
                <a:cs typeface="Calibri"/>
                <a:sym typeface="Calibri"/>
              </a:rPr>
              <a:t>Agrupamiento jerárquico</a:t>
            </a:r>
            <a:endParaRPr sz="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2" name="Google Shape;192;p29"/>
          <p:cNvSpPr txBox="1"/>
          <p:nvPr/>
        </p:nvSpPr>
        <p:spPr>
          <a:xfrm>
            <a:off x="221450" y="1110475"/>
            <a:ext cx="8447400" cy="32871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s" sz="2200" dirty="0">
                <a:solidFill>
                  <a:srgbClr val="3F3F3F"/>
                </a:solidFill>
                <a:latin typeface="Calibri"/>
                <a:ea typeface="Calibri"/>
                <a:cs typeface="Calibri"/>
                <a:sym typeface="Calibri"/>
              </a:rPr>
              <a:t>Este modelo genera una cantidad de clusters predefinida, y trata de buscar los K puntos (llamados centroides) tales que, minimicen la distancia de cada dato al centroide más cercano. </a:t>
            </a:r>
            <a:endParaRPr sz="22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sz="2200" dirty="0">
                <a:solidFill>
                  <a:srgbClr val="3F3F3F"/>
                </a:solidFill>
                <a:latin typeface="Calibri"/>
                <a:ea typeface="Calibri"/>
                <a:cs typeface="Calibri"/>
                <a:sym typeface="Calibri"/>
              </a:rPr>
              <a:t>Este es un modelo con un entrenamiento iterativo en el que cada paso:</a:t>
            </a:r>
            <a:endParaRPr sz="2200" dirty="0">
              <a:solidFill>
                <a:srgbClr val="3F3F3F"/>
              </a:solidFill>
              <a:latin typeface="Calibri"/>
              <a:ea typeface="Calibri"/>
              <a:cs typeface="Calibri"/>
              <a:sym typeface="Calibri"/>
            </a:endParaRPr>
          </a:p>
          <a:p>
            <a:pPr marL="457200" lvl="0" indent="-368300" algn="l" rtl="0">
              <a:spcBef>
                <a:spcPts val="0"/>
              </a:spcBef>
              <a:spcAft>
                <a:spcPts val="0"/>
              </a:spcAft>
              <a:buClr>
                <a:srgbClr val="3F3F3F"/>
              </a:buClr>
              <a:buSzPts val="2200"/>
              <a:buFont typeface="Calibri"/>
              <a:buChar char="●"/>
            </a:pPr>
            <a:r>
              <a:rPr lang="es" sz="2200" dirty="0">
                <a:solidFill>
                  <a:srgbClr val="3F3F3F"/>
                </a:solidFill>
                <a:latin typeface="Calibri"/>
                <a:ea typeface="Calibri"/>
                <a:cs typeface="Calibri"/>
                <a:sym typeface="Calibri"/>
              </a:rPr>
              <a:t>Se calcula a qué cluster pertenece cada dato (A que centroide está más cerca cada dato).</a:t>
            </a:r>
            <a:endParaRPr sz="2200" dirty="0">
              <a:solidFill>
                <a:srgbClr val="3F3F3F"/>
              </a:solidFill>
              <a:latin typeface="Calibri"/>
              <a:ea typeface="Calibri"/>
              <a:cs typeface="Calibri"/>
              <a:sym typeface="Calibri"/>
            </a:endParaRPr>
          </a:p>
          <a:p>
            <a:pPr marL="457200" lvl="0" indent="-368300" algn="l" rtl="0">
              <a:spcBef>
                <a:spcPts val="0"/>
              </a:spcBef>
              <a:spcAft>
                <a:spcPts val="0"/>
              </a:spcAft>
              <a:buClr>
                <a:srgbClr val="3F3F3F"/>
              </a:buClr>
              <a:buSzPts val="2200"/>
              <a:buFont typeface="Calibri"/>
              <a:buChar char="●"/>
            </a:pPr>
            <a:r>
              <a:rPr lang="es" sz="2200" dirty="0">
                <a:solidFill>
                  <a:srgbClr val="3F3F3F"/>
                </a:solidFill>
                <a:latin typeface="Calibri"/>
                <a:ea typeface="Calibri"/>
                <a:cs typeface="Calibri"/>
                <a:sym typeface="Calibri"/>
              </a:rPr>
              <a:t>Se computa la media de todos los datos en cada cluster. </a:t>
            </a:r>
            <a:endParaRPr sz="2200" dirty="0">
              <a:solidFill>
                <a:srgbClr val="3F3F3F"/>
              </a:solidFill>
              <a:latin typeface="Calibri"/>
              <a:ea typeface="Calibri"/>
              <a:cs typeface="Calibri"/>
              <a:sym typeface="Calibri"/>
            </a:endParaRPr>
          </a:p>
          <a:p>
            <a:pPr marL="457200" lvl="0" indent="-368300" algn="l" rtl="0">
              <a:spcBef>
                <a:spcPts val="0"/>
              </a:spcBef>
              <a:spcAft>
                <a:spcPts val="0"/>
              </a:spcAft>
              <a:buClr>
                <a:srgbClr val="3F3F3F"/>
              </a:buClr>
              <a:buSzPts val="2200"/>
              <a:buFont typeface="Calibri"/>
              <a:buChar char="●"/>
            </a:pPr>
            <a:r>
              <a:rPr lang="es" sz="2200" dirty="0">
                <a:solidFill>
                  <a:srgbClr val="3F3F3F"/>
                </a:solidFill>
                <a:latin typeface="Calibri"/>
                <a:ea typeface="Calibri"/>
                <a:cs typeface="Calibri"/>
                <a:sym typeface="Calibri"/>
              </a:rPr>
              <a:t>Se actualiza el centroide con la media obtenida. </a:t>
            </a:r>
            <a:endParaRPr sz="22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5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solidFill>
                <a:srgbClr val="3F3F3F"/>
              </a:solidFill>
              <a:latin typeface="Calibri"/>
              <a:ea typeface="Calibri"/>
              <a:cs typeface="Calibri"/>
              <a:sym typeface="Calibri"/>
            </a:endParaRPr>
          </a:p>
          <a:p>
            <a:pPr marL="0" marR="0" lvl="0" indent="0" algn="l" rtl="0">
              <a:spcBef>
                <a:spcPts val="0"/>
              </a:spcBef>
              <a:spcAft>
                <a:spcPts val="0"/>
              </a:spcAft>
              <a:buNone/>
            </a:pPr>
            <a:endParaRPr sz="2200" dirty="0">
              <a:solidFill>
                <a:srgbClr val="3F3F3F"/>
              </a:solidFill>
              <a:latin typeface="Calibri"/>
              <a:ea typeface="Calibri"/>
              <a:cs typeface="Calibri"/>
              <a:sym typeface="Calibri"/>
            </a:endParaRPr>
          </a:p>
        </p:txBody>
      </p:sp>
      <p:pic>
        <p:nvPicPr>
          <p:cNvPr id="193" name="Google Shape;193;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4" name="Google Shape;194;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Clusters - Promedio K</a:t>
            </a:r>
            <a:endParaRPr sz="2400">
              <a:solidFill>
                <a:srgbClr val="7F4EBD"/>
              </a:solidFill>
              <a:latin typeface="Calibri"/>
              <a:ea typeface="Calibri"/>
              <a:cs typeface="Calibri"/>
              <a:sym typeface="Calibri"/>
            </a:endParaRPr>
          </a:p>
        </p:txBody>
      </p:sp>
      <p:sp>
        <p:nvSpPr>
          <p:cNvPr id="195" name="Google Shape;195;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96" name="Google Shape;196;p2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97" name="Google Shape;197;p2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98" name="Google Shape;198;p2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99" name="Google Shape;199;p2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0" name="Google Shape;200;p2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01" name="Google Shape;201;p29"/>
          <p:cNvPicPr preferRelativeResize="0"/>
          <p:nvPr/>
        </p:nvPicPr>
        <p:blipFill>
          <a:blip r:embed="rId9">
            <a:alphaModFix/>
          </a:blip>
          <a:stretch>
            <a:fillRect/>
          </a:stretch>
        </p:blipFill>
        <p:spPr>
          <a:xfrm>
            <a:off x="7345550" y="2754699"/>
            <a:ext cx="1617775" cy="174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2" name="Google Shape;192;p29"/>
          <p:cNvSpPr txBox="1"/>
          <p:nvPr/>
        </p:nvSpPr>
        <p:spPr>
          <a:xfrm>
            <a:off x="-1416130" y="1403358"/>
            <a:ext cx="9702173" cy="32871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endParaRPr sz="15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dirty="0">
              <a:solidFill>
                <a:srgbClr val="3F3F3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solidFill>
                <a:srgbClr val="3F3F3F"/>
              </a:solidFill>
              <a:latin typeface="Calibri"/>
              <a:ea typeface="Calibri"/>
              <a:cs typeface="Calibri"/>
              <a:sym typeface="Calibri"/>
            </a:endParaRPr>
          </a:p>
          <a:p>
            <a:pPr marL="0" marR="0" lvl="0" indent="0" algn="l" rtl="0">
              <a:spcBef>
                <a:spcPts val="0"/>
              </a:spcBef>
              <a:spcAft>
                <a:spcPts val="0"/>
              </a:spcAft>
              <a:buNone/>
            </a:pPr>
            <a:endParaRPr sz="2200" dirty="0">
              <a:solidFill>
                <a:srgbClr val="3F3F3F"/>
              </a:solidFill>
              <a:latin typeface="Calibri"/>
              <a:ea typeface="Calibri"/>
              <a:cs typeface="Calibri"/>
              <a:sym typeface="Calibri"/>
            </a:endParaRPr>
          </a:p>
        </p:txBody>
      </p:sp>
      <p:pic>
        <p:nvPicPr>
          <p:cNvPr id="193" name="Google Shape;193;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4" name="Google Shape;194;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Clusters - Promedio K</a:t>
            </a:r>
            <a:endParaRPr sz="2400">
              <a:solidFill>
                <a:srgbClr val="7F4EBD"/>
              </a:solidFill>
              <a:latin typeface="Calibri"/>
              <a:ea typeface="Calibri"/>
              <a:cs typeface="Calibri"/>
              <a:sym typeface="Calibri"/>
            </a:endParaRPr>
          </a:p>
        </p:txBody>
      </p:sp>
      <p:sp>
        <p:nvSpPr>
          <p:cNvPr id="195" name="Google Shape;195;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 name="CuadroTexto 36">
            <a:extLst>
              <a:ext uri="{FF2B5EF4-FFF2-40B4-BE49-F238E27FC236}">
                <a16:creationId xmlns:a16="http://schemas.microsoft.com/office/drawing/2014/main" id="{F2ABDD3F-A577-4F40-9608-F8C0DAE3D05C}"/>
              </a:ext>
            </a:extLst>
          </p:cNvPr>
          <p:cNvSpPr txBox="1"/>
          <p:nvPr/>
        </p:nvSpPr>
        <p:spPr>
          <a:xfrm>
            <a:off x="221455" y="1262862"/>
            <a:ext cx="8425833" cy="3139321"/>
          </a:xfrm>
          <a:prstGeom prst="rect">
            <a:avLst/>
          </a:prstGeom>
          <a:noFill/>
        </p:spPr>
        <p:txBody>
          <a:bodyPr wrap="square">
            <a:spAutoFit/>
          </a:bodyPr>
          <a:lstStyle/>
          <a:p>
            <a:r>
              <a:rPr lang="es-AR" sz="2200" dirty="0">
                <a:solidFill>
                  <a:srgbClr val="3F3F3F"/>
                </a:solidFill>
                <a:latin typeface="Calibri"/>
                <a:cs typeface="Calibri"/>
              </a:rPr>
              <a:t>Visualizaciones:</a:t>
            </a:r>
          </a:p>
          <a:p>
            <a:endParaRPr lang="es-AR" sz="2200" dirty="0">
              <a:solidFill>
                <a:srgbClr val="3F3F3F"/>
              </a:solidFill>
              <a:latin typeface="Calibri"/>
              <a:cs typeface="Calibri"/>
            </a:endParaRPr>
          </a:p>
          <a:p>
            <a:r>
              <a:rPr lang="es-AR" sz="2200" dirty="0">
                <a:solidFill>
                  <a:srgbClr val="3F3F3F"/>
                </a:solidFill>
                <a:latin typeface="Calibri"/>
                <a:cs typeface="Calibri"/>
                <a:hlinkClick r:id="rId5"/>
              </a:rPr>
              <a:t>http://tech.nitoyon.com/en/blog/2013/11/07/k-means/</a:t>
            </a:r>
            <a:endParaRPr lang="es-AR" sz="2200" dirty="0">
              <a:solidFill>
                <a:srgbClr val="3F3F3F"/>
              </a:solidFill>
              <a:latin typeface="Calibri"/>
              <a:cs typeface="Calibri"/>
            </a:endParaRPr>
          </a:p>
          <a:p>
            <a:r>
              <a:rPr lang="es-AR" sz="2200" dirty="0">
                <a:solidFill>
                  <a:srgbClr val="3F3F3F"/>
                </a:solidFill>
                <a:latin typeface="Calibri"/>
                <a:cs typeface="Calibri"/>
                <a:hlinkClick r:id="rId6"/>
              </a:rPr>
              <a:t>http://shabal.in/visuals/kmeans/3.html</a:t>
            </a:r>
            <a:endParaRPr lang="es-AR" sz="2200" dirty="0">
              <a:solidFill>
                <a:srgbClr val="3F3F3F"/>
              </a:solidFill>
              <a:latin typeface="Calibri"/>
              <a:cs typeface="Calibri"/>
            </a:endParaRPr>
          </a:p>
          <a:p>
            <a:r>
              <a:rPr lang="es-AR" sz="2200" dirty="0">
                <a:solidFill>
                  <a:srgbClr val="3F3F3F"/>
                </a:solidFill>
                <a:latin typeface="Calibri"/>
                <a:cs typeface="Calibri"/>
                <a:hlinkClick r:id="rId7"/>
              </a:rPr>
              <a:t>https://www.naftaliharris.com/blog/visualizing-k-means-clustering/</a:t>
            </a:r>
            <a:endParaRPr lang="es-AR" sz="2200" dirty="0">
              <a:solidFill>
                <a:srgbClr val="3F3F3F"/>
              </a:solidFill>
              <a:latin typeface="Calibri"/>
              <a:cs typeface="Calibri"/>
            </a:endParaRPr>
          </a:p>
          <a:p>
            <a:endParaRPr lang="es-AR" sz="2200" dirty="0">
              <a:solidFill>
                <a:srgbClr val="3F3F3F"/>
              </a:solidFill>
              <a:latin typeface="Calibri"/>
              <a:cs typeface="Calibri"/>
            </a:endParaRPr>
          </a:p>
          <a:p>
            <a:r>
              <a:rPr lang="es-AR" sz="2200" dirty="0">
                <a:solidFill>
                  <a:srgbClr val="3F3F3F"/>
                </a:solidFill>
                <a:latin typeface="Calibri"/>
                <a:cs typeface="Calibri"/>
              </a:rPr>
              <a:t>Más información:</a:t>
            </a:r>
          </a:p>
          <a:p>
            <a:r>
              <a:rPr lang="es-AR" sz="2200" dirty="0">
                <a:solidFill>
                  <a:srgbClr val="3F3F3F"/>
                </a:solidFill>
                <a:latin typeface="Calibri"/>
                <a:cs typeface="Calibri"/>
                <a:hlinkClick r:id="rId8"/>
              </a:rPr>
              <a:t>https://www.youtube.com/watch?v=4b5d3muPQmA</a:t>
            </a:r>
            <a:endParaRPr lang="es-AR" sz="2200" dirty="0">
              <a:solidFill>
                <a:srgbClr val="3F3F3F"/>
              </a:solidFill>
              <a:latin typeface="Calibri"/>
              <a:cs typeface="Calibri"/>
            </a:endParaRPr>
          </a:p>
          <a:p>
            <a:endParaRPr lang="es-AR" sz="2200" dirty="0">
              <a:solidFill>
                <a:srgbClr val="3F3F3F"/>
              </a:solidFill>
              <a:latin typeface="Calibri"/>
              <a:cs typeface="Calibri"/>
            </a:endParaRPr>
          </a:p>
        </p:txBody>
      </p:sp>
      <p:pic>
        <p:nvPicPr>
          <p:cNvPr id="8" name="Google Shape;197;p29" descr="Imagen que contiene Logotipo&#10;&#10;Descripción generada automáticamente">
            <a:extLst>
              <a:ext uri="{FF2B5EF4-FFF2-40B4-BE49-F238E27FC236}">
                <a16:creationId xmlns:a16="http://schemas.microsoft.com/office/drawing/2014/main" id="{7C9A260B-8334-7BAD-BB23-AF61D59BCA89}"/>
              </a:ext>
            </a:extLst>
          </p:cNvPr>
          <p:cNvPicPr preferRelativeResize="0"/>
          <p:nvPr/>
        </p:nvPicPr>
        <p:blipFill rotWithShape="1">
          <a:blip r:embed="rId9">
            <a:alphaModFix amt="50000"/>
          </a:blip>
          <a:srcRect/>
          <a:stretch/>
        </p:blipFill>
        <p:spPr>
          <a:xfrm>
            <a:off x="4201086" y="4274448"/>
            <a:ext cx="1677454" cy="620709"/>
          </a:xfrm>
          <a:prstGeom prst="rect">
            <a:avLst/>
          </a:prstGeom>
          <a:noFill/>
          <a:ln>
            <a:noFill/>
          </a:ln>
        </p:spPr>
      </p:pic>
      <p:pic>
        <p:nvPicPr>
          <p:cNvPr id="9" name="Google Shape;198;p29">
            <a:extLst>
              <a:ext uri="{FF2B5EF4-FFF2-40B4-BE49-F238E27FC236}">
                <a16:creationId xmlns:a16="http://schemas.microsoft.com/office/drawing/2014/main" id="{8DE7B112-0E85-BA60-076B-C3C0666A92D5}"/>
              </a:ext>
            </a:extLst>
          </p:cNvPr>
          <p:cNvPicPr preferRelativeResize="0"/>
          <p:nvPr/>
        </p:nvPicPr>
        <p:blipFill rotWithShape="1">
          <a:blip r:embed="rId10">
            <a:alphaModFix amt="51000"/>
          </a:blip>
          <a:srcRect/>
          <a:stretch/>
        </p:blipFill>
        <p:spPr>
          <a:xfrm>
            <a:off x="1136660" y="4344051"/>
            <a:ext cx="582236" cy="513665"/>
          </a:xfrm>
          <a:prstGeom prst="rect">
            <a:avLst/>
          </a:prstGeom>
          <a:noFill/>
          <a:ln>
            <a:noFill/>
          </a:ln>
        </p:spPr>
      </p:pic>
      <p:pic>
        <p:nvPicPr>
          <p:cNvPr id="10" name="Google Shape;199;p29">
            <a:extLst>
              <a:ext uri="{FF2B5EF4-FFF2-40B4-BE49-F238E27FC236}">
                <a16:creationId xmlns:a16="http://schemas.microsoft.com/office/drawing/2014/main" id="{4026FA2B-D46E-F716-EE54-9E3C42007827}"/>
              </a:ext>
            </a:extLst>
          </p:cNvPr>
          <p:cNvPicPr preferRelativeResize="0"/>
          <p:nvPr/>
        </p:nvPicPr>
        <p:blipFill rotWithShape="1">
          <a:blip r:embed="rId11">
            <a:alphaModFix amt="50000"/>
          </a:blip>
          <a:srcRect/>
          <a:stretch/>
        </p:blipFill>
        <p:spPr>
          <a:xfrm>
            <a:off x="2081486" y="4397573"/>
            <a:ext cx="1913515" cy="406622"/>
          </a:xfrm>
          <a:prstGeom prst="rect">
            <a:avLst/>
          </a:prstGeom>
          <a:noFill/>
          <a:ln>
            <a:noFill/>
          </a:ln>
        </p:spPr>
      </p:pic>
      <p:pic>
        <p:nvPicPr>
          <p:cNvPr id="11" name="Google Shape;200;p29">
            <a:extLst>
              <a:ext uri="{FF2B5EF4-FFF2-40B4-BE49-F238E27FC236}">
                <a16:creationId xmlns:a16="http://schemas.microsoft.com/office/drawing/2014/main" id="{AE86937A-88D6-FAD6-CAC1-424CC0A027D7}"/>
              </a:ext>
            </a:extLst>
          </p:cNvPr>
          <p:cNvPicPr preferRelativeResize="0"/>
          <p:nvPr/>
        </p:nvPicPr>
        <p:blipFill rotWithShape="1">
          <a:blip r:embed="rId12">
            <a:alphaModFix amt="50000"/>
          </a:blip>
          <a:srcRect/>
          <a:stretch/>
        </p:blipFill>
        <p:spPr>
          <a:xfrm>
            <a:off x="6084625" y="4274448"/>
            <a:ext cx="1495334" cy="811134"/>
          </a:xfrm>
          <a:prstGeom prst="rect">
            <a:avLst/>
          </a:prstGeom>
          <a:noFill/>
          <a:ln>
            <a:noFill/>
          </a:ln>
        </p:spPr>
      </p:pic>
      <p:pic>
        <p:nvPicPr>
          <p:cNvPr id="12" name="Google Shape;195;p29" descr="Código QR&#10;&#10;Descripción generada automáticamente">
            <a:extLst>
              <a:ext uri="{FF2B5EF4-FFF2-40B4-BE49-F238E27FC236}">
                <a16:creationId xmlns:a16="http://schemas.microsoft.com/office/drawing/2014/main" id="{EA616741-6EE1-4EED-EE7A-A9331864829C}"/>
              </a:ext>
            </a:extLst>
          </p:cNvPr>
          <p:cNvPicPr preferRelativeResize="0"/>
          <p:nvPr/>
        </p:nvPicPr>
        <p:blipFill rotWithShape="1">
          <a:blip r:embed="rId11">
            <a:alphaModFix amt="35000"/>
          </a:blip>
          <a:srcRect/>
          <a:stretch/>
        </p:blipFill>
        <p:spPr>
          <a:xfrm>
            <a:off x="8285028" y="123231"/>
            <a:ext cx="718457" cy="152672"/>
          </a:xfrm>
          <a:prstGeom prst="rect">
            <a:avLst/>
          </a:prstGeom>
          <a:noFill/>
          <a:ln>
            <a:noFill/>
          </a:ln>
        </p:spPr>
      </p:pic>
    </p:spTree>
    <p:extLst>
      <p:ext uri="{BB962C8B-B14F-4D97-AF65-F5344CB8AC3E}">
        <p14:creationId xmlns:p14="http://schemas.microsoft.com/office/powerpoint/2010/main" val="5663429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548</Words>
  <Application>Microsoft Office PowerPoint</Application>
  <PresentationFormat>Presentación en pantalla (16:9)</PresentationFormat>
  <Paragraphs>95</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12</vt:i4>
      </vt:variant>
    </vt:vector>
  </HeadingPairs>
  <TitlesOfParts>
    <vt:vector size="16" baseType="lpstr">
      <vt:lpstr>Arial</vt:lpstr>
      <vt:lpstr>Calibri</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10</cp:revision>
  <dcterms:modified xsi:type="dcterms:W3CDTF">2022-07-20T01:57:08Z</dcterms:modified>
</cp:coreProperties>
</file>