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9"/>
  </p:notesMasterIdLst>
  <p:sldIdLst>
    <p:sldId id="256" r:id="rId3"/>
    <p:sldId id="257" r:id="rId4"/>
    <p:sldId id="258" r:id="rId5"/>
    <p:sldId id="259" r:id="rId6"/>
    <p:sldId id="262" r:id="rId7"/>
    <p:sldId id="261"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103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b61eda97f4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b61eda97f4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61eda97f4_1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b61eda97f4_1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d44cc0a3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bd44cc0a3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c66a8da3a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c66a8da3a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d44cc0a3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bd44cc0a3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319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d44cc0a3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bd44cc0a3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357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9.png"/><Relationship Id="rId10" Type="http://schemas.openxmlformats.org/officeDocument/2006/relationships/image" Target="../media/image17.jpg"/><Relationship Id="rId4" Type="http://schemas.openxmlformats.org/officeDocument/2006/relationships/image" Target="../media/image8.png"/><Relationship Id="rId9" Type="http://schemas.openxmlformats.org/officeDocument/2006/relationships/image" Target="../media/image16.jp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descr="Forma, Rectángulo&#10;&#10;Descripción generada automáticamente"/>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30" name="Google Shape;130;p25"/>
          <p:cNvSpPr txBox="1"/>
          <p:nvPr/>
        </p:nvSpPr>
        <p:spPr>
          <a:xfrm>
            <a:off x="0" y="642954"/>
            <a:ext cx="9144000" cy="6945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s" sz="4000">
                <a:solidFill>
                  <a:schemeClr val="lt1"/>
                </a:solidFill>
                <a:latin typeface="Calibri"/>
                <a:ea typeface="Calibri"/>
                <a:cs typeface="Calibri"/>
                <a:sym typeface="Calibri"/>
              </a:rPr>
              <a:t>Ciencia de Datos</a:t>
            </a:r>
            <a:endParaRPr sz="4000" b="0" i="0" u="none" strike="noStrike" cap="none">
              <a:solidFill>
                <a:schemeClr val="lt1"/>
              </a:solidFill>
              <a:latin typeface="Calibri"/>
              <a:ea typeface="Calibri"/>
              <a:cs typeface="Calibri"/>
              <a:sym typeface="Calibri"/>
            </a:endParaRPr>
          </a:p>
        </p:txBody>
      </p:sp>
      <p:sp>
        <p:nvSpPr>
          <p:cNvPr id="131" name="Google Shape;131;p25"/>
          <p:cNvSpPr txBox="1"/>
          <p:nvPr/>
        </p:nvSpPr>
        <p:spPr>
          <a:xfrm>
            <a:off x="2929662" y="1487752"/>
            <a:ext cx="3284700" cy="392400"/>
          </a:xfrm>
          <a:prstGeom prst="rect">
            <a:avLst/>
          </a:prstGeom>
          <a:noFill/>
          <a:ln>
            <a:noFill/>
          </a:ln>
        </p:spPr>
        <p:txBody>
          <a:bodyPr spcFirstLastPara="1" wrap="square" lIns="68575" tIns="34275" rIns="68575" bIns="34275" anchor="t" anchorCtr="0">
            <a:noAutofit/>
          </a:bodyPr>
          <a:lstStyle/>
          <a:p>
            <a:pPr marL="342900" marR="0" lvl="0" indent="-355600" algn="ctr" rtl="0">
              <a:spcBef>
                <a:spcPts val="0"/>
              </a:spcBef>
              <a:spcAft>
                <a:spcPts val="0"/>
              </a:spcAft>
              <a:buClr>
                <a:schemeClr val="lt1"/>
              </a:buClr>
              <a:buSzPts val="2400"/>
              <a:buFont typeface="Arial"/>
              <a:buChar char="•"/>
            </a:pPr>
            <a:r>
              <a:rPr lang="es" sz="2400" b="1" dirty="0">
                <a:solidFill>
                  <a:schemeClr val="lt1"/>
                </a:solidFill>
                <a:latin typeface="Calibri"/>
                <a:ea typeface="Calibri"/>
                <a:cs typeface="Calibri"/>
                <a:sym typeface="Calibri"/>
              </a:rPr>
              <a:t>Módulo 3</a:t>
            </a:r>
            <a:endParaRPr sz="2400" b="1" i="0" u="none" strike="noStrike" cap="none" dirty="0">
              <a:solidFill>
                <a:schemeClr val="lt1"/>
              </a:solidFill>
              <a:latin typeface="Calibri"/>
              <a:ea typeface="Calibri"/>
              <a:cs typeface="Calibri"/>
              <a:sym typeface="Calibri"/>
            </a:endParaRPr>
          </a:p>
        </p:txBody>
      </p:sp>
      <p:sp>
        <p:nvSpPr>
          <p:cNvPr id="132" name="Google Shape;132;p25"/>
          <p:cNvSpPr txBox="1"/>
          <p:nvPr/>
        </p:nvSpPr>
        <p:spPr>
          <a:xfrm>
            <a:off x="0" y="2398654"/>
            <a:ext cx="9144000" cy="6207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s" sz="2500" i="1">
                <a:solidFill>
                  <a:srgbClr val="EEBD33"/>
                </a:solidFill>
                <a:latin typeface="Calibri"/>
                <a:ea typeface="Calibri"/>
                <a:cs typeface="Calibri"/>
                <a:sym typeface="Calibri"/>
              </a:rPr>
              <a:t>Overfitting</a:t>
            </a:r>
            <a:r>
              <a:rPr lang="es" sz="2500">
                <a:solidFill>
                  <a:srgbClr val="EEBD33"/>
                </a:solidFill>
                <a:latin typeface="Calibri"/>
                <a:ea typeface="Calibri"/>
                <a:cs typeface="Calibri"/>
                <a:sym typeface="Calibri"/>
              </a:rPr>
              <a:t> y </a:t>
            </a:r>
            <a:r>
              <a:rPr lang="es" sz="2500" i="1">
                <a:solidFill>
                  <a:srgbClr val="EEBD33"/>
                </a:solidFill>
                <a:latin typeface="Calibri"/>
                <a:ea typeface="Calibri"/>
                <a:cs typeface="Calibri"/>
                <a:sym typeface="Calibri"/>
              </a:rPr>
              <a:t>Underfitting</a:t>
            </a:r>
            <a:endParaRPr sz="2500" i="1">
              <a:solidFill>
                <a:srgbClr val="EEBD33"/>
              </a:solidFill>
              <a:latin typeface="Calibri"/>
              <a:ea typeface="Calibri"/>
              <a:cs typeface="Calibri"/>
              <a:sym typeface="Calibri"/>
            </a:endParaRPr>
          </a:p>
          <a:p>
            <a:pPr marL="0" marR="0" lvl="0" indent="0" algn="l" rtl="0">
              <a:spcBef>
                <a:spcPts val="0"/>
              </a:spcBef>
              <a:spcAft>
                <a:spcPts val="0"/>
              </a:spcAft>
              <a:buNone/>
            </a:pPr>
            <a:endParaRPr sz="2500">
              <a:solidFill>
                <a:srgbClr val="EEBD33"/>
              </a:solidFill>
              <a:latin typeface="Calibri"/>
              <a:ea typeface="Calibri"/>
              <a:cs typeface="Calibri"/>
              <a:sym typeface="Calibri"/>
            </a:endParaRPr>
          </a:p>
        </p:txBody>
      </p:sp>
      <p:pic>
        <p:nvPicPr>
          <p:cNvPr id="133" name="Google Shape;133;p25" descr="Imagen que contiene Logotipo&#10;&#10;Descripción generada automáticamente"/>
          <p:cNvPicPr preferRelativeResize="0"/>
          <p:nvPr/>
        </p:nvPicPr>
        <p:blipFill rotWithShape="1">
          <a:blip r:embed="rId4">
            <a:alphaModFix/>
          </a:blip>
          <a:srcRect/>
          <a:stretch/>
        </p:blipFill>
        <p:spPr>
          <a:xfrm>
            <a:off x="4277286" y="3969648"/>
            <a:ext cx="1677454" cy="620709"/>
          </a:xfrm>
          <a:prstGeom prst="rect">
            <a:avLst/>
          </a:prstGeom>
          <a:noFill/>
          <a:ln>
            <a:noFill/>
          </a:ln>
        </p:spPr>
      </p:pic>
      <p:pic>
        <p:nvPicPr>
          <p:cNvPr id="134" name="Google Shape;134;p25" descr="Logotipo&#10;&#10;Descripción generada automáticamente"/>
          <p:cNvPicPr preferRelativeResize="0"/>
          <p:nvPr/>
        </p:nvPicPr>
        <p:blipFill rotWithShape="1">
          <a:blip r:embed="rId5">
            <a:alphaModFix/>
          </a:blip>
          <a:srcRect/>
          <a:stretch/>
        </p:blipFill>
        <p:spPr>
          <a:xfrm>
            <a:off x="1277635" y="4039251"/>
            <a:ext cx="582236" cy="513665"/>
          </a:xfrm>
          <a:prstGeom prst="rect">
            <a:avLst/>
          </a:prstGeom>
          <a:noFill/>
          <a:ln>
            <a:noFill/>
          </a:ln>
        </p:spPr>
      </p:pic>
      <p:pic>
        <p:nvPicPr>
          <p:cNvPr id="135" name="Google Shape;135;p25" descr="Imagen que contiene texto, dibujo&#10;&#10;Descripción generada automáticamente"/>
          <p:cNvPicPr preferRelativeResize="0"/>
          <p:nvPr/>
        </p:nvPicPr>
        <p:blipFill rotWithShape="1">
          <a:blip r:embed="rId6">
            <a:alphaModFix/>
          </a:blip>
          <a:srcRect/>
          <a:stretch/>
        </p:blipFill>
        <p:spPr>
          <a:xfrm>
            <a:off x="2157686" y="4092773"/>
            <a:ext cx="1913515" cy="406622"/>
          </a:xfrm>
          <a:prstGeom prst="rect">
            <a:avLst/>
          </a:prstGeom>
          <a:noFill/>
          <a:ln>
            <a:noFill/>
          </a:ln>
        </p:spPr>
      </p:pic>
      <p:pic>
        <p:nvPicPr>
          <p:cNvPr id="136" name="Google Shape;136;p25" descr="Imagen que contiene Texto&#10;&#10;Descripción generada automáticamente"/>
          <p:cNvPicPr preferRelativeResize="0"/>
          <p:nvPr/>
        </p:nvPicPr>
        <p:blipFill rotWithShape="1">
          <a:blip r:embed="rId7">
            <a:alphaModFix/>
          </a:blip>
          <a:srcRect/>
          <a:stretch/>
        </p:blipFill>
        <p:spPr>
          <a:xfrm>
            <a:off x="6160825" y="3969648"/>
            <a:ext cx="1495334" cy="8111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6"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42" name="Google Shape;142;p26"/>
          <p:cNvSpPr txBox="1"/>
          <p:nvPr/>
        </p:nvSpPr>
        <p:spPr>
          <a:xfrm>
            <a:off x="221450" y="1069175"/>
            <a:ext cx="8781900" cy="1502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Clr>
                <a:schemeClr val="dk1"/>
              </a:buClr>
              <a:buSzPts val="1100"/>
              <a:buFont typeface="Arial"/>
              <a:buNone/>
            </a:pPr>
            <a:r>
              <a:rPr lang="es" sz="2200">
                <a:solidFill>
                  <a:srgbClr val="3F3F3F"/>
                </a:solidFill>
                <a:latin typeface="Calibri"/>
                <a:ea typeface="Calibri"/>
                <a:cs typeface="Calibri"/>
                <a:sym typeface="Calibri"/>
              </a:rPr>
              <a:t>El sobreajuste (overfitting) y el desajuste (underfitting) refieren a deficiencias del modelo que influyen en su rendimiento. Esto significa que saber "qué tan equivocadas" son las predicciones de nuestro modelo es una cuestión de saber qué tan cerca está de sobre ajustarse o desajustarse. </a:t>
            </a:r>
            <a:endParaRPr sz="2200">
              <a:solidFill>
                <a:srgbClr val="3F3F3F"/>
              </a:solidFill>
              <a:latin typeface="Calibri"/>
              <a:ea typeface="Calibri"/>
              <a:cs typeface="Calibri"/>
              <a:sym typeface="Calibri"/>
            </a:endParaRPr>
          </a:p>
        </p:txBody>
      </p:sp>
      <p:pic>
        <p:nvPicPr>
          <p:cNvPr id="143" name="Google Shape;143;p26"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44" name="Google Shape;144;p26"/>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a:solidFill>
                  <a:srgbClr val="7F4EBD"/>
                </a:solidFill>
                <a:latin typeface="Calibri"/>
                <a:ea typeface="Calibri"/>
                <a:cs typeface="Calibri"/>
                <a:sym typeface="Calibri"/>
              </a:rPr>
              <a:t>Overfitting y Underfitting</a:t>
            </a:r>
            <a:endParaRPr sz="2400">
              <a:solidFill>
                <a:srgbClr val="7F4EBD"/>
              </a:solidFill>
              <a:latin typeface="Calibri"/>
              <a:ea typeface="Calibri"/>
              <a:cs typeface="Calibri"/>
              <a:sym typeface="Calibri"/>
            </a:endParaRPr>
          </a:p>
        </p:txBody>
      </p:sp>
      <p:sp>
        <p:nvSpPr>
          <p:cNvPr id="145" name="Google Shape;145;p26"/>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46" name="Google Shape;146;p26"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147" name="Google Shape;147;p26"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48" name="Google Shape;148;p26"/>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49" name="Google Shape;149;p26"/>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50" name="Google Shape;150;p26"/>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151" name="Google Shape;151;p26"/>
          <p:cNvPicPr preferRelativeResize="0"/>
          <p:nvPr/>
        </p:nvPicPr>
        <p:blipFill>
          <a:blip r:embed="rId9">
            <a:alphaModFix/>
          </a:blip>
          <a:stretch>
            <a:fillRect/>
          </a:stretch>
        </p:blipFill>
        <p:spPr>
          <a:xfrm>
            <a:off x="5198950" y="2557475"/>
            <a:ext cx="3136649" cy="1631046"/>
          </a:xfrm>
          <a:prstGeom prst="rect">
            <a:avLst/>
          </a:prstGeom>
          <a:noFill/>
          <a:ln w="9525" cap="flat" cmpd="sng">
            <a:solidFill>
              <a:schemeClr val="dk2"/>
            </a:solidFill>
            <a:prstDash val="solid"/>
            <a:round/>
            <a:headEnd type="none" w="sm" len="sm"/>
            <a:tailEnd type="none" w="sm" len="sm"/>
          </a:ln>
        </p:spPr>
      </p:pic>
      <p:pic>
        <p:nvPicPr>
          <p:cNvPr id="152" name="Google Shape;152;p26"/>
          <p:cNvPicPr preferRelativeResize="0"/>
          <p:nvPr/>
        </p:nvPicPr>
        <p:blipFill>
          <a:blip r:embed="rId10">
            <a:alphaModFix/>
          </a:blip>
          <a:stretch>
            <a:fillRect/>
          </a:stretch>
        </p:blipFill>
        <p:spPr>
          <a:xfrm>
            <a:off x="843325" y="2561974"/>
            <a:ext cx="3136649" cy="1622054"/>
          </a:xfrm>
          <a:prstGeom prst="rect">
            <a:avLst/>
          </a:prstGeom>
          <a:noFill/>
          <a:ln w="9525" cap="flat" cmpd="sng">
            <a:solidFill>
              <a:schemeClr val="dk2"/>
            </a:solidFill>
            <a:prstDash val="solid"/>
            <a:round/>
            <a:headEnd type="none" w="sm" len="sm"/>
            <a:tailEnd type="none" w="sm" len="sm"/>
          </a:ln>
        </p:spPr>
      </p:pic>
      <p:sp>
        <p:nvSpPr>
          <p:cNvPr id="153" name="Google Shape;153;p26"/>
          <p:cNvSpPr txBox="1"/>
          <p:nvPr/>
        </p:nvSpPr>
        <p:spPr>
          <a:xfrm>
            <a:off x="206550" y="2939025"/>
            <a:ext cx="71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latin typeface="Calibri"/>
                <a:ea typeface="Calibri"/>
                <a:cs typeface="Calibri"/>
                <a:sym typeface="Calibri"/>
              </a:rPr>
              <a:t>Datos</a:t>
            </a:r>
            <a:endParaRPr>
              <a:latin typeface="Calibri"/>
              <a:ea typeface="Calibri"/>
              <a:cs typeface="Calibri"/>
              <a:sym typeface="Calibri"/>
            </a:endParaRPr>
          </a:p>
        </p:txBody>
      </p:sp>
      <p:sp>
        <p:nvSpPr>
          <p:cNvPr id="154" name="Google Shape;154;p26"/>
          <p:cNvSpPr txBox="1"/>
          <p:nvPr/>
        </p:nvSpPr>
        <p:spPr>
          <a:xfrm>
            <a:off x="4191850" y="2939025"/>
            <a:ext cx="9927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latin typeface="Calibri"/>
                <a:ea typeface="Calibri"/>
                <a:cs typeface="Calibri"/>
                <a:sym typeface="Calibri"/>
              </a:rPr>
              <a:t>Modelo</a:t>
            </a:r>
            <a:endParaRPr>
              <a:latin typeface="Calibri"/>
              <a:ea typeface="Calibri"/>
              <a:cs typeface="Calibri"/>
              <a:sym typeface="Calibri"/>
            </a:endParaRPr>
          </a:p>
          <a:p>
            <a:pPr marL="0" lvl="0" indent="0" algn="l" rtl="0">
              <a:spcBef>
                <a:spcPts val="0"/>
              </a:spcBef>
              <a:spcAft>
                <a:spcPts val="0"/>
              </a:spcAft>
              <a:buNone/>
            </a:pPr>
            <a:r>
              <a:rPr lang="es" sz="900">
                <a:latin typeface="Calibri"/>
                <a:ea typeface="Calibri"/>
                <a:cs typeface="Calibri"/>
                <a:sym typeface="Calibri"/>
              </a:rPr>
              <a:t>(Regresión lineal)</a:t>
            </a:r>
            <a:endParaRPr sz="9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7"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60" name="Google Shape;160;p27"/>
          <p:cNvSpPr txBox="1"/>
          <p:nvPr/>
        </p:nvSpPr>
        <p:spPr>
          <a:xfrm>
            <a:off x="145250" y="535775"/>
            <a:ext cx="8858100" cy="2366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100" dirty="0">
                <a:solidFill>
                  <a:srgbClr val="3F3F3F"/>
                </a:solidFill>
                <a:latin typeface="Calibri"/>
                <a:ea typeface="Calibri"/>
                <a:cs typeface="Calibri"/>
                <a:sym typeface="Calibri"/>
              </a:rPr>
              <a:t>El </a:t>
            </a:r>
            <a:r>
              <a:rPr lang="es" sz="2100" i="1" dirty="0">
                <a:solidFill>
                  <a:srgbClr val="3F3F3F"/>
                </a:solidFill>
                <a:latin typeface="Calibri"/>
                <a:ea typeface="Calibri"/>
                <a:cs typeface="Calibri"/>
                <a:sym typeface="Calibri"/>
              </a:rPr>
              <a:t>overfitting</a:t>
            </a:r>
            <a:r>
              <a:rPr lang="es" sz="2100" dirty="0">
                <a:solidFill>
                  <a:srgbClr val="3F3F3F"/>
                </a:solidFill>
                <a:latin typeface="Calibri"/>
                <a:ea typeface="Calibri"/>
                <a:cs typeface="Calibri"/>
                <a:sym typeface="Calibri"/>
              </a:rPr>
              <a:t> sucede cuando ejecutamos nuestro algoritmo de entrenamiento en el conjunto de datos disminuyendo la distancia del modelo a los datos con cada iteración. Dejar que este algoritmo de entrenamiento se ejecute durante mucho tiempo conduce a un modelo perfecto para el set de datos con el cual fue entrenado. Sin embargo, esto significa que la línea se ajustará a todos los datos (incluido el ruido), captando patrones secundarios que pueden no ser necesarios para la generalización del modelo.</a:t>
            </a:r>
            <a:endParaRPr sz="1200" dirty="0">
              <a:solidFill>
                <a:srgbClr val="3F3F3F"/>
              </a:solidFill>
              <a:latin typeface="Calibri"/>
              <a:ea typeface="Calibri"/>
              <a:cs typeface="Calibri"/>
              <a:sym typeface="Calibri"/>
            </a:endParaRPr>
          </a:p>
        </p:txBody>
      </p:sp>
      <p:pic>
        <p:nvPicPr>
          <p:cNvPr id="161" name="Google Shape;161;p27"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62" name="Google Shape;162;p27"/>
          <p:cNvSpPr txBox="1"/>
          <p:nvPr/>
        </p:nvSpPr>
        <p:spPr>
          <a:xfrm>
            <a:off x="221456" y="96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i="1">
                <a:solidFill>
                  <a:srgbClr val="7F4EBD"/>
                </a:solidFill>
                <a:latin typeface="Calibri"/>
                <a:ea typeface="Calibri"/>
                <a:cs typeface="Calibri"/>
                <a:sym typeface="Calibri"/>
              </a:rPr>
              <a:t>Overfitting</a:t>
            </a:r>
            <a:endParaRPr sz="2400" i="1">
              <a:solidFill>
                <a:srgbClr val="7F4EBD"/>
              </a:solidFill>
              <a:latin typeface="Calibri"/>
              <a:ea typeface="Calibri"/>
              <a:cs typeface="Calibri"/>
              <a:sym typeface="Calibri"/>
            </a:endParaRPr>
          </a:p>
        </p:txBody>
      </p:sp>
      <p:sp>
        <p:nvSpPr>
          <p:cNvPr id="163" name="Google Shape;163;p27"/>
          <p:cNvSpPr/>
          <p:nvPr/>
        </p:nvSpPr>
        <p:spPr>
          <a:xfrm>
            <a:off x="293227" y="517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64" name="Google Shape;164;p27"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165" name="Google Shape;165;p27"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66" name="Google Shape;166;p27"/>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67" name="Google Shape;167;p27"/>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68" name="Google Shape;168;p27"/>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171" name="Google Shape;171;p27"/>
          <p:cNvPicPr preferRelativeResize="0"/>
          <p:nvPr/>
        </p:nvPicPr>
        <p:blipFill>
          <a:blip r:embed="rId9">
            <a:alphaModFix/>
          </a:blip>
          <a:stretch>
            <a:fillRect/>
          </a:stretch>
        </p:blipFill>
        <p:spPr>
          <a:xfrm>
            <a:off x="3325143" y="2850898"/>
            <a:ext cx="2715225" cy="1423550"/>
          </a:xfrm>
          <a:prstGeom prst="rect">
            <a:avLst/>
          </a:prstGeom>
          <a:noFill/>
          <a:ln w="9525" cap="flat" cmpd="sng">
            <a:solidFill>
              <a:schemeClr val="dk2"/>
            </a:solidFill>
            <a:prstDash val="solid"/>
            <a:round/>
            <a:headEnd type="none" w="sm" len="sm"/>
            <a:tailEnd type="none" w="sm" len="sm"/>
          </a:ln>
        </p:spPr>
      </p:pic>
      <p:sp>
        <p:nvSpPr>
          <p:cNvPr id="172" name="Google Shape;172;p27"/>
          <p:cNvSpPr txBox="1"/>
          <p:nvPr/>
        </p:nvSpPr>
        <p:spPr>
          <a:xfrm>
            <a:off x="1740277" y="3155593"/>
            <a:ext cx="1424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a:latin typeface="Calibri"/>
                <a:ea typeface="Calibri"/>
                <a:cs typeface="Calibri"/>
                <a:sym typeface="Calibri"/>
              </a:rPr>
              <a:t>Modelo</a:t>
            </a:r>
            <a:endParaRPr dirty="0">
              <a:latin typeface="Calibri"/>
              <a:ea typeface="Calibri"/>
              <a:cs typeface="Calibri"/>
              <a:sym typeface="Calibri"/>
            </a:endParaRPr>
          </a:p>
          <a:p>
            <a:pPr marL="0" lvl="0" indent="0" algn="l" rtl="0">
              <a:spcBef>
                <a:spcPts val="0"/>
              </a:spcBef>
              <a:spcAft>
                <a:spcPts val="0"/>
              </a:spcAft>
              <a:buNone/>
            </a:pPr>
            <a:r>
              <a:rPr lang="es" dirty="0">
                <a:latin typeface="Calibri"/>
                <a:ea typeface="Calibri"/>
                <a:cs typeface="Calibri"/>
                <a:sym typeface="Calibri"/>
              </a:rPr>
              <a:t>Sobre ajustado</a:t>
            </a:r>
            <a:endParaRPr sz="900" dirty="0">
              <a:latin typeface="Calibri"/>
              <a:ea typeface="Calibri"/>
              <a:cs typeface="Calibri"/>
              <a:sym typeface="Calibri"/>
            </a:endParaRPr>
          </a:p>
        </p:txBody>
      </p:sp>
      <p:sp>
        <p:nvSpPr>
          <p:cNvPr id="16" name="Google Shape;170;p27">
            <a:extLst>
              <a:ext uri="{FF2B5EF4-FFF2-40B4-BE49-F238E27FC236}">
                <a16:creationId xmlns:a16="http://schemas.microsoft.com/office/drawing/2014/main" id="{9F477EDE-8743-E48E-86FF-BD239F923C9A}"/>
              </a:ext>
            </a:extLst>
          </p:cNvPr>
          <p:cNvSpPr txBox="1"/>
          <p:nvPr/>
        </p:nvSpPr>
        <p:spPr>
          <a:xfrm>
            <a:off x="6084625" y="4068957"/>
            <a:ext cx="32010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700" dirty="0">
                <a:solidFill>
                  <a:schemeClr val="dk1"/>
                </a:solidFill>
                <a:latin typeface="Calibri"/>
                <a:ea typeface="Calibri"/>
                <a:cs typeface="Calibri"/>
                <a:sym typeface="Calibri"/>
              </a:rPr>
              <a:t>https://www.nopuedocreer.com/wp-content/images/2009/12/Humanbed.jpeg</a:t>
            </a:r>
            <a:endParaRPr sz="7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8"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78" name="Google Shape;178;p28"/>
          <p:cNvSpPr txBox="1"/>
          <p:nvPr/>
        </p:nvSpPr>
        <p:spPr>
          <a:xfrm>
            <a:off x="145250" y="535775"/>
            <a:ext cx="8858100" cy="2366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100">
                <a:solidFill>
                  <a:srgbClr val="3F3F3F"/>
                </a:solidFill>
                <a:latin typeface="Calibri"/>
                <a:ea typeface="Calibri"/>
                <a:cs typeface="Calibri"/>
                <a:sym typeface="Calibri"/>
              </a:rPr>
              <a:t>Queremos que el modelo aprenda de los datos de entrenamiento, pero no queremos que aprenda demasiado (es decir, no queremos sobre ajustarlo). Una solución podría ser detener el entrenamiento antes. Sin embargo, esto podría hacer que el modelo no aprenda suficientes patrones de los datos de entrenamiento y posiblemente ni siquiera capture la tendencia dominante. </a:t>
            </a:r>
            <a:endParaRPr sz="2100">
              <a:solidFill>
                <a:srgbClr val="3F3F3F"/>
              </a:solidFill>
              <a:latin typeface="Calibri"/>
              <a:ea typeface="Calibri"/>
              <a:cs typeface="Calibri"/>
              <a:sym typeface="Calibri"/>
            </a:endParaRPr>
          </a:p>
          <a:p>
            <a:pPr marL="0" marR="0" lvl="0" indent="0" algn="l" rtl="0">
              <a:spcBef>
                <a:spcPts val="0"/>
              </a:spcBef>
              <a:spcAft>
                <a:spcPts val="0"/>
              </a:spcAft>
              <a:buNone/>
            </a:pPr>
            <a:r>
              <a:rPr lang="es" sz="2100">
                <a:solidFill>
                  <a:srgbClr val="3F3F3F"/>
                </a:solidFill>
                <a:latin typeface="Calibri"/>
                <a:ea typeface="Calibri"/>
                <a:cs typeface="Calibri"/>
                <a:sym typeface="Calibri"/>
              </a:rPr>
              <a:t>Este caso se llama Underfitting.</a:t>
            </a:r>
            <a:endParaRPr sz="1200">
              <a:solidFill>
                <a:srgbClr val="3F3F3F"/>
              </a:solidFill>
              <a:latin typeface="Calibri"/>
              <a:ea typeface="Calibri"/>
              <a:cs typeface="Calibri"/>
              <a:sym typeface="Calibri"/>
            </a:endParaRPr>
          </a:p>
        </p:txBody>
      </p:sp>
      <p:pic>
        <p:nvPicPr>
          <p:cNvPr id="179" name="Google Shape;179;p28"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80" name="Google Shape;180;p28"/>
          <p:cNvSpPr txBox="1"/>
          <p:nvPr/>
        </p:nvSpPr>
        <p:spPr>
          <a:xfrm>
            <a:off x="221456" y="96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i="1">
                <a:solidFill>
                  <a:srgbClr val="7F4EBD"/>
                </a:solidFill>
                <a:latin typeface="Calibri"/>
                <a:ea typeface="Calibri"/>
                <a:cs typeface="Calibri"/>
                <a:sym typeface="Calibri"/>
              </a:rPr>
              <a:t>Underfitting</a:t>
            </a:r>
            <a:endParaRPr sz="2400" i="1">
              <a:solidFill>
                <a:srgbClr val="7F4EBD"/>
              </a:solidFill>
              <a:latin typeface="Calibri"/>
              <a:ea typeface="Calibri"/>
              <a:cs typeface="Calibri"/>
              <a:sym typeface="Calibri"/>
            </a:endParaRPr>
          </a:p>
        </p:txBody>
      </p:sp>
      <p:sp>
        <p:nvSpPr>
          <p:cNvPr id="181" name="Google Shape;181;p28"/>
          <p:cNvSpPr/>
          <p:nvPr/>
        </p:nvSpPr>
        <p:spPr>
          <a:xfrm>
            <a:off x="293227" y="517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82" name="Google Shape;182;p28"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183" name="Google Shape;183;p28"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84" name="Google Shape;184;p28"/>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85" name="Google Shape;185;p28"/>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86" name="Google Shape;186;p28"/>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
        <p:nvSpPr>
          <p:cNvPr id="187" name="Google Shape;187;p28"/>
          <p:cNvSpPr txBox="1"/>
          <p:nvPr/>
        </p:nvSpPr>
        <p:spPr>
          <a:xfrm>
            <a:off x="6792843" y="4014975"/>
            <a:ext cx="24804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s" sz="700" dirty="0">
                <a:solidFill>
                  <a:schemeClr val="dk1"/>
                </a:solidFill>
                <a:latin typeface="Calibri"/>
                <a:ea typeface="Calibri"/>
                <a:cs typeface="Calibri"/>
                <a:sym typeface="Calibri"/>
              </a:rPr>
              <a:t>https://www.flickr.com/photos/87969372@N00/163737636</a:t>
            </a:r>
            <a:endParaRPr sz="700" dirty="0">
              <a:latin typeface="Calibri"/>
              <a:ea typeface="Calibri"/>
              <a:cs typeface="Calibri"/>
              <a:sym typeface="Calibri"/>
            </a:endParaRPr>
          </a:p>
        </p:txBody>
      </p:sp>
      <p:pic>
        <p:nvPicPr>
          <p:cNvPr id="188" name="Google Shape;188;p28"/>
          <p:cNvPicPr preferRelativeResize="0"/>
          <p:nvPr/>
        </p:nvPicPr>
        <p:blipFill rotWithShape="1">
          <a:blip r:embed="rId9">
            <a:alphaModFix/>
          </a:blip>
          <a:srcRect t="1959" b="1969"/>
          <a:stretch/>
        </p:blipFill>
        <p:spPr>
          <a:xfrm>
            <a:off x="3146069" y="2624020"/>
            <a:ext cx="3073374" cy="1611325"/>
          </a:xfrm>
          <a:prstGeom prst="rect">
            <a:avLst/>
          </a:prstGeom>
          <a:noFill/>
          <a:ln w="9525" cap="flat" cmpd="sng">
            <a:solidFill>
              <a:schemeClr val="dk2"/>
            </a:solidFill>
            <a:prstDash val="solid"/>
            <a:round/>
            <a:headEnd type="none" w="sm" len="sm"/>
            <a:tailEnd type="none" w="sm" len="sm"/>
          </a:ln>
        </p:spPr>
      </p:pic>
      <p:sp>
        <p:nvSpPr>
          <p:cNvPr id="189" name="Google Shape;189;p28"/>
          <p:cNvSpPr txBox="1"/>
          <p:nvPr/>
        </p:nvSpPr>
        <p:spPr>
          <a:xfrm>
            <a:off x="2081486" y="3167625"/>
            <a:ext cx="1424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latin typeface="Calibri"/>
                <a:ea typeface="Calibri"/>
                <a:cs typeface="Calibri"/>
                <a:sym typeface="Calibri"/>
              </a:rPr>
              <a:t>Modelo</a:t>
            </a:r>
            <a:endParaRPr>
              <a:latin typeface="Calibri"/>
              <a:ea typeface="Calibri"/>
              <a:cs typeface="Calibri"/>
              <a:sym typeface="Calibri"/>
            </a:endParaRPr>
          </a:p>
          <a:p>
            <a:pPr marL="0" lvl="0" indent="0" algn="l" rtl="0">
              <a:spcBef>
                <a:spcPts val="0"/>
              </a:spcBef>
              <a:spcAft>
                <a:spcPts val="0"/>
              </a:spcAft>
              <a:buNone/>
            </a:pPr>
            <a:r>
              <a:rPr lang="es">
                <a:latin typeface="Calibri"/>
                <a:ea typeface="Calibri"/>
                <a:cs typeface="Calibri"/>
                <a:sym typeface="Calibri"/>
              </a:rPr>
              <a:t>desajustado</a:t>
            </a:r>
            <a:endParaRPr sz="9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7"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60" name="Google Shape;160;p27"/>
          <p:cNvSpPr txBox="1"/>
          <p:nvPr/>
        </p:nvSpPr>
        <p:spPr>
          <a:xfrm>
            <a:off x="192731" y="806992"/>
            <a:ext cx="5733290" cy="377781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1800" dirty="0">
                <a:solidFill>
                  <a:srgbClr val="3F3F3F"/>
                </a:solidFill>
                <a:latin typeface="Calibri"/>
                <a:ea typeface="Calibri"/>
                <a:cs typeface="Calibri"/>
                <a:sym typeface="Calibri"/>
              </a:rPr>
              <a:t>Es decir que </a:t>
            </a:r>
            <a:r>
              <a:rPr lang="es" sz="1800" i="1" dirty="0">
                <a:solidFill>
                  <a:srgbClr val="3F3F3F"/>
                </a:solidFill>
                <a:latin typeface="Calibri"/>
                <a:ea typeface="Calibri"/>
                <a:cs typeface="Calibri"/>
                <a:sym typeface="Calibri"/>
              </a:rPr>
              <a:t>overfitting</a:t>
            </a:r>
            <a:r>
              <a:rPr lang="es" sz="1800" dirty="0">
                <a:solidFill>
                  <a:srgbClr val="3F3F3F"/>
                </a:solidFill>
                <a:latin typeface="Calibri"/>
                <a:ea typeface="Calibri"/>
                <a:cs typeface="Calibri"/>
                <a:sym typeface="Calibri"/>
              </a:rPr>
              <a:t> sucede cuando el algoritmo está tan bien entrenado con los datos conocidos pero que al darle datos nuevos que no conoce, no puede realizar la predicción de manera correcta.</a:t>
            </a:r>
          </a:p>
          <a:p>
            <a:pPr marL="0" marR="0" lvl="0" indent="0" algn="l" rtl="0">
              <a:spcBef>
                <a:spcPts val="0"/>
              </a:spcBef>
              <a:spcAft>
                <a:spcPts val="0"/>
              </a:spcAft>
              <a:buNone/>
            </a:pPr>
            <a:r>
              <a:rPr lang="es" sz="1800" dirty="0">
                <a:solidFill>
                  <a:srgbClr val="3F3F3F"/>
                </a:solidFill>
                <a:latin typeface="Calibri"/>
                <a:ea typeface="Calibri"/>
                <a:cs typeface="Calibri"/>
                <a:sym typeface="Calibri"/>
              </a:rPr>
              <a:t>El </a:t>
            </a:r>
            <a:r>
              <a:rPr lang="es" sz="1800" i="1" dirty="0">
                <a:solidFill>
                  <a:srgbClr val="3F3F3F"/>
                </a:solidFill>
                <a:latin typeface="Calibri"/>
                <a:ea typeface="Calibri"/>
                <a:cs typeface="Calibri"/>
                <a:sym typeface="Calibri"/>
              </a:rPr>
              <a:t>underfitting</a:t>
            </a:r>
            <a:r>
              <a:rPr lang="es" sz="1800" dirty="0">
                <a:solidFill>
                  <a:srgbClr val="3F3F3F"/>
                </a:solidFill>
                <a:latin typeface="Calibri"/>
                <a:ea typeface="Calibri"/>
                <a:cs typeface="Calibri"/>
                <a:sym typeface="Calibri"/>
              </a:rPr>
              <a:t> es cuando la predicción del modelo es demasiado genérica y no sirve para predecir datos con exactitud.</a:t>
            </a:r>
          </a:p>
          <a:p>
            <a:pPr marL="0" marR="0" lvl="0" indent="0" algn="l" rtl="0">
              <a:spcBef>
                <a:spcPts val="0"/>
              </a:spcBef>
              <a:spcAft>
                <a:spcPts val="0"/>
              </a:spcAft>
              <a:buNone/>
            </a:pPr>
            <a:endParaRPr lang="es" sz="1800" dirty="0">
              <a:solidFill>
                <a:srgbClr val="3F3F3F"/>
              </a:solidFill>
              <a:latin typeface="Calibri"/>
              <a:ea typeface="Calibri"/>
              <a:cs typeface="Calibri"/>
              <a:sym typeface="Calibri"/>
            </a:endParaRPr>
          </a:p>
          <a:p>
            <a:pPr marL="0" marR="0" lvl="0" indent="0" algn="l" rtl="0">
              <a:spcBef>
                <a:spcPts val="0"/>
              </a:spcBef>
              <a:spcAft>
                <a:spcPts val="0"/>
              </a:spcAft>
              <a:buNone/>
            </a:pPr>
            <a:r>
              <a:rPr lang="es" sz="1800" dirty="0">
                <a:solidFill>
                  <a:srgbClr val="3F3F3F"/>
                </a:solidFill>
                <a:latin typeface="Calibri"/>
                <a:ea typeface="Calibri"/>
                <a:cs typeface="Calibri"/>
                <a:sym typeface="Calibri"/>
              </a:rPr>
              <a:t>El modelo debe encontrar el equilibrio entre estas dos cosas, que sea lo suficientemente exacto para que sea útil pero que no sea demasiado específico que ya no sirva para realizar predicciones con datos nuevos</a:t>
            </a:r>
            <a:endParaRPr sz="1050" dirty="0">
              <a:solidFill>
                <a:srgbClr val="3F3F3F"/>
              </a:solidFill>
              <a:latin typeface="Calibri"/>
              <a:ea typeface="Calibri"/>
              <a:cs typeface="Calibri"/>
              <a:sym typeface="Calibri"/>
            </a:endParaRPr>
          </a:p>
        </p:txBody>
      </p:sp>
      <p:pic>
        <p:nvPicPr>
          <p:cNvPr id="161" name="Google Shape;161;p27"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62" name="Google Shape;162;p27"/>
          <p:cNvSpPr txBox="1"/>
          <p:nvPr/>
        </p:nvSpPr>
        <p:spPr>
          <a:xfrm>
            <a:off x="221456" y="96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i="1" dirty="0">
                <a:solidFill>
                  <a:srgbClr val="7F4EBD"/>
                </a:solidFill>
                <a:latin typeface="Calibri"/>
                <a:ea typeface="Calibri"/>
                <a:cs typeface="Calibri"/>
                <a:sym typeface="Calibri"/>
              </a:rPr>
              <a:t>Overfitting y Underfitting</a:t>
            </a:r>
            <a:endParaRPr sz="2400" i="1" dirty="0">
              <a:solidFill>
                <a:srgbClr val="7F4EBD"/>
              </a:solidFill>
              <a:latin typeface="Calibri"/>
              <a:ea typeface="Calibri"/>
              <a:cs typeface="Calibri"/>
              <a:sym typeface="Calibri"/>
            </a:endParaRPr>
          </a:p>
        </p:txBody>
      </p:sp>
      <p:sp>
        <p:nvSpPr>
          <p:cNvPr id="163" name="Google Shape;163;p27"/>
          <p:cNvSpPr/>
          <p:nvPr/>
        </p:nvSpPr>
        <p:spPr>
          <a:xfrm>
            <a:off x="293227" y="517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64" name="Google Shape;164;p27"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165" name="Google Shape;165;p27"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166" name="Google Shape;166;p27"/>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167" name="Google Shape;167;p27"/>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168" name="Google Shape;168;p27"/>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pic>
        <p:nvPicPr>
          <p:cNvPr id="169" name="Google Shape;169;p27"/>
          <p:cNvPicPr preferRelativeResize="0"/>
          <p:nvPr/>
        </p:nvPicPr>
        <p:blipFill rotWithShape="1">
          <a:blip r:embed="rId9">
            <a:alphaModFix/>
          </a:blip>
          <a:srcRect l="12349" t="6218" r="5264" b="20273"/>
          <a:stretch/>
        </p:blipFill>
        <p:spPr>
          <a:xfrm>
            <a:off x="6251386" y="517640"/>
            <a:ext cx="2200403" cy="1772746"/>
          </a:xfrm>
          <a:prstGeom prst="rect">
            <a:avLst/>
          </a:prstGeom>
          <a:noFill/>
          <a:ln>
            <a:noFill/>
          </a:ln>
        </p:spPr>
      </p:pic>
      <p:sp>
        <p:nvSpPr>
          <p:cNvPr id="170" name="Google Shape;170;p27"/>
          <p:cNvSpPr txBox="1"/>
          <p:nvPr/>
        </p:nvSpPr>
        <p:spPr>
          <a:xfrm>
            <a:off x="5657548" y="2271629"/>
            <a:ext cx="3486451"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800" dirty="0">
                <a:solidFill>
                  <a:schemeClr val="dk1"/>
                </a:solidFill>
                <a:latin typeface="Calibri"/>
                <a:ea typeface="Calibri"/>
                <a:cs typeface="Calibri"/>
                <a:sym typeface="Calibri"/>
              </a:rPr>
              <a:t>https://www.nopuedocreer.com/wp-content/images/2009/12/Humanbed.jpeg</a:t>
            </a:r>
            <a:endParaRPr sz="800" dirty="0">
              <a:latin typeface="Calibri"/>
              <a:ea typeface="Calibri"/>
              <a:cs typeface="Calibri"/>
              <a:sym typeface="Calibri"/>
            </a:endParaRPr>
          </a:p>
        </p:txBody>
      </p:sp>
      <p:pic>
        <p:nvPicPr>
          <p:cNvPr id="16" name="Google Shape;190;p28">
            <a:extLst>
              <a:ext uri="{FF2B5EF4-FFF2-40B4-BE49-F238E27FC236}">
                <a16:creationId xmlns:a16="http://schemas.microsoft.com/office/drawing/2014/main" id="{A27427C4-E093-60F3-191F-7E8AA7ED33F1}"/>
              </a:ext>
            </a:extLst>
          </p:cNvPr>
          <p:cNvPicPr preferRelativeResize="0"/>
          <p:nvPr/>
        </p:nvPicPr>
        <p:blipFill rotWithShape="1">
          <a:blip r:embed="rId10">
            <a:alphaModFix/>
          </a:blip>
          <a:srcRect l="16428" t="2164" r="22521" b="9838"/>
          <a:stretch/>
        </p:blipFill>
        <p:spPr>
          <a:xfrm>
            <a:off x="6737980" y="2691112"/>
            <a:ext cx="1325586" cy="1203975"/>
          </a:xfrm>
          <a:prstGeom prst="rect">
            <a:avLst/>
          </a:prstGeom>
          <a:noFill/>
          <a:ln>
            <a:noFill/>
          </a:ln>
        </p:spPr>
      </p:pic>
      <p:sp>
        <p:nvSpPr>
          <p:cNvPr id="17" name="Google Shape;187;p28">
            <a:extLst>
              <a:ext uri="{FF2B5EF4-FFF2-40B4-BE49-F238E27FC236}">
                <a16:creationId xmlns:a16="http://schemas.microsoft.com/office/drawing/2014/main" id="{9C04876F-125F-1057-60DC-E5ABDA9848C7}"/>
              </a:ext>
            </a:extLst>
          </p:cNvPr>
          <p:cNvSpPr txBox="1"/>
          <p:nvPr/>
        </p:nvSpPr>
        <p:spPr>
          <a:xfrm>
            <a:off x="6163856" y="3918949"/>
            <a:ext cx="24804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s" sz="700" dirty="0">
                <a:solidFill>
                  <a:schemeClr val="dk1"/>
                </a:solidFill>
                <a:latin typeface="Calibri"/>
                <a:ea typeface="Calibri"/>
                <a:cs typeface="Calibri"/>
                <a:sym typeface="Calibri"/>
              </a:rPr>
              <a:t>https://www.flickr.com/photos/87969372@N00/163737636</a:t>
            </a:r>
            <a:endParaRPr sz="700" dirty="0">
              <a:latin typeface="Calibri"/>
              <a:ea typeface="Calibri"/>
              <a:cs typeface="Calibri"/>
              <a:sym typeface="Calibri"/>
            </a:endParaRPr>
          </a:p>
        </p:txBody>
      </p:sp>
    </p:spTree>
    <p:extLst>
      <p:ext uri="{BB962C8B-B14F-4D97-AF65-F5344CB8AC3E}">
        <p14:creationId xmlns:p14="http://schemas.microsoft.com/office/powerpoint/2010/main" val="1128967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9" descr="Patrón de fondo&#10;&#10;Descripción generada automáticamente"/>
          <p:cNvPicPr preferRelativeResize="0"/>
          <p:nvPr/>
        </p:nvPicPr>
        <p:blipFill rotWithShape="1">
          <a:blip r:embed="rId3">
            <a:alphaModFix/>
          </a:blip>
          <a:srcRect/>
          <a:stretch/>
        </p:blipFill>
        <p:spPr>
          <a:xfrm rot="10800000">
            <a:off x="71573" y="74603"/>
            <a:ext cx="992845" cy="1955209"/>
          </a:xfrm>
          <a:prstGeom prst="rect">
            <a:avLst/>
          </a:prstGeom>
          <a:noFill/>
          <a:ln>
            <a:noFill/>
          </a:ln>
        </p:spPr>
      </p:pic>
      <p:sp>
        <p:nvSpPr>
          <p:cNvPr id="196" name="Google Shape;196;p29"/>
          <p:cNvSpPr txBox="1"/>
          <p:nvPr/>
        </p:nvSpPr>
        <p:spPr>
          <a:xfrm>
            <a:off x="128175" y="1152050"/>
            <a:ext cx="6780900" cy="3287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SzPts val="1100"/>
              <a:buNone/>
            </a:pPr>
            <a:r>
              <a:rPr lang="es" sz="2100">
                <a:solidFill>
                  <a:srgbClr val="3F3F3F"/>
                </a:solidFill>
                <a:latin typeface="Calibri"/>
                <a:ea typeface="Calibri"/>
                <a:cs typeface="Calibri"/>
                <a:sym typeface="Calibri"/>
              </a:rPr>
              <a:t>Entonces, ¿cuál es la medida correcta? Generalmente es deseable un rendimiento que se encuentre entre el sobreajuste y el desajuste. Esta compensación es el aspecto más integral del entrenamiento del modelo de aprendizaje automático. </a:t>
            </a:r>
            <a:endParaRPr sz="2100">
              <a:solidFill>
                <a:srgbClr val="3F3F3F"/>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s" sz="2100">
                <a:solidFill>
                  <a:srgbClr val="3F3F3F"/>
                </a:solidFill>
                <a:latin typeface="Calibri"/>
                <a:ea typeface="Calibri"/>
                <a:cs typeface="Calibri"/>
                <a:sym typeface="Calibri"/>
              </a:rPr>
              <a:t>La predicción está limitada por dos resultados indeseables: alto sesgo y alta varianza. </a:t>
            </a:r>
            <a:r>
              <a:rPr lang="es" sz="2100" b="1">
                <a:solidFill>
                  <a:srgbClr val="3F3F3F"/>
                </a:solidFill>
                <a:latin typeface="Calibri"/>
                <a:ea typeface="Calibri"/>
                <a:cs typeface="Calibri"/>
                <a:sym typeface="Calibri"/>
              </a:rPr>
              <a:t>Detectar si el modelo sufre de alguno de ellos es responsabilidad exclusiva del desarrollador del modelo.</a:t>
            </a:r>
            <a:endParaRPr sz="2100" b="1">
              <a:solidFill>
                <a:srgbClr val="3F3F3F"/>
              </a:solidFill>
              <a:latin typeface="Calibri"/>
              <a:ea typeface="Calibri"/>
              <a:cs typeface="Calibri"/>
              <a:sym typeface="Calibri"/>
            </a:endParaRPr>
          </a:p>
          <a:p>
            <a:pPr marL="0" marR="0" lvl="0" indent="0" algn="l" rtl="0">
              <a:spcBef>
                <a:spcPts val="0"/>
              </a:spcBef>
              <a:spcAft>
                <a:spcPts val="0"/>
              </a:spcAft>
              <a:buNone/>
            </a:pPr>
            <a:endParaRPr sz="2100">
              <a:solidFill>
                <a:srgbClr val="3F3F3F"/>
              </a:solidFill>
              <a:latin typeface="Calibri"/>
              <a:ea typeface="Calibri"/>
              <a:cs typeface="Calibri"/>
              <a:sym typeface="Calibri"/>
            </a:endParaRPr>
          </a:p>
        </p:txBody>
      </p:sp>
      <p:pic>
        <p:nvPicPr>
          <p:cNvPr id="197" name="Google Shape;197;p29" descr="Gráfico, Gráfico de líneas&#10;&#10;Descripción generada automáticamente"/>
          <p:cNvPicPr preferRelativeResize="0"/>
          <p:nvPr/>
        </p:nvPicPr>
        <p:blipFill rotWithShape="1">
          <a:blip r:embed="rId4">
            <a:alphaModFix amt="50000"/>
          </a:blip>
          <a:srcRect/>
          <a:stretch/>
        </p:blipFill>
        <p:spPr>
          <a:xfrm>
            <a:off x="7258049" y="4313585"/>
            <a:ext cx="1792773" cy="739216"/>
          </a:xfrm>
          <a:prstGeom prst="rect">
            <a:avLst/>
          </a:prstGeom>
          <a:noFill/>
          <a:ln>
            <a:noFill/>
          </a:ln>
        </p:spPr>
      </p:pic>
      <p:sp>
        <p:nvSpPr>
          <p:cNvPr id="198" name="Google Shape;198;p29"/>
          <p:cNvSpPr txBox="1"/>
          <p:nvPr/>
        </p:nvSpPr>
        <p:spPr>
          <a:xfrm>
            <a:off x="221456" y="477203"/>
            <a:ext cx="8922600" cy="43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s" sz="2400">
                <a:solidFill>
                  <a:srgbClr val="7F4EBD"/>
                </a:solidFill>
                <a:latin typeface="Calibri"/>
                <a:ea typeface="Calibri"/>
                <a:cs typeface="Calibri"/>
                <a:sym typeface="Calibri"/>
              </a:rPr>
              <a:t>Compensación de sesgo-varianza</a:t>
            </a:r>
            <a:endParaRPr sz="2400">
              <a:solidFill>
                <a:srgbClr val="7F4EBD"/>
              </a:solidFill>
              <a:latin typeface="Calibri"/>
              <a:ea typeface="Calibri"/>
              <a:cs typeface="Calibri"/>
              <a:sym typeface="Calibri"/>
            </a:endParaRPr>
          </a:p>
        </p:txBody>
      </p:sp>
      <p:sp>
        <p:nvSpPr>
          <p:cNvPr id="199" name="Google Shape;199;p29"/>
          <p:cNvSpPr/>
          <p:nvPr/>
        </p:nvSpPr>
        <p:spPr>
          <a:xfrm>
            <a:off x="293227" y="898640"/>
            <a:ext cx="4318800" cy="34200"/>
          </a:xfrm>
          <a:prstGeom prst="rect">
            <a:avLst/>
          </a:prstGeom>
          <a:solidFill>
            <a:srgbClr val="7F4EBD"/>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200" name="Google Shape;200;p29" descr="Código QR&#10;&#10;Descripción generada automáticamente"/>
          <p:cNvPicPr preferRelativeResize="0"/>
          <p:nvPr/>
        </p:nvPicPr>
        <p:blipFill rotWithShape="1">
          <a:blip r:embed="rId5">
            <a:alphaModFix amt="35000"/>
          </a:blip>
          <a:srcRect/>
          <a:stretch/>
        </p:blipFill>
        <p:spPr>
          <a:xfrm>
            <a:off x="8285028" y="123231"/>
            <a:ext cx="718457" cy="152672"/>
          </a:xfrm>
          <a:prstGeom prst="rect">
            <a:avLst/>
          </a:prstGeom>
          <a:noFill/>
          <a:ln>
            <a:noFill/>
          </a:ln>
        </p:spPr>
      </p:pic>
      <p:pic>
        <p:nvPicPr>
          <p:cNvPr id="201" name="Google Shape;201;p29" descr="Imagen que contiene Logotipo&#10;&#10;Descripción generada automáticamente"/>
          <p:cNvPicPr preferRelativeResize="0"/>
          <p:nvPr/>
        </p:nvPicPr>
        <p:blipFill rotWithShape="1">
          <a:blip r:embed="rId6">
            <a:alphaModFix amt="50000"/>
          </a:blip>
          <a:srcRect/>
          <a:stretch/>
        </p:blipFill>
        <p:spPr>
          <a:xfrm>
            <a:off x="4201086" y="4274448"/>
            <a:ext cx="1677454" cy="620709"/>
          </a:xfrm>
          <a:prstGeom prst="rect">
            <a:avLst/>
          </a:prstGeom>
          <a:noFill/>
          <a:ln>
            <a:noFill/>
          </a:ln>
        </p:spPr>
      </p:pic>
      <p:pic>
        <p:nvPicPr>
          <p:cNvPr id="202" name="Google Shape;202;p29"/>
          <p:cNvPicPr preferRelativeResize="0"/>
          <p:nvPr/>
        </p:nvPicPr>
        <p:blipFill rotWithShape="1">
          <a:blip r:embed="rId7">
            <a:alphaModFix amt="51000"/>
          </a:blip>
          <a:srcRect/>
          <a:stretch/>
        </p:blipFill>
        <p:spPr>
          <a:xfrm>
            <a:off x="1136660" y="4344051"/>
            <a:ext cx="582236" cy="513665"/>
          </a:xfrm>
          <a:prstGeom prst="rect">
            <a:avLst/>
          </a:prstGeom>
          <a:noFill/>
          <a:ln>
            <a:noFill/>
          </a:ln>
        </p:spPr>
      </p:pic>
      <p:pic>
        <p:nvPicPr>
          <p:cNvPr id="203" name="Google Shape;203;p29"/>
          <p:cNvPicPr preferRelativeResize="0"/>
          <p:nvPr/>
        </p:nvPicPr>
        <p:blipFill rotWithShape="1">
          <a:blip r:embed="rId5">
            <a:alphaModFix amt="50000"/>
          </a:blip>
          <a:srcRect/>
          <a:stretch/>
        </p:blipFill>
        <p:spPr>
          <a:xfrm>
            <a:off x="2081486" y="4397573"/>
            <a:ext cx="1913515" cy="406622"/>
          </a:xfrm>
          <a:prstGeom prst="rect">
            <a:avLst/>
          </a:prstGeom>
          <a:noFill/>
          <a:ln>
            <a:noFill/>
          </a:ln>
        </p:spPr>
      </p:pic>
      <p:pic>
        <p:nvPicPr>
          <p:cNvPr id="204" name="Google Shape;204;p29"/>
          <p:cNvPicPr preferRelativeResize="0"/>
          <p:nvPr/>
        </p:nvPicPr>
        <p:blipFill rotWithShape="1">
          <a:blip r:embed="rId8">
            <a:alphaModFix amt="50000"/>
          </a:blip>
          <a:srcRect/>
          <a:stretch/>
        </p:blipFill>
        <p:spPr>
          <a:xfrm>
            <a:off x="6084625" y="4274448"/>
            <a:ext cx="1495334" cy="811134"/>
          </a:xfrm>
          <a:prstGeom prst="rect">
            <a:avLst/>
          </a:prstGeom>
          <a:noFill/>
          <a:ln>
            <a:noFill/>
          </a:ln>
        </p:spPr>
      </p:pic>
      <p:sp>
        <p:nvSpPr>
          <p:cNvPr id="205" name="Google Shape;205;p29"/>
          <p:cNvSpPr txBox="1"/>
          <p:nvPr/>
        </p:nvSpPr>
        <p:spPr>
          <a:xfrm>
            <a:off x="6583850" y="4070000"/>
            <a:ext cx="2638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800">
                <a:latin typeface="Calibri"/>
                <a:ea typeface="Calibri"/>
                <a:cs typeface="Calibri"/>
                <a:sym typeface="Calibri"/>
              </a:rPr>
              <a:t>https://www.flickr.com/photos/mikecogh/7615099958/</a:t>
            </a:r>
            <a:endParaRPr sz="800">
              <a:latin typeface="Calibri"/>
              <a:ea typeface="Calibri"/>
              <a:cs typeface="Calibri"/>
              <a:sym typeface="Calibri"/>
            </a:endParaRPr>
          </a:p>
        </p:txBody>
      </p:sp>
      <p:pic>
        <p:nvPicPr>
          <p:cNvPr id="206" name="Google Shape;206;p29"/>
          <p:cNvPicPr preferRelativeResize="0"/>
          <p:nvPr/>
        </p:nvPicPr>
        <p:blipFill rotWithShape="1">
          <a:blip r:embed="rId9">
            <a:alphaModFix/>
          </a:blip>
          <a:srcRect r="27457" b="9966"/>
          <a:stretch/>
        </p:blipFill>
        <p:spPr>
          <a:xfrm>
            <a:off x="6865300" y="1235350"/>
            <a:ext cx="1724525" cy="2853775"/>
          </a:xfrm>
          <a:prstGeom prst="rect">
            <a:avLst/>
          </a:prstGeom>
          <a:noFill/>
          <a:ln>
            <a:noFill/>
          </a:ln>
        </p:spPr>
      </p:pic>
    </p:spTree>
    <p:extLst>
      <p:ext uri="{BB962C8B-B14F-4D97-AF65-F5344CB8AC3E}">
        <p14:creationId xmlns:p14="http://schemas.microsoft.com/office/powerpoint/2010/main" val="277091164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472</Words>
  <Application>Microsoft Office PowerPoint</Application>
  <PresentationFormat>Presentación en pantalla (16:9)</PresentationFormat>
  <Paragraphs>30</Paragraphs>
  <Slides>6</Slides>
  <Notes>6</Notes>
  <HiddenSlides>0</HiddenSlides>
  <MMClips>0</MMClips>
  <ScaleCrop>false</ScaleCrop>
  <HeadingPairs>
    <vt:vector size="6" baseType="variant">
      <vt:variant>
        <vt:lpstr>Fuentes usadas</vt:lpstr>
      </vt:variant>
      <vt:variant>
        <vt:i4>2</vt:i4>
      </vt:variant>
      <vt:variant>
        <vt:lpstr>Tema</vt:lpstr>
      </vt:variant>
      <vt:variant>
        <vt:i4>2</vt:i4>
      </vt:variant>
      <vt:variant>
        <vt:lpstr>Títulos de diapositiva</vt:lpstr>
      </vt:variant>
      <vt:variant>
        <vt:i4>6</vt:i4>
      </vt:variant>
    </vt:vector>
  </HeadingPairs>
  <TitlesOfParts>
    <vt:vector size="10" baseType="lpstr">
      <vt:lpstr>Arial</vt:lpstr>
      <vt:lpstr>Calibri</vt:lpstr>
      <vt:lpstr>Simple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Valeria Bellino</cp:lastModifiedBy>
  <cp:revision>5</cp:revision>
  <dcterms:modified xsi:type="dcterms:W3CDTF">2022-07-20T01:57:40Z</dcterms:modified>
</cp:coreProperties>
</file>