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56" r:id="rId2"/>
  </p:sldMasterIdLst>
  <p:notesMasterIdLst>
    <p:notesMasterId r:id="rId10"/>
  </p:notesMasterIdLst>
  <p:sldIdLst>
    <p:sldId id="256" r:id="rId3"/>
    <p:sldId id="257" r:id="rId4"/>
    <p:sldId id="258" r:id="rId5"/>
    <p:sldId id="259" r:id="rId6"/>
    <p:sldId id="260" r:id="rId7"/>
    <p:sldId id="261" r:id="rId8"/>
    <p:sldId id="262"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4" roundtripDataSignature="AMtx7mi9O8z+NXmDFhqyA13nZpRXRMIHI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1032" y="84"/>
      </p:cViewPr>
      <p:guideLst>
        <p:guide orient="horz" pos="1620"/>
        <p:guide pos="2880"/>
      </p:guideLst>
    </p:cSldViewPr>
  </p:slideViewPr>
  <p:notesTextViewPr>
    <p:cViewPr>
      <p:scale>
        <a:sx n="1" d="1"/>
        <a:sy n="1" d="1"/>
      </p:scale>
      <p:origin x="0" y="-54"/>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9" name="Google Shape;9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1" name="Google Shape;11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0" name="Google Shape;12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1" name="Google Shape;13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53" name="Google Shape;15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s-AR" sz="1100" b="0" i="0" u="none" strike="noStrike" cap="none">
                <a:solidFill>
                  <a:srgbClr val="3F3F3F"/>
                </a:solidFill>
                <a:latin typeface="Calibri"/>
                <a:ea typeface="Calibri"/>
                <a:cs typeface="Calibri"/>
                <a:sym typeface="Calibri"/>
              </a:rPr>
              <a:t>(1.46 / 2.38 -5.50)</a:t>
            </a:r>
            <a:endParaRPr lang="es-AR"/>
          </a:p>
          <a:p>
            <a:pPr marL="0" lvl="0" indent="0" algn="l" rtl="0">
              <a:lnSpc>
                <a:spcPct val="100000"/>
              </a:lnSpc>
              <a:spcBef>
                <a:spcPts val="0"/>
              </a:spcBef>
              <a:spcAft>
                <a:spcPts val="0"/>
              </a:spcAft>
              <a:buSzPts val="1100"/>
              <a:buNone/>
            </a:pPr>
            <a:endParaRPr/>
          </a:p>
        </p:txBody>
      </p:sp>
      <p:sp>
        <p:nvSpPr>
          <p:cNvPr id="162" name="Google Shape;16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1"/>
        <p:cNvGrpSpPr/>
        <p:nvPr/>
      </p:nvGrpSpPr>
      <p:grpSpPr>
        <a:xfrm>
          <a:off x="0" y="0"/>
          <a:ext cx="0" cy="0"/>
          <a:chOff x="0" y="0"/>
          <a:chExt cx="0" cy="0"/>
        </a:xfrm>
      </p:grpSpPr>
      <p:sp>
        <p:nvSpPr>
          <p:cNvPr id="12" name="Google Shape;12;p9"/>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Autofit/>
          </a:bodyPr>
          <a:lstStyle>
            <a:lvl1pPr lvl="0" algn="ctr">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3" name="Google Shape;13;p9"/>
          <p:cNvSpPr txBox="1">
            <a:spLocks noGrp="1"/>
          </p:cNvSpPr>
          <p:nvPr>
            <p:ph type="subTitle" idx="1"/>
          </p:nvPr>
        </p:nvSpPr>
        <p:spPr>
          <a:xfrm>
            <a:off x="1143000" y="2701528"/>
            <a:ext cx="6858000" cy="1241700"/>
          </a:xfrm>
          <a:prstGeom prst="rect">
            <a:avLst/>
          </a:prstGeom>
          <a:noFill/>
          <a:ln>
            <a:noFill/>
          </a:ln>
        </p:spPr>
        <p:txBody>
          <a:bodyPr spcFirstLastPara="1" wrap="square" lIns="68575" tIns="34275" rIns="68575" bIns="34275" anchor="t" anchorCtr="0">
            <a:no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14" name="Google Shape;14;p9"/>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5" name="Google Shape;15;p9"/>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6" name="Google Shape;16;p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
        <p:cNvGrpSpPr/>
        <p:nvPr/>
      </p:nvGrpSpPr>
      <p:grpSpPr>
        <a:xfrm>
          <a:off x="0" y="0"/>
          <a:ext cx="0" cy="0"/>
          <a:chOff x="0" y="0"/>
          <a:chExt cx="0" cy="0"/>
        </a:xfrm>
      </p:grpSpPr>
      <p:sp>
        <p:nvSpPr>
          <p:cNvPr id="64" name="Google Shape;64;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5" name="Google Shape;65;p1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66" name="Google Shape;66;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7"/>
        <p:cNvGrpSpPr/>
        <p:nvPr/>
      </p:nvGrpSpPr>
      <p:grpSpPr>
        <a:xfrm>
          <a:off x="0" y="0"/>
          <a:ext cx="0" cy="0"/>
          <a:chOff x="0" y="0"/>
          <a:chExt cx="0" cy="0"/>
        </a:xfrm>
      </p:grpSpPr>
      <p:sp>
        <p:nvSpPr>
          <p:cNvPr id="68" name="Google Shape;68;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9" name="Google Shape;69;p20"/>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70" name="Google Shape;70;p20"/>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71" name="Google Shape;71;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2"/>
        <p:cNvGrpSpPr/>
        <p:nvPr/>
      </p:nvGrpSpPr>
      <p:grpSpPr>
        <a:xfrm>
          <a:off x="0" y="0"/>
          <a:ext cx="0" cy="0"/>
          <a:chOff x="0" y="0"/>
          <a:chExt cx="0" cy="0"/>
        </a:xfrm>
      </p:grpSpPr>
      <p:sp>
        <p:nvSpPr>
          <p:cNvPr id="73" name="Google Shape;73;p2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74" name="Google Shape;74;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5"/>
        <p:cNvGrpSpPr/>
        <p:nvPr/>
      </p:nvGrpSpPr>
      <p:grpSpPr>
        <a:xfrm>
          <a:off x="0" y="0"/>
          <a:ext cx="0" cy="0"/>
          <a:chOff x="0" y="0"/>
          <a:chExt cx="0" cy="0"/>
        </a:xfrm>
      </p:grpSpPr>
      <p:sp>
        <p:nvSpPr>
          <p:cNvPr id="76" name="Google Shape;76;p22"/>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77" name="Google Shape;77;p22"/>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78" name="Google Shape;78;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9"/>
        <p:cNvGrpSpPr/>
        <p:nvPr/>
      </p:nvGrpSpPr>
      <p:grpSpPr>
        <a:xfrm>
          <a:off x="0" y="0"/>
          <a:ext cx="0" cy="0"/>
          <a:chOff x="0" y="0"/>
          <a:chExt cx="0" cy="0"/>
        </a:xfrm>
      </p:grpSpPr>
      <p:sp>
        <p:nvSpPr>
          <p:cNvPr id="80" name="Google Shape;80;p23"/>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81" name="Google Shape;81;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2"/>
        <p:cNvGrpSpPr/>
        <p:nvPr/>
      </p:nvGrpSpPr>
      <p:grpSpPr>
        <a:xfrm>
          <a:off x="0" y="0"/>
          <a:ext cx="0" cy="0"/>
          <a:chOff x="0" y="0"/>
          <a:chExt cx="0" cy="0"/>
        </a:xfrm>
      </p:grpSpPr>
      <p:sp>
        <p:nvSpPr>
          <p:cNvPr id="83" name="Google Shape;83;p24"/>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24"/>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85" name="Google Shape;85;p24"/>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86" name="Google Shape;86;p2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87" name="Google Shape;87;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8"/>
        <p:cNvGrpSpPr/>
        <p:nvPr/>
      </p:nvGrpSpPr>
      <p:grpSpPr>
        <a:xfrm>
          <a:off x="0" y="0"/>
          <a:ext cx="0" cy="0"/>
          <a:chOff x="0" y="0"/>
          <a:chExt cx="0" cy="0"/>
        </a:xfrm>
      </p:grpSpPr>
      <p:sp>
        <p:nvSpPr>
          <p:cNvPr id="89" name="Google Shape;89;p2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90" name="Google Shape;90;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1"/>
        <p:cNvGrpSpPr/>
        <p:nvPr/>
      </p:nvGrpSpPr>
      <p:grpSpPr>
        <a:xfrm>
          <a:off x="0" y="0"/>
          <a:ext cx="0" cy="0"/>
          <a:chOff x="0" y="0"/>
          <a:chExt cx="0" cy="0"/>
        </a:xfrm>
      </p:grpSpPr>
      <p:sp>
        <p:nvSpPr>
          <p:cNvPr id="92" name="Google Shape;92;p26"/>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3" name="Google Shape;93;p26"/>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94" name="Google Shape;94;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17"/>
        <p:cNvGrpSpPr/>
        <p:nvPr/>
      </p:nvGrpSpPr>
      <p:grpSpPr>
        <a:xfrm>
          <a:off x="0" y="0"/>
          <a:ext cx="0" cy="0"/>
          <a:chOff x="0" y="0"/>
          <a:chExt cx="0" cy="0"/>
        </a:xfrm>
      </p:grpSpPr>
      <p:sp>
        <p:nvSpPr>
          <p:cNvPr id="18" name="Google Shape;18;p10"/>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9" name="Google Shape;19;p10"/>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0" name="Google Shape;20;p10"/>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1" name="Google Shape;21;p1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22"/>
        <p:cNvGrpSpPr/>
        <p:nvPr/>
      </p:nvGrpSpPr>
      <p:grpSpPr>
        <a:xfrm>
          <a:off x="0" y="0"/>
          <a:ext cx="0" cy="0"/>
          <a:chOff x="0" y="0"/>
          <a:chExt cx="0" cy="0"/>
        </a:xfrm>
      </p:grpSpPr>
      <p:sp>
        <p:nvSpPr>
          <p:cNvPr id="23" name="Google Shape;23;p1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4" name="Google Shape;24;p1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5" name="Google Shape;25;p1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26"/>
        <p:cNvGrpSpPr/>
        <p:nvPr/>
      </p:nvGrpSpPr>
      <p:grpSpPr>
        <a:xfrm>
          <a:off x="0" y="0"/>
          <a:ext cx="0" cy="0"/>
          <a:chOff x="0" y="0"/>
          <a:chExt cx="0" cy="0"/>
        </a:xfrm>
      </p:grpSpPr>
      <p:sp>
        <p:nvSpPr>
          <p:cNvPr id="27" name="Google Shape;27;p12"/>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8" name="Google Shape;28;p12"/>
          <p:cNvSpPr txBox="1">
            <a:spLocks noGrp="1"/>
          </p:cNvSpPr>
          <p:nvPr>
            <p:ph type="body" idx="1"/>
          </p:nvPr>
        </p:nvSpPr>
        <p:spPr>
          <a:xfrm>
            <a:off x="3887391" y="740569"/>
            <a:ext cx="4629300" cy="3655200"/>
          </a:xfrm>
          <a:prstGeom prst="rect">
            <a:avLst/>
          </a:prstGeom>
          <a:noFill/>
          <a:ln>
            <a:noFill/>
          </a:ln>
        </p:spPr>
        <p:txBody>
          <a:bodyPr spcFirstLastPara="1" wrap="square" lIns="68575" tIns="34275" rIns="68575" bIns="34275" anchor="t" anchorCtr="0">
            <a:no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29" name="Google Shape;29;p12"/>
          <p:cNvSpPr txBox="1">
            <a:spLocks noGrp="1"/>
          </p:cNvSpPr>
          <p:nvPr>
            <p:ph type="body" idx="2"/>
          </p:nvPr>
        </p:nvSpPr>
        <p:spPr>
          <a:xfrm>
            <a:off x="629841" y="1543050"/>
            <a:ext cx="2949000" cy="2858700"/>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30" name="Google Shape;30;p1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1" name="Google Shape;31;p1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2" name="Google Shape;32;p1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33"/>
        <p:cNvGrpSpPr/>
        <p:nvPr/>
      </p:nvGrpSpPr>
      <p:grpSpPr>
        <a:xfrm>
          <a:off x="0" y="0"/>
          <a:ext cx="0" cy="0"/>
          <a:chOff x="0" y="0"/>
          <a:chExt cx="0" cy="0"/>
        </a:xfrm>
      </p:grpSpPr>
      <p:sp>
        <p:nvSpPr>
          <p:cNvPr id="34" name="Google Shape;34;p13"/>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5" name="Google Shape;35;p13"/>
          <p:cNvSpPr>
            <a:spLocks noGrp="1"/>
          </p:cNvSpPr>
          <p:nvPr>
            <p:ph type="pic" idx="2"/>
          </p:nvPr>
        </p:nvSpPr>
        <p:spPr>
          <a:xfrm>
            <a:off x="3887391" y="740569"/>
            <a:ext cx="4629300" cy="3655200"/>
          </a:xfrm>
          <a:prstGeom prst="rect">
            <a:avLst/>
          </a:prstGeom>
          <a:noFill/>
          <a:ln>
            <a:noFill/>
          </a:ln>
        </p:spPr>
      </p:sp>
      <p:sp>
        <p:nvSpPr>
          <p:cNvPr id="36" name="Google Shape;36;p13"/>
          <p:cNvSpPr txBox="1">
            <a:spLocks noGrp="1"/>
          </p:cNvSpPr>
          <p:nvPr>
            <p:ph type="body" idx="1"/>
          </p:nvPr>
        </p:nvSpPr>
        <p:spPr>
          <a:xfrm>
            <a:off x="629841" y="1543050"/>
            <a:ext cx="2949000" cy="2858700"/>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37" name="Google Shape;37;p1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8" name="Google Shape;38;p1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9" name="Google Shape;39;p1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40"/>
        <p:cNvGrpSpPr/>
        <p:nvPr/>
      </p:nvGrpSpPr>
      <p:grpSpPr>
        <a:xfrm>
          <a:off x="0" y="0"/>
          <a:ext cx="0" cy="0"/>
          <a:chOff x="0" y="0"/>
          <a:chExt cx="0" cy="0"/>
        </a:xfrm>
      </p:grpSpPr>
      <p:sp>
        <p:nvSpPr>
          <p:cNvPr id="41" name="Google Shape;41;p14"/>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2" name="Google Shape;42;p14"/>
          <p:cNvSpPr txBox="1">
            <a:spLocks noGrp="1"/>
          </p:cNvSpPr>
          <p:nvPr>
            <p:ph type="body" idx="1"/>
          </p:nvPr>
        </p:nvSpPr>
        <p:spPr>
          <a:xfrm rot="5400000">
            <a:off x="2940300" y="-942431"/>
            <a:ext cx="3263400" cy="78867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43" name="Google Shape;43;p1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4" name="Google Shape;44;p1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5" name="Google Shape;45;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46"/>
        <p:cNvGrpSpPr/>
        <p:nvPr/>
      </p:nvGrpSpPr>
      <p:grpSpPr>
        <a:xfrm>
          <a:off x="0" y="0"/>
          <a:ext cx="0" cy="0"/>
          <a:chOff x="0" y="0"/>
          <a:chExt cx="0" cy="0"/>
        </a:xfrm>
      </p:grpSpPr>
      <p:sp>
        <p:nvSpPr>
          <p:cNvPr id="47" name="Google Shape;47;p15"/>
          <p:cNvSpPr txBox="1">
            <a:spLocks noGrp="1"/>
          </p:cNvSpPr>
          <p:nvPr>
            <p:ph type="title"/>
          </p:nvPr>
        </p:nvSpPr>
        <p:spPr>
          <a:xfrm rot="5400000">
            <a:off x="5350050" y="1467544"/>
            <a:ext cx="4359000" cy="19716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8" name="Google Shape;48;p15"/>
          <p:cNvSpPr txBox="1">
            <a:spLocks noGrp="1"/>
          </p:cNvSpPr>
          <p:nvPr>
            <p:ph type="body" idx="1"/>
          </p:nvPr>
        </p:nvSpPr>
        <p:spPr>
          <a:xfrm rot="5400000">
            <a:off x="1349475" y="-447056"/>
            <a:ext cx="4359000" cy="58008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49" name="Google Shape;49;p1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0" name="Google Shape;50;p1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1" name="Google Shape;51;p1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6"/>
        <p:cNvGrpSpPr/>
        <p:nvPr/>
      </p:nvGrpSpPr>
      <p:grpSpPr>
        <a:xfrm>
          <a:off x="0" y="0"/>
          <a:ext cx="0" cy="0"/>
          <a:chOff x="0" y="0"/>
          <a:chExt cx="0" cy="0"/>
        </a:xfrm>
      </p:grpSpPr>
      <p:sp>
        <p:nvSpPr>
          <p:cNvPr id="57" name="Google Shape;57;p17"/>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58" name="Google Shape;58;p17"/>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59" name="Google Shape;59;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0"/>
        <p:cNvGrpSpPr/>
        <p:nvPr/>
      </p:nvGrpSpPr>
      <p:grpSpPr>
        <a:xfrm>
          <a:off x="0" y="0"/>
          <a:ext cx="0" cy="0"/>
          <a:chOff x="0" y="0"/>
          <a:chExt cx="0" cy="0"/>
        </a:xfrm>
      </p:grpSpPr>
      <p:sp>
        <p:nvSpPr>
          <p:cNvPr id="61" name="Google Shape;61;p18"/>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62" name="Google Shape;62;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image" Target="../media/image1.png"/><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7" name="Google Shape;7;p8"/>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 name="Google Shape;8;p8"/>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9" name="Google Shape;9;p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10" name="Google Shape;10;p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blipFill>
          <a:blip r:embed="rId13">
            <a:alphaModFix/>
          </a:blip>
          <a:stretch>
            <a:fillRect/>
          </a:stretch>
        </a:blipFill>
        <a:effectLst/>
      </p:bgPr>
    </p:bg>
    <p:spTree>
      <p:nvGrpSpPr>
        <p:cNvPr id="1" name="Shape 52"/>
        <p:cNvGrpSpPr/>
        <p:nvPr/>
      </p:nvGrpSpPr>
      <p:grpSpPr>
        <a:xfrm>
          <a:off x="0" y="0"/>
          <a:ext cx="0" cy="0"/>
          <a:chOff x="0" y="0"/>
          <a:chExt cx="0" cy="0"/>
        </a:xfrm>
      </p:grpSpPr>
      <p:sp>
        <p:nvSpPr>
          <p:cNvPr id="53" name="Google Shape;53;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54" name="Google Shape;54;p1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55" name="Google Shape;55;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AR"/>
              <a:t>‹Nº›</a:t>
            </a:fld>
            <a:endParaRPr/>
          </a:p>
        </p:txBody>
      </p:sp>
    </p:spTree>
  </p:cSld>
  <p:clrMap bg1="lt1" tx1="dk1" bg2="dk2" tx2="lt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9.jpg"/><Relationship Id="rId4" Type="http://schemas.openxmlformats.org/officeDocument/2006/relationships/image" Target="../media/image8.png"/><Relationship Id="rId9" Type="http://schemas.openxmlformats.org/officeDocument/2006/relationships/image" Target="../media/image12.png"/></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13.jpg"/><Relationship Id="rId4" Type="http://schemas.openxmlformats.org/officeDocument/2006/relationships/image" Target="../media/image8.png"/><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14.jpg"/><Relationship Id="rId4" Type="http://schemas.openxmlformats.org/officeDocument/2006/relationships/image" Target="../media/image8.png"/><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8.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15.png"/><Relationship Id="rId4" Type="http://schemas.openxmlformats.org/officeDocument/2006/relationships/image" Target="../media/image7.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3.png"/><Relationship Id="rId4" Type="http://schemas.openxmlformats.org/officeDocument/2006/relationships/image" Target="../media/image7.png"/><Relationship Id="rId9" Type="http://schemas.openxmlformats.org/officeDocument/2006/relationships/image" Target="../media/image16.png"/></Relationships>
</file>

<file path=ppt/slides/_rels/slide7.xml.rels><?xml version="1.0" encoding="UTF-8" standalone="yes"?>
<Relationships xmlns="http://schemas.openxmlformats.org/package/2006/relationships"><Relationship Id="rId8" Type="http://schemas.openxmlformats.org/officeDocument/2006/relationships/hyperlink" Target="https://towardsdatascience.com/ensemble-methods-bagging-boosting-and-stacking-c9214a10a205" TargetMode="External"/><Relationship Id="rId13"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hyperlink" Target="https://www.youtube.com/watch?v=J4Wdy0Wc_xQ" TargetMode="External"/><Relationship Id="rId12"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hyperlink" Target="https://scikit-learn.org/stable/modules/generated/sklearn.ensemble.RandomForestRegressor.html?highlight=random%20forest#sklearn.ensemble.RandomForestRegressor" TargetMode="External"/><Relationship Id="rId11" Type="http://schemas.openxmlformats.org/officeDocument/2006/relationships/image" Target="../media/image10.png"/><Relationship Id="rId5" Type="http://schemas.openxmlformats.org/officeDocument/2006/relationships/hyperlink" Target="https://scikit-learn.org/stable/modules/generated/sklearn.ensemble.RandomForestClassifier.html" TargetMode="External"/><Relationship Id="rId10" Type="http://schemas.openxmlformats.org/officeDocument/2006/relationships/image" Target="../media/image3.png"/><Relationship Id="rId4" Type="http://schemas.openxmlformats.org/officeDocument/2006/relationships/hyperlink" Target="https://www.youtube.com/watch?v=v6VJ2RO66Ag" TargetMode="Externa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101" name="Google Shape;101;p1" descr="Forma, Rectángulo&#10;&#10;Descripción generada automáticamente"/>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102" name="Google Shape;102;p1"/>
          <p:cNvSpPr txBox="1"/>
          <p:nvPr/>
        </p:nvSpPr>
        <p:spPr>
          <a:xfrm>
            <a:off x="0" y="642954"/>
            <a:ext cx="9144000" cy="6945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4000"/>
              <a:buFont typeface="Arial"/>
              <a:buNone/>
            </a:pPr>
            <a:r>
              <a:rPr lang="es-AR" sz="4000" b="0" i="0" u="none" strike="noStrike" cap="none">
                <a:solidFill>
                  <a:schemeClr val="lt1"/>
                </a:solidFill>
                <a:latin typeface="Calibri"/>
                <a:ea typeface="Calibri"/>
                <a:cs typeface="Calibri"/>
                <a:sym typeface="Calibri"/>
              </a:rPr>
              <a:t>Ciencia de Datos</a:t>
            </a:r>
            <a:endParaRPr sz="4000" b="0" i="0" u="none" strike="noStrike" cap="none">
              <a:solidFill>
                <a:schemeClr val="lt1"/>
              </a:solidFill>
              <a:latin typeface="Calibri"/>
              <a:ea typeface="Calibri"/>
              <a:cs typeface="Calibri"/>
              <a:sym typeface="Calibri"/>
            </a:endParaRPr>
          </a:p>
        </p:txBody>
      </p:sp>
      <p:sp>
        <p:nvSpPr>
          <p:cNvPr id="103" name="Google Shape;103;p1"/>
          <p:cNvSpPr txBox="1"/>
          <p:nvPr/>
        </p:nvSpPr>
        <p:spPr>
          <a:xfrm>
            <a:off x="2929662" y="1487752"/>
            <a:ext cx="3284700" cy="392400"/>
          </a:xfrm>
          <a:prstGeom prst="rect">
            <a:avLst/>
          </a:prstGeom>
          <a:noFill/>
          <a:ln>
            <a:noFill/>
          </a:ln>
        </p:spPr>
        <p:txBody>
          <a:bodyPr spcFirstLastPara="1" wrap="square" lIns="68575" tIns="34275" rIns="68575" bIns="34275" anchor="t" anchorCtr="0">
            <a:noAutofit/>
          </a:bodyPr>
          <a:lstStyle/>
          <a:p>
            <a:pPr marL="342900" marR="0" lvl="0" indent="-342900" algn="ctr" rtl="0">
              <a:lnSpc>
                <a:spcPct val="100000"/>
              </a:lnSpc>
              <a:spcBef>
                <a:spcPts val="0"/>
              </a:spcBef>
              <a:spcAft>
                <a:spcPts val="0"/>
              </a:spcAft>
              <a:buClr>
                <a:schemeClr val="lt1"/>
              </a:buClr>
              <a:buSzPts val="2400"/>
              <a:buFont typeface="Arial"/>
              <a:buChar char="•"/>
            </a:pPr>
            <a:r>
              <a:rPr lang="es-AR" sz="2400" b="1" i="0" u="none" strike="noStrike" cap="none">
                <a:solidFill>
                  <a:schemeClr val="lt1"/>
                </a:solidFill>
                <a:latin typeface="Calibri"/>
                <a:ea typeface="Calibri"/>
                <a:cs typeface="Calibri"/>
                <a:sym typeface="Calibri"/>
              </a:rPr>
              <a:t>Módulo 4</a:t>
            </a:r>
            <a:endParaRPr sz="2400" b="1" i="0" u="none" strike="noStrike" cap="none">
              <a:solidFill>
                <a:schemeClr val="lt1"/>
              </a:solidFill>
              <a:latin typeface="Calibri"/>
              <a:ea typeface="Calibri"/>
              <a:cs typeface="Calibri"/>
              <a:sym typeface="Calibri"/>
            </a:endParaRPr>
          </a:p>
        </p:txBody>
      </p:sp>
      <p:sp>
        <p:nvSpPr>
          <p:cNvPr id="104" name="Google Shape;104;p1"/>
          <p:cNvSpPr txBox="1"/>
          <p:nvPr/>
        </p:nvSpPr>
        <p:spPr>
          <a:xfrm>
            <a:off x="0" y="2398654"/>
            <a:ext cx="9144000" cy="6207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2500"/>
              <a:buFont typeface="Arial"/>
              <a:buNone/>
            </a:pPr>
            <a:r>
              <a:rPr lang="es-AR" sz="2500" b="0" i="1" u="none" strike="noStrike" cap="none">
                <a:solidFill>
                  <a:srgbClr val="EEBD33"/>
                </a:solidFill>
                <a:latin typeface="Calibri"/>
                <a:ea typeface="Calibri"/>
                <a:cs typeface="Calibri"/>
                <a:sym typeface="Calibri"/>
              </a:rPr>
              <a:t>Random Forest</a:t>
            </a:r>
            <a:endParaRPr sz="2500" b="0" i="1" u="none" strike="noStrike" cap="none">
              <a:solidFill>
                <a:srgbClr val="EEBD33"/>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500" b="0" i="0" u="none" strike="noStrike" cap="none">
              <a:solidFill>
                <a:srgbClr val="EEBD33"/>
              </a:solidFill>
              <a:latin typeface="Calibri"/>
              <a:ea typeface="Calibri"/>
              <a:cs typeface="Calibri"/>
              <a:sym typeface="Calibri"/>
            </a:endParaRPr>
          </a:p>
        </p:txBody>
      </p:sp>
      <p:pic>
        <p:nvPicPr>
          <p:cNvPr id="105" name="Google Shape;105;p1" descr="Imagen que contiene Logotipo&#10;&#10;Descripción generada automáticamente"/>
          <p:cNvPicPr preferRelativeResize="0"/>
          <p:nvPr/>
        </p:nvPicPr>
        <p:blipFill rotWithShape="1">
          <a:blip r:embed="rId4">
            <a:alphaModFix/>
          </a:blip>
          <a:srcRect/>
          <a:stretch/>
        </p:blipFill>
        <p:spPr>
          <a:xfrm>
            <a:off x="4277286" y="3969648"/>
            <a:ext cx="1677454" cy="620709"/>
          </a:xfrm>
          <a:prstGeom prst="rect">
            <a:avLst/>
          </a:prstGeom>
          <a:noFill/>
          <a:ln>
            <a:noFill/>
          </a:ln>
        </p:spPr>
      </p:pic>
      <p:pic>
        <p:nvPicPr>
          <p:cNvPr id="106" name="Google Shape;106;p1" descr="Logotipo&#10;&#10;Descripción generada automáticamente"/>
          <p:cNvPicPr preferRelativeResize="0"/>
          <p:nvPr/>
        </p:nvPicPr>
        <p:blipFill rotWithShape="1">
          <a:blip r:embed="rId5">
            <a:alphaModFix/>
          </a:blip>
          <a:srcRect/>
          <a:stretch/>
        </p:blipFill>
        <p:spPr>
          <a:xfrm>
            <a:off x="1277635" y="4039251"/>
            <a:ext cx="582236" cy="513665"/>
          </a:xfrm>
          <a:prstGeom prst="rect">
            <a:avLst/>
          </a:prstGeom>
          <a:noFill/>
          <a:ln>
            <a:noFill/>
          </a:ln>
        </p:spPr>
      </p:pic>
      <p:pic>
        <p:nvPicPr>
          <p:cNvPr id="107" name="Google Shape;107;p1" descr="Imagen que contiene texto, dibujo&#10;&#10;Descripción generada automáticamente"/>
          <p:cNvPicPr preferRelativeResize="0"/>
          <p:nvPr/>
        </p:nvPicPr>
        <p:blipFill rotWithShape="1">
          <a:blip r:embed="rId6">
            <a:alphaModFix/>
          </a:blip>
          <a:srcRect/>
          <a:stretch/>
        </p:blipFill>
        <p:spPr>
          <a:xfrm>
            <a:off x="2157686" y="4092773"/>
            <a:ext cx="1913515" cy="406622"/>
          </a:xfrm>
          <a:prstGeom prst="rect">
            <a:avLst/>
          </a:prstGeom>
          <a:noFill/>
          <a:ln>
            <a:noFill/>
          </a:ln>
        </p:spPr>
      </p:pic>
      <p:pic>
        <p:nvPicPr>
          <p:cNvPr id="108" name="Google Shape;108;p1" descr="Imagen que contiene Texto&#10;&#10;Descripción generada automáticamente"/>
          <p:cNvPicPr preferRelativeResize="0"/>
          <p:nvPr/>
        </p:nvPicPr>
        <p:blipFill rotWithShape="1">
          <a:blip r:embed="rId7">
            <a:alphaModFix/>
          </a:blip>
          <a:srcRect/>
          <a:stretch/>
        </p:blipFill>
        <p:spPr>
          <a:xfrm>
            <a:off x="6160825" y="3969648"/>
            <a:ext cx="1495334" cy="81113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pic>
        <p:nvPicPr>
          <p:cNvPr id="113" name="Google Shape;113;p2" descr="Patrón de fondo&#10;&#10;Descripción generada automáticamente"/>
          <p:cNvPicPr preferRelativeResize="0"/>
          <p:nvPr/>
        </p:nvPicPr>
        <p:blipFill rotWithShape="1">
          <a:blip r:embed="rId3">
            <a:alphaModFix/>
          </a:blip>
          <a:srcRect/>
          <a:stretch/>
        </p:blipFill>
        <p:spPr>
          <a:xfrm rot="10800000">
            <a:off x="71573" y="74603"/>
            <a:ext cx="992845" cy="1955209"/>
          </a:xfrm>
          <a:prstGeom prst="rect">
            <a:avLst/>
          </a:prstGeom>
          <a:noFill/>
          <a:ln>
            <a:noFill/>
          </a:ln>
        </p:spPr>
      </p:pic>
      <p:pic>
        <p:nvPicPr>
          <p:cNvPr id="114" name="Google Shape;114;p2" descr="Gráfico, Gráfico de líneas&#10;&#10;Descripción generada automáticamente"/>
          <p:cNvPicPr preferRelativeResize="0"/>
          <p:nvPr/>
        </p:nvPicPr>
        <p:blipFill rotWithShape="1">
          <a:blip r:embed="rId4">
            <a:alphaModFix amt="50000"/>
          </a:blip>
          <a:srcRect/>
          <a:stretch/>
        </p:blipFill>
        <p:spPr>
          <a:xfrm>
            <a:off x="7258049" y="4313585"/>
            <a:ext cx="1792773" cy="739216"/>
          </a:xfrm>
          <a:prstGeom prst="rect">
            <a:avLst/>
          </a:prstGeom>
          <a:noFill/>
          <a:ln>
            <a:noFill/>
          </a:ln>
        </p:spPr>
      </p:pic>
      <p:pic>
        <p:nvPicPr>
          <p:cNvPr id="115" name="Google Shape;115;p2" descr="Diagrama&#10;&#10;Descripción generada automáticamente"/>
          <p:cNvPicPr preferRelativeResize="0"/>
          <p:nvPr/>
        </p:nvPicPr>
        <p:blipFill rotWithShape="1">
          <a:blip r:embed="rId5">
            <a:alphaModFix/>
          </a:blip>
          <a:srcRect/>
          <a:stretch/>
        </p:blipFill>
        <p:spPr>
          <a:xfrm>
            <a:off x="0" y="395384"/>
            <a:ext cx="9144000" cy="3775208"/>
          </a:xfrm>
          <a:prstGeom prst="rect">
            <a:avLst/>
          </a:prstGeom>
          <a:noFill/>
          <a:ln>
            <a:noFill/>
          </a:ln>
        </p:spPr>
      </p:pic>
      <p:sp>
        <p:nvSpPr>
          <p:cNvPr id="117" name="Google Shape;117;p2"/>
          <p:cNvSpPr/>
          <p:nvPr/>
        </p:nvSpPr>
        <p:spPr>
          <a:xfrm>
            <a:off x="123108" y="3874603"/>
            <a:ext cx="1013552" cy="138192"/>
          </a:xfrm>
          <a:prstGeom prst="roundRect">
            <a:avLst>
              <a:gd name="adj" fmla="val 16667"/>
            </a:avLst>
          </a:prstGeom>
          <a:no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pic>
        <p:nvPicPr>
          <p:cNvPr id="7" name="Google Shape;158;p27" descr="Imagen que contiene Logotipo&#10;&#10;Descripción generada automáticamente">
            <a:extLst>
              <a:ext uri="{FF2B5EF4-FFF2-40B4-BE49-F238E27FC236}">
                <a16:creationId xmlns:a16="http://schemas.microsoft.com/office/drawing/2014/main" id="{C372FCF0-E10F-CBF2-9640-E08D5BEA6079}"/>
              </a:ext>
            </a:extLst>
          </p:cNvPr>
          <p:cNvPicPr preferRelativeResize="0"/>
          <p:nvPr/>
        </p:nvPicPr>
        <p:blipFill rotWithShape="1">
          <a:blip r:embed="rId6">
            <a:alphaModFix amt="50000"/>
          </a:blip>
          <a:srcRect/>
          <a:stretch/>
        </p:blipFill>
        <p:spPr>
          <a:xfrm>
            <a:off x="4201086" y="4274448"/>
            <a:ext cx="1677454" cy="620709"/>
          </a:xfrm>
          <a:prstGeom prst="rect">
            <a:avLst/>
          </a:prstGeom>
          <a:noFill/>
          <a:ln>
            <a:noFill/>
          </a:ln>
        </p:spPr>
      </p:pic>
      <p:pic>
        <p:nvPicPr>
          <p:cNvPr id="8" name="Google Shape;159;p27">
            <a:extLst>
              <a:ext uri="{FF2B5EF4-FFF2-40B4-BE49-F238E27FC236}">
                <a16:creationId xmlns:a16="http://schemas.microsoft.com/office/drawing/2014/main" id="{3228EF0E-661E-B320-6313-9D03B453ABAB}"/>
              </a:ext>
            </a:extLst>
          </p:cNvPr>
          <p:cNvPicPr preferRelativeResize="0"/>
          <p:nvPr/>
        </p:nvPicPr>
        <p:blipFill rotWithShape="1">
          <a:blip r:embed="rId7">
            <a:alphaModFix amt="51000"/>
          </a:blip>
          <a:srcRect/>
          <a:stretch/>
        </p:blipFill>
        <p:spPr>
          <a:xfrm>
            <a:off x="1136660" y="4344051"/>
            <a:ext cx="582236" cy="513665"/>
          </a:xfrm>
          <a:prstGeom prst="rect">
            <a:avLst/>
          </a:prstGeom>
          <a:noFill/>
          <a:ln>
            <a:noFill/>
          </a:ln>
        </p:spPr>
      </p:pic>
      <p:pic>
        <p:nvPicPr>
          <p:cNvPr id="9" name="Google Shape;160;p27">
            <a:extLst>
              <a:ext uri="{FF2B5EF4-FFF2-40B4-BE49-F238E27FC236}">
                <a16:creationId xmlns:a16="http://schemas.microsoft.com/office/drawing/2014/main" id="{C8F59C66-BA14-B354-1ECE-58C26D964EA9}"/>
              </a:ext>
            </a:extLst>
          </p:cNvPr>
          <p:cNvPicPr preferRelativeResize="0"/>
          <p:nvPr/>
        </p:nvPicPr>
        <p:blipFill rotWithShape="1">
          <a:blip r:embed="rId8">
            <a:alphaModFix amt="50000"/>
          </a:blip>
          <a:srcRect/>
          <a:stretch/>
        </p:blipFill>
        <p:spPr>
          <a:xfrm>
            <a:off x="2081486" y="4397573"/>
            <a:ext cx="1913515" cy="406622"/>
          </a:xfrm>
          <a:prstGeom prst="rect">
            <a:avLst/>
          </a:prstGeom>
          <a:noFill/>
          <a:ln>
            <a:noFill/>
          </a:ln>
        </p:spPr>
      </p:pic>
      <p:pic>
        <p:nvPicPr>
          <p:cNvPr id="10" name="Google Shape;161;p27">
            <a:extLst>
              <a:ext uri="{FF2B5EF4-FFF2-40B4-BE49-F238E27FC236}">
                <a16:creationId xmlns:a16="http://schemas.microsoft.com/office/drawing/2014/main" id="{00E3AC8D-9585-9A04-6CB2-6489900B641D}"/>
              </a:ext>
            </a:extLst>
          </p:cNvPr>
          <p:cNvPicPr preferRelativeResize="0"/>
          <p:nvPr/>
        </p:nvPicPr>
        <p:blipFill rotWithShape="1">
          <a:blip r:embed="rId9">
            <a:alphaModFix amt="50000"/>
          </a:blip>
          <a:srcRect/>
          <a:stretch/>
        </p:blipFill>
        <p:spPr>
          <a:xfrm>
            <a:off x="6084625" y="4274448"/>
            <a:ext cx="1495334" cy="811134"/>
          </a:xfrm>
          <a:prstGeom prst="rect">
            <a:avLst/>
          </a:prstGeom>
          <a:noFill/>
          <a:ln>
            <a:noFill/>
          </a:ln>
        </p:spPr>
      </p:pic>
      <p:pic>
        <p:nvPicPr>
          <p:cNvPr id="11" name="Google Shape;195;p29" descr="Código QR&#10;&#10;Descripción generada automáticamente">
            <a:extLst>
              <a:ext uri="{FF2B5EF4-FFF2-40B4-BE49-F238E27FC236}">
                <a16:creationId xmlns:a16="http://schemas.microsoft.com/office/drawing/2014/main" id="{7775E65B-BF7E-38D9-BB37-2937CB30B2E6}"/>
              </a:ext>
            </a:extLst>
          </p:cNvPr>
          <p:cNvPicPr preferRelativeResize="0"/>
          <p:nvPr/>
        </p:nvPicPr>
        <p:blipFill rotWithShape="1">
          <a:blip r:embed="rId8">
            <a:alphaModFix amt="35000"/>
          </a:blip>
          <a:srcRect/>
          <a:stretch/>
        </p:blipFill>
        <p:spPr>
          <a:xfrm>
            <a:off x="8285028" y="123231"/>
            <a:ext cx="718457" cy="152672"/>
          </a:xfrm>
          <a:prstGeom prst="rect">
            <a:avLst/>
          </a:prstGeom>
          <a:noFill/>
          <a:ln>
            <a:noFill/>
          </a:ln>
        </p:spPr>
      </p:pic>
      <p:sp>
        <p:nvSpPr>
          <p:cNvPr id="12" name="Google Shape;117;p2">
            <a:extLst>
              <a:ext uri="{FF2B5EF4-FFF2-40B4-BE49-F238E27FC236}">
                <a16:creationId xmlns:a16="http://schemas.microsoft.com/office/drawing/2014/main" id="{03C34A50-09DA-7551-2097-53376FAB17F8}"/>
              </a:ext>
            </a:extLst>
          </p:cNvPr>
          <p:cNvSpPr/>
          <p:nvPr/>
        </p:nvSpPr>
        <p:spPr>
          <a:xfrm>
            <a:off x="2766045" y="3886635"/>
            <a:ext cx="1013552" cy="138192"/>
          </a:xfrm>
          <a:prstGeom prst="roundRect">
            <a:avLst>
              <a:gd name="adj" fmla="val 16667"/>
            </a:avLst>
          </a:prstGeom>
          <a:no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pic>
        <p:nvPicPr>
          <p:cNvPr id="122" name="Google Shape;122;p3" descr="Patrón de fondo&#10;&#10;Descripción generada automáticamente"/>
          <p:cNvPicPr preferRelativeResize="0"/>
          <p:nvPr/>
        </p:nvPicPr>
        <p:blipFill rotWithShape="1">
          <a:blip r:embed="rId3">
            <a:alphaModFix/>
          </a:blip>
          <a:srcRect/>
          <a:stretch/>
        </p:blipFill>
        <p:spPr>
          <a:xfrm rot="10800000">
            <a:off x="71573" y="74603"/>
            <a:ext cx="992845" cy="1955209"/>
          </a:xfrm>
          <a:prstGeom prst="rect">
            <a:avLst/>
          </a:prstGeom>
          <a:noFill/>
          <a:ln>
            <a:noFill/>
          </a:ln>
        </p:spPr>
      </p:pic>
      <p:sp>
        <p:nvSpPr>
          <p:cNvPr id="123" name="Google Shape;123;p3"/>
          <p:cNvSpPr txBox="1"/>
          <p:nvPr/>
        </p:nvSpPr>
        <p:spPr>
          <a:xfrm>
            <a:off x="223029" y="1052208"/>
            <a:ext cx="4816804" cy="3719508"/>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s-AR" sz="1800" b="0" i="0" u="none" strike="noStrike" cap="none" dirty="0">
                <a:solidFill>
                  <a:srgbClr val="3F3F3F"/>
                </a:solidFill>
                <a:latin typeface="Calibri"/>
                <a:ea typeface="Calibri"/>
                <a:cs typeface="Calibri"/>
                <a:sym typeface="Calibri"/>
              </a:rPr>
              <a:t>Muchas veces entrenamos muchos modelos para resolver un mismo problema descubriendo que cada modelo es bueno en alguna sección del mismo, pero ninguno en la totalidad. La principal hipótesis es que cuando los modelos se combinan correctamente podemos obtener modelos más precisos y / o robustos. Esto es lo que se conoce como ensambles de modelos. </a:t>
            </a:r>
            <a:endParaRPr sz="1200" dirty="0"/>
          </a:p>
          <a:p>
            <a:pPr marL="0" marR="0" lvl="0" indent="0" algn="l" rtl="0">
              <a:lnSpc>
                <a:spcPct val="100000"/>
              </a:lnSpc>
              <a:spcBef>
                <a:spcPts val="0"/>
              </a:spcBef>
              <a:spcAft>
                <a:spcPts val="0"/>
              </a:spcAft>
              <a:buClr>
                <a:srgbClr val="000000"/>
              </a:buClr>
              <a:buSzPts val="1100"/>
              <a:buFont typeface="Arial"/>
              <a:buNone/>
            </a:pPr>
            <a:endParaRPr sz="1800" b="0" i="0" u="none" strike="noStrike" cap="none" dirty="0">
              <a:solidFill>
                <a:srgbClr val="3F3F3F"/>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100"/>
              <a:buFont typeface="Arial"/>
              <a:buNone/>
            </a:pPr>
            <a:r>
              <a:rPr lang="es-AR" sz="1800" b="0" i="0" u="none" strike="noStrike" cap="none" dirty="0">
                <a:solidFill>
                  <a:srgbClr val="3F3F3F"/>
                </a:solidFill>
                <a:latin typeface="Calibri"/>
                <a:ea typeface="Calibri"/>
                <a:cs typeface="Calibri"/>
                <a:sym typeface="Calibri"/>
              </a:rPr>
              <a:t>Es decir, combinando distintos modelos podemos tener un modelo mejor</a:t>
            </a:r>
            <a:endParaRPr sz="1600" b="0" i="0" u="none" strike="sngStrike" cap="none" dirty="0">
              <a:solidFill>
                <a:srgbClr val="3F3F3F"/>
              </a:solidFill>
              <a:latin typeface="Calibri"/>
              <a:ea typeface="Calibri"/>
              <a:cs typeface="Calibri"/>
              <a:sym typeface="Calibri"/>
            </a:endParaRPr>
          </a:p>
        </p:txBody>
      </p:sp>
      <p:pic>
        <p:nvPicPr>
          <p:cNvPr id="124" name="Google Shape;124;p3" descr="Gráfico, Gráfico de líneas&#10;&#10;Descripción generada automáticamente"/>
          <p:cNvPicPr preferRelativeResize="0"/>
          <p:nvPr/>
        </p:nvPicPr>
        <p:blipFill rotWithShape="1">
          <a:blip r:embed="rId4">
            <a:alphaModFix amt="50000"/>
          </a:blip>
          <a:srcRect/>
          <a:stretch/>
        </p:blipFill>
        <p:spPr>
          <a:xfrm>
            <a:off x="7258049" y="4313585"/>
            <a:ext cx="1792773" cy="739216"/>
          </a:xfrm>
          <a:prstGeom prst="rect">
            <a:avLst/>
          </a:prstGeom>
          <a:noFill/>
          <a:ln>
            <a:noFill/>
          </a:ln>
        </p:spPr>
      </p:pic>
      <p:sp>
        <p:nvSpPr>
          <p:cNvPr id="125" name="Google Shape;125;p3"/>
          <p:cNvSpPr txBox="1"/>
          <p:nvPr/>
        </p:nvSpPr>
        <p:spPr>
          <a:xfrm>
            <a:off x="221456" y="477203"/>
            <a:ext cx="8922600" cy="4386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AR" sz="2400" b="0" i="0" u="none" strike="noStrike" cap="none">
                <a:solidFill>
                  <a:srgbClr val="7F4EBD"/>
                </a:solidFill>
                <a:latin typeface="Calibri"/>
                <a:ea typeface="Calibri"/>
                <a:cs typeface="Calibri"/>
                <a:sym typeface="Calibri"/>
              </a:rPr>
              <a:t>Ensambles</a:t>
            </a:r>
            <a:endParaRPr sz="2400" b="0" i="0" u="none" strike="noStrike" cap="none">
              <a:solidFill>
                <a:srgbClr val="7F4EBD"/>
              </a:solidFill>
              <a:latin typeface="Calibri"/>
              <a:ea typeface="Calibri"/>
              <a:cs typeface="Calibri"/>
              <a:sym typeface="Calibri"/>
            </a:endParaRPr>
          </a:p>
        </p:txBody>
      </p:sp>
      <p:sp>
        <p:nvSpPr>
          <p:cNvPr id="126" name="Google Shape;126;p3"/>
          <p:cNvSpPr/>
          <p:nvPr/>
        </p:nvSpPr>
        <p:spPr>
          <a:xfrm>
            <a:off x="293227" y="898640"/>
            <a:ext cx="4318800" cy="34200"/>
          </a:xfrm>
          <a:prstGeom prst="rect">
            <a:avLst/>
          </a:prstGeom>
          <a:solidFill>
            <a:srgbClr val="7F4EBD"/>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127" name="Google Shape;127;p3"/>
          <p:cNvSpPr txBox="1"/>
          <p:nvPr/>
        </p:nvSpPr>
        <p:spPr>
          <a:xfrm>
            <a:off x="5061208" y="3856879"/>
            <a:ext cx="3989614"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800" b="0" i="0" u="none" strike="noStrike" cap="none" dirty="0">
                <a:solidFill>
                  <a:srgbClr val="000000"/>
                </a:solidFill>
                <a:latin typeface="Calibri"/>
                <a:ea typeface="Calibri"/>
                <a:cs typeface="Calibri"/>
                <a:sym typeface="Calibri"/>
              </a:rPr>
              <a:t>Fuente: https://aprendeia.com/metodos-de-ensamble-de-modelos-machine-learning-ensemble-methods-en-espanol/</a:t>
            </a:r>
            <a:endParaRPr dirty="0"/>
          </a:p>
        </p:txBody>
      </p:sp>
      <p:pic>
        <p:nvPicPr>
          <p:cNvPr id="128" name="Google Shape;128;p3" descr="Métodos de Ensamble de Modelos - 🤖 Aprende IA"/>
          <p:cNvPicPr preferRelativeResize="0"/>
          <p:nvPr/>
        </p:nvPicPr>
        <p:blipFill rotWithShape="1">
          <a:blip r:embed="rId5">
            <a:alphaModFix/>
          </a:blip>
          <a:srcRect/>
          <a:stretch/>
        </p:blipFill>
        <p:spPr>
          <a:xfrm>
            <a:off x="5039833" y="1052208"/>
            <a:ext cx="3687379" cy="2765534"/>
          </a:xfrm>
          <a:prstGeom prst="rect">
            <a:avLst/>
          </a:prstGeom>
          <a:noFill/>
          <a:ln>
            <a:noFill/>
          </a:ln>
        </p:spPr>
      </p:pic>
      <p:pic>
        <p:nvPicPr>
          <p:cNvPr id="9" name="Google Shape;158;p27" descr="Imagen que contiene Logotipo&#10;&#10;Descripción generada automáticamente">
            <a:extLst>
              <a:ext uri="{FF2B5EF4-FFF2-40B4-BE49-F238E27FC236}">
                <a16:creationId xmlns:a16="http://schemas.microsoft.com/office/drawing/2014/main" id="{1DBDC5D1-AD00-D40B-5773-852AB16CAD13}"/>
              </a:ext>
            </a:extLst>
          </p:cNvPr>
          <p:cNvPicPr preferRelativeResize="0"/>
          <p:nvPr/>
        </p:nvPicPr>
        <p:blipFill rotWithShape="1">
          <a:blip r:embed="rId6">
            <a:alphaModFix amt="50000"/>
          </a:blip>
          <a:srcRect/>
          <a:stretch/>
        </p:blipFill>
        <p:spPr>
          <a:xfrm>
            <a:off x="4201086" y="4274448"/>
            <a:ext cx="1677454" cy="620709"/>
          </a:xfrm>
          <a:prstGeom prst="rect">
            <a:avLst/>
          </a:prstGeom>
          <a:noFill/>
          <a:ln>
            <a:noFill/>
          </a:ln>
        </p:spPr>
      </p:pic>
      <p:pic>
        <p:nvPicPr>
          <p:cNvPr id="10" name="Google Shape;159;p27">
            <a:extLst>
              <a:ext uri="{FF2B5EF4-FFF2-40B4-BE49-F238E27FC236}">
                <a16:creationId xmlns:a16="http://schemas.microsoft.com/office/drawing/2014/main" id="{A2BE9F31-65A0-83AB-D09F-2271C34331CB}"/>
              </a:ext>
            </a:extLst>
          </p:cNvPr>
          <p:cNvPicPr preferRelativeResize="0"/>
          <p:nvPr/>
        </p:nvPicPr>
        <p:blipFill rotWithShape="1">
          <a:blip r:embed="rId7">
            <a:alphaModFix amt="51000"/>
          </a:blip>
          <a:srcRect/>
          <a:stretch/>
        </p:blipFill>
        <p:spPr>
          <a:xfrm>
            <a:off x="1136660" y="4344051"/>
            <a:ext cx="582236" cy="513665"/>
          </a:xfrm>
          <a:prstGeom prst="rect">
            <a:avLst/>
          </a:prstGeom>
          <a:noFill/>
          <a:ln>
            <a:noFill/>
          </a:ln>
        </p:spPr>
      </p:pic>
      <p:pic>
        <p:nvPicPr>
          <p:cNvPr id="11" name="Google Shape;160;p27">
            <a:extLst>
              <a:ext uri="{FF2B5EF4-FFF2-40B4-BE49-F238E27FC236}">
                <a16:creationId xmlns:a16="http://schemas.microsoft.com/office/drawing/2014/main" id="{0908142D-AEDB-7E52-82B4-A50A5E7DF846}"/>
              </a:ext>
            </a:extLst>
          </p:cNvPr>
          <p:cNvPicPr preferRelativeResize="0"/>
          <p:nvPr/>
        </p:nvPicPr>
        <p:blipFill rotWithShape="1">
          <a:blip r:embed="rId8">
            <a:alphaModFix amt="50000"/>
          </a:blip>
          <a:srcRect/>
          <a:stretch/>
        </p:blipFill>
        <p:spPr>
          <a:xfrm>
            <a:off x="2081486" y="4397573"/>
            <a:ext cx="1913515" cy="406622"/>
          </a:xfrm>
          <a:prstGeom prst="rect">
            <a:avLst/>
          </a:prstGeom>
          <a:noFill/>
          <a:ln>
            <a:noFill/>
          </a:ln>
        </p:spPr>
      </p:pic>
      <p:pic>
        <p:nvPicPr>
          <p:cNvPr id="12" name="Google Shape;161;p27">
            <a:extLst>
              <a:ext uri="{FF2B5EF4-FFF2-40B4-BE49-F238E27FC236}">
                <a16:creationId xmlns:a16="http://schemas.microsoft.com/office/drawing/2014/main" id="{F0D1C18A-1876-CB81-8A00-225B85BECB30}"/>
              </a:ext>
            </a:extLst>
          </p:cNvPr>
          <p:cNvPicPr preferRelativeResize="0"/>
          <p:nvPr/>
        </p:nvPicPr>
        <p:blipFill rotWithShape="1">
          <a:blip r:embed="rId9">
            <a:alphaModFix amt="50000"/>
          </a:blip>
          <a:srcRect/>
          <a:stretch/>
        </p:blipFill>
        <p:spPr>
          <a:xfrm>
            <a:off x="6084625" y="4274448"/>
            <a:ext cx="1495334" cy="811134"/>
          </a:xfrm>
          <a:prstGeom prst="rect">
            <a:avLst/>
          </a:prstGeom>
          <a:noFill/>
          <a:ln>
            <a:noFill/>
          </a:ln>
        </p:spPr>
      </p:pic>
      <p:pic>
        <p:nvPicPr>
          <p:cNvPr id="13" name="Google Shape;195;p29" descr="Código QR&#10;&#10;Descripción generada automáticamente">
            <a:extLst>
              <a:ext uri="{FF2B5EF4-FFF2-40B4-BE49-F238E27FC236}">
                <a16:creationId xmlns:a16="http://schemas.microsoft.com/office/drawing/2014/main" id="{FE07833E-45E6-61C6-EAB3-82B5DB82D952}"/>
              </a:ext>
            </a:extLst>
          </p:cNvPr>
          <p:cNvPicPr preferRelativeResize="0"/>
          <p:nvPr/>
        </p:nvPicPr>
        <p:blipFill rotWithShape="1">
          <a:blip r:embed="rId8">
            <a:alphaModFix amt="35000"/>
          </a:blip>
          <a:srcRect/>
          <a:stretch/>
        </p:blipFill>
        <p:spPr>
          <a:xfrm>
            <a:off x="8285028" y="123231"/>
            <a:ext cx="718457" cy="15267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pic>
        <p:nvPicPr>
          <p:cNvPr id="133" name="Google Shape;133;p4" descr="Patrón de fondo&#10;&#10;Descripción generada automáticamente"/>
          <p:cNvPicPr preferRelativeResize="0"/>
          <p:nvPr/>
        </p:nvPicPr>
        <p:blipFill rotWithShape="1">
          <a:blip r:embed="rId3">
            <a:alphaModFix/>
          </a:blip>
          <a:srcRect/>
          <a:stretch/>
        </p:blipFill>
        <p:spPr>
          <a:xfrm rot="10800000">
            <a:off x="71573" y="74603"/>
            <a:ext cx="992845" cy="1955209"/>
          </a:xfrm>
          <a:prstGeom prst="rect">
            <a:avLst/>
          </a:prstGeom>
          <a:noFill/>
          <a:ln>
            <a:noFill/>
          </a:ln>
        </p:spPr>
      </p:pic>
      <p:sp>
        <p:nvSpPr>
          <p:cNvPr id="134" name="Google Shape;134;p4"/>
          <p:cNvSpPr txBox="1"/>
          <p:nvPr/>
        </p:nvSpPr>
        <p:spPr>
          <a:xfrm>
            <a:off x="128176" y="1152050"/>
            <a:ext cx="4869126" cy="355587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s-AR" sz="1700" b="0" i="0" u="none" strike="noStrike" cap="none" dirty="0">
                <a:solidFill>
                  <a:srgbClr val="3F3F3F"/>
                </a:solidFill>
                <a:latin typeface="Calibri"/>
                <a:ea typeface="Calibri"/>
                <a:cs typeface="Calibri"/>
                <a:sym typeface="Calibri"/>
              </a:rPr>
              <a:t>Uno de los modelos más utilizados que usan la técnica de Ensamble(</a:t>
            </a:r>
            <a:r>
              <a:rPr lang="es-AR" sz="1700" b="0" i="0" u="none" strike="noStrike" cap="none" dirty="0" err="1">
                <a:solidFill>
                  <a:srgbClr val="3F3F3F"/>
                </a:solidFill>
                <a:latin typeface="Calibri"/>
                <a:ea typeface="Calibri"/>
                <a:cs typeface="Calibri"/>
                <a:sym typeface="Calibri"/>
              </a:rPr>
              <a:t>Bagging</a:t>
            </a:r>
            <a:r>
              <a:rPr lang="es-AR" sz="1700" b="0" i="0" u="none" strike="noStrike" cap="none" dirty="0">
                <a:solidFill>
                  <a:srgbClr val="3F3F3F"/>
                </a:solidFill>
                <a:latin typeface="Calibri"/>
                <a:ea typeface="Calibri"/>
                <a:cs typeface="Calibri"/>
                <a:sym typeface="Calibri"/>
              </a:rPr>
              <a:t>) es </a:t>
            </a:r>
            <a:r>
              <a:rPr lang="es-AR" sz="1700" b="1" i="0" u="none" strike="noStrike" cap="none" dirty="0" err="1">
                <a:solidFill>
                  <a:srgbClr val="3F3F3F"/>
                </a:solidFill>
                <a:latin typeface="Calibri"/>
                <a:ea typeface="Calibri"/>
                <a:cs typeface="Calibri"/>
                <a:sym typeface="Calibri"/>
              </a:rPr>
              <a:t>Random</a:t>
            </a:r>
            <a:r>
              <a:rPr lang="es-AR" sz="1700" b="1" i="0" u="none" strike="noStrike" cap="none" dirty="0">
                <a:solidFill>
                  <a:srgbClr val="3F3F3F"/>
                </a:solidFill>
                <a:latin typeface="Calibri"/>
                <a:ea typeface="Calibri"/>
                <a:cs typeface="Calibri"/>
                <a:sym typeface="Calibri"/>
              </a:rPr>
              <a:t> Forest</a:t>
            </a:r>
            <a:r>
              <a:rPr lang="es-AR" sz="1700" b="0" i="0" u="none" strike="noStrike" cap="none" dirty="0">
                <a:solidFill>
                  <a:srgbClr val="3F3F3F"/>
                </a:solidFill>
                <a:latin typeface="Calibri"/>
                <a:ea typeface="Calibri"/>
                <a:cs typeface="Calibri"/>
                <a:sym typeface="Calibri"/>
              </a:rPr>
              <a:t> que, como su nombre lo indica, es un conjunto aleatorio de Árboles de decisión.</a:t>
            </a:r>
            <a:endParaRPr dirty="0"/>
          </a:p>
          <a:p>
            <a:pPr marL="0" marR="0" lvl="0" indent="0" algn="l" rtl="0">
              <a:lnSpc>
                <a:spcPct val="100000"/>
              </a:lnSpc>
              <a:spcBef>
                <a:spcPts val="0"/>
              </a:spcBef>
              <a:spcAft>
                <a:spcPts val="0"/>
              </a:spcAft>
              <a:buClr>
                <a:srgbClr val="000000"/>
              </a:buClr>
              <a:buSzPts val="1100"/>
              <a:buFont typeface="Arial"/>
              <a:buNone/>
            </a:pPr>
            <a:endParaRPr sz="1700" b="0" i="0" u="none" strike="noStrike" cap="none" dirty="0">
              <a:solidFill>
                <a:srgbClr val="3F3F3F"/>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100"/>
              <a:buFont typeface="Arial"/>
              <a:buNone/>
            </a:pPr>
            <a:r>
              <a:rPr lang="es-AR" sz="1700" b="0" i="0" u="none" strike="noStrike" cap="none" dirty="0">
                <a:solidFill>
                  <a:srgbClr val="3F3F3F"/>
                </a:solidFill>
                <a:latin typeface="Calibri"/>
                <a:ea typeface="Calibri"/>
                <a:cs typeface="Calibri"/>
                <a:sym typeface="Calibri"/>
              </a:rPr>
              <a:t>Los Árboles de decisión son modelos rápidos en su entrenamiento y fácilmente interpretables, pero muchas veces tienen el problema del Sobreajuste</a:t>
            </a:r>
            <a:r>
              <a:rPr lang="es-ES" sz="1700" b="0" i="0" u="none" strike="noStrike" cap="none" dirty="0">
                <a:solidFill>
                  <a:srgbClr val="3F3F3F"/>
                </a:solidFill>
                <a:latin typeface="Calibri"/>
                <a:ea typeface="Calibri"/>
                <a:cs typeface="Calibri"/>
                <a:sym typeface="Calibri"/>
              </a:rPr>
              <a:t>.</a:t>
            </a:r>
            <a:endParaRPr dirty="0"/>
          </a:p>
          <a:p>
            <a:pPr marL="0" marR="0" lvl="0" indent="0" algn="l" rtl="0">
              <a:lnSpc>
                <a:spcPct val="100000"/>
              </a:lnSpc>
              <a:spcBef>
                <a:spcPts val="0"/>
              </a:spcBef>
              <a:spcAft>
                <a:spcPts val="0"/>
              </a:spcAft>
              <a:buClr>
                <a:srgbClr val="000000"/>
              </a:buClr>
              <a:buSzPts val="1100"/>
              <a:buFont typeface="Arial"/>
              <a:buNone/>
            </a:pPr>
            <a:endParaRPr sz="1700" b="0" i="0" u="none" strike="noStrike" cap="none" dirty="0">
              <a:solidFill>
                <a:srgbClr val="3F3F3F"/>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100"/>
              <a:buFont typeface="Arial"/>
              <a:buNone/>
            </a:pPr>
            <a:r>
              <a:rPr lang="es-AR" sz="1700" b="0" i="0" u="none" strike="noStrike" cap="none" dirty="0">
                <a:solidFill>
                  <a:srgbClr val="3F3F3F"/>
                </a:solidFill>
                <a:latin typeface="Calibri"/>
                <a:ea typeface="Calibri"/>
                <a:cs typeface="Calibri"/>
                <a:sym typeface="Calibri"/>
              </a:rPr>
              <a:t>Una manera de resolver este problema es la combinación de muchos Árboles de manera aleatoria.</a:t>
            </a:r>
            <a:endParaRPr dirty="0"/>
          </a:p>
          <a:p>
            <a:pPr marL="0" marR="0" lvl="0" indent="0" algn="l" rtl="0">
              <a:lnSpc>
                <a:spcPct val="100000"/>
              </a:lnSpc>
              <a:spcBef>
                <a:spcPts val="0"/>
              </a:spcBef>
              <a:spcAft>
                <a:spcPts val="0"/>
              </a:spcAft>
              <a:buClr>
                <a:srgbClr val="000000"/>
              </a:buClr>
              <a:buSzPts val="1100"/>
              <a:buFont typeface="Arial"/>
              <a:buNone/>
            </a:pPr>
            <a:endParaRPr sz="1700" b="0" i="0" u="none" strike="sngStrike" cap="none" dirty="0">
              <a:solidFill>
                <a:srgbClr val="3F3F3F"/>
              </a:solidFill>
              <a:latin typeface="Calibri"/>
              <a:ea typeface="Calibri"/>
              <a:cs typeface="Calibri"/>
              <a:sym typeface="Calibri"/>
            </a:endParaRPr>
          </a:p>
        </p:txBody>
      </p:sp>
      <p:pic>
        <p:nvPicPr>
          <p:cNvPr id="135" name="Google Shape;135;p4" descr="Gráfico, Gráfico de líneas&#10;&#10;Descripción generada automáticamente"/>
          <p:cNvPicPr preferRelativeResize="0"/>
          <p:nvPr/>
        </p:nvPicPr>
        <p:blipFill rotWithShape="1">
          <a:blip r:embed="rId4">
            <a:alphaModFix amt="50000"/>
          </a:blip>
          <a:srcRect/>
          <a:stretch/>
        </p:blipFill>
        <p:spPr>
          <a:xfrm>
            <a:off x="7258049" y="4313585"/>
            <a:ext cx="1792773" cy="739216"/>
          </a:xfrm>
          <a:prstGeom prst="rect">
            <a:avLst/>
          </a:prstGeom>
          <a:noFill/>
          <a:ln>
            <a:noFill/>
          </a:ln>
        </p:spPr>
      </p:pic>
      <p:sp>
        <p:nvSpPr>
          <p:cNvPr id="136" name="Google Shape;136;p4"/>
          <p:cNvSpPr txBox="1"/>
          <p:nvPr/>
        </p:nvSpPr>
        <p:spPr>
          <a:xfrm>
            <a:off x="221456" y="477203"/>
            <a:ext cx="8922600" cy="4386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AR" sz="2400" b="0" i="0" u="none" strike="noStrike" cap="none">
                <a:solidFill>
                  <a:srgbClr val="7F4EBD"/>
                </a:solidFill>
                <a:latin typeface="Calibri"/>
                <a:ea typeface="Calibri"/>
                <a:cs typeface="Calibri"/>
                <a:sym typeface="Calibri"/>
              </a:rPr>
              <a:t>Random Forest</a:t>
            </a:r>
            <a:endParaRPr sz="2400" b="0" i="0" u="none" strike="noStrike" cap="none">
              <a:solidFill>
                <a:srgbClr val="7F4EBD"/>
              </a:solidFill>
              <a:latin typeface="Calibri"/>
              <a:ea typeface="Calibri"/>
              <a:cs typeface="Calibri"/>
              <a:sym typeface="Calibri"/>
            </a:endParaRPr>
          </a:p>
        </p:txBody>
      </p:sp>
      <p:sp>
        <p:nvSpPr>
          <p:cNvPr id="137" name="Google Shape;137;p4"/>
          <p:cNvSpPr/>
          <p:nvPr/>
        </p:nvSpPr>
        <p:spPr>
          <a:xfrm>
            <a:off x="293227" y="898640"/>
            <a:ext cx="4318800" cy="34200"/>
          </a:xfrm>
          <a:prstGeom prst="rect">
            <a:avLst/>
          </a:prstGeom>
          <a:solidFill>
            <a:srgbClr val="7F4EBD"/>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138" name="Google Shape;138;p4"/>
          <p:cNvSpPr txBox="1"/>
          <p:nvPr/>
        </p:nvSpPr>
        <p:spPr>
          <a:xfrm>
            <a:off x="6611047" y="3711318"/>
            <a:ext cx="3989614"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800" b="0" i="0" u="none" strike="noStrike" cap="none">
                <a:solidFill>
                  <a:srgbClr val="000000"/>
                </a:solidFill>
                <a:latin typeface="Calibri"/>
                <a:ea typeface="Calibri"/>
                <a:cs typeface="Calibri"/>
                <a:sym typeface="Calibri"/>
              </a:rPr>
              <a:t>Fuente: https://sistemasvirtual.com/random-forests/</a:t>
            </a:r>
            <a:endParaRPr/>
          </a:p>
        </p:txBody>
      </p:sp>
      <p:pic>
        <p:nvPicPr>
          <p:cNvPr id="139" name="Google Shape;139;p4" descr="random forest"/>
          <p:cNvPicPr preferRelativeResize="0"/>
          <p:nvPr/>
        </p:nvPicPr>
        <p:blipFill rotWithShape="1">
          <a:blip r:embed="rId5">
            <a:alphaModFix/>
          </a:blip>
          <a:srcRect l="7391" r="14327"/>
          <a:stretch/>
        </p:blipFill>
        <p:spPr>
          <a:xfrm>
            <a:off x="5053906" y="1474003"/>
            <a:ext cx="3775358" cy="2065937"/>
          </a:xfrm>
          <a:prstGeom prst="rect">
            <a:avLst/>
          </a:prstGeom>
          <a:noFill/>
          <a:ln>
            <a:noFill/>
          </a:ln>
        </p:spPr>
      </p:pic>
      <p:pic>
        <p:nvPicPr>
          <p:cNvPr id="9" name="Google Shape;158;p27" descr="Imagen que contiene Logotipo&#10;&#10;Descripción generada automáticamente">
            <a:extLst>
              <a:ext uri="{FF2B5EF4-FFF2-40B4-BE49-F238E27FC236}">
                <a16:creationId xmlns:a16="http://schemas.microsoft.com/office/drawing/2014/main" id="{7CF76134-A820-7E1B-26A9-A82209B6FA99}"/>
              </a:ext>
            </a:extLst>
          </p:cNvPr>
          <p:cNvPicPr preferRelativeResize="0"/>
          <p:nvPr/>
        </p:nvPicPr>
        <p:blipFill rotWithShape="1">
          <a:blip r:embed="rId6">
            <a:alphaModFix amt="50000"/>
          </a:blip>
          <a:srcRect/>
          <a:stretch/>
        </p:blipFill>
        <p:spPr>
          <a:xfrm>
            <a:off x="4201086" y="4274448"/>
            <a:ext cx="1677454" cy="620709"/>
          </a:xfrm>
          <a:prstGeom prst="rect">
            <a:avLst/>
          </a:prstGeom>
          <a:noFill/>
          <a:ln>
            <a:noFill/>
          </a:ln>
        </p:spPr>
      </p:pic>
      <p:pic>
        <p:nvPicPr>
          <p:cNvPr id="10" name="Google Shape;159;p27">
            <a:extLst>
              <a:ext uri="{FF2B5EF4-FFF2-40B4-BE49-F238E27FC236}">
                <a16:creationId xmlns:a16="http://schemas.microsoft.com/office/drawing/2014/main" id="{133FE0A9-585A-D140-E667-787B6F12FF60}"/>
              </a:ext>
            </a:extLst>
          </p:cNvPr>
          <p:cNvPicPr preferRelativeResize="0"/>
          <p:nvPr/>
        </p:nvPicPr>
        <p:blipFill rotWithShape="1">
          <a:blip r:embed="rId7">
            <a:alphaModFix amt="51000"/>
          </a:blip>
          <a:srcRect/>
          <a:stretch/>
        </p:blipFill>
        <p:spPr>
          <a:xfrm>
            <a:off x="1136660" y="4344051"/>
            <a:ext cx="582236" cy="513665"/>
          </a:xfrm>
          <a:prstGeom prst="rect">
            <a:avLst/>
          </a:prstGeom>
          <a:noFill/>
          <a:ln>
            <a:noFill/>
          </a:ln>
        </p:spPr>
      </p:pic>
      <p:pic>
        <p:nvPicPr>
          <p:cNvPr id="11" name="Google Shape;160;p27">
            <a:extLst>
              <a:ext uri="{FF2B5EF4-FFF2-40B4-BE49-F238E27FC236}">
                <a16:creationId xmlns:a16="http://schemas.microsoft.com/office/drawing/2014/main" id="{7D6F618E-AD09-B352-2C36-434522E800A1}"/>
              </a:ext>
            </a:extLst>
          </p:cNvPr>
          <p:cNvPicPr preferRelativeResize="0"/>
          <p:nvPr/>
        </p:nvPicPr>
        <p:blipFill rotWithShape="1">
          <a:blip r:embed="rId8">
            <a:alphaModFix amt="50000"/>
          </a:blip>
          <a:srcRect/>
          <a:stretch/>
        </p:blipFill>
        <p:spPr>
          <a:xfrm>
            <a:off x="2081486" y="4397573"/>
            <a:ext cx="1913515" cy="406622"/>
          </a:xfrm>
          <a:prstGeom prst="rect">
            <a:avLst/>
          </a:prstGeom>
          <a:noFill/>
          <a:ln>
            <a:noFill/>
          </a:ln>
        </p:spPr>
      </p:pic>
      <p:pic>
        <p:nvPicPr>
          <p:cNvPr id="12" name="Google Shape;161;p27">
            <a:extLst>
              <a:ext uri="{FF2B5EF4-FFF2-40B4-BE49-F238E27FC236}">
                <a16:creationId xmlns:a16="http://schemas.microsoft.com/office/drawing/2014/main" id="{3140E02F-4E67-F18D-5454-4DA3A06C852C}"/>
              </a:ext>
            </a:extLst>
          </p:cNvPr>
          <p:cNvPicPr preferRelativeResize="0"/>
          <p:nvPr/>
        </p:nvPicPr>
        <p:blipFill rotWithShape="1">
          <a:blip r:embed="rId9">
            <a:alphaModFix amt="50000"/>
          </a:blip>
          <a:srcRect/>
          <a:stretch/>
        </p:blipFill>
        <p:spPr>
          <a:xfrm>
            <a:off x="6084625" y="4274448"/>
            <a:ext cx="1495334" cy="811134"/>
          </a:xfrm>
          <a:prstGeom prst="rect">
            <a:avLst/>
          </a:prstGeom>
          <a:noFill/>
          <a:ln>
            <a:noFill/>
          </a:ln>
        </p:spPr>
      </p:pic>
      <p:pic>
        <p:nvPicPr>
          <p:cNvPr id="13" name="Google Shape;195;p29" descr="Código QR&#10;&#10;Descripción generada automáticamente">
            <a:extLst>
              <a:ext uri="{FF2B5EF4-FFF2-40B4-BE49-F238E27FC236}">
                <a16:creationId xmlns:a16="http://schemas.microsoft.com/office/drawing/2014/main" id="{CC81AF33-2079-6389-DBD0-A3475EEB69D4}"/>
              </a:ext>
            </a:extLst>
          </p:cNvPr>
          <p:cNvPicPr preferRelativeResize="0"/>
          <p:nvPr/>
        </p:nvPicPr>
        <p:blipFill rotWithShape="1">
          <a:blip r:embed="rId8">
            <a:alphaModFix amt="35000"/>
          </a:blip>
          <a:srcRect/>
          <a:stretch/>
        </p:blipFill>
        <p:spPr>
          <a:xfrm>
            <a:off x="8285028" y="123231"/>
            <a:ext cx="718457" cy="15267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144" name="Google Shape;144;p5" descr="Gráfico, Gráfico de líneas&#10;&#10;Descripción generada automáticamente"/>
          <p:cNvPicPr preferRelativeResize="0"/>
          <p:nvPr/>
        </p:nvPicPr>
        <p:blipFill rotWithShape="1">
          <a:blip r:embed="rId3">
            <a:alphaModFix amt="50000"/>
          </a:blip>
          <a:srcRect/>
          <a:stretch/>
        </p:blipFill>
        <p:spPr>
          <a:xfrm>
            <a:off x="7258049" y="4313585"/>
            <a:ext cx="1792773" cy="739216"/>
          </a:xfrm>
          <a:prstGeom prst="rect">
            <a:avLst/>
          </a:prstGeom>
          <a:noFill/>
          <a:ln>
            <a:noFill/>
          </a:ln>
        </p:spPr>
      </p:pic>
      <p:pic>
        <p:nvPicPr>
          <p:cNvPr id="145" name="Google Shape;145;p5" descr="Patrón de fondo&#10;&#10;Descripción generada automáticamente"/>
          <p:cNvPicPr preferRelativeResize="0"/>
          <p:nvPr/>
        </p:nvPicPr>
        <p:blipFill rotWithShape="1">
          <a:blip r:embed="rId4">
            <a:alphaModFix/>
          </a:blip>
          <a:srcRect/>
          <a:stretch/>
        </p:blipFill>
        <p:spPr>
          <a:xfrm rot="10800000">
            <a:off x="71573" y="74603"/>
            <a:ext cx="992845" cy="1955209"/>
          </a:xfrm>
          <a:prstGeom prst="rect">
            <a:avLst/>
          </a:prstGeom>
          <a:noFill/>
          <a:ln>
            <a:noFill/>
          </a:ln>
        </p:spPr>
      </p:pic>
      <p:sp>
        <p:nvSpPr>
          <p:cNvPr id="146" name="Google Shape;146;p5"/>
          <p:cNvSpPr txBox="1"/>
          <p:nvPr/>
        </p:nvSpPr>
        <p:spPr>
          <a:xfrm>
            <a:off x="3599706" y="932840"/>
            <a:ext cx="5472722" cy="358876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s-AR" sz="1700" b="0" i="0" u="none" strike="noStrike" cap="none" dirty="0">
                <a:solidFill>
                  <a:srgbClr val="3F3F3F"/>
                </a:solidFill>
                <a:latin typeface="Calibri" panose="020F0502020204030204" pitchFamily="34" charset="0"/>
                <a:ea typeface="Calibri"/>
                <a:cs typeface="Calibri" panose="020F0502020204030204" pitchFamily="34" charset="0"/>
                <a:sym typeface="Calibri"/>
              </a:rPr>
              <a:t>El entrenamiento de cada Árbol no se realiza con todo el conjunto de datos de entrenamiento, en su lugar, para cada árbol se seleccionan aleatoriamente </a:t>
            </a:r>
            <a:r>
              <a:rPr lang="es-AR" sz="1700" b="1" i="0" u="none" strike="noStrike" cap="none" dirty="0">
                <a:solidFill>
                  <a:srgbClr val="3F3F3F"/>
                </a:solidFill>
                <a:latin typeface="Calibri" panose="020F0502020204030204" pitchFamily="34" charset="0"/>
                <a:ea typeface="Calibri"/>
                <a:cs typeface="Calibri" panose="020F0502020204030204" pitchFamily="34" charset="0"/>
                <a:sym typeface="Calibri"/>
              </a:rPr>
              <a:t>un grupo de observaciones y un grupo de variables</a:t>
            </a:r>
            <a:r>
              <a:rPr lang="es-AR" sz="1700" b="0" i="0" u="none" strike="noStrike" cap="none" dirty="0">
                <a:solidFill>
                  <a:srgbClr val="3F3F3F"/>
                </a:solidFill>
                <a:latin typeface="Calibri" panose="020F0502020204030204" pitchFamily="34" charset="0"/>
                <a:ea typeface="Calibri"/>
                <a:cs typeface="Calibri" panose="020F0502020204030204" pitchFamily="34" charset="0"/>
                <a:sym typeface="Calibri"/>
              </a:rPr>
              <a:t>, de forma que no existan dos árboles que vean exactamente la misma información. </a:t>
            </a:r>
            <a:endParaRPr sz="1700" dirty="0">
              <a:latin typeface="Calibri" panose="020F0502020204030204" pitchFamily="34" charset="0"/>
              <a:cs typeface="Calibri" panose="020F0502020204030204" pitchFamily="34" charset="0"/>
            </a:endParaRPr>
          </a:p>
          <a:p>
            <a:pPr marL="0" marR="0" lvl="0" indent="0" algn="l" rtl="0">
              <a:lnSpc>
                <a:spcPct val="100000"/>
              </a:lnSpc>
              <a:spcBef>
                <a:spcPts val="0"/>
              </a:spcBef>
              <a:spcAft>
                <a:spcPts val="0"/>
              </a:spcAft>
              <a:buClr>
                <a:srgbClr val="000000"/>
              </a:buClr>
              <a:buSzPts val="1100"/>
              <a:buFont typeface="Arial"/>
              <a:buNone/>
            </a:pPr>
            <a:r>
              <a:rPr lang="es-AR" sz="1700" b="0" i="0" u="none" strike="noStrike" cap="none" dirty="0">
                <a:solidFill>
                  <a:srgbClr val="3F3F3F"/>
                </a:solidFill>
                <a:latin typeface="Calibri" panose="020F0502020204030204" pitchFamily="34" charset="0"/>
                <a:ea typeface="Calibri"/>
                <a:cs typeface="Calibri" panose="020F0502020204030204" pitchFamily="34" charset="0"/>
                <a:sym typeface="Calibri"/>
              </a:rPr>
              <a:t> </a:t>
            </a:r>
            <a:endParaRPr sz="1700" dirty="0">
              <a:latin typeface="Calibri" panose="020F0502020204030204" pitchFamily="34" charset="0"/>
              <a:cs typeface="Calibri" panose="020F0502020204030204" pitchFamily="34" charset="0"/>
            </a:endParaRPr>
          </a:p>
          <a:p>
            <a:pPr marL="0" marR="0" lvl="0" indent="0" algn="l" rtl="0">
              <a:lnSpc>
                <a:spcPct val="100000"/>
              </a:lnSpc>
              <a:spcBef>
                <a:spcPts val="0"/>
              </a:spcBef>
              <a:spcAft>
                <a:spcPts val="0"/>
              </a:spcAft>
              <a:buClr>
                <a:srgbClr val="000000"/>
              </a:buClr>
              <a:buSzPts val="1100"/>
              <a:buFont typeface="Arial"/>
              <a:buNone/>
            </a:pPr>
            <a:r>
              <a:rPr lang="es-AR" sz="1700" b="0" i="0" u="none" strike="noStrike" cap="none" dirty="0">
                <a:solidFill>
                  <a:srgbClr val="3F3F3F"/>
                </a:solidFill>
                <a:latin typeface="Calibri" panose="020F0502020204030204" pitchFamily="34" charset="0"/>
                <a:ea typeface="Calibri"/>
                <a:cs typeface="Calibri" panose="020F0502020204030204" pitchFamily="34" charset="0"/>
                <a:sym typeface="Calibri"/>
              </a:rPr>
              <a:t>Para las predicciones, cada árbol genera su propia predicción. Si es un problema de regresión, se hace un promedio de todas las predicciones, en el caso de ser un problema de clasificación se hace una “votación”, ganando la clase que la mayor cantidad de árboles escogió. </a:t>
            </a:r>
            <a:endParaRPr sz="1700" b="0" i="0" u="none" strike="noStrike" cap="none" dirty="0">
              <a:solidFill>
                <a:srgbClr val="3F3F3F"/>
              </a:solidFill>
              <a:latin typeface="Calibri" panose="020F0502020204030204" pitchFamily="34" charset="0"/>
              <a:ea typeface="Calibri"/>
              <a:cs typeface="Calibri" panose="020F0502020204030204" pitchFamily="34" charset="0"/>
              <a:sym typeface="Calibri"/>
            </a:endParaRPr>
          </a:p>
        </p:txBody>
      </p:sp>
      <p:sp>
        <p:nvSpPr>
          <p:cNvPr id="147" name="Google Shape;147;p5"/>
          <p:cNvSpPr txBox="1"/>
          <p:nvPr/>
        </p:nvSpPr>
        <p:spPr>
          <a:xfrm>
            <a:off x="221456" y="477203"/>
            <a:ext cx="8922600" cy="4386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AR" sz="2400" b="0" i="0" u="none" strike="noStrike" cap="none">
                <a:solidFill>
                  <a:srgbClr val="7F4EBD"/>
                </a:solidFill>
                <a:latin typeface="Calibri"/>
                <a:ea typeface="Calibri"/>
                <a:cs typeface="Calibri"/>
                <a:sym typeface="Calibri"/>
              </a:rPr>
              <a:t>Random Forest</a:t>
            </a:r>
            <a:endParaRPr sz="2400" b="0" i="0" u="none" strike="noStrike" cap="none">
              <a:solidFill>
                <a:srgbClr val="7F4EBD"/>
              </a:solidFill>
              <a:latin typeface="Calibri"/>
              <a:ea typeface="Calibri"/>
              <a:cs typeface="Calibri"/>
              <a:sym typeface="Calibri"/>
            </a:endParaRPr>
          </a:p>
        </p:txBody>
      </p:sp>
      <p:sp>
        <p:nvSpPr>
          <p:cNvPr id="148" name="Google Shape;148;p5"/>
          <p:cNvSpPr/>
          <p:nvPr/>
        </p:nvSpPr>
        <p:spPr>
          <a:xfrm>
            <a:off x="293227" y="898640"/>
            <a:ext cx="4318800" cy="34200"/>
          </a:xfrm>
          <a:prstGeom prst="rect">
            <a:avLst/>
          </a:prstGeom>
          <a:solidFill>
            <a:srgbClr val="7F4EBD"/>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149" name="Google Shape;149;p5"/>
          <p:cNvSpPr txBox="1"/>
          <p:nvPr/>
        </p:nvSpPr>
        <p:spPr>
          <a:xfrm>
            <a:off x="66199" y="3824193"/>
            <a:ext cx="3408671"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800" b="0" i="0" u="none" strike="noStrike" cap="none" dirty="0">
                <a:solidFill>
                  <a:srgbClr val="000000"/>
                </a:solidFill>
                <a:latin typeface="Calibri"/>
                <a:ea typeface="Calibri"/>
                <a:cs typeface="Calibri"/>
                <a:sym typeface="Calibri"/>
              </a:rPr>
              <a:t>Fuente: https://commons.wikimedia.org/wiki/File:Decision_Tree_vs._Random_Forest.png</a:t>
            </a:r>
            <a:endParaRPr dirty="0"/>
          </a:p>
          <a:p>
            <a:pPr marL="0" marR="0" lvl="0" indent="0" algn="l" rtl="0">
              <a:lnSpc>
                <a:spcPct val="100000"/>
              </a:lnSpc>
              <a:spcBef>
                <a:spcPts val="0"/>
              </a:spcBef>
              <a:spcAft>
                <a:spcPts val="0"/>
              </a:spcAft>
              <a:buNone/>
            </a:pPr>
            <a:r>
              <a:rPr lang="es-AR" sz="800" b="0" i="0" u="none" strike="noStrike" cap="none" dirty="0">
                <a:solidFill>
                  <a:srgbClr val="000000"/>
                </a:solidFill>
                <a:latin typeface="Calibri"/>
                <a:ea typeface="Calibri"/>
                <a:cs typeface="Calibri"/>
                <a:sym typeface="Calibri"/>
              </a:rPr>
              <a:t> </a:t>
            </a:r>
            <a:endParaRPr dirty="0"/>
          </a:p>
        </p:txBody>
      </p:sp>
      <p:pic>
        <p:nvPicPr>
          <p:cNvPr id="150" name="Google Shape;150;p5"/>
          <p:cNvPicPr preferRelativeResize="0"/>
          <p:nvPr/>
        </p:nvPicPr>
        <p:blipFill rotWithShape="1">
          <a:blip r:embed="rId5">
            <a:alphaModFix/>
          </a:blip>
          <a:srcRect/>
          <a:stretch/>
        </p:blipFill>
        <p:spPr>
          <a:xfrm>
            <a:off x="221456" y="1868983"/>
            <a:ext cx="3279179" cy="1955210"/>
          </a:xfrm>
          <a:prstGeom prst="rect">
            <a:avLst/>
          </a:prstGeom>
          <a:noFill/>
          <a:ln>
            <a:noFill/>
          </a:ln>
        </p:spPr>
      </p:pic>
      <p:pic>
        <p:nvPicPr>
          <p:cNvPr id="9" name="Google Shape;158;p27" descr="Imagen que contiene Logotipo&#10;&#10;Descripción generada automáticamente">
            <a:extLst>
              <a:ext uri="{FF2B5EF4-FFF2-40B4-BE49-F238E27FC236}">
                <a16:creationId xmlns:a16="http://schemas.microsoft.com/office/drawing/2014/main" id="{871727CC-147C-BD3A-6319-BDC9254A94C7}"/>
              </a:ext>
            </a:extLst>
          </p:cNvPr>
          <p:cNvPicPr preferRelativeResize="0"/>
          <p:nvPr/>
        </p:nvPicPr>
        <p:blipFill rotWithShape="1">
          <a:blip r:embed="rId6">
            <a:alphaModFix amt="50000"/>
          </a:blip>
          <a:srcRect/>
          <a:stretch/>
        </p:blipFill>
        <p:spPr>
          <a:xfrm>
            <a:off x="4201086" y="4274448"/>
            <a:ext cx="1677454" cy="620709"/>
          </a:xfrm>
          <a:prstGeom prst="rect">
            <a:avLst/>
          </a:prstGeom>
          <a:noFill/>
          <a:ln>
            <a:noFill/>
          </a:ln>
        </p:spPr>
      </p:pic>
      <p:pic>
        <p:nvPicPr>
          <p:cNvPr id="10" name="Google Shape;159;p27">
            <a:extLst>
              <a:ext uri="{FF2B5EF4-FFF2-40B4-BE49-F238E27FC236}">
                <a16:creationId xmlns:a16="http://schemas.microsoft.com/office/drawing/2014/main" id="{BCAECBEB-3969-E348-6958-C05E8F4564A2}"/>
              </a:ext>
            </a:extLst>
          </p:cNvPr>
          <p:cNvPicPr preferRelativeResize="0"/>
          <p:nvPr/>
        </p:nvPicPr>
        <p:blipFill rotWithShape="1">
          <a:blip r:embed="rId7">
            <a:alphaModFix amt="51000"/>
          </a:blip>
          <a:srcRect/>
          <a:stretch/>
        </p:blipFill>
        <p:spPr>
          <a:xfrm>
            <a:off x="1136660" y="4344051"/>
            <a:ext cx="582236" cy="513665"/>
          </a:xfrm>
          <a:prstGeom prst="rect">
            <a:avLst/>
          </a:prstGeom>
          <a:noFill/>
          <a:ln>
            <a:noFill/>
          </a:ln>
        </p:spPr>
      </p:pic>
      <p:pic>
        <p:nvPicPr>
          <p:cNvPr id="11" name="Google Shape;160;p27">
            <a:extLst>
              <a:ext uri="{FF2B5EF4-FFF2-40B4-BE49-F238E27FC236}">
                <a16:creationId xmlns:a16="http://schemas.microsoft.com/office/drawing/2014/main" id="{99C1D78B-E8A9-78DF-3D93-9494BAF9126C}"/>
              </a:ext>
            </a:extLst>
          </p:cNvPr>
          <p:cNvPicPr preferRelativeResize="0"/>
          <p:nvPr/>
        </p:nvPicPr>
        <p:blipFill rotWithShape="1">
          <a:blip r:embed="rId8">
            <a:alphaModFix amt="50000"/>
          </a:blip>
          <a:srcRect/>
          <a:stretch/>
        </p:blipFill>
        <p:spPr>
          <a:xfrm>
            <a:off x="2081486" y="4397573"/>
            <a:ext cx="1913515" cy="406622"/>
          </a:xfrm>
          <a:prstGeom prst="rect">
            <a:avLst/>
          </a:prstGeom>
          <a:noFill/>
          <a:ln>
            <a:noFill/>
          </a:ln>
        </p:spPr>
      </p:pic>
      <p:pic>
        <p:nvPicPr>
          <p:cNvPr id="12" name="Google Shape;161;p27">
            <a:extLst>
              <a:ext uri="{FF2B5EF4-FFF2-40B4-BE49-F238E27FC236}">
                <a16:creationId xmlns:a16="http://schemas.microsoft.com/office/drawing/2014/main" id="{AC81F1B9-8C7F-BBCC-2894-993390199FB5}"/>
              </a:ext>
            </a:extLst>
          </p:cNvPr>
          <p:cNvPicPr preferRelativeResize="0"/>
          <p:nvPr/>
        </p:nvPicPr>
        <p:blipFill rotWithShape="1">
          <a:blip r:embed="rId9">
            <a:alphaModFix amt="50000"/>
          </a:blip>
          <a:srcRect/>
          <a:stretch/>
        </p:blipFill>
        <p:spPr>
          <a:xfrm>
            <a:off x="6084625" y="4274448"/>
            <a:ext cx="1495334" cy="811134"/>
          </a:xfrm>
          <a:prstGeom prst="rect">
            <a:avLst/>
          </a:prstGeom>
          <a:noFill/>
          <a:ln>
            <a:noFill/>
          </a:ln>
        </p:spPr>
      </p:pic>
      <p:pic>
        <p:nvPicPr>
          <p:cNvPr id="13" name="Google Shape;195;p29" descr="Código QR&#10;&#10;Descripción generada automáticamente">
            <a:extLst>
              <a:ext uri="{FF2B5EF4-FFF2-40B4-BE49-F238E27FC236}">
                <a16:creationId xmlns:a16="http://schemas.microsoft.com/office/drawing/2014/main" id="{2F628687-6ED1-5074-6DC3-4DBD1BB49114}"/>
              </a:ext>
            </a:extLst>
          </p:cNvPr>
          <p:cNvPicPr preferRelativeResize="0"/>
          <p:nvPr/>
        </p:nvPicPr>
        <p:blipFill rotWithShape="1">
          <a:blip r:embed="rId8">
            <a:alphaModFix amt="35000"/>
          </a:blip>
          <a:srcRect/>
          <a:stretch/>
        </p:blipFill>
        <p:spPr>
          <a:xfrm>
            <a:off x="8285028" y="123231"/>
            <a:ext cx="718457" cy="15267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pic>
        <p:nvPicPr>
          <p:cNvPr id="155" name="Google Shape;155;p6" descr="Gráfico, Gráfico de líneas&#10;&#10;Descripción generada automáticamente"/>
          <p:cNvPicPr preferRelativeResize="0"/>
          <p:nvPr/>
        </p:nvPicPr>
        <p:blipFill rotWithShape="1">
          <a:blip r:embed="rId3">
            <a:alphaModFix amt="50000"/>
          </a:blip>
          <a:srcRect/>
          <a:stretch/>
        </p:blipFill>
        <p:spPr>
          <a:xfrm>
            <a:off x="7258049" y="4313585"/>
            <a:ext cx="1792773" cy="739216"/>
          </a:xfrm>
          <a:prstGeom prst="rect">
            <a:avLst/>
          </a:prstGeom>
          <a:noFill/>
          <a:ln>
            <a:noFill/>
          </a:ln>
        </p:spPr>
      </p:pic>
      <p:pic>
        <p:nvPicPr>
          <p:cNvPr id="156" name="Google Shape;156;p6" descr="Patrón de fondo&#10;&#10;Descripción generada automáticamente"/>
          <p:cNvPicPr preferRelativeResize="0"/>
          <p:nvPr/>
        </p:nvPicPr>
        <p:blipFill rotWithShape="1">
          <a:blip r:embed="rId4">
            <a:alphaModFix/>
          </a:blip>
          <a:srcRect/>
          <a:stretch/>
        </p:blipFill>
        <p:spPr>
          <a:xfrm rot="10800000">
            <a:off x="71573" y="74603"/>
            <a:ext cx="992845" cy="1955209"/>
          </a:xfrm>
          <a:prstGeom prst="rect">
            <a:avLst/>
          </a:prstGeom>
          <a:noFill/>
          <a:ln>
            <a:noFill/>
          </a:ln>
        </p:spPr>
      </p:pic>
      <p:sp>
        <p:nvSpPr>
          <p:cNvPr id="157" name="Google Shape;157;p6"/>
          <p:cNvSpPr txBox="1"/>
          <p:nvPr/>
        </p:nvSpPr>
        <p:spPr>
          <a:xfrm>
            <a:off x="221456" y="477203"/>
            <a:ext cx="8922600" cy="4386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AR" sz="2400" b="0" i="0" u="none" strike="noStrike" cap="none">
                <a:solidFill>
                  <a:srgbClr val="7F4EBD"/>
                </a:solidFill>
                <a:latin typeface="Calibri"/>
                <a:ea typeface="Calibri"/>
                <a:cs typeface="Calibri"/>
                <a:sym typeface="Calibri"/>
              </a:rPr>
              <a:t>Random Forest</a:t>
            </a:r>
            <a:endParaRPr sz="2400" b="0" i="0" u="none" strike="noStrike" cap="none">
              <a:solidFill>
                <a:srgbClr val="7F4EBD"/>
              </a:solidFill>
              <a:latin typeface="Calibri"/>
              <a:ea typeface="Calibri"/>
              <a:cs typeface="Calibri"/>
              <a:sym typeface="Calibri"/>
            </a:endParaRPr>
          </a:p>
        </p:txBody>
      </p:sp>
      <p:sp>
        <p:nvSpPr>
          <p:cNvPr id="158" name="Google Shape;158;p6"/>
          <p:cNvSpPr/>
          <p:nvPr/>
        </p:nvSpPr>
        <p:spPr>
          <a:xfrm>
            <a:off x="293227" y="898640"/>
            <a:ext cx="4318800" cy="34200"/>
          </a:xfrm>
          <a:prstGeom prst="rect">
            <a:avLst/>
          </a:prstGeom>
          <a:solidFill>
            <a:srgbClr val="7F4EBD"/>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159" name="Google Shape;159;p6"/>
          <p:cNvSpPr txBox="1"/>
          <p:nvPr/>
        </p:nvSpPr>
        <p:spPr>
          <a:xfrm>
            <a:off x="293227" y="1052208"/>
            <a:ext cx="5231915" cy="2392613"/>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s-AR" sz="1600" b="0" i="0" u="none" strike="noStrike" cap="none" dirty="0">
                <a:solidFill>
                  <a:srgbClr val="3F3F3F"/>
                </a:solidFill>
                <a:latin typeface="Calibri"/>
                <a:ea typeface="Calibri"/>
                <a:cs typeface="Calibri"/>
                <a:sym typeface="Calibri"/>
              </a:rPr>
              <a:t>Sobre un conjunto de datos – </a:t>
            </a:r>
            <a:r>
              <a:rPr lang="es-AR" sz="1600" b="0" i="0" u="none" strike="noStrike" cap="none" dirty="0" err="1">
                <a:solidFill>
                  <a:srgbClr val="3F3F3F"/>
                </a:solidFill>
                <a:latin typeface="Calibri"/>
                <a:ea typeface="Calibri"/>
                <a:cs typeface="Calibri"/>
                <a:sym typeface="Calibri"/>
              </a:rPr>
              <a:t>Dataset</a:t>
            </a:r>
            <a:r>
              <a:rPr lang="es-AR" sz="1600" b="0" i="0" u="none" strike="noStrike" cap="none" dirty="0">
                <a:solidFill>
                  <a:srgbClr val="3F3F3F"/>
                </a:solidFill>
                <a:latin typeface="Calibri"/>
                <a:ea typeface="Calibri"/>
                <a:cs typeface="Calibri"/>
                <a:sym typeface="Calibri"/>
              </a:rPr>
              <a:t> – se realiza una selección aleatoria de registros (con reposición) creando distintos </a:t>
            </a:r>
            <a:r>
              <a:rPr lang="es-AR" sz="1600" b="0" i="0" u="none" strike="noStrike" cap="none" dirty="0" err="1">
                <a:solidFill>
                  <a:srgbClr val="3F3F3F"/>
                </a:solidFill>
                <a:latin typeface="Calibri"/>
                <a:ea typeface="Calibri"/>
                <a:cs typeface="Calibri"/>
                <a:sym typeface="Calibri"/>
              </a:rPr>
              <a:t>Dataset</a:t>
            </a:r>
            <a:r>
              <a:rPr lang="es-AR" sz="1600" b="0" i="0" u="none" strike="noStrike" cap="none" dirty="0">
                <a:solidFill>
                  <a:srgbClr val="3F3F3F"/>
                </a:solidFill>
                <a:latin typeface="Calibri"/>
                <a:ea typeface="Calibri"/>
                <a:cs typeface="Calibri"/>
                <a:sym typeface="Calibri"/>
              </a:rPr>
              <a:t>.</a:t>
            </a:r>
            <a:endParaRPr lang="es-AR" sz="1600" dirty="0"/>
          </a:p>
          <a:p>
            <a:pPr marL="0" marR="0" lvl="0" indent="0" algn="l" rtl="0">
              <a:lnSpc>
                <a:spcPct val="100000"/>
              </a:lnSpc>
              <a:spcBef>
                <a:spcPts val="0"/>
              </a:spcBef>
              <a:spcAft>
                <a:spcPts val="0"/>
              </a:spcAft>
              <a:buClr>
                <a:srgbClr val="000000"/>
              </a:buClr>
              <a:buSzPts val="1100"/>
              <a:buFont typeface="Arial"/>
              <a:buNone/>
            </a:pPr>
            <a:endParaRPr lang="es-AR" sz="1600" b="0" i="0" u="none" strike="noStrike" cap="none" dirty="0">
              <a:solidFill>
                <a:srgbClr val="3F3F3F"/>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100"/>
              <a:buFont typeface="Arial"/>
              <a:buNone/>
            </a:pPr>
            <a:r>
              <a:rPr lang="es-AR" sz="1600" b="0" i="0" u="none" strike="noStrike" cap="none" dirty="0">
                <a:solidFill>
                  <a:srgbClr val="3F3F3F"/>
                </a:solidFill>
                <a:latin typeface="Calibri"/>
                <a:ea typeface="Calibri"/>
                <a:cs typeface="Calibri"/>
                <a:sym typeface="Calibri"/>
              </a:rPr>
              <a:t>Asimismo, sobre cada uno de esos </a:t>
            </a:r>
            <a:r>
              <a:rPr lang="es-AR" sz="1600" b="0" i="0" u="none" strike="noStrike" cap="none" dirty="0" err="1">
                <a:solidFill>
                  <a:srgbClr val="3F3F3F"/>
                </a:solidFill>
                <a:latin typeface="Calibri"/>
                <a:ea typeface="Calibri"/>
                <a:cs typeface="Calibri"/>
                <a:sym typeface="Calibri"/>
              </a:rPr>
              <a:t>Daset</a:t>
            </a:r>
            <a:r>
              <a:rPr lang="es-AR" sz="1600" b="0" i="0" u="none" strike="noStrike" cap="none" dirty="0">
                <a:solidFill>
                  <a:srgbClr val="3F3F3F"/>
                </a:solidFill>
                <a:latin typeface="Calibri"/>
                <a:ea typeface="Calibri"/>
                <a:cs typeface="Calibri"/>
                <a:sym typeface="Calibri"/>
              </a:rPr>
              <a:t> se seleccionan variables al azar para construir los Árboles de decisión. </a:t>
            </a:r>
            <a:endParaRPr lang="es-AR" sz="1600" dirty="0"/>
          </a:p>
          <a:p>
            <a:pPr marL="0" marR="0" lvl="0" indent="0" algn="l" rtl="0">
              <a:lnSpc>
                <a:spcPct val="100000"/>
              </a:lnSpc>
              <a:spcBef>
                <a:spcPts val="0"/>
              </a:spcBef>
              <a:spcAft>
                <a:spcPts val="0"/>
              </a:spcAft>
              <a:buClr>
                <a:srgbClr val="000000"/>
              </a:buClr>
              <a:buSzPts val="1100"/>
              <a:buFont typeface="Arial"/>
              <a:buNone/>
            </a:pPr>
            <a:endParaRPr lang="es-AR" sz="1600" b="0" i="0" u="none" strike="noStrike" cap="none" dirty="0">
              <a:solidFill>
                <a:srgbClr val="3F3F3F"/>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100"/>
              <a:buFont typeface="Arial"/>
              <a:buNone/>
            </a:pPr>
            <a:r>
              <a:rPr lang="es-AR" sz="1600" b="0" i="0" u="none" strike="noStrike" cap="none" dirty="0">
                <a:solidFill>
                  <a:srgbClr val="3F3F3F"/>
                </a:solidFill>
                <a:latin typeface="Calibri"/>
                <a:ea typeface="Calibri"/>
                <a:cs typeface="Calibri"/>
                <a:sym typeface="Calibri"/>
              </a:rPr>
              <a:t>De esta manera se construyen X cantidad de Árboles cada uno con una composición distinta de datos y de variables. </a:t>
            </a:r>
            <a:endParaRPr lang="es-AR" sz="1600" dirty="0"/>
          </a:p>
        </p:txBody>
      </p:sp>
      <p:pic>
        <p:nvPicPr>
          <p:cNvPr id="7" name="Google Shape;158;p27" descr="Imagen que contiene Logotipo&#10;&#10;Descripción generada automáticamente">
            <a:extLst>
              <a:ext uri="{FF2B5EF4-FFF2-40B4-BE49-F238E27FC236}">
                <a16:creationId xmlns:a16="http://schemas.microsoft.com/office/drawing/2014/main" id="{41AF317E-9423-270A-7A0D-93A435F2365B}"/>
              </a:ext>
            </a:extLst>
          </p:cNvPr>
          <p:cNvPicPr preferRelativeResize="0"/>
          <p:nvPr/>
        </p:nvPicPr>
        <p:blipFill rotWithShape="1">
          <a:blip r:embed="rId5">
            <a:alphaModFix amt="50000"/>
          </a:blip>
          <a:srcRect/>
          <a:stretch/>
        </p:blipFill>
        <p:spPr>
          <a:xfrm>
            <a:off x="4201086" y="4274448"/>
            <a:ext cx="1677454" cy="620709"/>
          </a:xfrm>
          <a:prstGeom prst="rect">
            <a:avLst/>
          </a:prstGeom>
          <a:noFill/>
          <a:ln>
            <a:noFill/>
          </a:ln>
        </p:spPr>
      </p:pic>
      <p:pic>
        <p:nvPicPr>
          <p:cNvPr id="8" name="Google Shape;159;p27">
            <a:extLst>
              <a:ext uri="{FF2B5EF4-FFF2-40B4-BE49-F238E27FC236}">
                <a16:creationId xmlns:a16="http://schemas.microsoft.com/office/drawing/2014/main" id="{B18FDD15-635C-6A20-B3DB-730E50B09ADC}"/>
              </a:ext>
            </a:extLst>
          </p:cNvPr>
          <p:cNvPicPr preferRelativeResize="0"/>
          <p:nvPr/>
        </p:nvPicPr>
        <p:blipFill rotWithShape="1">
          <a:blip r:embed="rId6">
            <a:alphaModFix amt="51000"/>
          </a:blip>
          <a:srcRect/>
          <a:stretch/>
        </p:blipFill>
        <p:spPr>
          <a:xfrm>
            <a:off x="1136660" y="4344051"/>
            <a:ext cx="582236" cy="513665"/>
          </a:xfrm>
          <a:prstGeom prst="rect">
            <a:avLst/>
          </a:prstGeom>
          <a:noFill/>
          <a:ln>
            <a:noFill/>
          </a:ln>
        </p:spPr>
      </p:pic>
      <p:pic>
        <p:nvPicPr>
          <p:cNvPr id="9" name="Google Shape;160;p27">
            <a:extLst>
              <a:ext uri="{FF2B5EF4-FFF2-40B4-BE49-F238E27FC236}">
                <a16:creationId xmlns:a16="http://schemas.microsoft.com/office/drawing/2014/main" id="{4C183557-560A-9BD7-4F73-5E274F27FEB3}"/>
              </a:ext>
            </a:extLst>
          </p:cNvPr>
          <p:cNvPicPr preferRelativeResize="0"/>
          <p:nvPr/>
        </p:nvPicPr>
        <p:blipFill rotWithShape="1">
          <a:blip r:embed="rId7">
            <a:alphaModFix amt="50000"/>
          </a:blip>
          <a:srcRect/>
          <a:stretch/>
        </p:blipFill>
        <p:spPr>
          <a:xfrm>
            <a:off x="2081486" y="4397573"/>
            <a:ext cx="1913515" cy="406622"/>
          </a:xfrm>
          <a:prstGeom prst="rect">
            <a:avLst/>
          </a:prstGeom>
          <a:noFill/>
          <a:ln>
            <a:noFill/>
          </a:ln>
        </p:spPr>
      </p:pic>
      <p:pic>
        <p:nvPicPr>
          <p:cNvPr id="10" name="Google Shape;161;p27">
            <a:extLst>
              <a:ext uri="{FF2B5EF4-FFF2-40B4-BE49-F238E27FC236}">
                <a16:creationId xmlns:a16="http://schemas.microsoft.com/office/drawing/2014/main" id="{CCB7F4B6-AB30-FA2F-E9E8-3A2771701A9D}"/>
              </a:ext>
            </a:extLst>
          </p:cNvPr>
          <p:cNvPicPr preferRelativeResize="0"/>
          <p:nvPr/>
        </p:nvPicPr>
        <p:blipFill rotWithShape="1">
          <a:blip r:embed="rId8">
            <a:alphaModFix amt="50000"/>
          </a:blip>
          <a:srcRect/>
          <a:stretch/>
        </p:blipFill>
        <p:spPr>
          <a:xfrm>
            <a:off x="6084625" y="4274448"/>
            <a:ext cx="1495334" cy="811134"/>
          </a:xfrm>
          <a:prstGeom prst="rect">
            <a:avLst/>
          </a:prstGeom>
          <a:noFill/>
          <a:ln>
            <a:noFill/>
          </a:ln>
        </p:spPr>
      </p:pic>
      <p:pic>
        <p:nvPicPr>
          <p:cNvPr id="11" name="Google Shape;195;p29" descr="Código QR&#10;&#10;Descripción generada automáticamente">
            <a:extLst>
              <a:ext uri="{FF2B5EF4-FFF2-40B4-BE49-F238E27FC236}">
                <a16:creationId xmlns:a16="http://schemas.microsoft.com/office/drawing/2014/main" id="{9864736E-8513-5825-5D5B-72D17C39539F}"/>
              </a:ext>
            </a:extLst>
          </p:cNvPr>
          <p:cNvPicPr preferRelativeResize="0"/>
          <p:nvPr/>
        </p:nvPicPr>
        <p:blipFill rotWithShape="1">
          <a:blip r:embed="rId7">
            <a:alphaModFix amt="35000"/>
          </a:blip>
          <a:srcRect/>
          <a:stretch/>
        </p:blipFill>
        <p:spPr>
          <a:xfrm>
            <a:off x="8285028" y="123231"/>
            <a:ext cx="718457" cy="152672"/>
          </a:xfrm>
          <a:prstGeom prst="rect">
            <a:avLst/>
          </a:prstGeom>
          <a:noFill/>
          <a:ln>
            <a:noFill/>
          </a:ln>
        </p:spPr>
      </p:pic>
      <p:pic>
        <p:nvPicPr>
          <p:cNvPr id="1026" name="Picture 2" descr="8 Random Forest | Modelos Predictivos">
            <a:extLst>
              <a:ext uri="{FF2B5EF4-FFF2-40B4-BE49-F238E27FC236}">
                <a16:creationId xmlns:a16="http://schemas.microsoft.com/office/drawing/2014/main" id="{FF260667-2205-452B-90BF-09EF0F7A380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25142" y="1318403"/>
            <a:ext cx="3525680" cy="1823438"/>
          </a:xfrm>
          <a:prstGeom prst="rect">
            <a:avLst/>
          </a:prstGeom>
          <a:noFill/>
          <a:extLst>
            <a:ext uri="{909E8E84-426E-40DD-AFC4-6F175D3DCCD1}">
              <a14:hiddenFill xmlns:a14="http://schemas.microsoft.com/office/drawing/2010/main">
                <a:solidFill>
                  <a:srgbClr val="FFFFFF"/>
                </a:solidFill>
              </a14:hiddenFill>
            </a:ext>
          </a:extLst>
        </p:spPr>
      </p:pic>
      <p:sp>
        <p:nvSpPr>
          <p:cNvPr id="14" name="CuadroTexto 13">
            <a:extLst>
              <a:ext uri="{FF2B5EF4-FFF2-40B4-BE49-F238E27FC236}">
                <a16:creationId xmlns:a16="http://schemas.microsoft.com/office/drawing/2014/main" id="{292DFCDD-52BD-0966-194F-21B04B0E3518}"/>
              </a:ext>
            </a:extLst>
          </p:cNvPr>
          <p:cNvSpPr txBox="1"/>
          <p:nvPr/>
        </p:nvSpPr>
        <p:spPr>
          <a:xfrm>
            <a:off x="293227" y="3188016"/>
            <a:ext cx="8782029" cy="800219"/>
          </a:xfrm>
          <a:prstGeom prst="rect">
            <a:avLst/>
          </a:prstGeom>
          <a:noFill/>
        </p:spPr>
        <p:txBody>
          <a:bodyPr wrap="square">
            <a:spAutoFit/>
          </a:bodyPr>
          <a:lstStyle/>
          <a:p>
            <a:pPr marL="0" marR="0" lvl="0" indent="0" algn="l" rtl="0">
              <a:lnSpc>
                <a:spcPct val="100000"/>
              </a:lnSpc>
              <a:spcBef>
                <a:spcPts val="0"/>
              </a:spcBef>
              <a:spcAft>
                <a:spcPts val="0"/>
              </a:spcAft>
              <a:buClr>
                <a:srgbClr val="000000"/>
              </a:buClr>
              <a:buSzPts val="1100"/>
              <a:buFont typeface="Arial"/>
              <a:buNone/>
            </a:pPr>
            <a:endParaRPr lang="es-AR" sz="1400" b="0" i="0" u="none" strike="noStrike" cap="none" dirty="0">
              <a:solidFill>
                <a:srgbClr val="3F3F3F"/>
              </a:solidFill>
              <a:latin typeface="Calibri"/>
              <a:ea typeface="Calibri"/>
              <a:cs typeface="Calibri"/>
              <a:sym typeface="Calibri"/>
            </a:endParaRPr>
          </a:p>
          <a:p>
            <a:pPr>
              <a:buSzPts val="1100"/>
            </a:pPr>
            <a:r>
              <a:rPr lang="es-AR" sz="1600" dirty="0">
                <a:solidFill>
                  <a:srgbClr val="3F3F3F"/>
                </a:solidFill>
                <a:latin typeface="Calibri"/>
                <a:cs typeface="Calibri"/>
                <a:sym typeface="Calibri"/>
              </a:rPr>
              <a:t>Al darle datos nuevos, cada Árbol realiza una predicción: en caso de Clasificación la predicción con más votos será la seleccionada, en el caso de una Regresión el promedio. </a:t>
            </a:r>
          </a:p>
        </p:txBody>
      </p:sp>
      <p:sp>
        <p:nvSpPr>
          <p:cNvPr id="15" name="Google Shape;149;p5">
            <a:extLst>
              <a:ext uri="{FF2B5EF4-FFF2-40B4-BE49-F238E27FC236}">
                <a16:creationId xmlns:a16="http://schemas.microsoft.com/office/drawing/2014/main" id="{1D059A0D-D9AD-0F7B-C982-15AD5DC52F5B}"/>
              </a:ext>
            </a:extLst>
          </p:cNvPr>
          <p:cNvSpPr txBox="1"/>
          <p:nvPr/>
        </p:nvSpPr>
        <p:spPr>
          <a:xfrm>
            <a:off x="6565888" y="3115698"/>
            <a:ext cx="2990631" cy="461624"/>
          </a:xfrm>
          <a:prstGeom prst="rect">
            <a:avLst/>
          </a:prstGeom>
          <a:noFill/>
          <a:ln>
            <a:noFill/>
          </a:ln>
        </p:spPr>
        <p:txBody>
          <a:bodyPr spcFirstLastPara="1" wrap="square" lIns="91425" tIns="45700" rIns="91425" bIns="45700" anchor="t" anchorCtr="0">
            <a:spAutoFit/>
          </a:bodyPr>
          <a:lstStyle/>
          <a:p>
            <a:pPr marL="0" lvl="0" indent="0" algn="l" rtl="0">
              <a:lnSpc>
                <a:spcPct val="100000"/>
              </a:lnSpc>
              <a:spcBef>
                <a:spcPts val="0"/>
              </a:spcBef>
              <a:spcAft>
                <a:spcPts val="0"/>
              </a:spcAft>
              <a:buSzPts val="1100"/>
              <a:buNone/>
            </a:pPr>
            <a:r>
              <a:rPr lang="es-AR" sz="800" b="0" i="0" u="none" strike="noStrike" cap="none" dirty="0">
                <a:solidFill>
                  <a:srgbClr val="000000"/>
                </a:solidFill>
                <a:latin typeface="Calibri"/>
                <a:ea typeface="Calibri"/>
                <a:cs typeface="Calibri"/>
                <a:sym typeface="Calibri"/>
              </a:rPr>
              <a:t>Fuente: </a:t>
            </a:r>
            <a:r>
              <a:rPr lang="es-AR" sz="800" dirty="0"/>
              <a:t>https://fhernanb.github.io/libro_mod_pred/rand-forests.html</a:t>
            </a:r>
          </a:p>
          <a:p>
            <a:pPr marL="0" marR="0" lvl="0" indent="0" algn="l" rtl="0">
              <a:lnSpc>
                <a:spcPct val="100000"/>
              </a:lnSpc>
              <a:spcBef>
                <a:spcPts val="0"/>
              </a:spcBef>
              <a:spcAft>
                <a:spcPts val="0"/>
              </a:spcAft>
              <a:buNone/>
            </a:pPr>
            <a:r>
              <a:rPr lang="es-AR" sz="800" b="0" i="0" u="none" strike="noStrike" cap="none" dirty="0">
                <a:solidFill>
                  <a:srgbClr val="000000"/>
                </a:solidFill>
                <a:latin typeface="Calibri"/>
                <a:ea typeface="Calibri"/>
                <a:cs typeface="Calibri"/>
                <a:sym typeface="Calibri"/>
              </a:rPr>
              <a:t> </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pic>
        <p:nvPicPr>
          <p:cNvPr id="164" name="Google Shape;164;p7" descr="Patrón de fondo&#10;&#10;Descripción generada automáticamente"/>
          <p:cNvPicPr preferRelativeResize="0"/>
          <p:nvPr/>
        </p:nvPicPr>
        <p:blipFill rotWithShape="1">
          <a:blip r:embed="rId3">
            <a:alphaModFix/>
          </a:blip>
          <a:srcRect/>
          <a:stretch/>
        </p:blipFill>
        <p:spPr>
          <a:xfrm rot="10800000">
            <a:off x="71573" y="74603"/>
            <a:ext cx="992845" cy="1955209"/>
          </a:xfrm>
          <a:prstGeom prst="rect">
            <a:avLst/>
          </a:prstGeom>
          <a:noFill/>
          <a:ln>
            <a:noFill/>
          </a:ln>
        </p:spPr>
      </p:pic>
      <p:sp>
        <p:nvSpPr>
          <p:cNvPr id="165" name="Google Shape;165;p7"/>
          <p:cNvSpPr txBox="1"/>
          <p:nvPr/>
        </p:nvSpPr>
        <p:spPr>
          <a:xfrm>
            <a:off x="243062" y="932840"/>
            <a:ext cx="8829366" cy="4106332"/>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400" b="0" i="0" u="none" strike="noStrike" cap="none" dirty="0">
              <a:solidFill>
                <a:srgbClr val="3F3F3F"/>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100"/>
              <a:buFont typeface="Arial"/>
              <a:buNone/>
            </a:pPr>
            <a:r>
              <a:rPr lang="es-AR" sz="1800" b="0" i="0" u="none" strike="noStrike" cap="none" dirty="0">
                <a:solidFill>
                  <a:srgbClr val="3F3F3F"/>
                </a:solidFill>
                <a:latin typeface="Calibri"/>
                <a:ea typeface="Calibri"/>
                <a:cs typeface="Calibri"/>
                <a:sym typeface="Calibri"/>
              </a:rPr>
              <a:t>Vídeo</a:t>
            </a:r>
            <a:endParaRPr dirty="0"/>
          </a:p>
          <a:p>
            <a:pPr marL="285750" marR="0" lvl="0" indent="-285750" algn="l" rtl="0">
              <a:lnSpc>
                <a:spcPct val="100000"/>
              </a:lnSpc>
              <a:spcBef>
                <a:spcPts val="0"/>
              </a:spcBef>
              <a:spcAft>
                <a:spcPts val="0"/>
              </a:spcAft>
              <a:buClr>
                <a:srgbClr val="000000"/>
              </a:buClr>
              <a:buSzPts val="1100"/>
              <a:buFont typeface="Arial"/>
              <a:buChar char="•"/>
            </a:pPr>
            <a:r>
              <a:rPr lang="es-AR" sz="1400" b="0" i="0" u="sng" strike="noStrike" cap="none" dirty="0">
                <a:solidFill>
                  <a:srgbClr val="3F3F3F"/>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https://www.youtube.com/watch?v=v6VJ2RO66Ag</a:t>
            </a:r>
            <a:endParaRPr lang="es-AR" sz="1400" b="0" i="0" u="sng" strike="noStrike" cap="none" dirty="0">
              <a:solidFill>
                <a:srgbClr val="3F3F3F"/>
              </a:solidFill>
              <a:latin typeface="Calibri"/>
              <a:ea typeface="Calibri"/>
              <a:cs typeface="Calibri"/>
              <a:sym typeface="Calibri"/>
            </a:endParaRPr>
          </a:p>
          <a:p>
            <a:pPr marL="285750" marR="0" lvl="0" indent="-285750" algn="l" rtl="0">
              <a:lnSpc>
                <a:spcPct val="100000"/>
              </a:lnSpc>
              <a:spcBef>
                <a:spcPts val="0"/>
              </a:spcBef>
              <a:spcAft>
                <a:spcPts val="0"/>
              </a:spcAft>
              <a:buClr>
                <a:srgbClr val="000000"/>
              </a:buClr>
              <a:buSzPts val="1100"/>
              <a:buFont typeface="Arial"/>
              <a:buChar char="•"/>
            </a:pPr>
            <a:endParaRPr sz="1800" b="0" i="0" u="none" strike="noStrike" cap="none" dirty="0">
              <a:solidFill>
                <a:srgbClr val="3F3F3F"/>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100"/>
              <a:buFont typeface="Arial"/>
              <a:buNone/>
            </a:pPr>
            <a:r>
              <a:rPr lang="es-AR" sz="1800" b="0" i="0" u="none" strike="noStrike" cap="none" dirty="0">
                <a:solidFill>
                  <a:srgbClr val="3F3F3F"/>
                </a:solidFill>
                <a:latin typeface="Calibri"/>
                <a:ea typeface="Calibri"/>
                <a:cs typeface="Calibri"/>
                <a:sym typeface="Calibri"/>
              </a:rPr>
              <a:t>Documentación </a:t>
            </a:r>
            <a:r>
              <a:rPr lang="es-AR" sz="1800" b="0" i="0" u="none" strike="noStrike" cap="none" dirty="0" err="1">
                <a:solidFill>
                  <a:srgbClr val="3F3F3F"/>
                </a:solidFill>
                <a:latin typeface="Calibri"/>
                <a:ea typeface="Calibri"/>
                <a:cs typeface="Calibri"/>
                <a:sym typeface="Calibri"/>
              </a:rPr>
              <a:t>Scikit-Learn</a:t>
            </a:r>
            <a:endParaRPr sz="1800" b="0" i="0" u="none" strike="noStrike" cap="none" dirty="0">
              <a:solidFill>
                <a:srgbClr val="3F3F3F"/>
              </a:solidFill>
              <a:latin typeface="Calibri"/>
              <a:ea typeface="Calibri"/>
              <a:cs typeface="Calibri"/>
              <a:sym typeface="Calibri"/>
            </a:endParaRPr>
          </a:p>
          <a:p>
            <a:pPr marL="285750" marR="0" lvl="0" indent="-285750" algn="l" rtl="0">
              <a:lnSpc>
                <a:spcPct val="100000"/>
              </a:lnSpc>
              <a:spcBef>
                <a:spcPts val="0"/>
              </a:spcBef>
              <a:spcAft>
                <a:spcPts val="0"/>
              </a:spcAft>
              <a:buClr>
                <a:srgbClr val="000000"/>
              </a:buClr>
              <a:buSzPts val="1100"/>
              <a:buFont typeface="Arial"/>
              <a:buChar char="•"/>
            </a:pPr>
            <a:r>
              <a:rPr lang="es-AR" sz="1400" b="0" i="0" u="sng" strike="noStrike" cap="none" dirty="0">
                <a:solidFill>
                  <a:srgbClr val="3F3F3F"/>
                </a:solidFill>
                <a:latin typeface="Calibri"/>
                <a:ea typeface="Calibri"/>
                <a:cs typeface="Calibri"/>
                <a:sym typeface="Calibri"/>
                <a:hlinkClick r:id="rId5">
                  <a:extLst>
                    <a:ext uri="{A12FA001-AC4F-418D-AE19-62706E023703}">
                      <ahyp:hlinkClr xmlns:ahyp="http://schemas.microsoft.com/office/drawing/2018/hyperlinkcolor" val="tx"/>
                    </a:ext>
                  </a:extLst>
                </a:hlinkClick>
              </a:rPr>
              <a:t>https://scikit-learn.org/stable/modules/generated/sklearn.ensemble.RandomForestClassifier.html</a:t>
            </a:r>
            <a:endParaRPr dirty="0">
              <a:solidFill>
                <a:srgbClr val="3F3F3F"/>
              </a:solidFill>
              <a:latin typeface="Calibri"/>
              <a:ea typeface="Calibri"/>
              <a:cs typeface="Calibri"/>
              <a:sym typeface="Calibri"/>
            </a:endParaRPr>
          </a:p>
          <a:p>
            <a:pPr marL="285750" marR="0" lvl="0" indent="-304800" algn="l" rtl="0">
              <a:lnSpc>
                <a:spcPct val="100000"/>
              </a:lnSpc>
              <a:spcBef>
                <a:spcPts val="0"/>
              </a:spcBef>
              <a:spcAft>
                <a:spcPts val="0"/>
              </a:spcAft>
              <a:buClr>
                <a:srgbClr val="3F3F3F"/>
              </a:buClr>
              <a:buSzPts val="1400"/>
              <a:buFont typeface="Calibri"/>
              <a:buChar char="•"/>
            </a:pPr>
            <a:r>
              <a:rPr lang="es-AR" u="sng" dirty="0">
                <a:solidFill>
                  <a:schemeClr val="hlink"/>
                </a:solidFill>
                <a:latin typeface="Calibri"/>
                <a:ea typeface="Calibri"/>
                <a:cs typeface="Calibri"/>
                <a:sym typeface="Calibri"/>
                <a:hlinkClick r:id="rId6"/>
              </a:rPr>
              <a:t>https://scikit-learn.org/stable/modules/generated/sklearn.ensemble.RandomForestRegressor.html</a:t>
            </a:r>
            <a:endParaRPr dirty="0">
              <a:solidFill>
                <a:srgbClr val="3F3F3F"/>
              </a:solidFill>
              <a:latin typeface="Calibri"/>
              <a:ea typeface="Calibri"/>
              <a:cs typeface="Calibri"/>
              <a:sym typeface="Calibri"/>
            </a:endParaRPr>
          </a:p>
          <a:p>
            <a:pPr marL="0" marR="0" lvl="0" indent="0" algn="l" rtl="0">
              <a:lnSpc>
                <a:spcPct val="100000"/>
              </a:lnSpc>
              <a:spcBef>
                <a:spcPts val="0"/>
              </a:spcBef>
              <a:spcAft>
                <a:spcPts val="0"/>
              </a:spcAft>
              <a:buNone/>
            </a:pPr>
            <a:endParaRPr sz="1400" b="0" i="0" u="none" strike="noStrike" cap="none" dirty="0">
              <a:solidFill>
                <a:srgbClr val="3F3F3F"/>
              </a:solidFill>
              <a:latin typeface="Calibri"/>
              <a:ea typeface="Calibri"/>
              <a:cs typeface="Calibri"/>
              <a:sym typeface="Calibri"/>
            </a:endParaRPr>
          </a:p>
          <a:p>
            <a:pPr marL="0" marR="0" lvl="0" indent="0" algn="l" rtl="0">
              <a:lnSpc>
                <a:spcPct val="100000"/>
              </a:lnSpc>
              <a:spcBef>
                <a:spcPts val="0"/>
              </a:spcBef>
              <a:spcAft>
                <a:spcPts val="0"/>
              </a:spcAft>
              <a:buNone/>
            </a:pPr>
            <a:r>
              <a:rPr lang="es-AR" sz="1800" b="0" i="0" u="none" strike="noStrike" cap="none" dirty="0">
                <a:solidFill>
                  <a:srgbClr val="3F3F3F"/>
                </a:solidFill>
                <a:latin typeface="Calibri"/>
                <a:ea typeface="Calibri"/>
                <a:cs typeface="Calibri"/>
                <a:sym typeface="Calibri"/>
              </a:rPr>
              <a:t>Adicional</a:t>
            </a:r>
            <a:endParaRPr dirty="0"/>
          </a:p>
          <a:p>
            <a:pPr marL="285750" marR="0" lvl="0" indent="-285750" algn="l" rtl="0">
              <a:lnSpc>
                <a:spcPct val="100000"/>
              </a:lnSpc>
              <a:spcBef>
                <a:spcPts val="0"/>
              </a:spcBef>
              <a:spcAft>
                <a:spcPts val="0"/>
              </a:spcAft>
              <a:buClr>
                <a:srgbClr val="000000"/>
              </a:buClr>
              <a:buSzPts val="1100"/>
              <a:buFont typeface="Arial"/>
              <a:buChar char="•"/>
            </a:pPr>
            <a:r>
              <a:rPr lang="es-AR" sz="1400" b="0" i="0" u="sng" strike="noStrike" cap="none" dirty="0">
                <a:solidFill>
                  <a:srgbClr val="3F3F3F"/>
                </a:solidFill>
                <a:latin typeface="Calibri"/>
                <a:ea typeface="Calibri"/>
                <a:cs typeface="Calibri"/>
                <a:sym typeface="Calibri"/>
                <a:hlinkClick r:id="rId7">
                  <a:extLst>
                    <a:ext uri="{A12FA001-AC4F-418D-AE19-62706E023703}">
                      <ahyp:hlinkClr xmlns:ahyp="http://schemas.microsoft.com/office/drawing/2018/hyperlinkcolor" val="tx"/>
                    </a:ext>
                  </a:extLst>
                </a:hlinkClick>
              </a:rPr>
              <a:t>https://www.youtube.com/watch?v=J4Wdy0Wc_xQ</a:t>
            </a:r>
            <a:r>
              <a:rPr lang="es-AR" sz="1400" b="0" i="0" u="none" strike="noStrike" cap="none" dirty="0">
                <a:solidFill>
                  <a:srgbClr val="3F3F3F"/>
                </a:solidFill>
                <a:latin typeface="Calibri"/>
                <a:ea typeface="Calibri"/>
                <a:cs typeface="Calibri"/>
                <a:sym typeface="Calibri"/>
              </a:rPr>
              <a:t> </a:t>
            </a:r>
            <a:endParaRPr dirty="0"/>
          </a:p>
          <a:p>
            <a:pPr marL="285750" marR="0" lvl="0" indent="-285750" algn="l" rtl="0">
              <a:lnSpc>
                <a:spcPct val="100000"/>
              </a:lnSpc>
              <a:spcBef>
                <a:spcPts val="0"/>
              </a:spcBef>
              <a:spcAft>
                <a:spcPts val="0"/>
              </a:spcAft>
              <a:buClr>
                <a:srgbClr val="000000"/>
              </a:buClr>
              <a:buSzPts val="1100"/>
              <a:buFont typeface="Arial"/>
              <a:buChar char="•"/>
            </a:pPr>
            <a:r>
              <a:rPr lang="es-AR" sz="1400" b="0" i="0" u="sng" strike="noStrike" cap="none" dirty="0">
                <a:solidFill>
                  <a:srgbClr val="3F3F3F"/>
                </a:solidFill>
                <a:latin typeface="Calibri"/>
                <a:ea typeface="Calibri"/>
                <a:cs typeface="Calibri"/>
                <a:sym typeface="Calibri"/>
                <a:hlinkClick r:id="rId8">
                  <a:extLst>
                    <a:ext uri="{A12FA001-AC4F-418D-AE19-62706E023703}">
                      <ahyp:hlinkClr xmlns:ahyp="http://schemas.microsoft.com/office/drawing/2018/hyperlinkcolor" val="tx"/>
                    </a:ext>
                  </a:extLst>
                </a:hlinkClick>
              </a:rPr>
              <a:t>https://towardsdatascience.com/ensemble-methods-bagging-boosting-and-stacking-c9214a10a205</a:t>
            </a:r>
            <a:endParaRPr sz="1400" b="0" i="0" u="none" strike="noStrike" cap="none" dirty="0">
              <a:solidFill>
                <a:srgbClr val="3F3F3F"/>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100"/>
              <a:buFont typeface="Arial"/>
              <a:buNone/>
            </a:pPr>
            <a:endParaRPr sz="1400" b="0" i="0" u="none" strike="noStrike" cap="none" dirty="0">
              <a:solidFill>
                <a:srgbClr val="3F3F3F"/>
              </a:solidFill>
              <a:latin typeface="Calibri"/>
              <a:ea typeface="Calibri"/>
              <a:cs typeface="Calibri"/>
              <a:sym typeface="Calibri"/>
            </a:endParaRPr>
          </a:p>
        </p:txBody>
      </p:sp>
      <p:pic>
        <p:nvPicPr>
          <p:cNvPr id="166" name="Google Shape;166;p7" descr="Gráfico, Gráfico de líneas&#10;&#10;Descripción generada automáticamente"/>
          <p:cNvPicPr preferRelativeResize="0"/>
          <p:nvPr/>
        </p:nvPicPr>
        <p:blipFill rotWithShape="1">
          <a:blip r:embed="rId9">
            <a:alphaModFix amt="50000"/>
          </a:blip>
          <a:srcRect/>
          <a:stretch/>
        </p:blipFill>
        <p:spPr>
          <a:xfrm>
            <a:off x="7258049" y="4313585"/>
            <a:ext cx="1792773" cy="739216"/>
          </a:xfrm>
          <a:prstGeom prst="rect">
            <a:avLst/>
          </a:prstGeom>
          <a:noFill/>
          <a:ln>
            <a:noFill/>
          </a:ln>
        </p:spPr>
      </p:pic>
      <p:sp>
        <p:nvSpPr>
          <p:cNvPr id="167" name="Google Shape;167;p7"/>
          <p:cNvSpPr txBox="1"/>
          <p:nvPr/>
        </p:nvSpPr>
        <p:spPr>
          <a:xfrm>
            <a:off x="221456" y="477203"/>
            <a:ext cx="8922600" cy="4386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r>
              <a:rPr lang="es-AR" sz="2400" b="0" i="0" u="none" strike="noStrike" cap="none">
                <a:solidFill>
                  <a:srgbClr val="7F4EBD"/>
                </a:solidFill>
                <a:latin typeface="Calibri"/>
                <a:ea typeface="Calibri"/>
                <a:cs typeface="Calibri"/>
                <a:sym typeface="Calibri"/>
              </a:rPr>
              <a:t>Random Forest</a:t>
            </a:r>
            <a:endParaRPr/>
          </a:p>
        </p:txBody>
      </p:sp>
      <p:sp>
        <p:nvSpPr>
          <p:cNvPr id="168" name="Google Shape;168;p7"/>
          <p:cNvSpPr/>
          <p:nvPr/>
        </p:nvSpPr>
        <p:spPr>
          <a:xfrm>
            <a:off x="293227" y="898640"/>
            <a:ext cx="4318800" cy="34200"/>
          </a:xfrm>
          <a:prstGeom prst="rect">
            <a:avLst/>
          </a:prstGeom>
          <a:solidFill>
            <a:srgbClr val="7F4EBD"/>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pic>
        <p:nvPicPr>
          <p:cNvPr id="7" name="Google Shape;158;p27" descr="Imagen que contiene Logotipo&#10;&#10;Descripción generada automáticamente">
            <a:extLst>
              <a:ext uri="{FF2B5EF4-FFF2-40B4-BE49-F238E27FC236}">
                <a16:creationId xmlns:a16="http://schemas.microsoft.com/office/drawing/2014/main" id="{33FE7D1F-6BBC-77E8-36DF-2432EDFC81F1}"/>
              </a:ext>
            </a:extLst>
          </p:cNvPr>
          <p:cNvPicPr preferRelativeResize="0"/>
          <p:nvPr/>
        </p:nvPicPr>
        <p:blipFill rotWithShape="1">
          <a:blip r:embed="rId10">
            <a:alphaModFix amt="50000"/>
          </a:blip>
          <a:srcRect/>
          <a:stretch/>
        </p:blipFill>
        <p:spPr>
          <a:xfrm>
            <a:off x="4201086" y="4274448"/>
            <a:ext cx="1677454" cy="620709"/>
          </a:xfrm>
          <a:prstGeom prst="rect">
            <a:avLst/>
          </a:prstGeom>
          <a:noFill/>
          <a:ln>
            <a:noFill/>
          </a:ln>
        </p:spPr>
      </p:pic>
      <p:pic>
        <p:nvPicPr>
          <p:cNvPr id="8" name="Google Shape;159;p27">
            <a:extLst>
              <a:ext uri="{FF2B5EF4-FFF2-40B4-BE49-F238E27FC236}">
                <a16:creationId xmlns:a16="http://schemas.microsoft.com/office/drawing/2014/main" id="{8166605D-9F55-35A2-2C4C-10CD6E0C0003}"/>
              </a:ext>
            </a:extLst>
          </p:cNvPr>
          <p:cNvPicPr preferRelativeResize="0"/>
          <p:nvPr/>
        </p:nvPicPr>
        <p:blipFill rotWithShape="1">
          <a:blip r:embed="rId11">
            <a:alphaModFix amt="51000"/>
          </a:blip>
          <a:srcRect/>
          <a:stretch/>
        </p:blipFill>
        <p:spPr>
          <a:xfrm>
            <a:off x="1136660" y="4344051"/>
            <a:ext cx="582236" cy="513665"/>
          </a:xfrm>
          <a:prstGeom prst="rect">
            <a:avLst/>
          </a:prstGeom>
          <a:noFill/>
          <a:ln>
            <a:noFill/>
          </a:ln>
        </p:spPr>
      </p:pic>
      <p:pic>
        <p:nvPicPr>
          <p:cNvPr id="9" name="Google Shape;160;p27">
            <a:extLst>
              <a:ext uri="{FF2B5EF4-FFF2-40B4-BE49-F238E27FC236}">
                <a16:creationId xmlns:a16="http://schemas.microsoft.com/office/drawing/2014/main" id="{32F1FAAE-23C3-5D5C-DBF8-713C9C5FD9C6}"/>
              </a:ext>
            </a:extLst>
          </p:cNvPr>
          <p:cNvPicPr preferRelativeResize="0"/>
          <p:nvPr/>
        </p:nvPicPr>
        <p:blipFill rotWithShape="1">
          <a:blip r:embed="rId12">
            <a:alphaModFix amt="50000"/>
          </a:blip>
          <a:srcRect/>
          <a:stretch/>
        </p:blipFill>
        <p:spPr>
          <a:xfrm>
            <a:off x="2081486" y="4397573"/>
            <a:ext cx="1913515" cy="406622"/>
          </a:xfrm>
          <a:prstGeom prst="rect">
            <a:avLst/>
          </a:prstGeom>
          <a:noFill/>
          <a:ln>
            <a:noFill/>
          </a:ln>
        </p:spPr>
      </p:pic>
      <p:pic>
        <p:nvPicPr>
          <p:cNvPr id="10" name="Google Shape;161;p27">
            <a:extLst>
              <a:ext uri="{FF2B5EF4-FFF2-40B4-BE49-F238E27FC236}">
                <a16:creationId xmlns:a16="http://schemas.microsoft.com/office/drawing/2014/main" id="{0A432BAB-E7D9-4912-1129-8FECEC2FCE6C}"/>
              </a:ext>
            </a:extLst>
          </p:cNvPr>
          <p:cNvPicPr preferRelativeResize="0"/>
          <p:nvPr/>
        </p:nvPicPr>
        <p:blipFill rotWithShape="1">
          <a:blip r:embed="rId13">
            <a:alphaModFix amt="50000"/>
          </a:blip>
          <a:srcRect/>
          <a:stretch/>
        </p:blipFill>
        <p:spPr>
          <a:xfrm>
            <a:off x="6084625" y="4274448"/>
            <a:ext cx="1495334" cy="811134"/>
          </a:xfrm>
          <a:prstGeom prst="rect">
            <a:avLst/>
          </a:prstGeom>
          <a:noFill/>
          <a:ln>
            <a:noFill/>
          </a:ln>
        </p:spPr>
      </p:pic>
      <p:pic>
        <p:nvPicPr>
          <p:cNvPr id="11" name="Google Shape;195;p29" descr="Código QR&#10;&#10;Descripción generada automáticamente">
            <a:extLst>
              <a:ext uri="{FF2B5EF4-FFF2-40B4-BE49-F238E27FC236}">
                <a16:creationId xmlns:a16="http://schemas.microsoft.com/office/drawing/2014/main" id="{169C25E8-52D4-AD46-56C8-5256275223A2}"/>
              </a:ext>
            </a:extLst>
          </p:cNvPr>
          <p:cNvPicPr preferRelativeResize="0"/>
          <p:nvPr/>
        </p:nvPicPr>
        <p:blipFill rotWithShape="1">
          <a:blip r:embed="rId12">
            <a:alphaModFix amt="35000"/>
          </a:blip>
          <a:srcRect/>
          <a:stretch/>
        </p:blipFill>
        <p:spPr>
          <a:xfrm>
            <a:off x="8285028" y="123231"/>
            <a:ext cx="718457" cy="152672"/>
          </a:xfrm>
          <a:prstGeom prst="rect">
            <a:avLst/>
          </a:prstGeom>
          <a:noFill/>
          <a:ln>
            <a:noFill/>
          </a:ln>
        </p:spPr>
      </p:pic>
    </p:spTree>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TotalTime>
  <Words>513</Words>
  <Application>Microsoft Office PowerPoint</Application>
  <PresentationFormat>Presentación en pantalla (16:9)</PresentationFormat>
  <Paragraphs>44</Paragraphs>
  <Slides>7</Slides>
  <Notes>7</Notes>
  <HiddenSlides>0</HiddenSlides>
  <MMClips>0</MMClips>
  <ScaleCrop>false</ScaleCrop>
  <HeadingPairs>
    <vt:vector size="6" baseType="variant">
      <vt:variant>
        <vt:lpstr>Fuentes usadas</vt:lpstr>
      </vt:variant>
      <vt:variant>
        <vt:i4>2</vt:i4>
      </vt:variant>
      <vt:variant>
        <vt:lpstr>Tema</vt:lpstr>
      </vt:variant>
      <vt:variant>
        <vt:i4>2</vt:i4>
      </vt:variant>
      <vt:variant>
        <vt:lpstr>Títulos de diapositiva</vt:lpstr>
      </vt:variant>
      <vt:variant>
        <vt:i4>7</vt:i4>
      </vt:variant>
    </vt:vector>
  </HeadingPairs>
  <TitlesOfParts>
    <vt:vector size="11" baseType="lpstr">
      <vt:lpstr>Arial</vt:lpstr>
      <vt:lpstr>Calibri</vt:lpstr>
      <vt:lpstr>Tema de Office</vt:lpstr>
      <vt:lpstr>Simple Light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Valeria</dc:creator>
  <cp:lastModifiedBy>Valeria Bellino</cp:lastModifiedBy>
  <cp:revision>5</cp:revision>
  <dcterms:modified xsi:type="dcterms:W3CDTF">2022-07-20T02:09:30Z</dcterms:modified>
</cp:coreProperties>
</file>