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62" r:id="rId4"/>
    <p:sldId id="273" r:id="rId5"/>
    <p:sldId id="274"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61eda97f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b61eda97f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433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060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https://www.youtube.com/watch?v=</a:t>
            </a:r>
            <a:r>
              <a:rPr lang="es-ES"/>
              <a:t>wjILv3-UGM8 – 2.55-5.06</a:t>
            </a:r>
            <a:endParaRPr dirty="0"/>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4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scikit-learn.org/stable/modules/cross_validation.html" TargetMode="External"/><Relationship Id="rId5" Type="http://schemas.openxmlformats.org/officeDocument/2006/relationships/image" Target="../media/image14.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0" name="Google Shape;130;p25"/>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4000">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131" name="Google Shape;131;p25"/>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55600" algn="ctr" rtl="0">
              <a:spcBef>
                <a:spcPts val="0"/>
              </a:spcBef>
              <a:spcAft>
                <a:spcPts val="0"/>
              </a:spcAft>
              <a:buClr>
                <a:schemeClr val="lt1"/>
              </a:buClr>
              <a:buSzPts val="2400"/>
              <a:buFont typeface="Arial"/>
              <a:buChar char="•"/>
            </a:pPr>
            <a:r>
              <a:rPr lang="es" sz="2400" b="1" dirty="0">
                <a:solidFill>
                  <a:schemeClr val="lt1"/>
                </a:solidFill>
                <a:latin typeface="Calibri"/>
                <a:ea typeface="Calibri"/>
                <a:cs typeface="Calibri"/>
                <a:sym typeface="Calibri"/>
              </a:rPr>
              <a:t>Módulo 4</a:t>
            </a:r>
            <a:endParaRPr sz="2400" b="1" i="0" u="none" strike="noStrike" cap="none" dirty="0">
              <a:solidFill>
                <a:schemeClr val="lt1"/>
              </a:solidFill>
              <a:latin typeface="Calibri"/>
              <a:ea typeface="Calibri"/>
              <a:cs typeface="Calibri"/>
              <a:sym typeface="Calibri"/>
            </a:endParaRPr>
          </a:p>
        </p:txBody>
      </p:sp>
      <p:sp>
        <p:nvSpPr>
          <p:cNvPr id="132" name="Google Shape;132;p25"/>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ES" sz="2500" i="1" dirty="0">
                <a:solidFill>
                  <a:srgbClr val="EEBD33"/>
                </a:solidFill>
                <a:latin typeface="Calibri"/>
                <a:ea typeface="Calibri"/>
                <a:cs typeface="Calibri"/>
                <a:sym typeface="Calibri"/>
              </a:rPr>
              <a:t>Cross-</a:t>
            </a:r>
            <a:r>
              <a:rPr lang="es-ES" sz="2500" i="1" dirty="0" err="1">
                <a:solidFill>
                  <a:srgbClr val="EEBD33"/>
                </a:solidFill>
                <a:latin typeface="Calibri"/>
                <a:ea typeface="Calibri"/>
                <a:cs typeface="Calibri"/>
                <a:sym typeface="Calibri"/>
              </a:rPr>
              <a:t>validation</a:t>
            </a:r>
            <a:endParaRPr sz="2500" i="1" dirty="0">
              <a:solidFill>
                <a:srgbClr val="EEBD33"/>
              </a:solidFill>
              <a:latin typeface="Calibri"/>
              <a:ea typeface="Calibri"/>
              <a:cs typeface="Calibri"/>
              <a:sym typeface="Calibri"/>
            </a:endParaRPr>
          </a:p>
          <a:p>
            <a:pPr marL="0" marR="0" lvl="0" indent="0" algn="l" rtl="0">
              <a:spcBef>
                <a:spcPts val="0"/>
              </a:spcBef>
              <a:spcAft>
                <a:spcPts val="0"/>
              </a:spcAft>
              <a:buNone/>
            </a:pPr>
            <a:endParaRPr sz="2500" dirty="0">
              <a:solidFill>
                <a:srgbClr val="EEBD33"/>
              </a:solidFill>
              <a:latin typeface="Calibri"/>
              <a:ea typeface="Calibri"/>
              <a:cs typeface="Calibri"/>
              <a:sym typeface="Calibri"/>
            </a:endParaRPr>
          </a:p>
        </p:txBody>
      </p:sp>
      <p:pic>
        <p:nvPicPr>
          <p:cNvPr id="133" name="Google Shape;133;p25"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134" name="Google Shape;134;p25"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135" name="Google Shape;135;p25"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136" name="Google Shape;136;p25"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70209" y="1005032"/>
            <a:ext cx="4850224" cy="334059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AR" sz="1700" dirty="0">
                <a:solidFill>
                  <a:srgbClr val="3F3F3F"/>
                </a:solidFill>
                <a:latin typeface="Calibri"/>
                <a:ea typeface="Calibri"/>
                <a:cs typeface="Calibri"/>
                <a:sym typeface="Calibri"/>
              </a:rPr>
              <a:t>Para entrenar y probar los modelos, hasta ahora hemos visto que dividimos los datos en entrenamiento y testo, usamos los datos de entrenamiento para entrenar y guardar los datos de testo para evaluar el modelo. Pero es posible utilizar los mismos datos de entrenamiento divididos para hacer pruebas. Este método se llama Validación cruzada (Cross-</a:t>
            </a:r>
            <a:r>
              <a:rPr lang="es-AR" sz="1700" dirty="0" err="1">
                <a:solidFill>
                  <a:srgbClr val="3F3F3F"/>
                </a:solidFill>
                <a:latin typeface="Calibri"/>
                <a:ea typeface="Calibri"/>
                <a:cs typeface="Calibri"/>
                <a:sym typeface="Calibri"/>
              </a:rPr>
              <a:t>validation</a:t>
            </a:r>
            <a:r>
              <a:rPr lang="es-AR" sz="1700" dirty="0">
                <a:solidFill>
                  <a:srgbClr val="3F3F3F"/>
                </a:solidFill>
                <a:latin typeface="Calibri"/>
                <a:ea typeface="Calibri"/>
                <a:cs typeface="Calibri"/>
                <a:sym typeface="Calibri"/>
              </a:rPr>
              <a:t>).</a:t>
            </a:r>
          </a:p>
          <a:p>
            <a:pPr marL="0" marR="0" lvl="0" indent="0" algn="l" rtl="0">
              <a:spcBef>
                <a:spcPts val="0"/>
              </a:spcBef>
              <a:spcAft>
                <a:spcPts val="0"/>
              </a:spcAft>
              <a:buSzPts val="1100"/>
              <a:buNone/>
            </a:pPr>
            <a:endParaRPr lang="es-AR" sz="17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700" dirty="0">
                <a:solidFill>
                  <a:srgbClr val="3F3F3F"/>
                </a:solidFill>
                <a:latin typeface="Calibri"/>
                <a:ea typeface="Calibri"/>
                <a:cs typeface="Calibri"/>
                <a:sym typeface="Calibri"/>
              </a:rPr>
              <a:t>Este método se utiliza por ejemplo cuando no hay muchos datos y no es posible dividir en entrenamiento y testeo</a:t>
            </a:r>
          </a:p>
          <a:p>
            <a:pPr marL="0" marR="0" lvl="0" indent="0" algn="l" rtl="0">
              <a:spcBef>
                <a:spcPts val="0"/>
              </a:spcBef>
              <a:spcAft>
                <a:spcPts val="0"/>
              </a:spcAft>
              <a:buSzPts val="1100"/>
              <a:buNone/>
            </a:pPr>
            <a:endParaRPr lang="es-AR" sz="16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br>
              <a:rPr lang="es-AR" sz="2000" dirty="0"/>
            </a:br>
            <a:endParaRPr lang="es-AR" sz="1600" dirty="0">
              <a:solidFill>
                <a:srgbClr val="3F3F3F"/>
              </a:solidFill>
              <a:latin typeface="Calibri"/>
              <a:ea typeface="Calibri"/>
              <a:cs typeface="Calibri"/>
              <a:sym typeface="Calibri"/>
            </a:endParaRPr>
          </a:p>
        </p:txBody>
      </p:sp>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Cross -Validation</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 name="CuadroTexto 17">
            <a:extLst>
              <a:ext uri="{FF2B5EF4-FFF2-40B4-BE49-F238E27FC236}">
                <a16:creationId xmlns:a16="http://schemas.microsoft.com/office/drawing/2014/main" id="{5D507AD9-8F35-4B77-A1AB-563A8CE4950E}"/>
              </a:ext>
            </a:extLst>
          </p:cNvPr>
          <p:cNvSpPr txBox="1"/>
          <p:nvPr/>
        </p:nvSpPr>
        <p:spPr>
          <a:xfrm>
            <a:off x="5297401" y="3604568"/>
            <a:ext cx="3580624" cy="338554"/>
          </a:xfrm>
          <a:prstGeom prst="rect">
            <a:avLst/>
          </a:prstGeom>
          <a:noFill/>
        </p:spPr>
        <p:txBody>
          <a:bodyPr wrap="square">
            <a:spAutoFit/>
          </a:bodyPr>
          <a:lstStyle/>
          <a:p>
            <a:r>
              <a:rPr lang="es-AR" sz="800" dirty="0">
                <a:latin typeface="Calibri" panose="020F0502020204030204" pitchFamily="34" charset="0"/>
                <a:cs typeface="Calibri" panose="020F0502020204030204" pitchFamily="34" charset="0"/>
              </a:rPr>
              <a:t>Fuentehttps://www.mathworks.com/discovery/cross-validation.html</a:t>
            </a:r>
          </a:p>
          <a:p>
            <a:endParaRPr lang="es-AR" sz="800" dirty="0">
              <a:latin typeface="Calibri" panose="020F0502020204030204" pitchFamily="34" charset="0"/>
              <a:cs typeface="Calibri" panose="020F0502020204030204" pitchFamily="34" charset="0"/>
            </a:endParaRPr>
          </a:p>
        </p:txBody>
      </p:sp>
      <p:pic>
        <p:nvPicPr>
          <p:cNvPr id="1026" name="Picture 2" descr="Cross-Validation - MATLAB &amp; Simulink">
            <a:extLst>
              <a:ext uri="{FF2B5EF4-FFF2-40B4-BE49-F238E27FC236}">
                <a16:creationId xmlns:a16="http://schemas.microsoft.com/office/drawing/2014/main" id="{E6253CD9-7071-4F6F-BDAF-DCE00ED3E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2841" y="1391079"/>
            <a:ext cx="3995183" cy="2181580"/>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196;p29" descr="Imagen que contiene Logotipo&#10;&#10;Descripción generada automáticamente">
            <a:extLst>
              <a:ext uri="{FF2B5EF4-FFF2-40B4-BE49-F238E27FC236}">
                <a16:creationId xmlns:a16="http://schemas.microsoft.com/office/drawing/2014/main" id="{71730709-5F50-8ED8-31A6-49CBA81DE174}"/>
              </a:ext>
            </a:extLst>
          </p:cNvPr>
          <p:cNvPicPr preferRelativeResize="0"/>
          <p:nvPr/>
        </p:nvPicPr>
        <p:blipFill rotWithShape="1">
          <a:blip r:embed="rId6">
            <a:alphaModFix amt="50000"/>
          </a:blip>
          <a:srcRect/>
          <a:stretch/>
        </p:blipFill>
        <p:spPr>
          <a:xfrm>
            <a:off x="4414776" y="4343906"/>
            <a:ext cx="1677454" cy="620709"/>
          </a:xfrm>
          <a:prstGeom prst="rect">
            <a:avLst/>
          </a:prstGeom>
          <a:noFill/>
          <a:ln>
            <a:noFill/>
          </a:ln>
        </p:spPr>
      </p:pic>
      <p:pic>
        <p:nvPicPr>
          <p:cNvPr id="10" name="Google Shape;197;p29">
            <a:extLst>
              <a:ext uri="{FF2B5EF4-FFF2-40B4-BE49-F238E27FC236}">
                <a16:creationId xmlns:a16="http://schemas.microsoft.com/office/drawing/2014/main" id="{A1A56934-FF6F-02D3-B627-4DB149600E79}"/>
              </a:ext>
            </a:extLst>
          </p:cNvPr>
          <p:cNvPicPr preferRelativeResize="0"/>
          <p:nvPr/>
        </p:nvPicPr>
        <p:blipFill rotWithShape="1">
          <a:blip r:embed="rId7">
            <a:alphaModFix amt="51000"/>
          </a:blip>
          <a:srcRect/>
          <a:stretch/>
        </p:blipFill>
        <p:spPr>
          <a:xfrm>
            <a:off x="1350351" y="4421004"/>
            <a:ext cx="582236" cy="513665"/>
          </a:xfrm>
          <a:prstGeom prst="rect">
            <a:avLst/>
          </a:prstGeom>
          <a:noFill/>
          <a:ln>
            <a:noFill/>
          </a:ln>
        </p:spPr>
      </p:pic>
      <p:pic>
        <p:nvPicPr>
          <p:cNvPr id="11" name="Google Shape;198;p29">
            <a:extLst>
              <a:ext uri="{FF2B5EF4-FFF2-40B4-BE49-F238E27FC236}">
                <a16:creationId xmlns:a16="http://schemas.microsoft.com/office/drawing/2014/main" id="{9AC6DA35-71A3-07C7-24CD-1CDE1B2EBE72}"/>
              </a:ext>
            </a:extLst>
          </p:cNvPr>
          <p:cNvPicPr preferRelativeResize="0"/>
          <p:nvPr/>
        </p:nvPicPr>
        <p:blipFill rotWithShape="1">
          <a:blip r:embed="rId8">
            <a:alphaModFix amt="50000"/>
          </a:blip>
          <a:srcRect/>
          <a:stretch/>
        </p:blipFill>
        <p:spPr>
          <a:xfrm>
            <a:off x="2295176" y="4467031"/>
            <a:ext cx="1913515" cy="406622"/>
          </a:xfrm>
          <a:prstGeom prst="rect">
            <a:avLst/>
          </a:prstGeom>
          <a:noFill/>
          <a:ln>
            <a:noFill/>
          </a:ln>
        </p:spPr>
      </p:pic>
      <p:pic>
        <p:nvPicPr>
          <p:cNvPr id="12" name="Google Shape;199;p29">
            <a:extLst>
              <a:ext uri="{FF2B5EF4-FFF2-40B4-BE49-F238E27FC236}">
                <a16:creationId xmlns:a16="http://schemas.microsoft.com/office/drawing/2014/main" id="{6B0D8511-B6CB-D8D0-AFB8-CCE8730813CE}"/>
              </a:ext>
            </a:extLst>
          </p:cNvPr>
          <p:cNvPicPr preferRelativeResize="0"/>
          <p:nvPr/>
        </p:nvPicPr>
        <p:blipFill rotWithShape="1">
          <a:blip r:embed="rId9">
            <a:alphaModFix amt="50000"/>
          </a:blip>
          <a:srcRect/>
          <a:stretch/>
        </p:blipFill>
        <p:spPr>
          <a:xfrm>
            <a:off x="6298315" y="4343906"/>
            <a:ext cx="1495334" cy="811134"/>
          </a:xfrm>
          <a:prstGeom prst="rect">
            <a:avLst/>
          </a:prstGeom>
          <a:noFill/>
          <a:ln>
            <a:noFill/>
          </a:ln>
        </p:spPr>
      </p:pic>
    </p:spTree>
    <p:extLst>
      <p:ext uri="{BB962C8B-B14F-4D97-AF65-F5344CB8AC3E}">
        <p14:creationId xmlns:p14="http://schemas.microsoft.com/office/powerpoint/2010/main" val="379539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4064885" y="968936"/>
            <a:ext cx="5061208" cy="421066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ES" sz="1800" dirty="0">
                <a:solidFill>
                  <a:srgbClr val="292929"/>
                </a:solidFill>
                <a:latin typeface="Calibri" panose="020F0502020204030204" pitchFamily="34" charset="0"/>
                <a:ea typeface="Calibri"/>
                <a:cs typeface="Calibri" panose="020F0502020204030204" pitchFamily="34" charset="0"/>
                <a:sym typeface="Calibri"/>
              </a:rPr>
              <a:t>E</a:t>
            </a:r>
            <a:r>
              <a:rPr lang="es-AR" sz="1800" dirty="0">
                <a:solidFill>
                  <a:srgbClr val="292929"/>
                </a:solidFill>
                <a:latin typeface="Calibri" panose="020F0502020204030204" pitchFamily="34" charset="0"/>
                <a:ea typeface="Calibri"/>
                <a:cs typeface="Calibri" panose="020F0502020204030204" pitchFamily="34" charset="0"/>
                <a:sym typeface="Calibri"/>
              </a:rPr>
              <a:t>n primer lugar es necesario definir la cantidad de divisiones (</a:t>
            </a:r>
            <a:r>
              <a:rPr lang="es-AR" sz="1800" dirty="0" err="1">
                <a:solidFill>
                  <a:srgbClr val="292929"/>
                </a:solidFill>
                <a:latin typeface="Calibri" panose="020F0502020204030204" pitchFamily="34" charset="0"/>
                <a:ea typeface="Calibri"/>
                <a:cs typeface="Calibri" panose="020F0502020204030204" pitchFamily="34" charset="0"/>
                <a:sym typeface="Calibri"/>
              </a:rPr>
              <a:t>folds</a:t>
            </a:r>
            <a:r>
              <a:rPr lang="es-AR" sz="1800" dirty="0">
                <a:solidFill>
                  <a:srgbClr val="292929"/>
                </a:solidFill>
                <a:latin typeface="Calibri" panose="020F0502020204030204" pitchFamily="34" charset="0"/>
                <a:ea typeface="Calibri"/>
                <a:cs typeface="Calibri" panose="020F0502020204030204" pitchFamily="34" charset="0"/>
                <a:sym typeface="Calibri"/>
              </a:rPr>
              <a:t>) que se deseen utilizar (en general 5 o 10)</a:t>
            </a:r>
          </a:p>
          <a:p>
            <a:pPr marL="0" marR="0" lvl="0" indent="0" algn="l" rtl="0">
              <a:spcBef>
                <a:spcPts val="0"/>
              </a:spcBef>
              <a:spcAft>
                <a:spcPts val="0"/>
              </a:spcAft>
              <a:buSzPts val="1100"/>
              <a:buNone/>
            </a:pPr>
            <a:endParaRPr lang="es-AR" sz="800" dirty="0">
              <a:solidFill>
                <a:srgbClr val="292929"/>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SzPts val="1100"/>
              <a:buNone/>
            </a:pPr>
            <a:r>
              <a:rPr lang="es-AR" sz="1800" dirty="0">
                <a:solidFill>
                  <a:srgbClr val="292929"/>
                </a:solidFill>
                <a:latin typeface="Calibri" panose="020F0502020204030204" pitchFamily="34" charset="0"/>
                <a:ea typeface="Calibri"/>
                <a:cs typeface="Calibri" panose="020F0502020204030204" pitchFamily="34" charset="0"/>
                <a:sym typeface="Calibri"/>
              </a:rPr>
              <a:t>Solo sobre los datos de entrenamiento (los datos de testeo no se utilizan), se dividen los datos de entrenamiento de manera aleatoria, se utiliza una parte de los datos para entrenar, otra para evaluar, y luego se repite cambiando los datos.</a:t>
            </a:r>
          </a:p>
          <a:p>
            <a:pPr marL="0" marR="0" lvl="0" indent="0" algn="l" rtl="0">
              <a:spcBef>
                <a:spcPts val="0"/>
              </a:spcBef>
              <a:spcAft>
                <a:spcPts val="0"/>
              </a:spcAft>
              <a:buSzPts val="1100"/>
              <a:buNone/>
            </a:pPr>
            <a:endParaRPr lang="es-AR" sz="800" dirty="0">
              <a:solidFill>
                <a:srgbClr val="292929"/>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SzPts val="1100"/>
              <a:buNone/>
            </a:pPr>
            <a:r>
              <a:rPr lang="es-AR" sz="1800" dirty="0">
                <a:solidFill>
                  <a:srgbClr val="292929"/>
                </a:solidFill>
                <a:latin typeface="Calibri" panose="020F0502020204030204" pitchFamily="34" charset="0"/>
                <a:ea typeface="Calibri"/>
                <a:cs typeface="Calibri" panose="020F0502020204030204" pitchFamily="34" charset="0"/>
                <a:sym typeface="Calibri"/>
              </a:rPr>
              <a:t>De esta manera es posible asegurarse que no hay una distorsión en las evaluaciones por la división de los datos. </a:t>
            </a:r>
          </a:p>
        </p:txBody>
      </p:sp>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Cross-validation</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78C93CD8-6D50-4DE6-942D-C1012276E993}"/>
              </a:ext>
            </a:extLst>
          </p:cNvPr>
          <p:cNvSpPr txBox="1"/>
          <p:nvPr/>
        </p:nvSpPr>
        <p:spPr>
          <a:xfrm>
            <a:off x="71572" y="3598529"/>
            <a:ext cx="3989614" cy="646331"/>
          </a:xfrm>
          <a:prstGeom prst="rect">
            <a:avLst/>
          </a:prstGeom>
          <a:noFill/>
        </p:spPr>
        <p:txBody>
          <a:bodyPr wrap="square">
            <a:spAutoFit/>
          </a:bodyPr>
          <a:lstStyle/>
          <a:p>
            <a:r>
              <a:rPr lang="es-AR" sz="1200" dirty="0">
                <a:latin typeface="Calibri" panose="020F0502020204030204" pitchFamily="34" charset="0"/>
                <a:cs typeface="Calibri" panose="020F0502020204030204" pitchFamily="34" charset="0"/>
              </a:rPr>
              <a:t>Ejemplo con 5 </a:t>
            </a:r>
            <a:r>
              <a:rPr lang="es-AR" sz="1200" dirty="0" err="1">
                <a:latin typeface="Calibri" panose="020F0502020204030204" pitchFamily="34" charset="0"/>
                <a:cs typeface="Calibri" panose="020F0502020204030204" pitchFamily="34" charset="0"/>
              </a:rPr>
              <a:t>Folds</a:t>
            </a:r>
            <a:endParaRPr lang="es-AR" sz="1200" dirty="0">
              <a:latin typeface="Calibri" panose="020F0502020204030204" pitchFamily="34" charset="0"/>
              <a:cs typeface="Calibri" panose="020F0502020204030204" pitchFamily="34" charset="0"/>
            </a:endParaRPr>
          </a:p>
          <a:p>
            <a:endParaRPr lang="es-AR" sz="800" dirty="0">
              <a:latin typeface="Calibri" panose="020F0502020204030204" pitchFamily="34" charset="0"/>
              <a:cs typeface="Calibri" panose="020F0502020204030204" pitchFamily="34" charset="0"/>
            </a:endParaRPr>
          </a:p>
          <a:p>
            <a:r>
              <a:rPr lang="es-AR" sz="800" dirty="0">
                <a:latin typeface="Calibri" panose="020F0502020204030204" pitchFamily="34" charset="0"/>
                <a:cs typeface="Calibri" panose="020F0502020204030204" pitchFamily="34" charset="0"/>
              </a:rPr>
              <a:t>Fuente https://chinchurosajolly.medium.com/machine-learning-cross-validation-3d4a95452640</a:t>
            </a:r>
          </a:p>
        </p:txBody>
      </p:sp>
      <p:pic>
        <p:nvPicPr>
          <p:cNvPr id="2050" name="Picture 2" descr="Machine Learning — Cross Validation | by Cerca_Trova | Medium">
            <a:extLst>
              <a:ext uri="{FF2B5EF4-FFF2-40B4-BE49-F238E27FC236}">
                <a16:creationId xmlns:a16="http://schemas.microsoft.com/office/drawing/2014/main" id="{66C1CA1C-8AC9-4632-9C96-7D89E2C27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147" y="1052208"/>
            <a:ext cx="3599039" cy="2441559"/>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196;p29" descr="Imagen que contiene Logotipo&#10;&#10;Descripción generada automáticamente">
            <a:extLst>
              <a:ext uri="{FF2B5EF4-FFF2-40B4-BE49-F238E27FC236}">
                <a16:creationId xmlns:a16="http://schemas.microsoft.com/office/drawing/2014/main" id="{7E3C6CCB-955E-D25B-E03C-9639767030ED}"/>
              </a:ext>
            </a:extLst>
          </p:cNvPr>
          <p:cNvPicPr preferRelativeResize="0"/>
          <p:nvPr/>
        </p:nvPicPr>
        <p:blipFill rotWithShape="1">
          <a:blip r:embed="rId6">
            <a:alphaModFix amt="50000"/>
          </a:blip>
          <a:srcRect/>
          <a:stretch/>
        </p:blipFill>
        <p:spPr>
          <a:xfrm>
            <a:off x="4414776" y="4343906"/>
            <a:ext cx="1677454" cy="620709"/>
          </a:xfrm>
          <a:prstGeom prst="rect">
            <a:avLst/>
          </a:prstGeom>
          <a:noFill/>
          <a:ln>
            <a:noFill/>
          </a:ln>
        </p:spPr>
      </p:pic>
      <p:pic>
        <p:nvPicPr>
          <p:cNvPr id="15" name="Google Shape;197;p29">
            <a:extLst>
              <a:ext uri="{FF2B5EF4-FFF2-40B4-BE49-F238E27FC236}">
                <a16:creationId xmlns:a16="http://schemas.microsoft.com/office/drawing/2014/main" id="{5550DC75-D6A1-AF68-EAB0-BE0CEB55D65E}"/>
              </a:ext>
            </a:extLst>
          </p:cNvPr>
          <p:cNvPicPr preferRelativeResize="0"/>
          <p:nvPr/>
        </p:nvPicPr>
        <p:blipFill rotWithShape="1">
          <a:blip r:embed="rId7">
            <a:alphaModFix amt="51000"/>
          </a:blip>
          <a:srcRect/>
          <a:stretch/>
        </p:blipFill>
        <p:spPr>
          <a:xfrm>
            <a:off x="1350351" y="4421004"/>
            <a:ext cx="582236" cy="513665"/>
          </a:xfrm>
          <a:prstGeom prst="rect">
            <a:avLst/>
          </a:prstGeom>
          <a:noFill/>
          <a:ln>
            <a:noFill/>
          </a:ln>
        </p:spPr>
      </p:pic>
      <p:pic>
        <p:nvPicPr>
          <p:cNvPr id="16" name="Google Shape;198;p29">
            <a:extLst>
              <a:ext uri="{FF2B5EF4-FFF2-40B4-BE49-F238E27FC236}">
                <a16:creationId xmlns:a16="http://schemas.microsoft.com/office/drawing/2014/main" id="{5B5502CD-71A2-29B4-6F1B-850AA4AC66AD}"/>
              </a:ext>
            </a:extLst>
          </p:cNvPr>
          <p:cNvPicPr preferRelativeResize="0"/>
          <p:nvPr/>
        </p:nvPicPr>
        <p:blipFill rotWithShape="1">
          <a:blip r:embed="rId8">
            <a:alphaModFix amt="50000"/>
          </a:blip>
          <a:srcRect/>
          <a:stretch/>
        </p:blipFill>
        <p:spPr>
          <a:xfrm>
            <a:off x="2295176" y="4467031"/>
            <a:ext cx="1913515" cy="406622"/>
          </a:xfrm>
          <a:prstGeom prst="rect">
            <a:avLst/>
          </a:prstGeom>
          <a:noFill/>
          <a:ln>
            <a:noFill/>
          </a:ln>
        </p:spPr>
      </p:pic>
      <p:pic>
        <p:nvPicPr>
          <p:cNvPr id="17" name="Google Shape;199;p29">
            <a:extLst>
              <a:ext uri="{FF2B5EF4-FFF2-40B4-BE49-F238E27FC236}">
                <a16:creationId xmlns:a16="http://schemas.microsoft.com/office/drawing/2014/main" id="{B70B915D-5C45-7A76-1153-436C055EF0C0}"/>
              </a:ext>
            </a:extLst>
          </p:cNvPr>
          <p:cNvPicPr preferRelativeResize="0"/>
          <p:nvPr/>
        </p:nvPicPr>
        <p:blipFill rotWithShape="1">
          <a:blip r:embed="rId9">
            <a:alphaModFix amt="50000"/>
          </a:blip>
          <a:srcRect/>
          <a:stretch/>
        </p:blipFill>
        <p:spPr>
          <a:xfrm>
            <a:off x="6298315" y="4343906"/>
            <a:ext cx="1495334" cy="811134"/>
          </a:xfrm>
          <a:prstGeom prst="rect">
            <a:avLst/>
          </a:prstGeom>
          <a:noFill/>
          <a:ln>
            <a:noFill/>
          </a:ln>
        </p:spPr>
      </p:pic>
      <p:pic>
        <p:nvPicPr>
          <p:cNvPr id="18" name="Google Shape;195;p29" descr="Código QR&#10;&#10;Descripción generada automáticamente">
            <a:extLst>
              <a:ext uri="{FF2B5EF4-FFF2-40B4-BE49-F238E27FC236}">
                <a16:creationId xmlns:a16="http://schemas.microsoft.com/office/drawing/2014/main" id="{210292EF-E8FD-D561-7DE2-84F8C8A3168F}"/>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195039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Cross-validation</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074" name="Picture 2">
            <a:extLst>
              <a:ext uri="{FF2B5EF4-FFF2-40B4-BE49-F238E27FC236}">
                <a16:creationId xmlns:a16="http://schemas.microsoft.com/office/drawing/2014/main" id="{960A0E11-C9E7-4A07-B343-EB83D58AB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236" y="963383"/>
            <a:ext cx="8079582" cy="315187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0F501B9A-4468-4CEE-81C7-BC4FEEDFCCC1}"/>
              </a:ext>
            </a:extLst>
          </p:cNvPr>
          <p:cNvSpPr txBox="1"/>
          <p:nvPr/>
        </p:nvSpPr>
        <p:spPr>
          <a:xfrm>
            <a:off x="0" y="4097677"/>
            <a:ext cx="9290756" cy="276999"/>
          </a:xfrm>
          <a:prstGeom prst="rect">
            <a:avLst/>
          </a:prstGeom>
          <a:noFill/>
        </p:spPr>
        <p:txBody>
          <a:bodyPr wrap="square" rtlCol="0">
            <a:spAutoFit/>
          </a:bodyPr>
          <a:lstStyle/>
          <a:p>
            <a:pPr marL="0" marR="0" lvl="0" indent="0" algn="l" rtl="0">
              <a:spcBef>
                <a:spcPts val="0"/>
              </a:spcBef>
              <a:spcAft>
                <a:spcPts val="0"/>
              </a:spcAft>
              <a:buSzPts val="1100"/>
              <a:buNone/>
            </a:pPr>
            <a:r>
              <a:rPr lang="es-AR" sz="1200" dirty="0">
                <a:solidFill>
                  <a:srgbClr val="3F3F3F"/>
                </a:solidFill>
                <a:latin typeface="Calibri"/>
                <a:ea typeface="Calibri"/>
                <a:cs typeface="Calibri"/>
                <a:sym typeface="Calibri"/>
              </a:rPr>
              <a:t>Documentación </a:t>
            </a:r>
            <a:r>
              <a:rPr lang="es-AR" sz="1200" dirty="0" err="1">
                <a:solidFill>
                  <a:srgbClr val="3F3F3F"/>
                </a:solidFill>
                <a:latin typeface="Calibri"/>
                <a:ea typeface="Calibri"/>
                <a:cs typeface="Calibri"/>
                <a:sym typeface="Calibri"/>
              </a:rPr>
              <a:t>Scikit-Learn</a:t>
            </a:r>
            <a:r>
              <a:rPr lang="es-AR" sz="1200" dirty="0">
                <a:solidFill>
                  <a:srgbClr val="3F3F3F"/>
                </a:solidFill>
                <a:latin typeface="Calibri"/>
                <a:ea typeface="Calibri"/>
                <a:cs typeface="Calibri"/>
                <a:sym typeface="Calibri"/>
              </a:rPr>
              <a:t>: </a:t>
            </a:r>
            <a:r>
              <a:rPr lang="es-AR" sz="1200" dirty="0">
                <a:solidFill>
                  <a:srgbClr val="3F3F3F"/>
                </a:solidFill>
                <a:latin typeface="Calibri"/>
                <a:ea typeface="Calibri"/>
                <a:cs typeface="Calibri"/>
                <a:sym typeface="Calibri"/>
                <a:hlinkClick r:id="rId6"/>
              </a:rPr>
              <a:t>https://scikit-learn.org/stable/modules/cross_validation.html</a:t>
            </a:r>
            <a:endParaRPr lang="es-AR" sz="1200" dirty="0"/>
          </a:p>
        </p:txBody>
      </p:sp>
      <p:pic>
        <p:nvPicPr>
          <p:cNvPr id="8" name="Google Shape;196;p29" descr="Imagen que contiene Logotipo&#10;&#10;Descripción generada automáticamente">
            <a:extLst>
              <a:ext uri="{FF2B5EF4-FFF2-40B4-BE49-F238E27FC236}">
                <a16:creationId xmlns:a16="http://schemas.microsoft.com/office/drawing/2014/main" id="{4AFA1B3A-4F0C-28F7-F3F2-1787321F5DD4}"/>
              </a:ext>
            </a:extLst>
          </p:cNvPr>
          <p:cNvPicPr preferRelativeResize="0"/>
          <p:nvPr/>
        </p:nvPicPr>
        <p:blipFill rotWithShape="1">
          <a:blip r:embed="rId7">
            <a:alphaModFix amt="50000"/>
          </a:blip>
          <a:srcRect/>
          <a:stretch/>
        </p:blipFill>
        <p:spPr>
          <a:xfrm>
            <a:off x="4414776" y="4343906"/>
            <a:ext cx="1677454" cy="620709"/>
          </a:xfrm>
          <a:prstGeom prst="rect">
            <a:avLst/>
          </a:prstGeom>
          <a:noFill/>
          <a:ln>
            <a:noFill/>
          </a:ln>
        </p:spPr>
      </p:pic>
      <p:pic>
        <p:nvPicPr>
          <p:cNvPr id="9" name="Google Shape;197;p29">
            <a:extLst>
              <a:ext uri="{FF2B5EF4-FFF2-40B4-BE49-F238E27FC236}">
                <a16:creationId xmlns:a16="http://schemas.microsoft.com/office/drawing/2014/main" id="{83741386-0337-845B-E4CC-E674EC5E4415}"/>
              </a:ext>
            </a:extLst>
          </p:cNvPr>
          <p:cNvPicPr preferRelativeResize="0"/>
          <p:nvPr/>
        </p:nvPicPr>
        <p:blipFill rotWithShape="1">
          <a:blip r:embed="rId8">
            <a:alphaModFix amt="51000"/>
          </a:blip>
          <a:srcRect/>
          <a:stretch/>
        </p:blipFill>
        <p:spPr>
          <a:xfrm>
            <a:off x="1350351" y="4421004"/>
            <a:ext cx="582236" cy="513665"/>
          </a:xfrm>
          <a:prstGeom prst="rect">
            <a:avLst/>
          </a:prstGeom>
          <a:noFill/>
          <a:ln>
            <a:noFill/>
          </a:ln>
        </p:spPr>
      </p:pic>
      <p:pic>
        <p:nvPicPr>
          <p:cNvPr id="10" name="Google Shape;198;p29">
            <a:extLst>
              <a:ext uri="{FF2B5EF4-FFF2-40B4-BE49-F238E27FC236}">
                <a16:creationId xmlns:a16="http://schemas.microsoft.com/office/drawing/2014/main" id="{E999C092-9542-3645-2516-02710DE0D5E1}"/>
              </a:ext>
            </a:extLst>
          </p:cNvPr>
          <p:cNvPicPr preferRelativeResize="0"/>
          <p:nvPr/>
        </p:nvPicPr>
        <p:blipFill rotWithShape="1">
          <a:blip r:embed="rId9">
            <a:alphaModFix amt="50000"/>
          </a:blip>
          <a:srcRect/>
          <a:stretch/>
        </p:blipFill>
        <p:spPr>
          <a:xfrm>
            <a:off x="2295176" y="4467031"/>
            <a:ext cx="1913515" cy="406622"/>
          </a:xfrm>
          <a:prstGeom prst="rect">
            <a:avLst/>
          </a:prstGeom>
          <a:noFill/>
          <a:ln>
            <a:noFill/>
          </a:ln>
        </p:spPr>
      </p:pic>
      <p:pic>
        <p:nvPicPr>
          <p:cNvPr id="11" name="Google Shape;199;p29">
            <a:extLst>
              <a:ext uri="{FF2B5EF4-FFF2-40B4-BE49-F238E27FC236}">
                <a16:creationId xmlns:a16="http://schemas.microsoft.com/office/drawing/2014/main" id="{B8B68E4B-1547-6C59-B999-793B0BC1D74D}"/>
              </a:ext>
            </a:extLst>
          </p:cNvPr>
          <p:cNvPicPr preferRelativeResize="0"/>
          <p:nvPr/>
        </p:nvPicPr>
        <p:blipFill rotWithShape="1">
          <a:blip r:embed="rId10">
            <a:alphaModFix amt="50000"/>
          </a:blip>
          <a:srcRect/>
          <a:stretch/>
        </p:blipFill>
        <p:spPr>
          <a:xfrm>
            <a:off x="6298315" y="4343906"/>
            <a:ext cx="1495334" cy="811134"/>
          </a:xfrm>
          <a:prstGeom prst="rect">
            <a:avLst/>
          </a:prstGeom>
          <a:noFill/>
          <a:ln>
            <a:noFill/>
          </a:ln>
        </p:spPr>
      </p:pic>
      <p:pic>
        <p:nvPicPr>
          <p:cNvPr id="12" name="Google Shape;195;p29" descr="Código QR&#10;&#10;Descripción generada automáticamente">
            <a:extLst>
              <a:ext uri="{FF2B5EF4-FFF2-40B4-BE49-F238E27FC236}">
                <a16:creationId xmlns:a16="http://schemas.microsoft.com/office/drawing/2014/main" id="{ADC88F61-8872-C79D-2042-53FA33602D18}"/>
              </a:ext>
            </a:extLst>
          </p:cNvPr>
          <p:cNvPicPr preferRelativeResize="0"/>
          <p:nvPr/>
        </p:nvPicPr>
        <p:blipFill rotWithShape="1">
          <a:blip r:embed="rId9">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35614411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246</Words>
  <Application>Microsoft Office PowerPoint</Application>
  <PresentationFormat>Presentación en pantalla (16:9)</PresentationFormat>
  <Paragraphs>22</Paragraphs>
  <Slides>4</Slides>
  <Notes>4</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4</vt:i4>
      </vt:variant>
    </vt:vector>
  </HeadingPairs>
  <TitlesOfParts>
    <vt:vector size="8" baseType="lpstr">
      <vt:lpstr>Arial</vt:lpstr>
      <vt:lpstr>Calibri</vt:lpstr>
      <vt:lpstr>Simple Light</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21</cp:revision>
  <dcterms:modified xsi:type="dcterms:W3CDTF">2022-07-20T02:11:13Z</dcterms:modified>
</cp:coreProperties>
</file>