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0"/>
  </p:notesMasterIdLst>
  <p:sldIdLst>
    <p:sldId id="256" r:id="rId3"/>
    <p:sldId id="266" r:id="rId4"/>
    <p:sldId id="262" r:id="rId5"/>
    <p:sldId id="273" r:id="rId6"/>
    <p:sldId id="275" r:id="rId7"/>
    <p:sldId id="276" r:id="rId8"/>
    <p:sldId id="265"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87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b61eda97f4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b61eda97f4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bd44cc0a3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bd44cc0a3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1058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bd44cc0a3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bd44cc0a3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4433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bd44cc0a3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bd44cc0a3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0604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bd44cc0a3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bd44cc0a3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6651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bd44cc0a3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AR" sz="1100" dirty="0">
                <a:latin typeface="Calibri" panose="020F0502020204030204" pitchFamily="34" charset="0"/>
                <a:cs typeface="Calibri" panose="020F0502020204030204" pitchFamily="34" charset="0"/>
              </a:rPr>
              <a:t>Fuente: https://ichi.pro/es/reduccion-de-dimensionalidad-mediante-analisis-de-componentes-principales-pca-72444897482598</a:t>
            </a:r>
          </a:p>
          <a:p>
            <a:pPr marL="0" lvl="0" indent="0" algn="l" rtl="0">
              <a:spcBef>
                <a:spcPts val="0"/>
              </a:spcBef>
              <a:spcAft>
                <a:spcPts val="0"/>
              </a:spcAft>
              <a:buNone/>
            </a:pPr>
            <a:endParaRPr dirty="0"/>
          </a:p>
        </p:txBody>
      </p:sp>
      <p:sp>
        <p:nvSpPr>
          <p:cNvPr id="193" name="Google Shape;193;gbd44cc0a3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6229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bd44cc0a3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bd44cc0a3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1764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59" r:id="rId1"/>
    <p:sldLayoutId id="2147483663" r:id="rId2"/>
    <p:sldLayoutId id="2147483664" r:id="rId3"/>
    <p:sldLayoutId id="2147483665" r:id="rId4"/>
    <p:sldLayoutId id="2147483666" r:id="rId5"/>
    <p:sldLayoutId id="2147483667" r:id="rId6"/>
    <p:sldLayoutId id="2147483668" r:id="rId7"/>
    <p:sldLayoutId id="214748366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jp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13.jpeg"/><Relationship Id="rId4" Type="http://schemas.openxmlformats.org/officeDocument/2006/relationships/image" Target="../media/image9.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16.jpeg"/><Relationship Id="rId4" Type="http://schemas.openxmlformats.org/officeDocument/2006/relationships/image" Target="../media/image9.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17.jp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8.png"/><Relationship Id="rId7" Type="http://schemas.openxmlformats.org/officeDocument/2006/relationships/hyperlink" Target="https://empresas.blogthinkbig.com/python-para-todos-que-es-el-pca/" TargetMode="External"/><Relationship Id="rId12"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hyperlink" Target="https://www.youtube.com/watch?v=HMOI_lkzW08" TargetMode="External"/><Relationship Id="rId11" Type="http://schemas.openxmlformats.org/officeDocument/2006/relationships/image" Target="../media/image11.png"/><Relationship Id="rId5" Type="http://schemas.openxmlformats.org/officeDocument/2006/relationships/hyperlink" Target="https://scikit-learn.org/stable/modules/generated/sklearn.decomposition.PCA.html" TargetMode="External"/><Relationship Id="rId10" Type="http://schemas.openxmlformats.org/officeDocument/2006/relationships/image" Target="../media/image10.png"/><Relationship Id="rId4" Type="http://schemas.openxmlformats.org/officeDocument/2006/relationships/hyperlink" Target="https://www.youtube.com/watch?v=_UVHneBUBW0" TargetMode="Externa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5" descr="Forma, Rectángulo&#10;&#10;Descripción generada automáticamente"/>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30" name="Google Shape;130;p25"/>
          <p:cNvSpPr txBox="1"/>
          <p:nvPr/>
        </p:nvSpPr>
        <p:spPr>
          <a:xfrm>
            <a:off x="0" y="642954"/>
            <a:ext cx="9144000" cy="6945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s" sz="4000" dirty="0">
                <a:solidFill>
                  <a:schemeClr val="lt1"/>
                </a:solidFill>
                <a:latin typeface="Calibri"/>
                <a:ea typeface="Calibri"/>
                <a:cs typeface="Calibri"/>
                <a:sym typeface="Calibri"/>
              </a:rPr>
              <a:t>Ciencia de Datos</a:t>
            </a:r>
            <a:endParaRPr sz="4000" b="0" i="0" u="none" strike="noStrike" cap="none" dirty="0">
              <a:solidFill>
                <a:schemeClr val="lt1"/>
              </a:solidFill>
              <a:latin typeface="Calibri"/>
              <a:ea typeface="Calibri"/>
              <a:cs typeface="Calibri"/>
              <a:sym typeface="Calibri"/>
            </a:endParaRPr>
          </a:p>
        </p:txBody>
      </p:sp>
      <p:sp>
        <p:nvSpPr>
          <p:cNvPr id="131" name="Google Shape;131;p25"/>
          <p:cNvSpPr txBox="1"/>
          <p:nvPr/>
        </p:nvSpPr>
        <p:spPr>
          <a:xfrm>
            <a:off x="2929662" y="1487752"/>
            <a:ext cx="3284700" cy="392400"/>
          </a:xfrm>
          <a:prstGeom prst="rect">
            <a:avLst/>
          </a:prstGeom>
          <a:noFill/>
          <a:ln>
            <a:noFill/>
          </a:ln>
        </p:spPr>
        <p:txBody>
          <a:bodyPr spcFirstLastPara="1" wrap="square" lIns="68575" tIns="34275" rIns="68575" bIns="34275" anchor="t" anchorCtr="0">
            <a:noAutofit/>
          </a:bodyPr>
          <a:lstStyle/>
          <a:p>
            <a:pPr marL="342900" marR="0" lvl="0" indent="-355600" algn="ctr" rtl="0">
              <a:spcBef>
                <a:spcPts val="0"/>
              </a:spcBef>
              <a:spcAft>
                <a:spcPts val="0"/>
              </a:spcAft>
              <a:buClr>
                <a:schemeClr val="lt1"/>
              </a:buClr>
              <a:buSzPts val="2400"/>
              <a:buFont typeface="Arial"/>
              <a:buChar char="•"/>
            </a:pPr>
            <a:r>
              <a:rPr lang="es" sz="2400" b="1" dirty="0">
                <a:solidFill>
                  <a:schemeClr val="lt1"/>
                </a:solidFill>
                <a:latin typeface="Calibri"/>
                <a:ea typeface="Calibri"/>
                <a:cs typeface="Calibri"/>
                <a:sym typeface="Calibri"/>
              </a:rPr>
              <a:t>Módulo 4</a:t>
            </a:r>
            <a:endParaRPr sz="2400" b="1" i="0" u="none" strike="noStrike" cap="none" dirty="0">
              <a:solidFill>
                <a:schemeClr val="lt1"/>
              </a:solidFill>
              <a:latin typeface="Calibri"/>
              <a:ea typeface="Calibri"/>
              <a:cs typeface="Calibri"/>
              <a:sym typeface="Calibri"/>
            </a:endParaRPr>
          </a:p>
        </p:txBody>
      </p:sp>
      <p:sp>
        <p:nvSpPr>
          <p:cNvPr id="132" name="Google Shape;132;p25"/>
          <p:cNvSpPr txBox="1"/>
          <p:nvPr/>
        </p:nvSpPr>
        <p:spPr>
          <a:xfrm>
            <a:off x="0" y="2398654"/>
            <a:ext cx="9144000" cy="6207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s-ES" sz="2500" i="1" dirty="0">
                <a:solidFill>
                  <a:srgbClr val="EEBD33"/>
                </a:solidFill>
                <a:latin typeface="Calibri"/>
                <a:ea typeface="Calibri"/>
                <a:cs typeface="Calibri"/>
                <a:sym typeface="Calibri"/>
              </a:rPr>
              <a:t>PCA</a:t>
            </a:r>
            <a:endParaRPr sz="2500" i="1" dirty="0">
              <a:solidFill>
                <a:srgbClr val="EEBD33"/>
              </a:solidFill>
              <a:latin typeface="Calibri"/>
              <a:ea typeface="Calibri"/>
              <a:cs typeface="Calibri"/>
              <a:sym typeface="Calibri"/>
            </a:endParaRPr>
          </a:p>
          <a:p>
            <a:pPr marL="0" marR="0" lvl="0" indent="0" algn="l" rtl="0">
              <a:spcBef>
                <a:spcPts val="0"/>
              </a:spcBef>
              <a:spcAft>
                <a:spcPts val="0"/>
              </a:spcAft>
              <a:buNone/>
            </a:pPr>
            <a:endParaRPr sz="2500" dirty="0">
              <a:solidFill>
                <a:srgbClr val="EEBD33"/>
              </a:solidFill>
              <a:latin typeface="Calibri"/>
              <a:ea typeface="Calibri"/>
              <a:cs typeface="Calibri"/>
              <a:sym typeface="Calibri"/>
            </a:endParaRPr>
          </a:p>
        </p:txBody>
      </p:sp>
      <p:pic>
        <p:nvPicPr>
          <p:cNvPr id="133" name="Google Shape;133;p25" descr="Imagen que contiene Logotipo&#10;&#10;Descripción generada automáticamente"/>
          <p:cNvPicPr preferRelativeResize="0"/>
          <p:nvPr/>
        </p:nvPicPr>
        <p:blipFill rotWithShape="1">
          <a:blip r:embed="rId4">
            <a:alphaModFix/>
          </a:blip>
          <a:srcRect/>
          <a:stretch/>
        </p:blipFill>
        <p:spPr>
          <a:xfrm>
            <a:off x="4277286" y="3969648"/>
            <a:ext cx="1677454" cy="620709"/>
          </a:xfrm>
          <a:prstGeom prst="rect">
            <a:avLst/>
          </a:prstGeom>
          <a:noFill/>
          <a:ln>
            <a:noFill/>
          </a:ln>
        </p:spPr>
      </p:pic>
      <p:pic>
        <p:nvPicPr>
          <p:cNvPr id="134" name="Google Shape;134;p25" descr="Logotipo&#10;&#10;Descripción generada automáticamente"/>
          <p:cNvPicPr preferRelativeResize="0"/>
          <p:nvPr/>
        </p:nvPicPr>
        <p:blipFill rotWithShape="1">
          <a:blip r:embed="rId5">
            <a:alphaModFix/>
          </a:blip>
          <a:srcRect/>
          <a:stretch/>
        </p:blipFill>
        <p:spPr>
          <a:xfrm>
            <a:off x="1277635" y="4039251"/>
            <a:ext cx="582236" cy="513665"/>
          </a:xfrm>
          <a:prstGeom prst="rect">
            <a:avLst/>
          </a:prstGeom>
          <a:noFill/>
          <a:ln>
            <a:noFill/>
          </a:ln>
        </p:spPr>
      </p:pic>
      <p:pic>
        <p:nvPicPr>
          <p:cNvPr id="135" name="Google Shape;135;p25" descr="Imagen que contiene texto, dibujo&#10;&#10;Descripción generada automáticamente"/>
          <p:cNvPicPr preferRelativeResize="0"/>
          <p:nvPr/>
        </p:nvPicPr>
        <p:blipFill rotWithShape="1">
          <a:blip r:embed="rId6">
            <a:alphaModFix/>
          </a:blip>
          <a:srcRect/>
          <a:stretch/>
        </p:blipFill>
        <p:spPr>
          <a:xfrm>
            <a:off x="2157686" y="4092773"/>
            <a:ext cx="1913515" cy="406622"/>
          </a:xfrm>
          <a:prstGeom prst="rect">
            <a:avLst/>
          </a:prstGeom>
          <a:noFill/>
          <a:ln>
            <a:noFill/>
          </a:ln>
        </p:spPr>
      </p:pic>
      <p:pic>
        <p:nvPicPr>
          <p:cNvPr id="136" name="Google Shape;136;p25" descr="Imagen que contiene Texto&#10;&#10;Descripción generada automáticamente"/>
          <p:cNvPicPr preferRelativeResize="0"/>
          <p:nvPr/>
        </p:nvPicPr>
        <p:blipFill rotWithShape="1">
          <a:blip r:embed="rId7">
            <a:alphaModFix/>
          </a:blip>
          <a:srcRect/>
          <a:stretch/>
        </p:blipFill>
        <p:spPr>
          <a:xfrm>
            <a:off x="6160825" y="3969648"/>
            <a:ext cx="1495334" cy="8111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4" name="Imagen 3" descr="Diagrama&#10;&#10;Descripción generada automáticamente">
            <a:extLst>
              <a:ext uri="{FF2B5EF4-FFF2-40B4-BE49-F238E27FC236}">
                <a16:creationId xmlns:a16="http://schemas.microsoft.com/office/drawing/2014/main" id="{4C20010B-D927-4078-8145-94ACB358DA4E}"/>
              </a:ext>
            </a:extLst>
          </p:cNvPr>
          <p:cNvPicPr>
            <a:picLocks noChangeAspect="1"/>
          </p:cNvPicPr>
          <p:nvPr/>
        </p:nvPicPr>
        <p:blipFill>
          <a:blip r:embed="rId3"/>
          <a:stretch>
            <a:fillRect/>
          </a:stretch>
        </p:blipFill>
        <p:spPr>
          <a:xfrm>
            <a:off x="0" y="201062"/>
            <a:ext cx="9144000" cy="4094602"/>
          </a:xfrm>
          <a:prstGeom prst="rect">
            <a:avLst/>
          </a:prstGeom>
        </p:spPr>
      </p:pic>
      <p:pic>
        <p:nvPicPr>
          <p:cNvPr id="195" name="Google Shape;195;p29" descr="Patrón de fondo&#10;&#10;Descripción generada automáticamente"/>
          <p:cNvPicPr preferRelativeResize="0"/>
          <p:nvPr/>
        </p:nvPicPr>
        <p:blipFill rotWithShape="1">
          <a:blip r:embed="rId4">
            <a:alphaModFix/>
          </a:blip>
          <a:srcRect/>
          <a:stretch/>
        </p:blipFill>
        <p:spPr>
          <a:xfrm rot="10800000">
            <a:off x="71573" y="74603"/>
            <a:ext cx="992845" cy="1955209"/>
          </a:xfrm>
          <a:prstGeom prst="rect">
            <a:avLst/>
          </a:prstGeom>
          <a:noFill/>
          <a:ln>
            <a:noFill/>
          </a:ln>
        </p:spPr>
      </p:pic>
      <p:pic>
        <p:nvPicPr>
          <p:cNvPr id="197" name="Google Shape;197;p29" descr="Gráfico, Gráfico de líneas&#10;&#10;Descripción generada automáticamente"/>
          <p:cNvPicPr preferRelativeResize="0"/>
          <p:nvPr/>
        </p:nvPicPr>
        <p:blipFill rotWithShape="1">
          <a:blip r:embed="rId5">
            <a:alphaModFix amt="50000"/>
          </a:blip>
          <a:srcRect/>
          <a:stretch/>
        </p:blipFill>
        <p:spPr>
          <a:xfrm>
            <a:off x="7258049" y="4313585"/>
            <a:ext cx="1792773" cy="739216"/>
          </a:xfrm>
          <a:prstGeom prst="rect">
            <a:avLst/>
          </a:prstGeom>
          <a:noFill/>
          <a:ln>
            <a:noFill/>
          </a:ln>
        </p:spPr>
      </p:pic>
      <p:sp>
        <p:nvSpPr>
          <p:cNvPr id="9" name="Rectángulo 8">
            <a:extLst>
              <a:ext uri="{FF2B5EF4-FFF2-40B4-BE49-F238E27FC236}">
                <a16:creationId xmlns:a16="http://schemas.microsoft.com/office/drawing/2014/main" id="{23CBEF16-55C7-4469-AAD5-9636DCAF5FA6}"/>
              </a:ext>
            </a:extLst>
          </p:cNvPr>
          <p:cNvSpPr/>
          <p:nvPr/>
        </p:nvSpPr>
        <p:spPr>
          <a:xfrm>
            <a:off x="7258049" y="3634224"/>
            <a:ext cx="1615018" cy="16283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pic>
        <p:nvPicPr>
          <p:cNvPr id="6" name="Google Shape;196;p29" descr="Imagen que contiene Logotipo&#10;&#10;Descripción generada automáticamente">
            <a:extLst>
              <a:ext uri="{FF2B5EF4-FFF2-40B4-BE49-F238E27FC236}">
                <a16:creationId xmlns:a16="http://schemas.microsoft.com/office/drawing/2014/main" id="{212553A0-6F45-8271-1A2F-F909CD3BF765}"/>
              </a:ext>
            </a:extLst>
          </p:cNvPr>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7" name="Google Shape;197;p29">
            <a:extLst>
              <a:ext uri="{FF2B5EF4-FFF2-40B4-BE49-F238E27FC236}">
                <a16:creationId xmlns:a16="http://schemas.microsoft.com/office/drawing/2014/main" id="{6D9D5CFC-55F5-AA57-5737-6269D081CCDA}"/>
              </a:ext>
            </a:extLst>
          </p:cNvPr>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8" name="Google Shape;198;p29">
            <a:extLst>
              <a:ext uri="{FF2B5EF4-FFF2-40B4-BE49-F238E27FC236}">
                <a16:creationId xmlns:a16="http://schemas.microsoft.com/office/drawing/2014/main" id="{245B4CF8-9360-471D-31F2-8ABFB9FD15EB}"/>
              </a:ext>
            </a:extLst>
          </p:cNvPr>
          <p:cNvPicPr preferRelativeResize="0"/>
          <p:nvPr/>
        </p:nvPicPr>
        <p:blipFill rotWithShape="1">
          <a:blip r:embed="rId8">
            <a:alphaModFix amt="50000"/>
          </a:blip>
          <a:srcRect/>
          <a:stretch/>
        </p:blipFill>
        <p:spPr>
          <a:xfrm>
            <a:off x="2081486" y="4397573"/>
            <a:ext cx="1913515" cy="406622"/>
          </a:xfrm>
          <a:prstGeom prst="rect">
            <a:avLst/>
          </a:prstGeom>
          <a:noFill/>
          <a:ln>
            <a:noFill/>
          </a:ln>
        </p:spPr>
      </p:pic>
      <p:pic>
        <p:nvPicPr>
          <p:cNvPr id="10" name="Google Shape;199;p29">
            <a:extLst>
              <a:ext uri="{FF2B5EF4-FFF2-40B4-BE49-F238E27FC236}">
                <a16:creationId xmlns:a16="http://schemas.microsoft.com/office/drawing/2014/main" id="{D7254375-3767-FF17-F398-2EE3990B6CA5}"/>
              </a:ext>
            </a:extLst>
          </p:cNvPr>
          <p:cNvPicPr preferRelativeResize="0"/>
          <p:nvPr/>
        </p:nvPicPr>
        <p:blipFill rotWithShape="1">
          <a:blip r:embed="rId9">
            <a:alphaModFix amt="50000"/>
          </a:blip>
          <a:srcRect/>
          <a:stretch/>
        </p:blipFill>
        <p:spPr>
          <a:xfrm>
            <a:off x="6084625" y="4274448"/>
            <a:ext cx="1495334" cy="811134"/>
          </a:xfrm>
          <a:prstGeom prst="rect">
            <a:avLst/>
          </a:prstGeom>
          <a:noFill/>
          <a:ln>
            <a:noFill/>
          </a:ln>
        </p:spPr>
      </p:pic>
      <p:pic>
        <p:nvPicPr>
          <p:cNvPr id="11" name="Google Shape;195;p29" descr="Código QR&#10;&#10;Descripción generada automáticamente">
            <a:extLst>
              <a:ext uri="{FF2B5EF4-FFF2-40B4-BE49-F238E27FC236}">
                <a16:creationId xmlns:a16="http://schemas.microsoft.com/office/drawing/2014/main" id="{81F5780C-A1DE-1D0A-7A78-431B427096C7}"/>
              </a:ext>
            </a:extLst>
          </p:cNvPr>
          <p:cNvPicPr preferRelativeResize="0"/>
          <p:nvPr/>
        </p:nvPicPr>
        <p:blipFill rotWithShape="1">
          <a:blip r:embed="rId8">
            <a:alphaModFix amt="35000"/>
          </a:blip>
          <a:srcRect/>
          <a:stretch/>
        </p:blipFill>
        <p:spPr>
          <a:xfrm>
            <a:off x="8285028" y="123231"/>
            <a:ext cx="718457" cy="152672"/>
          </a:xfrm>
          <a:prstGeom prst="rect">
            <a:avLst/>
          </a:prstGeom>
          <a:noFill/>
          <a:ln>
            <a:noFill/>
          </a:ln>
        </p:spPr>
      </p:pic>
      <p:pic>
        <p:nvPicPr>
          <p:cNvPr id="12" name="Google Shape;196;p29" descr="Imagen que contiene Logotipo&#10;&#10;Descripción generada automáticamente">
            <a:extLst>
              <a:ext uri="{FF2B5EF4-FFF2-40B4-BE49-F238E27FC236}">
                <a16:creationId xmlns:a16="http://schemas.microsoft.com/office/drawing/2014/main" id="{1F432AFC-5F9D-2344-648D-BE80BD1F2AFC}"/>
              </a:ext>
            </a:extLst>
          </p:cNvPr>
          <p:cNvPicPr preferRelativeResize="0"/>
          <p:nvPr/>
        </p:nvPicPr>
        <p:blipFill rotWithShape="1">
          <a:blip r:embed="rId6">
            <a:alphaModFix amt="50000"/>
          </a:blip>
          <a:srcRect/>
          <a:stretch/>
        </p:blipFill>
        <p:spPr>
          <a:xfrm>
            <a:off x="4201086" y="4263297"/>
            <a:ext cx="1677454" cy="620709"/>
          </a:xfrm>
          <a:prstGeom prst="rect">
            <a:avLst/>
          </a:prstGeom>
          <a:noFill/>
          <a:ln>
            <a:noFill/>
          </a:ln>
        </p:spPr>
      </p:pic>
      <p:pic>
        <p:nvPicPr>
          <p:cNvPr id="13" name="Google Shape;197;p29">
            <a:extLst>
              <a:ext uri="{FF2B5EF4-FFF2-40B4-BE49-F238E27FC236}">
                <a16:creationId xmlns:a16="http://schemas.microsoft.com/office/drawing/2014/main" id="{B9C72E7D-1B85-6DF0-9EE4-7A81C7B901A2}"/>
              </a:ext>
            </a:extLst>
          </p:cNvPr>
          <p:cNvPicPr preferRelativeResize="0"/>
          <p:nvPr/>
        </p:nvPicPr>
        <p:blipFill rotWithShape="1">
          <a:blip r:embed="rId7">
            <a:alphaModFix amt="51000"/>
          </a:blip>
          <a:srcRect/>
          <a:stretch/>
        </p:blipFill>
        <p:spPr>
          <a:xfrm>
            <a:off x="1136660" y="4332900"/>
            <a:ext cx="582236" cy="513665"/>
          </a:xfrm>
          <a:prstGeom prst="rect">
            <a:avLst/>
          </a:prstGeom>
          <a:noFill/>
          <a:ln>
            <a:noFill/>
          </a:ln>
        </p:spPr>
      </p:pic>
      <p:pic>
        <p:nvPicPr>
          <p:cNvPr id="14" name="Google Shape;198;p29">
            <a:extLst>
              <a:ext uri="{FF2B5EF4-FFF2-40B4-BE49-F238E27FC236}">
                <a16:creationId xmlns:a16="http://schemas.microsoft.com/office/drawing/2014/main" id="{1BE3B509-6646-5B66-BEC1-DCA76DE08AF9}"/>
              </a:ext>
            </a:extLst>
          </p:cNvPr>
          <p:cNvPicPr preferRelativeResize="0"/>
          <p:nvPr/>
        </p:nvPicPr>
        <p:blipFill rotWithShape="1">
          <a:blip r:embed="rId8">
            <a:alphaModFix amt="50000"/>
          </a:blip>
          <a:srcRect/>
          <a:stretch/>
        </p:blipFill>
        <p:spPr>
          <a:xfrm>
            <a:off x="2081486" y="4386422"/>
            <a:ext cx="1913515" cy="406622"/>
          </a:xfrm>
          <a:prstGeom prst="rect">
            <a:avLst/>
          </a:prstGeom>
          <a:noFill/>
          <a:ln>
            <a:noFill/>
          </a:ln>
        </p:spPr>
      </p:pic>
      <p:pic>
        <p:nvPicPr>
          <p:cNvPr id="15" name="Google Shape;199;p29">
            <a:extLst>
              <a:ext uri="{FF2B5EF4-FFF2-40B4-BE49-F238E27FC236}">
                <a16:creationId xmlns:a16="http://schemas.microsoft.com/office/drawing/2014/main" id="{D63451B8-86AB-74EC-7A53-40E024C21220}"/>
              </a:ext>
            </a:extLst>
          </p:cNvPr>
          <p:cNvPicPr preferRelativeResize="0"/>
          <p:nvPr/>
        </p:nvPicPr>
        <p:blipFill rotWithShape="1">
          <a:blip r:embed="rId9">
            <a:alphaModFix amt="50000"/>
          </a:blip>
          <a:srcRect/>
          <a:stretch/>
        </p:blipFill>
        <p:spPr>
          <a:xfrm>
            <a:off x="6084625" y="4263297"/>
            <a:ext cx="1495334" cy="811134"/>
          </a:xfrm>
          <a:prstGeom prst="rect">
            <a:avLst/>
          </a:prstGeom>
          <a:noFill/>
          <a:ln>
            <a:noFill/>
          </a:ln>
        </p:spPr>
      </p:pic>
      <p:pic>
        <p:nvPicPr>
          <p:cNvPr id="16" name="Google Shape;195;p29" descr="Código QR&#10;&#10;Descripción generada automáticamente">
            <a:extLst>
              <a:ext uri="{FF2B5EF4-FFF2-40B4-BE49-F238E27FC236}">
                <a16:creationId xmlns:a16="http://schemas.microsoft.com/office/drawing/2014/main" id="{E678D2F5-1167-2E5D-5400-5E5C9C876CC9}"/>
              </a:ext>
            </a:extLst>
          </p:cNvPr>
          <p:cNvPicPr preferRelativeResize="0"/>
          <p:nvPr/>
        </p:nvPicPr>
        <p:blipFill rotWithShape="1">
          <a:blip r:embed="rId8">
            <a:alphaModFix amt="35000"/>
          </a:blip>
          <a:srcRect/>
          <a:stretch/>
        </p:blipFill>
        <p:spPr>
          <a:xfrm>
            <a:off x="8285028" y="112080"/>
            <a:ext cx="718457" cy="152672"/>
          </a:xfrm>
          <a:prstGeom prst="rect">
            <a:avLst/>
          </a:prstGeom>
          <a:noFill/>
          <a:ln>
            <a:noFill/>
          </a:ln>
        </p:spPr>
      </p:pic>
    </p:spTree>
    <p:extLst>
      <p:ext uri="{BB962C8B-B14F-4D97-AF65-F5344CB8AC3E}">
        <p14:creationId xmlns:p14="http://schemas.microsoft.com/office/powerpoint/2010/main" val="59311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29"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96" name="Google Shape;196;p29"/>
          <p:cNvSpPr txBox="1"/>
          <p:nvPr/>
        </p:nvSpPr>
        <p:spPr>
          <a:xfrm>
            <a:off x="128176" y="1152050"/>
            <a:ext cx="5184542" cy="334059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SzPts val="1100"/>
              <a:buNone/>
            </a:pPr>
            <a:r>
              <a:rPr lang="es-AR" sz="1700" dirty="0">
                <a:solidFill>
                  <a:srgbClr val="3F3F3F"/>
                </a:solidFill>
                <a:latin typeface="Calibri"/>
                <a:ea typeface="Calibri"/>
                <a:cs typeface="Calibri"/>
                <a:sym typeface="Calibri"/>
              </a:rPr>
              <a:t>Más conocido como PCA (por sus siglas en inglés Principal </a:t>
            </a:r>
            <a:r>
              <a:rPr lang="es-AR" sz="1700" dirty="0" err="1">
                <a:solidFill>
                  <a:srgbClr val="3F3F3F"/>
                </a:solidFill>
                <a:latin typeface="Calibri"/>
                <a:ea typeface="Calibri"/>
                <a:cs typeface="Calibri"/>
                <a:sym typeface="Calibri"/>
              </a:rPr>
              <a:t>Components</a:t>
            </a:r>
            <a:r>
              <a:rPr lang="es-AR" sz="1700" dirty="0">
                <a:solidFill>
                  <a:srgbClr val="3F3F3F"/>
                </a:solidFill>
                <a:latin typeface="Calibri"/>
                <a:ea typeface="Calibri"/>
                <a:cs typeface="Calibri"/>
                <a:sym typeface="Calibri"/>
              </a:rPr>
              <a:t> </a:t>
            </a:r>
            <a:r>
              <a:rPr lang="es-AR" sz="1700" dirty="0" err="1">
                <a:solidFill>
                  <a:srgbClr val="3F3F3F"/>
                </a:solidFill>
                <a:latin typeface="Calibri"/>
                <a:ea typeface="Calibri"/>
                <a:cs typeface="Calibri"/>
                <a:sym typeface="Calibri"/>
              </a:rPr>
              <a:t>Analysis</a:t>
            </a:r>
            <a:r>
              <a:rPr lang="es-AR" sz="1700" dirty="0">
                <a:solidFill>
                  <a:srgbClr val="3F3F3F"/>
                </a:solidFill>
                <a:latin typeface="Calibri"/>
                <a:ea typeface="Calibri"/>
                <a:cs typeface="Calibri"/>
                <a:sym typeface="Calibri"/>
              </a:rPr>
              <a:t>), es un algoritmo de aprendizaje no supervisado, comúnmente usado para lo que llamamos reducción de dimensionalidad. </a:t>
            </a:r>
          </a:p>
          <a:p>
            <a:pPr marL="0" marR="0" lvl="0" indent="0" algn="l" rtl="0">
              <a:spcBef>
                <a:spcPts val="0"/>
              </a:spcBef>
              <a:spcAft>
                <a:spcPts val="0"/>
              </a:spcAft>
              <a:buSzPts val="1100"/>
              <a:buNone/>
            </a:pPr>
            <a:endParaRPr lang="es-AR" sz="1700" dirty="0">
              <a:solidFill>
                <a:srgbClr val="3F3F3F"/>
              </a:solidFill>
              <a:latin typeface="Calibri"/>
              <a:ea typeface="Calibri"/>
              <a:cs typeface="Calibri"/>
              <a:sym typeface="Calibri"/>
            </a:endParaRPr>
          </a:p>
          <a:p>
            <a:pPr marL="0" marR="0" lvl="0" indent="0" algn="l" rtl="0">
              <a:spcBef>
                <a:spcPts val="0"/>
              </a:spcBef>
              <a:spcAft>
                <a:spcPts val="0"/>
              </a:spcAft>
              <a:buSzPts val="1100"/>
              <a:buNone/>
            </a:pPr>
            <a:r>
              <a:rPr lang="es-AR" sz="1700" dirty="0">
                <a:solidFill>
                  <a:srgbClr val="3F3F3F"/>
                </a:solidFill>
                <a:latin typeface="Calibri"/>
                <a:ea typeface="Calibri"/>
                <a:cs typeface="Calibri"/>
                <a:sym typeface="Calibri"/>
              </a:rPr>
              <a:t>En muchos problemas de la vida real se tienen una gran cantidad de variables. En estos casos puede no ser conveniente incluir todas las variables, y decidir cuáles eliminar es un problema en si, este problema es el que trata de resolver PCA. </a:t>
            </a:r>
          </a:p>
          <a:p>
            <a:pPr marL="0" marR="0" lvl="0" indent="0" algn="l" rtl="0">
              <a:spcBef>
                <a:spcPts val="0"/>
              </a:spcBef>
              <a:spcAft>
                <a:spcPts val="0"/>
              </a:spcAft>
              <a:buSzPts val="1100"/>
              <a:buNone/>
            </a:pPr>
            <a:endParaRPr lang="es-AR" sz="1700" strike="sngStrike" dirty="0">
              <a:solidFill>
                <a:srgbClr val="3F3F3F"/>
              </a:solidFill>
              <a:latin typeface="Calibri"/>
              <a:ea typeface="Calibri"/>
              <a:cs typeface="Calibri"/>
              <a:sym typeface="Calibri"/>
            </a:endParaRPr>
          </a:p>
        </p:txBody>
      </p:sp>
      <p:pic>
        <p:nvPicPr>
          <p:cNvPr id="197" name="Google Shape;197;p29"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98" name="Google Shape;198;p29"/>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dirty="0">
                <a:solidFill>
                  <a:srgbClr val="7F4EBD"/>
                </a:solidFill>
                <a:latin typeface="Calibri"/>
                <a:ea typeface="Calibri"/>
                <a:cs typeface="Calibri"/>
                <a:sym typeface="Calibri"/>
              </a:rPr>
              <a:t>PCA</a:t>
            </a:r>
            <a:endParaRPr sz="2400" dirty="0">
              <a:solidFill>
                <a:srgbClr val="7F4EBD"/>
              </a:solidFill>
              <a:latin typeface="Calibri"/>
              <a:ea typeface="Calibri"/>
              <a:cs typeface="Calibri"/>
              <a:sym typeface="Calibri"/>
            </a:endParaRPr>
          </a:p>
        </p:txBody>
      </p:sp>
      <p:sp>
        <p:nvSpPr>
          <p:cNvPr id="199" name="Google Shape;199;p29"/>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3" name="CuadroTexto 12">
            <a:extLst>
              <a:ext uri="{FF2B5EF4-FFF2-40B4-BE49-F238E27FC236}">
                <a16:creationId xmlns:a16="http://schemas.microsoft.com/office/drawing/2014/main" id="{E1F009DB-4AE6-459B-B7EA-9643D1907039}"/>
              </a:ext>
            </a:extLst>
          </p:cNvPr>
          <p:cNvSpPr txBox="1"/>
          <p:nvPr/>
        </p:nvSpPr>
        <p:spPr>
          <a:xfrm>
            <a:off x="5233233" y="3198684"/>
            <a:ext cx="3989614" cy="215444"/>
          </a:xfrm>
          <a:prstGeom prst="rect">
            <a:avLst/>
          </a:prstGeom>
          <a:noFill/>
        </p:spPr>
        <p:txBody>
          <a:bodyPr wrap="square">
            <a:spAutoFit/>
          </a:bodyPr>
          <a:lstStyle/>
          <a:p>
            <a:r>
              <a:rPr lang="es-AR" sz="800" dirty="0">
                <a:latin typeface="Calibri" panose="020F0502020204030204" pitchFamily="34" charset="0"/>
                <a:cs typeface="Calibri" panose="020F0502020204030204" pitchFamily="34" charset="0"/>
              </a:rPr>
              <a:t>Fuente: https://laptrinhx.com/understanding-principal-component-analysis-1459875749/</a:t>
            </a:r>
          </a:p>
        </p:txBody>
      </p:sp>
      <p:pic>
        <p:nvPicPr>
          <p:cNvPr id="14" name="Picture 2">
            <a:extLst>
              <a:ext uri="{FF2B5EF4-FFF2-40B4-BE49-F238E27FC236}">
                <a16:creationId xmlns:a16="http://schemas.microsoft.com/office/drawing/2014/main" id="{EE4E982B-B54A-4ABA-8668-EBC5C688F4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2718" y="898640"/>
            <a:ext cx="3310528" cy="2188556"/>
          </a:xfrm>
          <a:prstGeom prst="rect">
            <a:avLst/>
          </a:prstGeom>
          <a:noFill/>
          <a:extLst>
            <a:ext uri="{909E8E84-426E-40DD-AFC4-6F175D3DCCD1}">
              <a14:hiddenFill xmlns:a14="http://schemas.microsoft.com/office/drawing/2010/main">
                <a:solidFill>
                  <a:srgbClr val="FFFFFF"/>
                </a:solidFill>
              </a14:hiddenFill>
            </a:ext>
          </a:extLst>
        </p:spPr>
      </p:pic>
      <p:pic>
        <p:nvPicPr>
          <p:cNvPr id="9" name="Google Shape;196;p29" descr="Imagen que contiene Logotipo&#10;&#10;Descripción generada automáticamente">
            <a:extLst>
              <a:ext uri="{FF2B5EF4-FFF2-40B4-BE49-F238E27FC236}">
                <a16:creationId xmlns:a16="http://schemas.microsoft.com/office/drawing/2014/main" id="{E0E1979C-947D-FEE7-89BA-80AB45F5B7A5}"/>
              </a:ext>
            </a:extLst>
          </p:cNvPr>
          <p:cNvPicPr preferRelativeResize="0"/>
          <p:nvPr/>
        </p:nvPicPr>
        <p:blipFill rotWithShape="1">
          <a:blip r:embed="rId6">
            <a:alphaModFix amt="50000"/>
          </a:blip>
          <a:srcRect/>
          <a:stretch/>
        </p:blipFill>
        <p:spPr>
          <a:xfrm>
            <a:off x="4201086" y="4263297"/>
            <a:ext cx="1677454" cy="620709"/>
          </a:xfrm>
          <a:prstGeom prst="rect">
            <a:avLst/>
          </a:prstGeom>
          <a:noFill/>
          <a:ln>
            <a:noFill/>
          </a:ln>
        </p:spPr>
      </p:pic>
      <p:pic>
        <p:nvPicPr>
          <p:cNvPr id="10" name="Google Shape;197;p29">
            <a:extLst>
              <a:ext uri="{FF2B5EF4-FFF2-40B4-BE49-F238E27FC236}">
                <a16:creationId xmlns:a16="http://schemas.microsoft.com/office/drawing/2014/main" id="{82C2A1AD-EA79-3390-0C13-530ED71FFD9A}"/>
              </a:ext>
            </a:extLst>
          </p:cNvPr>
          <p:cNvPicPr preferRelativeResize="0"/>
          <p:nvPr/>
        </p:nvPicPr>
        <p:blipFill rotWithShape="1">
          <a:blip r:embed="rId7">
            <a:alphaModFix amt="51000"/>
          </a:blip>
          <a:srcRect/>
          <a:stretch/>
        </p:blipFill>
        <p:spPr>
          <a:xfrm>
            <a:off x="1136660" y="4332900"/>
            <a:ext cx="582236" cy="513665"/>
          </a:xfrm>
          <a:prstGeom prst="rect">
            <a:avLst/>
          </a:prstGeom>
          <a:noFill/>
          <a:ln>
            <a:noFill/>
          </a:ln>
        </p:spPr>
      </p:pic>
      <p:pic>
        <p:nvPicPr>
          <p:cNvPr id="11" name="Google Shape;198;p29">
            <a:extLst>
              <a:ext uri="{FF2B5EF4-FFF2-40B4-BE49-F238E27FC236}">
                <a16:creationId xmlns:a16="http://schemas.microsoft.com/office/drawing/2014/main" id="{DCC79F4F-DC62-3818-739D-969D1F6BC416}"/>
              </a:ext>
            </a:extLst>
          </p:cNvPr>
          <p:cNvPicPr preferRelativeResize="0"/>
          <p:nvPr/>
        </p:nvPicPr>
        <p:blipFill rotWithShape="1">
          <a:blip r:embed="rId8">
            <a:alphaModFix amt="50000"/>
          </a:blip>
          <a:srcRect/>
          <a:stretch/>
        </p:blipFill>
        <p:spPr>
          <a:xfrm>
            <a:off x="2081486" y="4386422"/>
            <a:ext cx="1913515" cy="406622"/>
          </a:xfrm>
          <a:prstGeom prst="rect">
            <a:avLst/>
          </a:prstGeom>
          <a:noFill/>
          <a:ln>
            <a:noFill/>
          </a:ln>
        </p:spPr>
      </p:pic>
      <p:pic>
        <p:nvPicPr>
          <p:cNvPr id="12" name="Google Shape;199;p29">
            <a:extLst>
              <a:ext uri="{FF2B5EF4-FFF2-40B4-BE49-F238E27FC236}">
                <a16:creationId xmlns:a16="http://schemas.microsoft.com/office/drawing/2014/main" id="{9B836C0E-3975-4897-5FE8-6BB174533431}"/>
              </a:ext>
            </a:extLst>
          </p:cNvPr>
          <p:cNvPicPr preferRelativeResize="0"/>
          <p:nvPr/>
        </p:nvPicPr>
        <p:blipFill rotWithShape="1">
          <a:blip r:embed="rId9">
            <a:alphaModFix amt="50000"/>
          </a:blip>
          <a:srcRect/>
          <a:stretch/>
        </p:blipFill>
        <p:spPr>
          <a:xfrm>
            <a:off x="6084625" y="4263297"/>
            <a:ext cx="1495334" cy="811134"/>
          </a:xfrm>
          <a:prstGeom prst="rect">
            <a:avLst/>
          </a:prstGeom>
          <a:noFill/>
          <a:ln>
            <a:noFill/>
          </a:ln>
        </p:spPr>
      </p:pic>
      <p:pic>
        <p:nvPicPr>
          <p:cNvPr id="15" name="Google Shape;195;p29" descr="Código QR&#10;&#10;Descripción generada automáticamente">
            <a:extLst>
              <a:ext uri="{FF2B5EF4-FFF2-40B4-BE49-F238E27FC236}">
                <a16:creationId xmlns:a16="http://schemas.microsoft.com/office/drawing/2014/main" id="{4BDF8B02-BEE6-09E5-58BA-08DC5F4732F3}"/>
              </a:ext>
            </a:extLst>
          </p:cNvPr>
          <p:cNvPicPr preferRelativeResize="0"/>
          <p:nvPr/>
        </p:nvPicPr>
        <p:blipFill rotWithShape="1">
          <a:blip r:embed="rId8">
            <a:alphaModFix amt="35000"/>
          </a:blip>
          <a:srcRect/>
          <a:stretch/>
        </p:blipFill>
        <p:spPr>
          <a:xfrm>
            <a:off x="8285028" y="112080"/>
            <a:ext cx="718457" cy="152672"/>
          </a:xfrm>
          <a:prstGeom prst="rect">
            <a:avLst/>
          </a:prstGeom>
          <a:noFill/>
          <a:ln>
            <a:noFill/>
          </a:ln>
        </p:spPr>
      </p:pic>
    </p:spTree>
    <p:extLst>
      <p:ext uri="{BB962C8B-B14F-4D97-AF65-F5344CB8AC3E}">
        <p14:creationId xmlns:p14="http://schemas.microsoft.com/office/powerpoint/2010/main" val="3795397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29"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96" name="Google Shape;196;p29"/>
          <p:cNvSpPr txBox="1"/>
          <p:nvPr/>
        </p:nvSpPr>
        <p:spPr>
          <a:xfrm>
            <a:off x="2959683" y="833675"/>
            <a:ext cx="6280408" cy="41275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SzPts val="1100"/>
              <a:buNone/>
            </a:pPr>
            <a:r>
              <a:rPr lang="es-AR" sz="1600" dirty="0">
                <a:solidFill>
                  <a:srgbClr val="3F3F3F"/>
                </a:solidFill>
                <a:latin typeface="Calibri"/>
                <a:ea typeface="Calibri"/>
                <a:cs typeface="Calibri"/>
                <a:sym typeface="Calibri"/>
              </a:rPr>
              <a:t>PCA busca eliminar variables afectando lo menos posible la variabilidad de los datos, esto es, mantener la mayor cantidad de casos existentes, para esto lo que se hace es aplicar </a:t>
            </a:r>
            <a:r>
              <a:rPr lang="es-AR" sz="1600" b="1" dirty="0">
                <a:solidFill>
                  <a:srgbClr val="3F3F3F"/>
                </a:solidFill>
                <a:latin typeface="Calibri"/>
                <a:ea typeface="Calibri"/>
                <a:cs typeface="Calibri"/>
                <a:sym typeface="Calibri"/>
              </a:rPr>
              <a:t>transformaciones</a:t>
            </a:r>
            <a:r>
              <a:rPr lang="es-AR" sz="1600" dirty="0">
                <a:solidFill>
                  <a:srgbClr val="3F3F3F"/>
                </a:solidFill>
                <a:latin typeface="Calibri"/>
                <a:ea typeface="Calibri"/>
                <a:cs typeface="Calibri"/>
                <a:sym typeface="Calibri"/>
              </a:rPr>
              <a:t> a las variables (descomponerlas), convirtiendo a las mismas en lo que llamamos </a:t>
            </a:r>
            <a:r>
              <a:rPr lang="es-AR" sz="1600" b="1" dirty="0">
                <a:solidFill>
                  <a:srgbClr val="3F3F3F"/>
                </a:solidFill>
                <a:latin typeface="Calibri"/>
                <a:ea typeface="Calibri"/>
                <a:cs typeface="Calibri"/>
                <a:sym typeface="Calibri"/>
              </a:rPr>
              <a:t>componentes</a:t>
            </a:r>
            <a:r>
              <a:rPr lang="es-AR" sz="1600" dirty="0">
                <a:solidFill>
                  <a:srgbClr val="3F3F3F"/>
                </a:solidFill>
                <a:latin typeface="Calibri"/>
                <a:ea typeface="Calibri"/>
                <a:cs typeface="Calibri"/>
                <a:sym typeface="Calibri"/>
              </a:rPr>
              <a:t>.</a:t>
            </a:r>
          </a:p>
          <a:p>
            <a:pPr marL="0" marR="0" lvl="0" indent="0" algn="l" rtl="0">
              <a:spcBef>
                <a:spcPts val="0"/>
              </a:spcBef>
              <a:spcAft>
                <a:spcPts val="0"/>
              </a:spcAft>
              <a:buSzPts val="1100"/>
              <a:buNone/>
            </a:pPr>
            <a:endParaRPr lang="es-AR" sz="600" dirty="0">
              <a:solidFill>
                <a:srgbClr val="3F3F3F"/>
              </a:solidFill>
              <a:latin typeface="Calibri"/>
              <a:ea typeface="Calibri"/>
              <a:cs typeface="Calibri"/>
              <a:sym typeface="Calibri"/>
            </a:endParaRPr>
          </a:p>
          <a:p>
            <a:pPr marL="0" marR="0" lvl="0" indent="0" algn="l" rtl="0">
              <a:spcBef>
                <a:spcPts val="0"/>
              </a:spcBef>
              <a:spcAft>
                <a:spcPts val="0"/>
              </a:spcAft>
              <a:buSzPts val="1100"/>
              <a:buNone/>
            </a:pPr>
            <a:r>
              <a:rPr lang="es-AR" sz="1600" dirty="0">
                <a:solidFill>
                  <a:srgbClr val="3F3F3F"/>
                </a:solidFill>
                <a:latin typeface="Calibri"/>
                <a:ea typeface="Calibri"/>
                <a:cs typeface="Calibri"/>
                <a:sym typeface="Calibri"/>
              </a:rPr>
              <a:t>Cada componente aporta un grado de variabilidad al conjunto de datos, estas componentes están ordenadas de forma tal que la primera componente es aquella que mantiene la mayor variabilidad del conjunto, y la última la que menor variabilidad aporta, luego nos quedamos con las N primeras componentes. </a:t>
            </a:r>
          </a:p>
          <a:p>
            <a:pPr marL="0" marR="0" lvl="0" indent="0" algn="l" rtl="0">
              <a:spcBef>
                <a:spcPts val="0"/>
              </a:spcBef>
              <a:spcAft>
                <a:spcPts val="0"/>
              </a:spcAft>
              <a:buSzPts val="1100"/>
              <a:buNone/>
            </a:pPr>
            <a:r>
              <a:rPr lang="es-AR" sz="1600" dirty="0">
                <a:solidFill>
                  <a:srgbClr val="3F3F3F"/>
                </a:solidFill>
                <a:latin typeface="Calibri"/>
                <a:ea typeface="Calibri"/>
                <a:cs typeface="Calibri"/>
                <a:sym typeface="Calibri"/>
              </a:rPr>
              <a:t>Además estos componentes son independientes entre sí, siendo que puede suceder que algunas variables originales no lo sean (esto es muy importante en algunos modelos)</a:t>
            </a:r>
          </a:p>
          <a:p>
            <a:pPr marL="0" marR="0" lvl="0" indent="0" algn="l" rtl="0">
              <a:spcBef>
                <a:spcPts val="0"/>
              </a:spcBef>
              <a:spcAft>
                <a:spcPts val="0"/>
              </a:spcAft>
              <a:buSzPts val="1100"/>
              <a:buNone/>
            </a:pPr>
            <a:br>
              <a:rPr lang="es-AR" sz="2400" dirty="0"/>
            </a:br>
            <a:endParaRPr lang="es-AR" sz="1800" dirty="0">
              <a:solidFill>
                <a:srgbClr val="3F3F3F"/>
              </a:solidFill>
              <a:latin typeface="Calibri"/>
              <a:ea typeface="Calibri"/>
              <a:cs typeface="Calibri"/>
              <a:sym typeface="Calibri"/>
            </a:endParaRPr>
          </a:p>
          <a:p>
            <a:pPr marL="171450" marR="0" lvl="0" indent="-171450" algn="l" rtl="0">
              <a:spcBef>
                <a:spcPts val="0"/>
              </a:spcBef>
              <a:spcAft>
                <a:spcPts val="0"/>
              </a:spcAft>
              <a:buSzPts val="1100"/>
              <a:buFontTx/>
              <a:buChar char="-"/>
            </a:pPr>
            <a:endParaRPr lang="es-AR" sz="1200" b="1" dirty="0">
              <a:solidFill>
                <a:srgbClr val="292929"/>
              </a:solidFill>
              <a:latin typeface="charter"/>
            </a:endParaRPr>
          </a:p>
          <a:p>
            <a:pPr marL="0" marR="0" lvl="0" indent="0" algn="l" rtl="0">
              <a:spcBef>
                <a:spcPts val="0"/>
              </a:spcBef>
              <a:spcAft>
                <a:spcPts val="0"/>
              </a:spcAft>
              <a:buSzPts val="1100"/>
              <a:buNone/>
            </a:pPr>
            <a:endParaRPr lang="es-AR" sz="1600" dirty="0">
              <a:solidFill>
                <a:srgbClr val="3F3F3F"/>
              </a:solidFill>
              <a:latin typeface="Calibri"/>
              <a:ea typeface="Calibri"/>
              <a:cs typeface="Calibri"/>
              <a:sym typeface="Calibri"/>
            </a:endParaRPr>
          </a:p>
        </p:txBody>
      </p:sp>
      <p:sp>
        <p:nvSpPr>
          <p:cNvPr id="198" name="Google Shape;198;p29"/>
          <p:cNvSpPr txBox="1"/>
          <p:nvPr/>
        </p:nvSpPr>
        <p:spPr>
          <a:xfrm>
            <a:off x="221456" y="279279"/>
            <a:ext cx="89226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dirty="0">
                <a:solidFill>
                  <a:srgbClr val="7F4EBD"/>
                </a:solidFill>
                <a:latin typeface="Calibri"/>
                <a:ea typeface="Calibri"/>
                <a:cs typeface="Calibri"/>
                <a:sym typeface="Calibri"/>
              </a:rPr>
              <a:t>PCA</a:t>
            </a:r>
            <a:endParaRPr sz="2400" dirty="0">
              <a:solidFill>
                <a:srgbClr val="7F4EBD"/>
              </a:solidFill>
              <a:latin typeface="Calibri"/>
              <a:ea typeface="Calibri"/>
              <a:cs typeface="Calibri"/>
              <a:sym typeface="Calibri"/>
            </a:endParaRPr>
          </a:p>
        </p:txBody>
      </p:sp>
      <p:sp>
        <p:nvSpPr>
          <p:cNvPr id="199" name="Google Shape;199;p29"/>
          <p:cNvSpPr/>
          <p:nvPr/>
        </p:nvSpPr>
        <p:spPr>
          <a:xfrm>
            <a:off x="293227" y="717879"/>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 name="CuadroTexto 8">
            <a:extLst>
              <a:ext uri="{FF2B5EF4-FFF2-40B4-BE49-F238E27FC236}">
                <a16:creationId xmlns:a16="http://schemas.microsoft.com/office/drawing/2014/main" id="{78C93CD8-6D50-4DE6-942D-C1012276E993}"/>
              </a:ext>
            </a:extLst>
          </p:cNvPr>
          <p:cNvSpPr txBox="1"/>
          <p:nvPr/>
        </p:nvSpPr>
        <p:spPr>
          <a:xfrm>
            <a:off x="-25265" y="3981215"/>
            <a:ext cx="3989614" cy="215444"/>
          </a:xfrm>
          <a:prstGeom prst="rect">
            <a:avLst/>
          </a:prstGeom>
          <a:noFill/>
        </p:spPr>
        <p:txBody>
          <a:bodyPr wrap="square">
            <a:spAutoFit/>
          </a:bodyPr>
          <a:lstStyle/>
          <a:p>
            <a:r>
              <a:rPr lang="es-AR" sz="800" dirty="0">
                <a:latin typeface="Calibri" panose="020F0502020204030204" pitchFamily="34" charset="0"/>
                <a:cs typeface="Calibri" panose="020F0502020204030204" pitchFamily="34" charset="0"/>
              </a:rPr>
              <a:t>Fuente: https://rpubs.com/Joaquin_AR/287787</a:t>
            </a:r>
          </a:p>
        </p:txBody>
      </p:sp>
      <p:pic>
        <p:nvPicPr>
          <p:cNvPr id="2050" name="Picture 2" descr="RPubs - Análisis de Componentes Principales (Principal Component Analysis,  PCA) y t-SNE">
            <a:extLst>
              <a:ext uri="{FF2B5EF4-FFF2-40B4-BE49-F238E27FC236}">
                <a16:creationId xmlns:a16="http://schemas.microsoft.com/office/drawing/2014/main" id="{1F7286FB-65C7-479B-AC2B-9AD5B27463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456" y="786044"/>
            <a:ext cx="2539322" cy="16175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01AE943-EFAA-408B-8FF7-6DA9600400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545" y="2365533"/>
            <a:ext cx="2585233" cy="1653406"/>
          </a:xfrm>
          <a:prstGeom prst="rect">
            <a:avLst/>
          </a:prstGeom>
          <a:noFill/>
          <a:extLst>
            <a:ext uri="{909E8E84-426E-40DD-AFC4-6F175D3DCCD1}">
              <a14:hiddenFill xmlns:a14="http://schemas.microsoft.com/office/drawing/2010/main">
                <a:solidFill>
                  <a:srgbClr val="FFFFFF"/>
                </a:solidFill>
              </a14:hiddenFill>
            </a:ext>
          </a:extLst>
        </p:spPr>
      </p:pic>
      <p:pic>
        <p:nvPicPr>
          <p:cNvPr id="10" name="Google Shape;196;p29" descr="Imagen que contiene Logotipo&#10;&#10;Descripción generada automáticamente">
            <a:extLst>
              <a:ext uri="{FF2B5EF4-FFF2-40B4-BE49-F238E27FC236}">
                <a16:creationId xmlns:a16="http://schemas.microsoft.com/office/drawing/2014/main" id="{A00BBCB5-9358-9C39-8FAE-43967DFDBB78}"/>
              </a:ext>
            </a:extLst>
          </p:cNvPr>
          <p:cNvPicPr preferRelativeResize="0"/>
          <p:nvPr/>
        </p:nvPicPr>
        <p:blipFill rotWithShape="1">
          <a:blip r:embed="rId6">
            <a:alphaModFix amt="50000"/>
          </a:blip>
          <a:srcRect/>
          <a:stretch/>
        </p:blipFill>
        <p:spPr>
          <a:xfrm>
            <a:off x="4201086" y="4263297"/>
            <a:ext cx="1677454" cy="620709"/>
          </a:xfrm>
          <a:prstGeom prst="rect">
            <a:avLst/>
          </a:prstGeom>
          <a:noFill/>
          <a:ln>
            <a:noFill/>
          </a:ln>
        </p:spPr>
      </p:pic>
      <p:pic>
        <p:nvPicPr>
          <p:cNvPr id="11" name="Google Shape;197;p29">
            <a:extLst>
              <a:ext uri="{FF2B5EF4-FFF2-40B4-BE49-F238E27FC236}">
                <a16:creationId xmlns:a16="http://schemas.microsoft.com/office/drawing/2014/main" id="{62338A45-AFD2-F56C-1E6A-119173D77276}"/>
              </a:ext>
            </a:extLst>
          </p:cNvPr>
          <p:cNvPicPr preferRelativeResize="0"/>
          <p:nvPr/>
        </p:nvPicPr>
        <p:blipFill rotWithShape="1">
          <a:blip r:embed="rId7">
            <a:alphaModFix amt="51000"/>
          </a:blip>
          <a:srcRect/>
          <a:stretch/>
        </p:blipFill>
        <p:spPr>
          <a:xfrm>
            <a:off x="1136660" y="4332900"/>
            <a:ext cx="582236" cy="513665"/>
          </a:xfrm>
          <a:prstGeom prst="rect">
            <a:avLst/>
          </a:prstGeom>
          <a:noFill/>
          <a:ln>
            <a:noFill/>
          </a:ln>
        </p:spPr>
      </p:pic>
      <p:pic>
        <p:nvPicPr>
          <p:cNvPr id="12" name="Google Shape;198;p29">
            <a:extLst>
              <a:ext uri="{FF2B5EF4-FFF2-40B4-BE49-F238E27FC236}">
                <a16:creationId xmlns:a16="http://schemas.microsoft.com/office/drawing/2014/main" id="{3F064418-3237-E341-B7E9-652650FE54E9}"/>
              </a:ext>
            </a:extLst>
          </p:cNvPr>
          <p:cNvPicPr preferRelativeResize="0"/>
          <p:nvPr/>
        </p:nvPicPr>
        <p:blipFill rotWithShape="1">
          <a:blip r:embed="rId8">
            <a:alphaModFix amt="50000"/>
          </a:blip>
          <a:srcRect/>
          <a:stretch/>
        </p:blipFill>
        <p:spPr>
          <a:xfrm>
            <a:off x="2081486" y="4386422"/>
            <a:ext cx="1913515" cy="406622"/>
          </a:xfrm>
          <a:prstGeom prst="rect">
            <a:avLst/>
          </a:prstGeom>
          <a:noFill/>
          <a:ln>
            <a:noFill/>
          </a:ln>
        </p:spPr>
      </p:pic>
      <p:pic>
        <p:nvPicPr>
          <p:cNvPr id="13" name="Google Shape;199;p29">
            <a:extLst>
              <a:ext uri="{FF2B5EF4-FFF2-40B4-BE49-F238E27FC236}">
                <a16:creationId xmlns:a16="http://schemas.microsoft.com/office/drawing/2014/main" id="{9BACC486-677C-57CA-BA07-134A74491664}"/>
              </a:ext>
            </a:extLst>
          </p:cNvPr>
          <p:cNvPicPr preferRelativeResize="0"/>
          <p:nvPr/>
        </p:nvPicPr>
        <p:blipFill rotWithShape="1">
          <a:blip r:embed="rId9">
            <a:alphaModFix amt="50000"/>
          </a:blip>
          <a:srcRect/>
          <a:stretch/>
        </p:blipFill>
        <p:spPr>
          <a:xfrm>
            <a:off x="6084625" y="4263297"/>
            <a:ext cx="1495334" cy="811134"/>
          </a:xfrm>
          <a:prstGeom prst="rect">
            <a:avLst/>
          </a:prstGeom>
          <a:noFill/>
          <a:ln>
            <a:noFill/>
          </a:ln>
        </p:spPr>
      </p:pic>
      <p:pic>
        <p:nvPicPr>
          <p:cNvPr id="14" name="Google Shape;195;p29" descr="Código QR&#10;&#10;Descripción generada automáticamente">
            <a:extLst>
              <a:ext uri="{FF2B5EF4-FFF2-40B4-BE49-F238E27FC236}">
                <a16:creationId xmlns:a16="http://schemas.microsoft.com/office/drawing/2014/main" id="{AF41E79F-D4C7-EE5A-2B85-9C8B3F04B39C}"/>
              </a:ext>
            </a:extLst>
          </p:cNvPr>
          <p:cNvPicPr preferRelativeResize="0"/>
          <p:nvPr/>
        </p:nvPicPr>
        <p:blipFill rotWithShape="1">
          <a:blip r:embed="rId8">
            <a:alphaModFix amt="35000"/>
          </a:blip>
          <a:srcRect/>
          <a:stretch/>
        </p:blipFill>
        <p:spPr>
          <a:xfrm>
            <a:off x="8285028" y="112080"/>
            <a:ext cx="718457" cy="152672"/>
          </a:xfrm>
          <a:prstGeom prst="rect">
            <a:avLst/>
          </a:prstGeom>
          <a:noFill/>
          <a:ln>
            <a:noFill/>
          </a:ln>
        </p:spPr>
      </p:pic>
    </p:spTree>
    <p:extLst>
      <p:ext uri="{BB962C8B-B14F-4D97-AF65-F5344CB8AC3E}">
        <p14:creationId xmlns:p14="http://schemas.microsoft.com/office/powerpoint/2010/main" val="1950399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29"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96" name="Google Shape;196;p29"/>
          <p:cNvSpPr txBox="1"/>
          <p:nvPr/>
        </p:nvSpPr>
        <p:spPr>
          <a:xfrm>
            <a:off x="3501455" y="527125"/>
            <a:ext cx="5549367" cy="382509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SzPts val="1100"/>
              <a:buNone/>
            </a:pPr>
            <a:endParaRPr lang="es-AR" sz="1800" dirty="0">
              <a:solidFill>
                <a:srgbClr val="3F3F3F"/>
              </a:solidFill>
              <a:latin typeface="Calibri"/>
              <a:ea typeface="Calibri"/>
              <a:cs typeface="Calibri"/>
              <a:sym typeface="Calibri"/>
            </a:endParaRPr>
          </a:p>
          <a:p>
            <a:pPr marL="0" marR="0" lvl="0" indent="0" algn="l" rtl="0">
              <a:spcBef>
                <a:spcPts val="0"/>
              </a:spcBef>
              <a:spcAft>
                <a:spcPts val="0"/>
              </a:spcAft>
              <a:buSzPts val="1100"/>
              <a:buNone/>
            </a:pPr>
            <a:r>
              <a:rPr lang="es-AR" sz="1800" dirty="0">
                <a:solidFill>
                  <a:srgbClr val="3F3F3F"/>
                </a:solidFill>
                <a:latin typeface="Calibri"/>
                <a:ea typeface="Calibri"/>
                <a:cs typeface="Calibri"/>
                <a:sym typeface="Calibri"/>
              </a:rPr>
              <a:t>PCA se utiliza para: </a:t>
            </a:r>
          </a:p>
          <a:p>
            <a:pPr marL="285750" marR="0" lvl="0" indent="-285750" algn="l" rtl="0">
              <a:spcBef>
                <a:spcPts val="0"/>
              </a:spcBef>
              <a:spcAft>
                <a:spcPts val="0"/>
              </a:spcAft>
              <a:buSzPts val="1100"/>
              <a:buFontTx/>
              <a:buChar char="-"/>
            </a:pPr>
            <a:r>
              <a:rPr lang="es-AR" sz="1800" dirty="0">
                <a:solidFill>
                  <a:srgbClr val="3F3F3F"/>
                </a:solidFill>
                <a:latin typeface="Calibri"/>
                <a:ea typeface="Calibri"/>
                <a:cs typeface="Calibri"/>
                <a:sym typeface="Calibri"/>
              </a:rPr>
              <a:t>Comprimir los datos lo que es importante en términos de memoria y procesamiento. Además sirve para reducir el número de variables sin identificar cuales son las más explicativas, permite descartar información redundante o ruido lo que puede ser importante para la generalización</a:t>
            </a:r>
          </a:p>
          <a:p>
            <a:pPr marL="285750" marR="0" lvl="0" indent="-285750" algn="l" rtl="0">
              <a:spcBef>
                <a:spcPts val="0"/>
              </a:spcBef>
              <a:spcAft>
                <a:spcPts val="0"/>
              </a:spcAft>
              <a:buSzPts val="1100"/>
              <a:buFontTx/>
              <a:buChar char="-"/>
            </a:pPr>
            <a:endParaRPr lang="es-AR" sz="800" dirty="0">
              <a:solidFill>
                <a:srgbClr val="3F3F3F"/>
              </a:solidFill>
              <a:latin typeface="Calibri"/>
              <a:ea typeface="Calibri"/>
              <a:cs typeface="Calibri"/>
              <a:sym typeface="Calibri"/>
            </a:endParaRPr>
          </a:p>
          <a:p>
            <a:pPr marL="285750" marR="0" lvl="0" indent="-285750" algn="l" rtl="0">
              <a:spcBef>
                <a:spcPts val="0"/>
              </a:spcBef>
              <a:spcAft>
                <a:spcPts val="0"/>
              </a:spcAft>
              <a:buSzPts val="1100"/>
              <a:buFontTx/>
              <a:buChar char="-"/>
            </a:pPr>
            <a:r>
              <a:rPr lang="es-AR" sz="1800" dirty="0">
                <a:solidFill>
                  <a:srgbClr val="3F3F3F"/>
                </a:solidFill>
                <a:latin typeface="Calibri"/>
                <a:ea typeface="Calibri"/>
                <a:cs typeface="Calibri"/>
                <a:sym typeface="Calibri"/>
              </a:rPr>
              <a:t>Visualizar en 2 dimensiones de conjuntos de datos.</a:t>
            </a:r>
          </a:p>
          <a:p>
            <a:pPr marL="0" marR="0" lvl="0" indent="0" algn="l" rtl="0">
              <a:spcBef>
                <a:spcPts val="0"/>
              </a:spcBef>
              <a:spcAft>
                <a:spcPts val="0"/>
              </a:spcAft>
              <a:buSzPts val="1100"/>
              <a:buNone/>
            </a:pPr>
            <a:endParaRPr lang="es-AR" sz="800" dirty="0">
              <a:solidFill>
                <a:srgbClr val="3F3F3F"/>
              </a:solidFill>
              <a:latin typeface="Calibri"/>
              <a:ea typeface="Calibri"/>
              <a:cs typeface="Calibri"/>
              <a:sym typeface="Calibri"/>
            </a:endParaRPr>
          </a:p>
          <a:p>
            <a:pPr marR="0" lvl="0" algn="l" rtl="0">
              <a:spcBef>
                <a:spcPts val="0"/>
              </a:spcBef>
              <a:spcAft>
                <a:spcPts val="0"/>
              </a:spcAft>
              <a:buSzPts val="1100"/>
            </a:pPr>
            <a:r>
              <a:rPr lang="es-AR" sz="1800" dirty="0">
                <a:solidFill>
                  <a:srgbClr val="3F3F3F"/>
                </a:solidFill>
                <a:latin typeface="Calibri"/>
                <a:ea typeface="Calibri"/>
                <a:cs typeface="Calibri"/>
                <a:sym typeface="Calibri"/>
              </a:rPr>
              <a:t>El mayor inconveniente con la utilización de PCA es que limita de un manera significativa la interpretabilidad de los datos</a:t>
            </a:r>
            <a:endParaRPr lang="es-AR" sz="1600" dirty="0">
              <a:solidFill>
                <a:srgbClr val="3F3F3F"/>
              </a:solidFill>
              <a:latin typeface="Calibri"/>
              <a:ea typeface="Calibri"/>
              <a:cs typeface="Calibri"/>
              <a:sym typeface="Calibri"/>
            </a:endParaRPr>
          </a:p>
        </p:txBody>
      </p:sp>
      <p:pic>
        <p:nvPicPr>
          <p:cNvPr id="197" name="Google Shape;197;p29"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pic>
        <p:nvPicPr>
          <p:cNvPr id="1028" name="Picture 4" descr="Conoce las marcas de procesadores de servidores. ">
            <a:extLst>
              <a:ext uri="{FF2B5EF4-FFF2-40B4-BE49-F238E27FC236}">
                <a16:creationId xmlns:a16="http://schemas.microsoft.com/office/drawing/2014/main" id="{B2266AA7-274E-4D08-965D-0192591552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227" y="1227060"/>
            <a:ext cx="3008179" cy="2177016"/>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30122EAA-E5BB-4576-83D5-56105CD4D7F2}"/>
              </a:ext>
            </a:extLst>
          </p:cNvPr>
          <p:cNvSpPr txBox="1"/>
          <p:nvPr/>
        </p:nvSpPr>
        <p:spPr>
          <a:xfrm>
            <a:off x="-89209" y="3598207"/>
            <a:ext cx="3989614" cy="215444"/>
          </a:xfrm>
          <a:prstGeom prst="rect">
            <a:avLst/>
          </a:prstGeom>
          <a:noFill/>
        </p:spPr>
        <p:txBody>
          <a:bodyPr wrap="square">
            <a:spAutoFit/>
          </a:bodyPr>
          <a:lstStyle/>
          <a:p>
            <a:r>
              <a:rPr lang="es-AR" sz="800" dirty="0">
                <a:latin typeface="Calibri" panose="020F0502020204030204" pitchFamily="34" charset="0"/>
                <a:cs typeface="Calibri" panose="020F0502020204030204" pitchFamily="34" charset="0"/>
              </a:rPr>
              <a:t>Fuente: https://www.seoperu.com/los-mejores-procesadores-para-servidores/</a:t>
            </a:r>
          </a:p>
        </p:txBody>
      </p:sp>
      <p:sp>
        <p:nvSpPr>
          <p:cNvPr id="11" name="Google Shape;198;p29">
            <a:extLst>
              <a:ext uri="{FF2B5EF4-FFF2-40B4-BE49-F238E27FC236}">
                <a16:creationId xmlns:a16="http://schemas.microsoft.com/office/drawing/2014/main" id="{CB460259-1008-9CDA-2C2F-E82257F03556}"/>
              </a:ext>
            </a:extLst>
          </p:cNvPr>
          <p:cNvSpPr txBox="1"/>
          <p:nvPr/>
        </p:nvSpPr>
        <p:spPr>
          <a:xfrm>
            <a:off x="221456" y="279279"/>
            <a:ext cx="89226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dirty="0">
                <a:solidFill>
                  <a:srgbClr val="7F4EBD"/>
                </a:solidFill>
                <a:latin typeface="Calibri"/>
                <a:ea typeface="Calibri"/>
                <a:cs typeface="Calibri"/>
                <a:sym typeface="Calibri"/>
              </a:rPr>
              <a:t>PCA</a:t>
            </a:r>
            <a:endParaRPr sz="2400" dirty="0">
              <a:solidFill>
                <a:srgbClr val="7F4EBD"/>
              </a:solidFill>
              <a:latin typeface="Calibri"/>
              <a:ea typeface="Calibri"/>
              <a:cs typeface="Calibri"/>
              <a:sym typeface="Calibri"/>
            </a:endParaRPr>
          </a:p>
        </p:txBody>
      </p:sp>
      <p:sp>
        <p:nvSpPr>
          <p:cNvPr id="12" name="Google Shape;199;p29">
            <a:extLst>
              <a:ext uri="{FF2B5EF4-FFF2-40B4-BE49-F238E27FC236}">
                <a16:creationId xmlns:a16="http://schemas.microsoft.com/office/drawing/2014/main" id="{D7BEB9C9-7258-6DFA-5A17-259EA8FC9BF6}"/>
              </a:ext>
            </a:extLst>
          </p:cNvPr>
          <p:cNvSpPr/>
          <p:nvPr/>
        </p:nvSpPr>
        <p:spPr>
          <a:xfrm>
            <a:off x="293227" y="717879"/>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4" name="Google Shape;196;p29" descr="Imagen que contiene Logotipo&#10;&#10;Descripción generada automáticamente">
            <a:extLst>
              <a:ext uri="{FF2B5EF4-FFF2-40B4-BE49-F238E27FC236}">
                <a16:creationId xmlns:a16="http://schemas.microsoft.com/office/drawing/2014/main" id="{A072FBD6-8C88-6FF4-FF59-0E8DC2704DC2}"/>
              </a:ext>
            </a:extLst>
          </p:cNvPr>
          <p:cNvPicPr preferRelativeResize="0"/>
          <p:nvPr/>
        </p:nvPicPr>
        <p:blipFill rotWithShape="1">
          <a:blip r:embed="rId6">
            <a:alphaModFix amt="50000"/>
          </a:blip>
          <a:srcRect/>
          <a:stretch/>
        </p:blipFill>
        <p:spPr>
          <a:xfrm>
            <a:off x="4201086" y="4263297"/>
            <a:ext cx="1677454" cy="620709"/>
          </a:xfrm>
          <a:prstGeom prst="rect">
            <a:avLst/>
          </a:prstGeom>
          <a:noFill/>
          <a:ln>
            <a:noFill/>
          </a:ln>
        </p:spPr>
      </p:pic>
      <p:pic>
        <p:nvPicPr>
          <p:cNvPr id="15" name="Google Shape;197;p29">
            <a:extLst>
              <a:ext uri="{FF2B5EF4-FFF2-40B4-BE49-F238E27FC236}">
                <a16:creationId xmlns:a16="http://schemas.microsoft.com/office/drawing/2014/main" id="{F907DA3C-1339-9FE1-BAF1-CD03F51F57FC}"/>
              </a:ext>
            </a:extLst>
          </p:cNvPr>
          <p:cNvPicPr preferRelativeResize="0"/>
          <p:nvPr/>
        </p:nvPicPr>
        <p:blipFill rotWithShape="1">
          <a:blip r:embed="rId7">
            <a:alphaModFix amt="51000"/>
          </a:blip>
          <a:srcRect/>
          <a:stretch/>
        </p:blipFill>
        <p:spPr>
          <a:xfrm>
            <a:off x="1136660" y="4332900"/>
            <a:ext cx="582236" cy="513665"/>
          </a:xfrm>
          <a:prstGeom prst="rect">
            <a:avLst/>
          </a:prstGeom>
          <a:noFill/>
          <a:ln>
            <a:noFill/>
          </a:ln>
        </p:spPr>
      </p:pic>
      <p:pic>
        <p:nvPicPr>
          <p:cNvPr id="16" name="Google Shape;198;p29">
            <a:extLst>
              <a:ext uri="{FF2B5EF4-FFF2-40B4-BE49-F238E27FC236}">
                <a16:creationId xmlns:a16="http://schemas.microsoft.com/office/drawing/2014/main" id="{50B45674-7791-44C8-BB90-018F021B495E}"/>
              </a:ext>
            </a:extLst>
          </p:cNvPr>
          <p:cNvPicPr preferRelativeResize="0"/>
          <p:nvPr/>
        </p:nvPicPr>
        <p:blipFill rotWithShape="1">
          <a:blip r:embed="rId8">
            <a:alphaModFix amt="50000"/>
          </a:blip>
          <a:srcRect/>
          <a:stretch/>
        </p:blipFill>
        <p:spPr>
          <a:xfrm>
            <a:off x="2081486" y="4386422"/>
            <a:ext cx="1913515" cy="406622"/>
          </a:xfrm>
          <a:prstGeom prst="rect">
            <a:avLst/>
          </a:prstGeom>
          <a:noFill/>
          <a:ln>
            <a:noFill/>
          </a:ln>
        </p:spPr>
      </p:pic>
      <p:pic>
        <p:nvPicPr>
          <p:cNvPr id="17" name="Google Shape;199;p29">
            <a:extLst>
              <a:ext uri="{FF2B5EF4-FFF2-40B4-BE49-F238E27FC236}">
                <a16:creationId xmlns:a16="http://schemas.microsoft.com/office/drawing/2014/main" id="{0D26E17C-9AE7-3200-5590-6316EDFB6105}"/>
              </a:ext>
            </a:extLst>
          </p:cNvPr>
          <p:cNvPicPr preferRelativeResize="0"/>
          <p:nvPr/>
        </p:nvPicPr>
        <p:blipFill rotWithShape="1">
          <a:blip r:embed="rId9">
            <a:alphaModFix amt="50000"/>
          </a:blip>
          <a:srcRect/>
          <a:stretch/>
        </p:blipFill>
        <p:spPr>
          <a:xfrm>
            <a:off x="6084625" y="4263297"/>
            <a:ext cx="1495334" cy="811134"/>
          </a:xfrm>
          <a:prstGeom prst="rect">
            <a:avLst/>
          </a:prstGeom>
          <a:noFill/>
          <a:ln>
            <a:noFill/>
          </a:ln>
        </p:spPr>
      </p:pic>
      <p:pic>
        <p:nvPicPr>
          <p:cNvPr id="18" name="Google Shape;195;p29" descr="Código QR&#10;&#10;Descripción generada automáticamente">
            <a:extLst>
              <a:ext uri="{FF2B5EF4-FFF2-40B4-BE49-F238E27FC236}">
                <a16:creationId xmlns:a16="http://schemas.microsoft.com/office/drawing/2014/main" id="{666C154D-0F73-DD1D-9F80-1127F9B786CC}"/>
              </a:ext>
            </a:extLst>
          </p:cNvPr>
          <p:cNvPicPr preferRelativeResize="0"/>
          <p:nvPr/>
        </p:nvPicPr>
        <p:blipFill rotWithShape="1">
          <a:blip r:embed="rId8">
            <a:alphaModFix amt="35000"/>
          </a:blip>
          <a:srcRect/>
          <a:stretch/>
        </p:blipFill>
        <p:spPr>
          <a:xfrm>
            <a:off x="8285028" y="89778"/>
            <a:ext cx="718457" cy="152672"/>
          </a:xfrm>
          <a:prstGeom prst="rect">
            <a:avLst/>
          </a:prstGeom>
          <a:noFill/>
          <a:ln>
            <a:noFill/>
          </a:ln>
        </p:spPr>
      </p:pic>
    </p:spTree>
    <p:extLst>
      <p:ext uri="{BB962C8B-B14F-4D97-AF65-F5344CB8AC3E}">
        <p14:creationId xmlns:p14="http://schemas.microsoft.com/office/powerpoint/2010/main" val="1125597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29"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96" name="Google Shape;196;p29"/>
          <p:cNvSpPr txBox="1"/>
          <p:nvPr/>
        </p:nvSpPr>
        <p:spPr>
          <a:xfrm>
            <a:off x="3134919" y="735340"/>
            <a:ext cx="6009081" cy="423439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SzPts val="1100"/>
              <a:buNone/>
            </a:pPr>
            <a:r>
              <a:rPr lang="es-AR" sz="1600" dirty="0">
                <a:solidFill>
                  <a:srgbClr val="3F3F3F"/>
                </a:solidFill>
                <a:latin typeface="Calibri"/>
                <a:ea typeface="Calibri"/>
                <a:cs typeface="Calibri"/>
                <a:sym typeface="Calibri"/>
              </a:rPr>
              <a:t>La cantidad de componentes las podemos seleccionar de forma directa definiéndolo como </a:t>
            </a:r>
            <a:r>
              <a:rPr lang="es-AR" sz="1600" b="1" dirty="0" err="1">
                <a:solidFill>
                  <a:srgbClr val="3F3F3F"/>
                </a:solidFill>
                <a:latin typeface="Calibri"/>
                <a:ea typeface="Calibri"/>
                <a:cs typeface="Calibri"/>
                <a:sym typeface="Calibri"/>
              </a:rPr>
              <a:t>hiperparámetros</a:t>
            </a:r>
            <a:r>
              <a:rPr lang="es-AR" sz="1600" dirty="0">
                <a:solidFill>
                  <a:srgbClr val="3F3F3F"/>
                </a:solidFill>
                <a:latin typeface="Calibri"/>
                <a:ea typeface="Calibri"/>
                <a:cs typeface="Calibri"/>
                <a:sym typeface="Calibri"/>
              </a:rPr>
              <a:t> (decir cuántas componentes se quieren trabajar) o seleccionar la cantidad de componentes a mantener tal que se mantenga cierto porcentaje de variabilidad del conjunto de datos.  </a:t>
            </a:r>
          </a:p>
          <a:p>
            <a:pPr marL="0" marR="0" lvl="0" indent="0" algn="l" rtl="0">
              <a:spcBef>
                <a:spcPts val="0"/>
              </a:spcBef>
              <a:spcAft>
                <a:spcPts val="0"/>
              </a:spcAft>
              <a:buSzPts val="1100"/>
              <a:buNone/>
            </a:pPr>
            <a:endParaRPr lang="es-AR" sz="500" dirty="0">
              <a:solidFill>
                <a:srgbClr val="3F3F3F"/>
              </a:solidFill>
              <a:latin typeface="Calibri"/>
              <a:ea typeface="Calibri"/>
              <a:cs typeface="Calibri"/>
              <a:sym typeface="Calibri"/>
            </a:endParaRPr>
          </a:p>
          <a:p>
            <a:pPr marL="0" marR="0" lvl="0" indent="0" algn="l" rtl="0">
              <a:spcBef>
                <a:spcPts val="0"/>
              </a:spcBef>
              <a:spcAft>
                <a:spcPts val="0"/>
              </a:spcAft>
              <a:buSzPts val="1100"/>
              <a:buNone/>
            </a:pPr>
            <a:r>
              <a:rPr lang="es-AR" sz="1600" dirty="0">
                <a:solidFill>
                  <a:srgbClr val="3F3F3F"/>
                </a:solidFill>
                <a:latin typeface="Calibri"/>
                <a:ea typeface="Calibri"/>
                <a:cs typeface="Calibri"/>
                <a:sym typeface="Calibri"/>
              </a:rPr>
              <a:t>El máximo de componentes es el mínimo entre la cantidad de registros o la cantidad de variables.</a:t>
            </a:r>
          </a:p>
          <a:p>
            <a:pPr marL="0" marR="0" lvl="0" indent="0" algn="l" rtl="0">
              <a:spcBef>
                <a:spcPts val="0"/>
              </a:spcBef>
              <a:spcAft>
                <a:spcPts val="0"/>
              </a:spcAft>
              <a:buSzPts val="1100"/>
              <a:buNone/>
            </a:pPr>
            <a:endParaRPr lang="es-AR" sz="600" dirty="0">
              <a:solidFill>
                <a:srgbClr val="3F3F3F"/>
              </a:solidFill>
              <a:latin typeface="Calibri"/>
              <a:ea typeface="Calibri"/>
              <a:cs typeface="Calibri"/>
              <a:sym typeface="Calibri"/>
            </a:endParaRPr>
          </a:p>
          <a:p>
            <a:pPr>
              <a:buSzPts val="1100"/>
            </a:pPr>
            <a:r>
              <a:rPr lang="es-AR" sz="1600" dirty="0">
                <a:solidFill>
                  <a:srgbClr val="3F3F3F"/>
                </a:solidFill>
                <a:latin typeface="Calibri"/>
                <a:ea typeface="Calibri"/>
                <a:cs typeface="Calibri"/>
                <a:sym typeface="Calibri"/>
              </a:rPr>
              <a:t>Solamente se utiliza para </a:t>
            </a:r>
            <a:r>
              <a:rPr lang="es-AR" sz="1600" b="1" dirty="0">
                <a:solidFill>
                  <a:srgbClr val="3F3F3F"/>
                </a:solidFill>
                <a:latin typeface="Calibri"/>
                <a:ea typeface="Calibri"/>
                <a:cs typeface="Calibri"/>
                <a:sym typeface="Calibri"/>
              </a:rPr>
              <a:t>variables numéricas</a:t>
            </a:r>
            <a:r>
              <a:rPr lang="es-AR" sz="1600" dirty="0">
                <a:solidFill>
                  <a:srgbClr val="3F3F3F"/>
                </a:solidFill>
                <a:latin typeface="Calibri"/>
                <a:ea typeface="Calibri"/>
                <a:cs typeface="Calibri"/>
                <a:sym typeface="Calibri"/>
              </a:rPr>
              <a:t>. Para variables categóricas se utilizan otras técnicas (análisis de correspondencias y </a:t>
            </a:r>
            <a:r>
              <a:rPr lang="es-AR" sz="1600" dirty="0" err="1">
                <a:solidFill>
                  <a:srgbClr val="3F3F3F"/>
                </a:solidFill>
                <a:latin typeface="Calibri"/>
                <a:ea typeface="Calibri"/>
                <a:cs typeface="Calibri"/>
                <a:sym typeface="Calibri"/>
              </a:rPr>
              <a:t>categorical</a:t>
            </a:r>
            <a:r>
              <a:rPr lang="es-AR" sz="1600" dirty="0">
                <a:solidFill>
                  <a:srgbClr val="3F3F3F"/>
                </a:solidFill>
                <a:latin typeface="Calibri"/>
                <a:ea typeface="Calibri"/>
                <a:cs typeface="Calibri"/>
                <a:sym typeface="Calibri"/>
              </a:rPr>
              <a:t> PCA)</a:t>
            </a:r>
          </a:p>
          <a:p>
            <a:pPr marL="0" marR="0" lvl="0" indent="0" algn="l" rtl="0">
              <a:spcBef>
                <a:spcPts val="0"/>
              </a:spcBef>
              <a:spcAft>
                <a:spcPts val="0"/>
              </a:spcAft>
              <a:buSzPts val="1100"/>
              <a:buNone/>
            </a:pPr>
            <a:endParaRPr lang="es-AR" sz="600" dirty="0">
              <a:solidFill>
                <a:srgbClr val="3F3F3F"/>
              </a:solidFill>
              <a:latin typeface="Calibri"/>
              <a:ea typeface="Calibri"/>
              <a:cs typeface="Calibri"/>
              <a:sym typeface="Calibri"/>
            </a:endParaRPr>
          </a:p>
          <a:p>
            <a:pPr>
              <a:buSzPts val="1100"/>
            </a:pPr>
            <a:r>
              <a:rPr lang="es-AR" sz="1600" dirty="0">
                <a:solidFill>
                  <a:srgbClr val="3F3F3F"/>
                </a:solidFill>
                <a:latin typeface="Calibri"/>
                <a:ea typeface="Calibri"/>
                <a:cs typeface="Calibri"/>
                <a:sym typeface="Calibri"/>
              </a:rPr>
              <a:t>Este es un </a:t>
            </a:r>
            <a:r>
              <a:rPr lang="es-AR" sz="1600" u="sng" dirty="0">
                <a:solidFill>
                  <a:srgbClr val="3F3F3F"/>
                </a:solidFill>
                <a:latin typeface="Calibri"/>
                <a:ea typeface="Calibri"/>
                <a:cs typeface="Calibri"/>
                <a:sym typeface="Calibri"/>
              </a:rPr>
              <a:t>modelo NO supervisado</a:t>
            </a:r>
            <a:r>
              <a:rPr lang="es-AR" sz="1600" dirty="0">
                <a:solidFill>
                  <a:srgbClr val="3F3F3F"/>
                </a:solidFill>
                <a:latin typeface="Calibri"/>
                <a:ea typeface="Calibri"/>
                <a:cs typeface="Calibri"/>
                <a:sym typeface="Calibri"/>
              </a:rPr>
              <a:t> por lo tanto no se desea predecir ninguna etiqueta. Solamente se </a:t>
            </a:r>
            <a:r>
              <a:rPr lang="es-AR" sz="1600" b="1" dirty="0">
                <a:solidFill>
                  <a:srgbClr val="3F3F3F"/>
                </a:solidFill>
                <a:latin typeface="Calibri"/>
                <a:ea typeface="Calibri"/>
                <a:cs typeface="Calibri"/>
                <a:sym typeface="Calibri"/>
              </a:rPr>
              <a:t>transforman </a:t>
            </a:r>
            <a:r>
              <a:rPr lang="es-AR" sz="1600" dirty="0">
                <a:solidFill>
                  <a:srgbClr val="3F3F3F"/>
                </a:solidFill>
                <a:latin typeface="Calibri"/>
                <a:ea typeface="Calibri"/>
                <a:cs typeface="Calibri"/>
                <a:sym typeface="Calibri"/>
              </a:rPr>
              <a:t>los datos que se están utilizando. </a:t>
            </a:r>
          </a:p>
          <a:p>
            <a:pPr marL="0" marR="0" lvl="0" indent="0" algn="l" rtl="0">
              <a:spcBef>
                <a:spcPts val="0"/>
              </a:spcBef>
              <a:spcAft>
                <a:spcPts val="0"/>
              </a:spcAft>
              <a:buSzPts val="1100"/>
              <a:buNone/>
            </a:pPr>
            <a:br>
              <a:rPr lang="es-AR" sz="2400" dirty="0"/>
            </a:br>
            <a:endParaRPr lang="es-AR" sz="1800" dirty="0">
              <a:solidFill>
                <a:srgbClr val="3F3F3F"/>
              </a:solidFill>
              <a:latin typeface="Calibri"/>
              <a:ea typeface="Calibri"/>
              <a:cs typeface="Calibri"/>
              <a:sym typeface="Calibri"/>
            </a:endParaRPr>
          </a:p>
          <a:p>
            <a:pPr marL="171450" marR="0" lvl="0" indent="-171450" algn="l" rtl="0">
              <a:spcBef>
                <a:spcPts val="0"/>
              </a:spcBef>
              <a:spcAft>
                <a:spcPts val="0"/>
              </a:spcAft>
              <a:buSzPts val="1100"/>
              <a:buFontTx/>
              <a:buChar char="-"/>
            </a:pPr>
            <a:endParaRPr lang="es-AR" sz="1200" b="1" dirty="0">
              <a:solidFill>
                <a:srgbClr val="292929"/>
              </a:solidFill>
              <a:latin typeface="charter"/>
            </a:endParaRPr>
          </a:p>
          <a:p>
            <a:pPr marL="0" marR="0" lvl="0" indent="0" algn="l" rtl="0">
              <a:spcBef>
                <a:spcPts val="0"/>
              </a:spcBef>
              <a:spcAft>
                <a:spcPts val="0"/>
              </a:spcAft>
              <a:buSzPts val="1100"/>
              <a:buNone/>
            </a:pPr>
            <a:endParaRPr lang="es-AR" sz="1600" dirty="0">
              <a:solidFill>
                <a:srgbClr val="3F3F3F"/>
              </a:solidFill>
              <a:latin typeface="Calibri"/>
              <a:ea typeface="Calibri"/>
              <a:cs typeface="Calibri"/>
              <a:sym typeface="Calibri"/>
            </a:endParaRPr>
          </a:p>
        </p:txBody>
      </p:sp>
      <p:sp>
        <p:nvSpPr>
          <p:cNvPr id="198" name="Google Shape;198;p29"/>
          <p:cNvSpPr txBox="1"/>
          <p:nvPr/>
        </p:nvSpPr>
        <p:spPr>
          <a:xfrm>
            <a:off x="221456" y="272552"/>
            <a:ext cx="89226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dirty="0">
                <a:solidFill>
                  <a:srgbClr val="7F4EBD"/>
                </a:solidFill>
                <a:latin typeface="Calibri"/>
                <a:ea typeface="Calibri"/>
                <a:cs typeface="Calibri"/>
                <a:sym typeface="Calibri"/>
              </a:rPr>
              <a:t>PCA – Código</a:t>
            </a:r>
            <a:endParaRPr sz="2400" dirty="0">
              <a:solidFill>
                <a:srgbClr val="7F4EBD"/>
              </a:solidFill>
              <a:latin typeface="Calibri"/>
              <a:ea typeface="Calibri"/>
              <a:cs typeface="Calibri"/>
              <a:sym typeface="Calibri"/>
            </a:endParaRPr>
          </a:p>
        </p:txBody>
      </p:sp>
      <p:sp>
        <p:nvSpPr>
          <p:cNvPr id="199" name="Google Shape;199;p29"/>
          <p:cNvSpPr/>
          <p:nvPr/>
        </p:nvSpPr>
        <p:spPr>
          <a:xfrm>
            <a:off x="293227" y="739145"/>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7" name="Imagen 6" descr="Pantalla de computadora con letras&#10;&#10;Descripción generada automáticamente con confianza media">
            <a:extLst>
              <a:ext uri="{FF2B5EF4-FFF2-40B4-BE49-F238E27FC236}">
                <a16:creationId xmlns:a16="http://schemas.microsoft.com/office/drawing/2014/main" id="{96D29AAE-97FF-46AD-86F4-02EA74998981}"/>
              </a:ext>
            </a:extLst>
          </p:cNvPr>
          <p:cNvPicPr>
            <a:picLocks noChangeAspect="1"/>
          </p:cNvPicPr>
          <p:nvPr/>
        </p:nvPicPr>
        <p:blipFill>
          <a:blip r:embed="rId4"/>
          <a:stretch>
            <a:fillRect/>
          </a:stretch>
        </p:blipFill>
        <p:spPr>
          <a:xfrm>
            <a:off x="279273" y="935255"/>
            <a:ext cx="2619375" cy="1743075"/>
          </a:xfrm>
          <a:prstGeom prst="rect">
            <a:avLst/>
          </a:prstGeom>
        </p:spPr>
      </p:pic>
      <p:sp>
        <p:nvSpPr>
          <p:cNvPr id="2" name="CuadroTexto 1">
            <a:extLst>
              <a:ext uri="{FF2B5EF4-FFF2-40B4-BE49-F238E27FC236}">
                <a16:creationId xmlns:a16="http://schemas.microsoft.com/office/drawing/2014/main" id="{134C5314-9D05-4850-8126-5E489E26E645}"/>
              </a:ext>
            </a:extLst>
          </p:cNvPr>
          <p:cNvSpPr txBox="1"/>
          <p:nvPr/>
        </p:nvSpPr>
        <p:spPr>
          <a:xfrm>
            <a:off x="71572" y="2860167"/>
            <a:ext cx="2927435" cy="1846659"/>
          </a:xfrm>
          <a:prstGeom prst="rect">
            <a:avLst/>
          </a:prstGeom>
          <a:noFill/>
        </p:spPr>
        <p:txBody>
          <a:bodyPr wrap="square" rtlCol="0">
            <a:spAutoFit/>
          </a:bodyPr>
          <a:lstStyle/>
          <a:p>
            <a:pPr marL="0" marR="0" lvl="0" indent="0" algn="just" rtl="0">
              <a:spcBef>
                <a:spcPts val="600"/>
              </a:spcBef>
              <a:buSzPts val="1100"/>
              <a:buNone/>
            </a:pPr>
            <a:r>
              <a:rPr lang="es-AR" sz="1100" dirty="0">
                <a:solidFill>
                  <a:srgbClr val="3F3F3F"/>
                </a:solidFill>
                <a:latin typeface="Calibri"/>
                <a:ea typeface="Calibri"/>
                <a:cs typeface="Calibri"/>
                <a:sym typeface="Calibri"/>
              </a:rPr>
              <a:t>En Python con la librería </a:t>
            </a:r>
            <a:r>
              <a:rPr lang="es-AR" sz="1100" dirty="0" err="1">
                <a:solidFill>
                  <a:srgbClr val="3F3F3F"/>
                </a:solidFill>
                <a:latin typeface="Calibri"/>
                <a:ea typeface="Calibri"/>
                <a:cs typeface="Calibri"/>
                <a:sym typeface="Calibri"/>
              </a:rPr>
              <a:t>Scikit-Learn</a:t>
            </a:r>
            <a:r>
              <a:rPr lang="es-AR" sz="1100" dirty="0">
                <a:solidFill>
                  <a:srgbClr val="3F3F3F"/>
                </a:solidFill>
                <a:latin typeface="Calibri"/>
                <a:ea typeface="Calibri"/>
                <a:cs typeface="Calibri"/>
                <a:sym typeface="Calibri"/>
              </a:rPr>
              <a:t> se utiliza:</a:t>
            </a:r>
          </a:p>
          <a:p>
            <a:pPr marL="171450" marR="0" lvl="0" indent="-171450" algn="just" rtl="0">
              <a:spcBef>
                <a:spcPts val="600"/>
              </a:spcBef>
              <a:buSzPts val="1100"/>
              <a:buFontTx/>
              <a:buChar char="-"/>
            </a:pPr>
            <a:r>
              <a:rPr lang="es-AR" sz="1100" dirty="0">
                <a:solidFill>
                  <a:srgbClr val="3F3F3F"/>
                </a:solidFill>
                <a:latin typeface="Calibri"/>
                <a:ea typeface="Calibri"/>
                <a:cs typeface="Calibri"/>
                <a:sym typeface="Calibri"/>
              </a:rPr>
              <a:t>Método </a:t>
            </a:r>
            <a:r>
              <a:rPr lang="es-AR" sz="1100" i="1" dirty="0">
                <a:solidFill>
                  <a:srgbClr val="3F3F3F"/>
                </a:solidFill>
                <a:latin typeface="Calibri"/>
                <a:ea typeface="Calibri"/>
                <a:cs typeface="Calibri"/>
                <a:sym typeface="Calibri"/>
              </a:rPr>
              <a:t>.</a:t>
            </a:r>
            <a:r>
              <a:rPr lang="es-AR" sz="1100" i="1" dirty="0" err="1">
                <a:solidFill>
                  <a:srgbClr val="3F3F3F"/>
                </a:solidFill>
                <a:latin typeface="Calibri"/>
                <a:ea typeface="Calibri"/>
                <a:cs typeface="Calibri"/>
                <a:sym typeface="Calibri"/>
              </a:rPr>
              <a:t>fit</a:t>
            </a:r>
            <a:r>
              <a:rPr lang="es-AR" sz="1100" dirty="0">
                <a:solidFill>
                  <a:srgbClr val="3F3F3F"/>
                </a:solidFill>
                <a:latin typeface="Calibri"/>
                <a:ea typeface="Calibri"/>
                <a:cs typeface="Calibri"/>
                <a:sym typeface="Calibri"/>
              </a:rPr>
              <a:t> para entrenar el modelo</a:t>
            </a:r>
          </a:p>
          <a:p>
            <a:pPr marL="171450" marR="0" lvl="0" indent="-171450" algn="just" rtl="0">
              <a:spcBef>
                <a:spcPts val="600"/>
              </a:spcBef>
              <a:buSzPts val="1100"/>
              <a:buFontTx/>
              <a:buChar char="-"/>
            </a:pPr>
            <a:r>
              <a:rPr lang="es-AR" sz="1100" dirty="0">
                <a:solidFill>
                  <a:srgbClr val="3F3F3F"/>
                </a:solidFill>
                <a:latin typeface="Calibri"/>
                <a:ea typeface="Calibri"/>
                <a:cs typeface="Calibri"/>
                <a:sym typeface="Calibri"/>
              </a:rPr>
              <a:t>Método </a:t>
            </a:r>
            <a:r>
              <a:rPr lang="es-AR" sz="1100" i="1" dirty="0">
                <a:solidFill>
                  <a:srgbClr val="3F3F3F"/>
                </a:solidFill>
                <a:latin typeface="Calibri"/>
                <a:ea typeface="Calibri"/>
                <a:cs typeface="Calibri"/>
                <a:sym typeface="Calibri"/>
              </a:rPr>
              <a:t>.</a:t>
            </a:r>
            <a:r>
              <a:rPr lang="es-AR" sz="1100" i="1" dirty="0" err="1">
                <a:solidFill>
                  <a:srgbClr val="3F3F3F"/>
                </a:solidFill>
                <a:latin typeface="Calibri"/>
                <a:ea typeface="Calibri"/>
                <a:cs typeface="Calibri"/>
                <a:sym typeface="Calibri"/>
              </a:rPr>
              <a:t>transform</a:t>
            </a:r>
            <a:r>
              <a:rPr lang="es-AR" sz="1100" dirty="0">
                <a:solidFill>
                  <a:srgbClr val="3F3F3F"/>
                </a:solidFill>
                <a:latin typeface="Calibri"/>
                <a:ea typeface="Calibri"/>
                <a:cs typeface="Calibri"/>
                <a:sym typeface="Calibri"/>
              </a:rPr>
              <a:t> para transformar los datos.</a:t>
            </a:r>
          </a:p>
          <a:p>
            <a:pPr marL="0" marR="0" lvl="0" indent="0" algn="just" rtl="0">
              <a:spcBef>
                <a:spcPts val="600"/>
              </a:spcBef>
              <a:buSzPts val="1100"/>
              <a:buNone/>
            </a:pPr>
            <a:r>
              <a:rPr lang="es-AR" sz="1100" dirty="0">
                <a:solidFill>
                  <a:srgbClr val="3F3F3F"/>
                </a:solidFill>
                <a:latin typeface="Calibri"/>
                <a:ea typeface="Calibri"/>
                <a:cs typeface="Calibri"/>
                <a:sym typeface="Calibri"/>
              </a:rPr>
              <a:t>Es posible utilizar todo en una misma línea utilizando el método </a:t>
            </a:r>
            <a:r>
              <a:rPr lang="es-AR" sz="1100" i="1" dirty="0">
                <a:solidFill>
                  <a:srgbClr val="3F3F3F"/>
                </a:solidFill>
                <a:latin typeface="Calibri"/>
                <a:ea typeface="Calibri"/>
                <a:cs typeface="Calibri"/>
                <a:sym typeface="Calibri"/>
              </a:rPr>
              <a:t>.</a:t>
            </a:r>
            <a:r>
              <a:rPr lang="es-AR" sz="1100" i="1" dirty="0" err="1">
                <a:solidFill>
                  <a:srgbClr val="3F3F3F"/>
                </a:solidFill>
                <a:latin typeface="Calibri"/>
                <a:ea typeface="Calibri"/>
                <a:cs typeface="Calibri"/>
                <a:sym typeface="Calibri"/>
              </a:rPr>
              <a:t>fit_transform</a:t>
            </a:r>
            <a:endParaRPr lang="es-AR" sz="1100" i="1" dirty="0">
              <a:solidFill>
                <a:srgbClr val="3F3F3F"/>
              </a:solidFill>
              <a:latin typeface="Calibri"/>
              <a:ea typeface="Calibri"/>
              <a:cs typeface="Calibri"/>
              <a:sym typeface="Calibri"/>
            </a:endParaRPr>
          </a:p>
          <a:p>
            <a:pPr marL="0" marR="0" lvl="0" indent="0" algn="just" rtl="0">
              <a:spcBef>
                <a:spcPts val="600"/>
              </a:spcBef>
              <a:buSzPts val="1100"/>
              <a:buNone/>
            </a:pPr>
            <a:endParaRPr lang="es-AR" sz="1400" dirty="0">
              <a:solidFill>
                <a:srgbClr val="3F3F3F"/>
              </a:solidFill>
              <a:latin typeface="Calibri"/>
              <a:ea typeface="Calibri"/>
              <a:cs typeface="Calibri"/>
              <a:sym typeface="Calibri"/>
            </a:endParaRPr>
          </a:p>
          <a:p>
            <a:pPr algn="just"/>
            <a:endParaRPr lang="es-AR" dirty="0"/>
          </a:p>
        </p:txBody>
      </p:sp>
      <p:pic>
        <p:nvPicPr>
          <p:cNvPr id="15" name="Google Shape;196;p29" descr="Imagen que contiene Logotipo&#10;&#10;Descripción generada automáticamente">
            <a:extLst>
              <a:ext uri="{FF2B5EF4-FFF2-40B4-BE49-F238E27FC236}">
                <a16:creationId xmlns:a16="http://schemas.microsoft.com/office/drawing/2014/main" id="{4A9B4AA9-BB57-FF67-952D-AF43062C4E9A}"/>
              </a:ext>
            </a:extLst>
          </p:cNvPr>
          <p:cNvPicPr preferRelativeResize="0"/>
          <p:nvPr/>
        </p:nvPicPr>
        <p:blipFill rotWithShape="1">
          <a:blip r:embed="rId5">
            <a:alphaModFix amt="50000"/>
          </a:blip>
          <a:srcRect/>
          <a:stretch/>
        </p:blipFill>
        <p:spPr>
          <a:xfrm>
            <a:off x="4201086" y="4263297"/>
            <a:ext cx="1677454" cy="620709"/>
          </a:xfrm>
          <a:prstGeom prst="rect">
            <a:avLst/>
          </a:prstGeom>
          <a:noFill/>
          <a:ln>
            <a:noFill/>
          </a:ln>
        </p:spPr>
      </p:pic>
      <p:pic>
        <p:nvPicPr>
          <p:cNvPr id="16" name="Google Shape;197;p29">
            <a:extLst>
              <a:ext uri="{FF2B5EF4-FFF2-40B4-BE49-F238E27FC236}">
                <a16:creationId xmlns:a16="http://schemas.microsoft.com/office/drawing/2014/main" id="{53ABB815-3673-FA7B-2A2F-A49CBC4F0F44}"/>
              </a:ext>
            </a:extLst>
          </p:cNvPr>
          <p:cNvPicPr preferRelativeResize="0"/>
          <p:nvPr/>
        </p:nvPicPr>
        <p:blipFill rotWithShape="1">
          <a:blip r:embed="rId6">
            <a:alphaModFix amt="51000"/>
          </a:blip>
          <a:srcRect/>
          <a:stretch/>
        </p:blipFill>
        <p:spPr>
          <a:xfrm>
            <a:off x="1136660" y="4332900"/>
            <a:ext cx="582236" cy="513665"/>
          </a:xfrm>
          <a:prstGeom prst="rect">
            <a:avLst/>
          </a:prstGeom>
          <a:noFill/>
          <a:ln>
            <a:noFill/>
          </a:ln>
        </p:spPr>
      </p:pic>
      <p:pic>
        <p:nvPicPr>
          <p:cNvPr id="17" name="Google Shape;198;p29">
            <a:extLst>
              <a:ext uri="{FF2B5EF4-FFF2-40B4-BE49-F238E27FC236}">
                <a16:creationId xmlns:a16="http://schemas.microsoft.com/office/drawing/2014/main" id="{52854774-D805-EF2A-87FC-3D2B5B5E64F9}"/>
              </a:ext>
            </a:extLst>
          </p:cNvPr>
          <p:cNvPicPr preferRelativeResize="0"/>
          <p:nvPr/>
        </p:nvPicPr>
        <p:blipFill rotWithShape="1">
          <a:blip r:embed="rId7">
            <a:alphaModFix amt="50000"/>
          </a:blip>
          <a:srcRect/>
          <a:stretch/>
        </p:blipFill>
        <p:spPr>
          <a:xfrm>
            <a:off x="2081486" y="4386422"/>
            <a:ext cx="1913515" cy="406622"/>
          </a:xfrm>
          <a:prstGeom prst="rect">
            <a:avLst/>
          </a:prstGeom>
          <a:noFill/>
          <a:ln>
            <a:noFill/>
          </a:ln>
        </p:spPr>
      </p:pic>
      <p:pic>
        <p:nvPicPr>
          <p:cNvPr id="18" name="Google Shape;199;p29">
            <a:extLst>
              <a:ext uri="{FF2B5EF4-FFF2-40B4-BE49-F238E27FC236}">
                <a16:creationId xmlns:a16="http://schemas.microsoft.com/office/drawing/2014/main" id="{B723DD5D-2945-6056-A869-F8461F9E75BA}"/>
              </a:ext>
            </a:extLst>
          </p:cNvPr>
          <p:cNvPicPr preferRelativeResize="0"/>
          <p:nvPr/>
        </p:nvPicPr>
        <p:blipFill rotWithShape="1">
          <a:blip r:embed="rId8">
            <a:alphaModFix amt="50000"/>
          </a:blip>
          <a:srcRect/>
          <a:stretch/>
        </p:blipFill>
        <p:spPr>
          <a:xfrm>
            <a:off x="6084625" y="4263297"/>
            <a:ext cx="1495334" cy="811134"/>
          </a:xfrm>
          <a:prstGeom prst="rect">
            <a:avLst/>
          </a:prstGeom>
          <a:noFill/>
          <a:ln>
            <a:noFill/>
          </a:ln>
        </p:spPr>
      </p:pic>
      <p:pic>
        <p:nvPicPr>
          <p:cNvPr id="19" name="Google Shape;195;p29" descr="Código QR&#10;&#10;Descripción generada automáticamente">
            <a:extLst>
              <a:ext uri="{FF2B5EF4-FFF2-40B4-BE49-F238E27FC236}">
                <a16:creationId xmlns:a16="http://schemas.microsoft.com/office/drawing/2014/main" id="{CCA3DB9A-79F9-94E2-B39E-C4CE841AADB9}"/>
              </a:ext>
            </a:extLst>
          </p:cNvPr>
          <p:cNvPicPr preferRelativeResize="0"/>
          <p:nvPr/>
        </p:nvPicPr>
        <p:blipFill rotWithShape="1">
          <a:blip r:embed="rId7">
            <a:alphaModFix amt="35000"/>
          </a:blip>
          <a:srcRect/>
          <a:stretch/>
        </p:blipFill>
        <p:spPr>
          <a:xfrm>
            <a:off x="8285028" y="89778"/>
            <a:ext cx="718457" cy="152672"/>
          </a:xfrm>
          <a:prstGeom prst="rect">
            <a:avLst/>
          </a:prstGeom>
          <a:noFill/>
          <a:ln>
            <a:noFill/>
          </a:ln>
        </p:spPr>
      </p:pic>
      <p:pic>
        <p:nvPicPr>
          <p:cNvPr id="20" name="Google Shape;196;p29" descr="Imagen que contiene Logotipo&#10;&#10;Descripción generada automáticamente">
            <a:extLst>
              <a:ext uri="{FF2B5EF4-FFF2-40B4-BE49-F238E27FC236}">
                <a16:creationId xmlns:a16="http://schemas.microsoft.com/office/drawing/2014/main" id="{EB74AF4F-0009-3C4E-E9A8-BBC9AC7F656D}"/>
              </a:ext>
            </a:extLst>
          </p:cNvPr>
          <p:cNvPicPr preferRelativeResize="0"/>
          <p:nvPr/>
        </p:nvPicPr>
        <p:blipFill rotWithShape="1">
          <a:blip r:embed="rId5">
            <a:alphaModFix amt="50000"/>
          </a:blip>
          <a:srcRect/>
          <a:stretch/>
        </p:blipFill>
        <p:spPr>
          <a:xfrm>
            <a:off x="4201086" y="4240995"/>
            <a:ext cx="1677454" cy="620709"/>
          </a:xfrm>
          <a:prstGeom prst="rect">
            <a:avLst/>
          </a:prstGeom>
          <a:noFill/>
          <a:ln>
            <a:noFill/>
          </a:ln>
        </p:spPr>
      </p:pic>
      <p:pic>
        <p:nvPicPr>
          <p:cNvPr id="21" name="Google Shape;197;p29">
            <a:extLst>
              <a:ext uri="{FF2B5EF4-FFF2-40B4-BE49-F238E27FC236}">
                <a16:creationId xmlns:a16="http://schemas.microsoft.com/office/drawing/2014/main" id="{A1F522D9-4AD8-9B2A-AE7F-637DDCA15817}"/>
              </a:ext>
            </a:extLst>
          </p:cNvPr>
          <p:cNvPicPr preferRelativeResize="0"/>
          <p:nvPr/>
        </p:nvPicPr>
        <p:blipFill rotWithShape="1">
          <a:blip r:embed="rId6">
            <a:alphaModFix amt="51000"/>
          </a:blip>
          <a:srcRect/>
          <a:stretch/>
        </p:blipFill>
        <p:spPr>
          <a:xfrm>
            <a:off x="1136660" y="4310598"/>
            <a:ext cx="582236" cy="513665"/>
          </a:xfrm>
          <a:prstGeom prst="rect">
            <a:avLst/>
          </a:prstGeom>
          <a:noFill/>
          <a:ln>
            <a:noFill/>
          </a:ln>
        </p:spPr>
      </p:pic>
      <p:pic>
        <p:nvPicPr>
          <p:cNvPr id="22" name="Google Shape;198;p29">
            <a:extLst>
              <a:ext uri="{FF2B5EF4-FFF2-40B4-BE49-F238E27FC236}">
                <a16:creationId xmlns:a16="http://schemas.microsoft.com/office/drawing/2014/main" id="{35434732-EE85-01D8-A2EC-2E566E4DE60E}"/>
              </a:ext>
            </a:extLst>
          </p:cNvPr>
          <p:cNvPicPr preferRelativeResize="0"/>
          <p:nvPr/>
        </p:nvPicPr>
        <p:blipFill rotWithShape="1">
          <a:blip r:embed="rId7">
            <a:alphaModFix amt="50000"/>
          </a:blip>
          <a:srcRect/>
          <a:stretch/>
        </p:blipFill>
        <p:spPr>
          <a:xfrm>
            <a:off x="2081486" y="4364120"/>
            <a:ext cx="1913515" cy="406622"/>
          </a:xfrm>
          <a:prstGeom prst="rect">
            <a:avLst/>
          </a:prstGeom>
          <a:noFill/>
          <a:ln>
            <a:noFill/>
          </a:ln>
        </p:spPr>
      </p:pic>
      <p:pic>
        <p:nvPicPr>
          <p:cNvPr id="23" name="Google Shape;199;p29">
            <a:extLst>
              <a:ext uri="{FF2B5EF4-FFF2-40B4-BE49-F238E27FC236}">
                <a16:creationId xmlns:a16="http://schemas.microsoft.com/office/drawing/2014/main" id="{DDDB342C-9F4C-61C6-2DF3-675337FA9A00}"/>
              </a:ext>
            </a:extLst>
          </p:cNvPr>
          <p:cNvPicPr preferRelativeResize="0"/>
          <p:nvPr/>
        </p:nvPicPr>
        <p:blipFill rotWithShape="1">
          <a:blip r:embed="rId8">
            <a:alphaModFix amt="50000"/>
          </a:blip>
          <a:srcRect/>
          <a:stretch/>
        </p:blipFill>
        <p:spPr>
          <a:xfrm>
            <a:off x="6084625" y="4240995"/>
            <a:ext cx="1495334" cy="811134"/>
          </a:xfrm>
          <a:prstGeom prst="rect">
            <a:avLst/>
          </a:prstGeom>
          <a:noFill/>
          <a:ln>
            <a:noFill/>
          </a:ln>
        </p:spPr>
      </p:pic>
      <p:pic>
        <p:nvPicPr>
          <p:cNvPr id="24" name="Google Shape;195;p29" descr="Código QR&#10;&#10;Descripción generada automáticamente">
            <a:extLst>
              <a:ext uri="{FF2B5EF4-FFF2-40B4-BE49-F238E27FC236}">
                <a16:creationId xmlns:a16="http://schemas.microsoft.com/office/drawing/2014/main" id="{5411BA4F-DCCE-D220-DE84-AE3C3F5A3029}"/>
              </a:ext>
            </a:extLst>
          </p:cNvPr>
          <p:cNvPicPr preferRelativeResize="0"/>
          <p:nvPr/>
        </p:nvPicPr>
        <p:blipFill rotWithShape="1">
          <a:blip r:embed="rId7">
            <a:alphaModFix amt="35000"/>
          </a:blip>
          <a:srcRect/>
          <a:stretch/>
        </p:blipFill>
        <p:spPr>
          <a:xfrm>
            <a:off x="8285028" y="67476"/>
            <a:ext cx="718457" cy="152672"/>
          </a:xfrm>
          <a:prstGeom prst="rect">
            <a:avLst/>
          </a:prstGeom>
          <a:noFill/>
          <a:ln>
            <a:noFill/>
          </a:ln>
        </p:spPr>
      </p:pic>
    </p:spTree>
    <p:extLst>
      <p:ext uri="{BB962C8B-B14F-4D97-AF65-F5344CB8AC3E}">
        <p14:creationId xmlns:p14="http://schemas.microsoft.com/office/powerpoint/2010/main" val="157487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29"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96" name="Google Shape;196;p29"/>
          <p:cNvSpPr txBox="1"/>
          <p:nvPr/>
        </p:nvSpPr>
        <p:spPr>
          <a:xfrm>
            <a:off x="243062" y="865934"/>
            <a:ext cx="8829366" cy="4106332"/>
          </a:xfrm>
          <a:prstGeom prst="rect">
            <a:avLst/>
          </a:prstGeom>
          <a:noFill/>
          <a:ln>
            <a:noFill/>
          </a:ln>
        </p:spPr>
        <p:txBody>
          <a:bodyPr spcFirstLastPara="1" wrap="square" lIns="68575" tIns="34275" rIns="68575" bIns="3427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pt-BR" sz="1400" b="0" i="0" u="none" strike="noStrike" kern="0" cap="none" spc="0" normalizeH="0" baseline="0" noProof="0" dirty="0">
              <a:ln>
                <a:noFill/>
              </a:ln>
              <a:solidFill>
                <a:srgbClr val="3F3F3F"/>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pt-BR" sz="1800" b="0" i="0" u="none" strike="noStrike" kern="0" cap="none" spc="0" normalizeH="0" baseline="0" noProof="0" dirty="0">
                <a:ln>
                  <a:noFill/>
                </a:ln>
                <a:solidFill>
                  <a:srgbClr val="3F3F3F"/>
                </a:solidFill>
                <a:effectLst/>
                <a:uLnTx/>
                <a:uFillTx/>
                <a:latin typeface="Calibri"/>
                <a:cs typeface="Calibri"/>
                <a:sym typeface="Calibri"/>
              </a:rPr>
              <a:t>Vídeo</a:t>
            </a:r>
          </a:p>
          <a:p>
            <a:pPr marL="285750" indent="-285750">
              <a:buSzPts val="1100"/>
              <a:buFont typeface="Arial" panose="020B0604020202020204" pitchFamily="34" charset="0"/>
              <a:buChar char="•"/>
            </a:pPr>
            <a:r>
              <a:rPr lang="pt-BR" dirty="0">
                <a:solidFill>
                  <a:srgbClr val="3F3F3F"/>
                </a:solidFill>
                <a:latin typeface="Calibri"/>
                <a:cs typeface="Calibri"/>
                <a:sym typeface="Calibri"/>
                <a:hlinkClick r:id="rId4"/>
              </a:rPr>
              <a:t>https://www.youtube.com/watch?v=_UVHneBUBW0</a:t>
            </a:r>
            <a:endParaRPr lang="es-AR" sz="1800" dirty="0">
              <a:solidFill>
                <a:srgbClr val="3F3F3F"/>
              </a:solidFill>
              <a:latin typeface="Calibri"/>
              <a:ea typeface="Calibri"/>
              <a:cs typeface="Calibri"/>
              <a:sym typeface="Calibri"/>
            </a:endParaRPr>
          </a:p>
          <a:p>
            <a:pPr marL="0" marR="0" lvl="0" indent="0" algn="l" rtl="0">
              <a:spcBef>
                <a:spcPts val="0"/>
              </a:spcBef>
              <a:spcAft>
                <a:spcPts val="0"/>
              </a:spcAft>
              <a:buSzPts val="1100"/>
              <a:buNone/>
            </a:pPr>
            <a:endParaRPr lang="es-AR" sz="1800" dirty="0">
              <a:solidFill>
                <a:srgbClr val="3F3F3F"/>
              </a:solidFill>
              <a:latin typeface="Calibri"/>
              <a:ea typeface="Calibri"/>
              <a:cs typeface="Calibri"/>
              <a:sym typeface="Calibri"/>
            </a:endParaRPr>
          </a:p>
          <a:p>
            <a:pPr marL="0" marR="0" lvl="0" indent="0" algn="l" rtl="0">
              <a:spcBef>
                <a:spcPts val="0"/>
              </a:spcBef>
              <a:spcAft>
                <a:spcPts val="0"/>
              </a:spcAft>
              <a:buSzPts val="1100"/>
              <a:buNone/>
            </a:pPr>
            <a:r>
              <a:rPr lang="es-AR" sz="1800" dirty="0">
                <a:solidFill>
                  <a:srgbClr val="3F3F3F"/>
                </a:solidFill>
                <a:latin typeface="Calibri"/>
                <a:ea typeface="Calibri"/>
                <a:cs typeface="Calibri"/>
                <a:sym typeface="Calibri"/>
              </a:rPr>
              <a:t>Documentación </a:t>
            </a:r>
            <a:r>
              <a:rPr lang="es-AR" sz="1800" dirty="0" err="1">
                <a:solidFill>
                  <a:srgbClr val="3F3F3F"/>
                </a:solidFill>
                <a:latin typeface="Calibri"/>
                <a:ea typeface="Calibri"/>
                <a:cs typeface="Calibri"/>
                <a:sym typeface="Calibri"/>
              </a:rPr>
              <a:t>Scikit-Learn</a:t>
            </a:r>
            <a:endParaRPr lang="es-AR" sz="1800" dirty="0">
              <a:solidFill>
                <a:srgbClr val="3F3F3F"/>
              </a:solidFill>
              <a:latin typeface="Calibri"/>
              <a:ea typeface="Calibri"/>
              <a:cs typeface="Calibri"/>
              <a:sym typeface="Calibri"/>
            </a:endParaRPr>
          </a:p>
          <a:p>
            <a:pPr marL="285750" marR="0" lvl="0" indent="-285750" algn="l" rtl="0">
              <a:spcBef>
                <a:spcPts val="0"/>
              </a:spcBef>
              <a:spcAft>
                <a:spcPts val="0"/>
              </a:spcAft>
              <a:buSzPts val="1100"/>
              <a:buFont typeface="Arial" panose="020B0604020202020204" pitchFamily="34" charset="0"/>
              <a:buChar char="•"/>
            </a:pPr>
            <a:r>
              <a:rPr lang="es-AR" dirty="0">
                <a:solidFill>
                  <a:srgbClr val="3F3F3F"/>
                </a:solidFill>
                <a:latin typeface="Calibri"/>
                <a:ea typeface="Calibri"/>
                <a:cs typeface="Calibri"/>
                <a:sym typeface="Calibri"/>
                <a:hlinkClick r:id="rId5"/>
              </a:rPr>
              <a:t>https://scikit-learn.org/stable/modules/generated/sklearn.decomposition.PCA.html</a:t>
            </a:r>
            <a:endParaRPr lang="es-AR" dirty="0">
              <a:solidFill>
                <a:srgbClr val="3F3F3F"/>
              </a:solidFill>
              <a:latin typeface="Calibri"/>
              <a:ea typeface="Calibri"/>
              <a:cs typeface="Calibri"/>
              <a:sym typeface="Calibri"/>
            </a:endParaRPr>
          </a:p>
          <a:p>
            <a:pPr marR="0" lvl="0" algn="l" rtl="0">
              <a:spcBef>
                <a:spcPts val="0"/>
              </a:spcBef>
              <a:spcAft>
                <a:spcPts val="0"/>
              </a:spcAft>
              <a:buSzPts val="1100"/>
            </a:pPr>
            <a:endParaRPr lang="es-AR" dirty="0">
              <a:solidFill>
                <a:srgbClr val="3F3F3F"/>
              </a:solidFill>
              <a:latin typeface="Calibri"/>
              <a:ea typeface="Calibri"/>
              <a:cs typeface="Calibri"/>
              <a:sym typeface="Calibri"/>
            </a:endParaRPr>
          </a:p>
          <a:p>
            <a:pPr marR="0" lvl="0" algn="l" rtl="0">
              <a:spcBef>
                <a:spcPts val="0"/>
              </a:spcBef>
              <a:spcAft>
                <a:spcPts val="0"/>
              </a:spcAft>
              <a:buSzPts val="1100"/>
            </a:pPr>
            <a:endParaRPr lang="es-AR" dirty="0">
              <a:solidFill>
                <a:srgbClr val="3F3F3F"/>
              </a:solidFill>
              <a:latin typeface="Calibri"/>
              <a:ea typeface="Calibri"/>
              <a:cs typeface="Calibri"/>
              <a:sym typeface="Calibri"/>
            </a:endParaRPr>
          </a:p>
          <a:p>
            <a:pPr marL="0" marR="0" lvl="0" indent="0" algn="l" rtl="0">
              <a:spcBef>
                <a:spcPts val="0"/>
              </a:spcBef>
              <a:spcAft>
                <a:spcPts val="0"/>
              </a:spcAft>
              <a:buSzPts val="1100"/>
              <a:buNone/>
            </a:pPr>
            <a:r>
              <a:rPr lang="es-AR" sz="1800" dirty="0">
                <a:solidFill>
                  <a:srgbClr val="3F3F3F"/>
                </a:solidFill>
                <a:latin typeface="Calibri"/>
                <a:cs typeface="Calibri"/>
                <a:sym typeface="Calibri"/>
              </a:rPr>
              <a:t>Adicional</a:t>
            </a:r>
          </a:p>
          <a:p>
            <a:pPr marL="285750" marR="0" lvl="0" indent="-2857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kumimoji="0" lang="pt-BR" sz="1400" b="0" i="0" u="none" strike="noStrike" kern="0" cap="none" spc="0" normalizeH="0" baseline="0" noProof="0" dirty="0">
                <a:ln>
                  <a:noFill/>
                </a:ln>
                <a:solidFill>
                  <a:srgbClr val="3F3F3F"/>
                </a:solidFill>
                <a:effectLst/>
                <a:uLnTx/>
                <a:uFillTx/>
                <a:latin typeface="Calibri"/>
                <a:ea typeface="Calibri"/>
                <a:cs typeface="Calibri"/>
                <a:sym typeface="Calibri"/>
                <a:hlinkClick r:id="rId6"/>
              </a:rPr>
              <a:t>https://www.youtube.com/watch?v=HMOI_lkzW08</a:t>
            </a:r>
            <a:endParaRPr kumimoji="0" lang="pt-BR" sz="1400" b="0" i="0" u="none" strike="noStrike" kern="0" cap="none" spc="0" normalizeH="0" baseline="0" noProof="0" dirty="0">
              <a:ln>
                <a:noFill/>
              </a:ln>
              <a:solidFill>
                <a:srgbClr val="3F3F3F"/>
              </a:solidFill>
              <a:effectLst/>
              <a:uLnTx/>
              <a:uFillTx/>
              <a:latin typeface="Calibri"/>
              <a:ea typeface="Calibri"/>
              <a:cs typeface="Calibri"/>
              <a:sym typeface="Calibri"/>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kumimoji="0" lang="pt-BR" sz="1400" b="0" i="0" u="none" strike="noStrike" kern="0" cap="none" spc="0" normalizeH="0" baseline="0" noProof="0" dirty="0">
                <a:ln>
                  <a:noFill/>
                </a:ln>
                <a:solidFill>
                  <a:srgbClr val="3F3F3F"/>
                </a:solidFill>
                <a:effectLst/>
                <a:uLnTx/>
                <a:uFillTx/>
                <a:latin typeface="Calibri"/>
                <a:ea typeface="Calibri"/>
                <a:cs typeface="Calibri"/>
                <a:sym typeface="Calibri"/>
                <a:hlinkClick r:id="rId7"/>
              </a:rPr>
              <a:t>https://empresas.blogthinkbig.com/python-para-todos-que-es-el-pca/</a:t>
            </a:r>
            <a:endParaRPr kumimoji="0" lang="pt-BR" sz="1400" b="0" i="0" u="none" strike="noStrike" kern="0" cap="none" spc="0" normalizeH="0" baseline="0" noProof="0" dirty="0">
              <a:ln>
                <a:noFill/>
              </a:ln>
              <a:solidFill>
                <a:srgbClr val="3F3F3F"/>
              </a:solidFill>
              <a:effectLst/>
              <a:uLnTx/>
              <a:uFillTx/>
              <a:latin typeface="Calibri"/>
              <a:ea typeface="Calibri"/>
              <a:cs typeface="Calibri"/>
              <a:sym typeface="Calibri"/>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kumimoji="0" lang="pt-BR" sz="1400" b="0" i="0" u="none" strike="noStrike" kern="0" cap="none" spc="0" normalizeH="0" baseline="0" noProof="0" dirty="0">
                <a:ln>
                  <a:noFill/>
                </a:ln>
                <a:solidFill>
                  <a:srgbClr val="3F3F3F"/>
                </a:solidFill>
                <a:effectLst/>
                <a:uLnTx/>
                <a:uFillTx/>
                <a:latin typeface="Calibri"/>
                <a:ea typeface="Calibri"/>
                <a:cs typeface="Calibri"/>
                <a:sym typeface="Calibri"/>
              </a:rPr>
              <a:t>https://www.jacobsoft.com.mx/es_mx/analisis-del-componente-principal/</a:t>
            </a:r>
          </a:p>
        </p:txBody>
      </p:sp>
      <p:pic>
        <p:nvPicPr>
          <p:cNvPr id="197" name="Google Shape;197;p29" descr="Gráfico, Gráfico de líneas&#10;&#10;Descripción generada automáticamente"/>
          <p:cNvPicPr preferRelativeResize="0"/>
          <p:nvPr/>
        </p:nvPicPr>
        <p:blipFill rotWithShape="1">
          <a:blip r:embed="rId8">
            <a:alphaModFix amt="50000"/>
          </a:blip>
          <a:srcRect/>
          <a:stretch/>
        </p:blipFill>
        <p:spPr>
          <a:xfrm>
            <a:off x="7258049" y="4313585"/>
            <a:ext cx="1792773" cy="739216"/>
          </a:xfrm>
          <a:prstGeom prst="rect">
            <a:avLst/>
          </a:prstGeom>
          <a:noFill/>
          <a:ln>
            <a:noFill/>
          </a:ln>
        </p:spPr>
      </p:pic>
      <p:sp>
        <p:nvSpPr>
          <p:cNvPr id="198" name="Google Shape;198;p29"/>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r>
              <a:rPr lang="es-AR" sz="2400" dirty="0">
                <a:solidFill>
                  <a:srgbClr val="7F4EBD"/>
                </a:solidFill>
                <a:latin typeface="Calibri"/>
                <a:ea typeface="Calibri"/>
                <a:cs typeface="Calibri"/>
                <a:sym typeface="Calibri"/>
              </a:rPr>
              <a:t>PCA</a:t>
            </a:r>
          </a:p>
        </p:txBody>
      </p:sp>
      <p:sp>
        <p:nvSpPr>
          <p:cNvPr id="199" name="Google Shape;199;p29"/>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7" name="Google Shape;196;p29" descr="Imagen que contiene Logotipo&#10;&#10;Descripción generada automáticamente">
            <a:extLst>
              <a:ext uri="{FF2B5EF4-FFF2-40B4-BE49-F238E27FC236}">
                <a16:creationId xmlns:a16="http://schemas.microsoft.com/office/drawing/2014/main" id="{34E9C830-F0E3-5186-AE9E-A37D6EABA8DB}"/>
              </a:ext>
            </a:extLst>
          </p:cNvPr>
          <p:cNvPicPr preferRelativeResize="0"/>
          <p:nvPr/>
        </p:nvPicPr>
        <p:blipFill rotWithShape="1">
          <a:blip r:embed="rId9">
            <a:alphaModFix amt="50000"/>
          </a:blip>
          <a:srcRect/>
          <a:stretch/>
        </p:blipFill>
        <p:spPr>
          <a:xfrm>
            <a:off x="4201086" y="4240995"/>
            <a:ext cx="1677454" cy="620709"/>
          </a:xfrm>
          <a:prstGeom prst="rect">
            <a:avLst/>
          </a:prstGeom>
          <a:noFill/>
          <a:ln>
            <a:noFill/>
          </a:ln>
        </p:spPr>
      </p:pic>
      <p:pic>
        <p:nvPicPr>
          <p:cNvPr id="8" name="Google Shape;197;p29">
            <a:extLst>
              <a:ext uri="{FF2B5EF4-FFF2-40B4-BE49-F238E27FC236}">
                <a16:creationId xmlns:a16="http://schemas.microsoft.com/office/drawing/2014/main" id="{A37EA2D4-8A49-8A62-7939-BD1411885F70}"/>
              </a:ext>
            </a:extLst>
          </p:cNvPr>
          <p:cNvPicPr preferRelativeResize="0"/>
          <p:nvPr/>
        </p:nvPicPr>
        <p:blipFill rotWithShape="1">
          <a:blip r:embed="rId10">
            <a:alphaModFix amt="51000"/>
          </a:blip>
          <a:srcRect/>
          <a:stretch/>
        </p:blipFill>
        <p:spPr>
          <a:xfrm>
            <a:off x="1136660" y="4310598"/>
            <a:ext cx="582236" cy="513665"/>
          </a:xfrm>
          <a:prstGeom prst="rect">
            <a:avLst/>
          </a:prstGeom>
          <a:noFill/>
          <a:ln>
            <a:noFill/>
          </a:ln>
        </p:spPr>
      </p:pic>
      <p:pic>
        <p:nvPicPr>
          <p:cNvPr id="9" name="Google Shape;198;p29">
            <a:extLst>
              <a:ext uri="{FF2B5EF4-FFF2-40B4-BE49-F238E27FC236}">
                <a16:creationId xmlns:a16="http://schemas.microsoft.com/office/drawing/2014/main" id="{BFC64584-5C89-1D43-16F0-1222076D64CD}"/>
              </a:ext>
            </a:extLst>
          </p:cNvPr>
          <p:cNvPicPr preferRelativeResize="0"/>
          <p:nvPr/>
        </p:nvPicPr>
        <p:blipFill rotWithShape="1">
          <a:blip r:embed="rId11">
            <a:alphaModFix amt="50000"/>
          </a:blip>
          <a:srcRect/>
          <a:stretch/>
        </p:blipFill>
        <p:spPr>
          <a:xfrm>
            <a:off x="2081486" y="4364120"/>
            <a:ext cx="1913515" cy="406622"/>
          </a:xfrm>
          <a:prstGeom prst="rect">
            <a:avLst/>
          </a:prstGeom>
          <a:noFill/>
          <a:ln>
            <a:noFill/>
          </a:ln>
        </p:spPr>
      </p:pic>
      <p:pic>
        <p:nvPicPr>
          <p:cNvPr id="10" name="Google Shape;199;p29">
            <a:extLst>
              <a:ext uri="{FF2B5EF4-FFF2-40B4-BE49-F238E27FC236}">
                <a16:creationId xmlns:a16="http://schemas.microsoft.com/office/drawing/2014/main" id="{B6DA8829-FE51-61A7-FFEE-237F037E57A6}"/>
              </a:ext>
            </a:extLst>
          </p:cNvPr>
          <p:cNvPicPr preferRelativeResize="0"/>
          <p:nvPr/>
        </p:nvPicPr>
        <p:blipFill rotWithShape="1">
          <a:blip r:embed="rId12">
            <a:alphaModFix amt="50000"/>
          </a:blip>
          <a:srcRect/>
          <a:stretch/>
        </p:blipFill>
        <p:spPr>
          <a:xfrm>
            <a:off x="6084625" y="4240995"/>
            <a:ext cx="1495334" cy="811134"/>
          </a:xfrm>
          <a:prstGeom prst="rect">
            <a:avLst/>
          </a:prstGeom>
          <a:noFill/>
          <a:ln>
            <a:noFill/>
          </a:ln>
        </p:spPr>
      </p:pic>
      <p:pic>
        <p:nvPicPr>
          <p:cNvPr id="11" name="Google Shape;195;p29" descr="Código QR&#10;&#10;Descripción generada automáticamente">
            <a:extLst>
              <a:ext uri="{FF2B5EF4-FFF2-40B4-BE49-F238E27FC236}">
                <a16:creationId xmlns:a16="http://schemas.microsoft.com/office/drawing/2014/main" id="{EA5782C9-8BA6-78B7-0F46-5168E9C9C4C2}"/>
              </a:ext>
            </a:extLst>
          </p:cNvPr>
          <p:cNvPicPr preferRelativeResize="0"/>
          <p:nvPr/>
        </p:nvPicPr>
        <p:blipFill rotWithShape="1">
          <a:blip r:embed="rId11">
            <a:alphaModFix amt="35000"/>
          </a:blip>
          <a:srcRect/>
          <a:stretch/>
        </p:blipFill>
        <p:spPr>
          <a:xfrm>
            <a:off x="8285028" y="67476"/>
            <a:ext cx="718457" cy="152672"/>
          </a:xfrm>
          <a:prstGeom prst="rect">
            <a:avLst/>
          </a:prstGeom>
          <a:noFill/>
          <a:ln>
            <a:noFill/>
          </a:ln>
        </p:spPr>
      </p:pic>
    </p:spTree>
    <p:extLst>
      <p:ext uri="{BB962C8B-B14F-4D97-AF65-F5344CB8AC3E}">
        <p14:creationId xmlns:p14="http://schemas.microsoft.com/office/powerpoint/2010/main" val="155067358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799</TotalTime>
  <Words>571</Words>
  <Application>Microsoft Office PowerPoint</Application>
  <PresentationFormat>Presentación en pantalla (16:9)</PresentationFormat>
  <Paragraphs>51</Paragraphs>
  <Slides>7</Slides>
  <Notes>7</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7</vt:i4>
      </vt:variant>
    </vt:vector>
  </HeadingPairs>
  <TitlesOfParts>
    <vt:vector size="12" baseType="lpstr">
      <vt:lpstr>Arial</vt:lpstr>
      <vt:lpstr>Calibri</vt:lpstr>
      <vt:lpstr>charter</vt:lpstr>
      <vt:lpstr>Simple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Valeria</dc:creator>
  <cp:lastModifiedBy>Valeria Bellino</cp:lastModifiedBy>
  <cp:revision>22</cp:revision>
  <dcterms:modified xsi:type="dcterms:W3CDTF">2022-07-17T02:56:42Z</dcterms:modified>
</cp:coreProperties>
</file>