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
      <p:font typeface="Comfortaa"/>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22" Type="http://schemas.openxmlformats.org/officeDocument/2006/relationships/font" Target="fonts/Comfortaa-regular.fntdata"/><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Comforta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ab7cae07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ab7cae07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ab7cae07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ab7cae07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ab7cae07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ab7cae07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ab7cae07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3ab7cae07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ab7cae07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3ab7cae07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ab7cae07d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ab7cae07d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ab7cae07d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ab7cae07d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jpg"/><Relationship Id="rId4" Type="http://schemas.openxmlformats.org/officeDocument/2006/relationships/image" Target="../media/image4.jp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419">
                <a:latin typeface="Comfortaa"/>
                <a:ea typeface="Comfortaa"/>
                <a:cs typeface="Comfortaa"/>
                <a:sym typeface="Comfortaa"/>
              </a:rPr>
              <a:t>proyecto módulo 2</a:t>
            </a:r>
            <a:endParaRPr b="1">
              <a:latin typeface="Comfortaa"/>
              <a:ea typeface="Comfortaa"/>
              <a:cs typeface="Comfortaa"/>
              <a:sym typeface="Comfortaa"/>
            </a:endParaRPr>
          </a:p>
          <a:p>
            <a:pPr indent="0" lvl="0" marL="0" rtl="0" algn="l">
              <a:spcBef>
                <a:spcPts val="0"/>
              </a:spcBef>
              <a:spcAft>
                <a:spcPts val="0"/>
              </a:spcAft>
              <a:buNone/>
            </a:pPr>
            <a:r>
              <a:rPr b="1" lang="es-419">
                <a:latin typeface="Comfortaa"/>
                <a:ea typeface="Comfortaa"/>
                <a:cs typeface="Comfortaa"/>
                <a:sym typeface="Comfortaa"/>
              </a:rPr>
              <a:t>	Ciencia de Datos</a:t>
            </a:r>
            <a:endParaRPr b="1">
              <a:latin typeface="Comfortaa"/>
              <a:ea typeface="Comfortaa"/>
              <a:cs typeface="Comfortaa"/>
              <a:sym typeface="Comfortaa"/>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latin typeface="Comfortaa"/>
                <a:ea typeface="Comfortaa"/>
                <a:cs typeface="Comfortaa"/>
                <a:sym typeface="Comfortaa"/>
              </a:rPr>
              <a:t>Alcon Alan</a:t>
            </a:r>
            <a:endParaRPr>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6923700" cy="73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latin typeface="Comfortaa"/>
                <a:ea typeface="Comfortaa"/>
                <a:cs typeface="Comfortaa"/>
                <a:sym typeface="Comfortaa"/>
              </a:rPr>
              <a:t>Características del dataset</a:t>
            </a:r>
            <a:endParaRPr b="1">
              <a:latin typeface="Comfortaa"/>
              <a:ea typeface="Comfortaa"/>
              <a:cs typeface="Comfortaa"/>
              <a:sym typeface="Comfortaa"/>
            </a:endParaRPr>
          </a:p>
        </p:txBody>
      </p:sp>
      <p:sp>
        <p:nvSpPr>
          <p:cNvPr id="141" name="Google Shape;141;p14"/>
          <p:cNvSpPr txBox="1"/>
          <p:nvPr>
            <p:ph idx="1" type="body"/>
          </p:nvPr>
        </p:nvSpPr>
        <p:spPr>
          <a:xfrm>
            <a:off x="715350" y="3219425"/>
            <a:ext cx="7713300" cy="125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latin typeface="Comfortaa"/>
                <a:ea typeface="Comfortaa"/>
                <a:cs typeface="Comfortaa"/>
                <a:sym typeface="Comfortaa"/>
              </a:rPr>
              <a:t>Este dataset tiene 649 filas y 15 columnas, empezando desde el nombre del pokemon, seguido por el índice guía, resistencia, ataque, defensa, los tipos del pokemon, la salud, la tasa de captura y escape, peso, altura, si es un legendario y su fuerza de combate.</a:t>
            </a:r>
            <a:endParaRPr>
              <a:latin typeface="Comfortaa"/>
              <a:ea typeface="Comfortaa"/>
              <a:cs typeface="Comfortaa"/>
              <a:sym typeface="Comfortaa"/>
            </a:endParaRPr>
          </a:p>
        </p:txBody>
      </p:sp>
      <p:pic>
        <p:nvPicPr>
          <p:cNvPr id="142" name="Google Shape;142;p14"/>
          <p:cNvPicPr preferRelativeResize="0"/>
          <p:nvPr/>
        </p:nvPicPr>
        <p:blipFill>
          <a:blip r:embed="rId3">
            <a:alphaModFix/>
          </a:blip>
          <a:stretch>
            <a:fillRect/>
          </a:stretch>
        </p:blipFill>
        <p:spPr>
          <a:xfrm>
            <a:off x="623125" y="1307850"/>
            <a:ext cx="7897750" cy="191157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143000" cy="60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latin typeface="Comfortaa"/>
                <a:ea typeface="Comfortaa"/>
                <a:cs typeface="Comfortaa"/>
                <a:sym typeface="Comfortaa"/>
              </a:rPr>
              <a:t>valores faltantes o inválidos</a:t>
            </a:r>
            <a:endParaRPr>
              <a:latin typeface="Comfortaa"/>
              <a:ea typeface="Comfortaa"/>
              <a:cs typeface="Comfortaa"/>
              <a:sym typeface="Comfortaa"/>
            </a:endParaRPr>
          </a:p>
        </p:txBody>
      </p:sp>
      <p:sp>
        <p:nvSpPr>
          <p:cNvPr id="148" name="Google Shape;148;p15"/>
          <p:cNvSpPr txBox="1"/>
          <p:nvPr>
            <p:ph idx="1" type="body"/>
          </p:nvPr>
        </p:nvSpPr>
        <p:spPr>
          <a:xfrm>
            <a:off x="1123950" y="1063050"/>
            <a:ext cx="7274100" cy="50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latin typeface="Comfortaa"/>
                <a:ea typeface="Comfortaa"/>
                <a:cs typeface="Comfortaa"/>
                <a:sym typeface="Comfortaa"/>
              </a:rPr>
              <a:t>Valores inválidos cuando hay un dato que es imposible.</a:t>
            </a:r>
            <a:endParaRPr>
              <a:latin typeface="Comfortaa"/>
              <a:ea typeface="Comfortaa"/>
              <a:cs typeface="Comfortaa"/>
              <a:sym typeface="Comfortaa"/>
            </a:endParaRPr>
          </a:p>
        </p:txBody>
      </p:sp>
      <p:pic>
        <p:nvPicPr>
          <p:cNvPr id="149" name="Google Shape;149;p15"/>
          <p:cNvPicPr preferRelativeResize="0"/>
          <p:nvPr/>
        </p:nvPicPr>
        <p:blipFill>
          <a:blip r:embed="rId3">
            <a:alphaModFix/>
          </a:blip>
          <a:stretch>
            <a:fillRect/>
          </a:stretch>
        </p:blipFill>
        <p:spPr>
          <a:xfrm>
            <a:off x="1123950" y="1687723"/>
            <a:ext cx="7386151" cy="1210925"/>
          </a:xfrm>
          <a:prstGeom prst="rect">
            <a:avLst/>
          </a:prstGeom>
          <a:noFill/>
          <a:ln>
            <a:noFill/>
          </a:ln>
        </p:spPr>
      </p:pic>
      <p:pic>
        <p:nvPicPr>
          <p:cNvPr id="150" name="Google Shape;150;p15"/>
          <p:cNvPicPr preferRelativeResize="0"/>
          <p:nvPr/>
        </p:nvPicPr>
        <p:blipFill>
          <a:blip r:embed="rId4">
            <a:alphaModFix/>
          </a:blip>
          <a:stretch>
            <a:fillRect/>
          </a:stretch>
        </p:blipFill>
        <p:spPr>
          <a:xfrm>
            <a:off x="1123875" y="3015725"/>
            <a:ext cx="2201275" cy="1749900"/>
          </a:xfrm>
          <a:prstGeom prst="rect">
            <a:avLst/>
          </a:prstGeom>
          <a:noFill/>
          <a:ln>
            <a:noFill/>
          </a:ln>
        </p:spPr>
      </p:pic>
      <p:sp>
        <p:nvSpPr>
          <p:cNvPr id="151" name="Google Shape;151;p15"/>
          <p:cNvSpPr txBox="1"/>
          <p:nvPr/>
        </p:nvSpPr>
        <p:spPr>
          <a:xfrm>
            <a:off x="3601150" y="3132750"/>
            <a:ext cx="4908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lt1"/>
                </a:solidFill>
                <a:latin typeface="Comfortaa"/>
                <a:ea typeface="Comfortaa"/>
                <a:cs typeface="Comfortaa"/>
                <a:sym typeface="Comfortaa"/>
              </a:rPr>
              <a:t>En el primer caso hay más de un “NaN” en una fila, lo que causaría problemas luego. Como son varios datos faltantes una forma posible de resolver este problema es eliminar toda la fila ya que faltan demasiados datos.</a:t>
            </a:r>
            <a:endParaRPr>
              <a:solidFill>
                <a:schemeClr val="lt1"/>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idx="1" type="body"/>
          </p:nvPr>
        </p:nvSpPr>
        <p:spPr>
          <a:xfrm>
            <a:off x="1089550" y="576900"/>
            <a:ext cx="7752300" cy="80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latin typeface="Comfortaa"/>
                <a:ea typeface="Comfortaa"/>
                <a:cs typeface="Comfortaa"/>
                <a:sym typeface="Comfortaa"/>
              </a:rPr>
              <a:t>En este caso solo faltan algunos datos de la columna “altura”, para resolver este problema se puede sacar el promedio de los demás datos.</a:t>
            </a:r>
            <a:endParaRPr>
              <a:latin typeface="Comfortaa"/>
              <a:ea typeface="Comfortaa"/>
              <a:cs typeface="Comfortaa"/>
              <a:sym typeface="Comfortaa"/>
            </a:endParaRPr>
          </a:p>
        </p:txBody>
      </p:sp>
      <p:pic>
        <p:nvPicPr>
          <p:cNvPr id="157" name="Google Shape;157;p16"/>
          <p:cNvPicPr preferRelativeResize="0"/>
          <p:nvPr/>
        </p:nvPicPr>
        <p:blipFill>
          <a:blip r:embed="rId3">
            <a:alphaModFix/>
          </a:blip>
          <a:stretch>
            <a:fillRect/>
          </a:stretch>
        </p:blipFill>
        <p:spPr>
          <a:xfrm>
            <a:off x="1496125" y="1758425"/>
            <a:ext cx="6151755" cy="1354800"/>
          </a:xfrm>
          <a:prstGeom prst="rect">
            <a:avLst/>
          </a:prstGeom>
          <a:noFill/>
          <a:ln>
            <a:noFill/>
          </a:ln>
        </p:spPr>
      </p:pic>
      <p:pic>
        <p:nvPicPr>
          <p:cNvPr id="158" name="Google Shape;158;p16"/>
          <p:cNvPicPr preferRelativeResize="0"/>
          <p:nvPr/>
        </p:nvPicPr>
        <p:blipFill>
          <a:blip r:embed="rId4">
            <a:alphaModFix/>
          </a:blip>
          <a:stretch>
            <a:fillRect/>
          </a:stretch>
        </p:blipFill>
        <p:spPr>
          <a:xfrm>
            <a:off x="1496125" y="3430875"/>
            <a:ext cx="6151751" cy="10331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7"/>
          <p:cNvPicPr preferRelativeResize="0"/>
          <p:nvPr/>
        </p:nvPicPr>
        <p:blipFill>
          <a:blip r:embed="rId3">
            <a:alphaModFix/>
          </a:blip>
          <a:stretch>
            <a:fillRect/>
          </a:stretch>
        </p:blipFill>
        <p:spPr>
          <a:xfrm>
            <a:off x="2728175" y="1289263"/>
            <a:ext cx="6151751" cy="834125"/>
          </a:xfrm>
          <a:prstGeom prst="rect">
            <a:avLst/>
          </a:prstGeom>
          <a:noFill/>
          <a:ln>
            <a:noFill/>
          </a:ln>
        </p:spPr>
      </p:pic>
      <p:pic>
        <p:nvPicPr>
          <p:cNvPr id="164" name="Google Shape;164;p17"/>
          <p:cNvPicPr preferRelativeResize="0"/>
          <p:nvPr/>
        </p:nvPicPr>
        <p:blipFill>
          <a:blip r:embed="rId4">
            <a:alphaModFix/>
          </a:blip>
          <a:stretch>
            <a:fillRect/>
          </a:stretch>
        </p:blipFill>
        <p:spPr>
          <a:xfrm>
            <a:off x="2728175" y="2317600"/>
            <a:ext cx="6151751" cy="508305"/>
          </a:xfrm>
          <a:prstGeom prst="rect">
            <a:avLst/>
          </a:prstGeom>
          <a:noFill/>
          <a:ln>
            <a:noFill/>
          </a:ln>
        </p:spPr>
      </p:pic>
      <p:pic>
        <p:nvPicPr>
          <p:cNvPr id="165" name="Google Shape;165;p17"/>
          <p:cNvPicPr preferRelativeResize="0"/>
          <p:nvPr/>
        </p:nvPicPr>
        <p:blipFill>
          <a:blip r:embed="rId5">
            <a:alphaModFix/>
          </a:blip>
          <a:stretch>
            <a:fillRect/>
          </a:stretch>
        </p:blipFill>
        <p:spPr>
          <a:xfrm>
            <a:off x="304225" y="1289275"/>
            <a:ext cx="2346050" cy="677575"/>
          </a:xfrm>
          <a:prstGeom prst="rect">
            <a:avLst/>
          </a:prstGeom>
          <a:noFill/>
          <a:ln>
            <a:noFill/>
          </a:ln>
        </p:spPr>
      </p:pic>
      <p:sp>
        <p:nvSpPr>
          <p:cNvPr id="166" name="Google Shape;166;p17"/>
          <p:cNvSpPr txBox="1"/>
          <p:nvPr/>
        </p:nvSpPr>
        <p:spPr>
          <a:xfrm>
            <a:off x="1177975" y="457975"/>
            <a:ext cx="665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EBEBEB"/>
                </a:solidFill>
                <a:latin typeface="Comfortaa"/>
                <a:ea typeface="Comfortaa"/>
                <a:cs typeface="Comfortaa"/>
                <a:sym typeface="Comfortaa"/>
              </a:rPr>
              <a:t>En este último caso vemos que solo falta un dato de la columna “legendario”, para resolver este problema se ven los demás datos y se cambia el NaN por el valor más repetido.</a:t>
            </a:r>
            <a:endParaRPr>
              <a:solidFill>
                <a:schemeClr val="lt1"/>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58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latin typeface="Comfortaa"/>
                <a:ea typeface="Comfortaa"/>
                <a:cs typeface="Comfortaa"/>
                <a:sym typeface="Comfortaa"/>
              </a:rPr>
              <a:t>problemas con los textos</a:t>
            </a:r>
            <a:endParaRPr>
              <a:latin typeface="Comfortaa"/>
              <a:ea typeface="Comfortaa"/>
              <a:cs typeface="Comfortaa"/>
              <a:sym typeface="Comfortaa"/>
            </a:endParaRPr>
          </a:p>
        </p:txBody>
      </p:sp>
      <p:sp>
        <p:nvSpPr>
          <p:cNvPr id="172" name="Google Shape;172;p18"/>
          <p:cNvSpPr txBox="1"/>
          <p:nvPr>
            <p:ph idx="1" type="body"/>
          </p:nvPr>
        </p:nvSpPr>
        <p:spPr>
          <a:xfrm>
            <a:off x="1297500" y="941925"/>
            <a:ext cx="7038900" cy="6468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s-419">
                <a:latin typeface="Comfortaa"/>
                <a:ea typeface="Comfortaa"/>
                <a:cs typeface="Comfortaa"/>
                <a:sym typeface="Comfortaa"/>
              </a:rPr>
              <a:t>En caso de haber un texto, no se pueden realizar ciertas operaciones como la suma, resta, etc. Por eso hay que adaptar los valores y cambiarlos a números sin cambiar su significado.</a:t>
            </a:r>
            <a:endParaRPr>
              <a:latin typeface="Comfortaa"/>
              <a:ea typeface="Comfortaa"/>
              <a:cs typeface="Comfortaa"/>
              <a:sym typeface="Comfortaa"/>
            </a:endParaRPr>
          </a:p>
        </p:txBody>
      </p:sp>
      <p:pic>
        <p:nvPicPr>
          <p:cNvPr id="173" name="Google Shape;173;p18"/>
          <p:cNvPicPr preferRelativeResize="0"/>
          <p:nvPr/>
        </p:nvPicPr>
        <p:blipFill>
          <a:blip r:embed="rId3">
            <a:alphaModFix/>
          </a:blip>
          <a:stretch>
            <a:fillRect/>
          </a:stretch>
        </p:blipFill>
        <p:spPr>
          <a:xfrm>
            <a:off x="567575" y="1588713"/>
            <a:ext cx="8008850" cy="1484975"/>
          </a:xfrm>
          <a:prstGeom prst="rect">
            <a:avLst/>
          </a:prstGeom>
          <a:noFill/>
          <a:ln>
            <a:noFill/>
          </a:ln>
        </p:spPr>
      </p:pic>
      <p:pic>
        <p:nvPicPr>
          <p:cNvPr id="174" name="Google Shape;174;p18"/>
          <p:cNvPicPr preferRelativeResize="0"/>
          <p:nvPr/>
        </p:nvPicPr>
        <p:blipFill>
          <a:blip r:embed="rId4">
            <a:alphaModFix/>
          </a:blip>
          <a:stretch>
            <a:fillRect/>
          </a:stretch>
        </p:blipFill>
        <p:spPr>
          <a:xfrm>
            <a:off x="567575" y="3181775"/>
            <a:ext cx="8008850" cy="15183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97500" y="393750"/>
            <a:ext cx="7038900" cy="48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Regresión lineal</a:t>
            </a:r>
            <a:endParaRPr/>
          </a:p>
        </p:txBody>
      </p:sp>
      <p:sp>
        <p:nvSpPr>
          <p:cNvPr id="180" name="Google Shape;180;p19"/>
          <p:cNvSpPr txBox="1"/>
          <p:nvPr>
            <p:ph idx="1" type="body"/>
          </p:nvPr>
        </p:nvSpPr>
        <p:spPr>
          <a:xfrm>
            <a:off x="4754375" y="1185650"/>
            <a:ext cx="3582000" cy="242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Para la regresión lineal comparamos dos columnas que se definirán como “x” e “y” que se dividirán en dos grupos, uno para entrenar y otro para probar como funciona. En este caso las columnas elegidas son “ataque” y “fuerza de combate”, siendo el eje “y” la “fuerza de combate”.</a:t>
            </a:r>
            <a:endParaRPr/>
          </a:p>
        </p:txBody>
      </p:sp>
      <p:pic>
        <p:nvPicPr>
          <p:cNvPr id="181" name="Google Shape;181;p19"/>
          <p:cNvPicPr preferRelativeResize="0"/>
          <p:nvPr/>
        </p:nvPicPr>
        <p:blipFill>
          <a:blip r:embed="rId3">
            <a:alphaModFix/>
          </a:blip>
          <a:stretch>
            <a:fillRect/>
          </a:stretch>
        </p:blipFill>
        <p:spPr>
          <a:xfrm>
            <a:off x="477850" y="1185650"/>
            <a:ext cx="3802500" cy="329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1219675" y="315925"/>
            <a:ext cx="7038900" cy="51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latin typeface="Comfortaa"/>
                <a:ea typeface="Comfortaa"/>
                <a:cs typeface="Comfortaa"/>
                <a:sym typeface="Comfortaa"/>
              </a:rPr>
              <a:t>Regresión Lineal Múltiple</a:t>
            </a:r>
            <a:endParaRPr>
              <a:latin typeface="Comfortaa"/>
              <a:ea typeface="Comfortaa"/>
              <a:cs typeface="Comfortaa"/>
              <a:sym typeface="Comfortaa"/>
            </a:endParaRPr>
          </a:p>
        </p:txBody>
      </p:sp>
      <p:sp>
        <p:nvSpPr>
          <p:cNvPr id="187" name="Google Shape;187;p20"/>
          <p:cNvSpPr txBox="1"/>
          <p:nvPr>
            <p:ph idx="1" type="body"/>
          </p:nvPr>
        </p:nvSpPr>
        <p:spPr>
          <a:xfrm>
            <a:off x="152400" y="3574225"/>
            <a:ext cx="4419600" cy="69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latin typeface="Comfortaa"/>
                <a:ea typeface="Comfortaa"/>
                <a:cs typeface="Comfortaa"/>
                <a:sym typeface="Comfortaa"/>
              </a:rPr>
              <a:t>Para este tipo de regresión no se puede ver un gráfico ya que no hay solo una “x”.</a:t>
            </a:r>
            <a:endParaRPr>
              <a:latin typeface="Comfortaa"/>
              <a:ea typeface="Comfortaa"/>
              <a:cs typeface="Comfortaa"/>
              <a:sym typeface="Comfortaa"/>
            </a:endParaRPr>
          </a:p>
        </p:txBody>
      </p:sp>
      <p:pic>
        <p:nvPicPr>
          <p:cNvPr id="188" name="Google Shape;188;p20"/>
          <p:cNvPicPr preferRelativeResize="0"/>
          <p:nvPr/>
        </p:nvPicPr>
        <p:blipFill>
          <a:blip r:embed="rId3">
            <a:alphaModFix/>
          </a:blip>
          <a:stretch>
            <a:fillRect/>
          </a:stretch>
        </p:blipFill>
        <p:spPr>
          <a:xfrm>
            <a:off x="223150" y="1177376"/>
            <a:ext cx="4212550" cy="2246250"/>
          </a:xfrm>
          <a:prstGeom prst="rect">
            <a:avLst/>
          </a:prstGeom>
          <a:noFill/>
          <a:ln>
            <a:noFill/>
          </a:ln>
        </p:spPr>
      </p:pic>
      <p:pic>
        <p:nvPicPr>
          <p:cNvPr id="189" name="Google Shape;189;p20"/>
          <p:cNvPicPr preferRelativeResize="0"/>
          <p:nvPr/>
        </p:nvPicPr>
        <p:blipFill>
          <a:blip r:embed="rId4">
            <a:alphaModFix/>
          </a:blip>
          <a:stretch>
            <a:fillRect/>
          </a:stretch>
        </p:blipFill>
        <p:spPr>
          <a:xfrm>
            <a:off x="4639500" y="1290050"/>
            <a:ext cx="4267876" cy="2020900"/>
          </a:xfrm>
          <a:prstGeom prst="rect">
            <a:avLst/>
          </a:prstGeom>
          <a:noFill/>
          <a:ln>
            <a:noFill/>
          </a:ln>
        </p:spPr>
      </p:pic>
      <p:sp>
        <p:nvSpPr>
          <p:cNvPr id="190" name="Google Shape;190;p20"/>
          <p:cNvSpPr txBox="1"/>
          <p:nvPr>
            <p:ph idx="1" type="body"/>
          </p:nvPr>
        </p:nvSpPr>
        <p:spPr>
          <a:xfrm>
            <a:off x="4724400" y="3574225"/>
            <a:ext cx="4419600" cy="826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s-419">
                <a:latin typeface="Comfortaa"/>
                <a:ea typeface="Comfortaa"/>
                <a:cs typeface="Comfortaa"/>
                <a:sym typeface="Comfortaa"/>
              </a:rPr>
              <a:t>De este lado podemos ver una regresión lineal múltiple sin los tipos del pokemon. Del otro lado se puede ver con los tipos del pokemon.</a:t>
            </a:r>
            <a:endParaRPr>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