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156E9-EC94-4906-94DE-461EF8486612}" v="14" dt="2023-07-03T16:15:23.127"/>
    <p1510:client id="{19FA1465-494B-4C1E-B692-C0021DA1AB7A}" v="377" dt="2023-07-02T22:33:30.408"/>
    <p1510:client id="{38E7D4FC-1075-4F68-8E9F-66899C5D25F3}" v="555" dt="2023-07-01T14:53:20.923"/>
    <p1510:client id="{8C27D356-D172-401B-B0F4-AB84C719D710}" v="884" dt="2023-06-26T19:45:30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5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pPr/>
              <a:t>03/07/2023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pPr/>
              <a:t>03/07/2023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pPr/>
              <a:t>03/07/2023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pPr/>
              <a:t>03/07/2023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pPr/>
              <a:t>03/07/2023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pPr/>
              <a:t>03/07/2023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pPr/>
              <a:t>03/07/2023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pPr/>
              <a:t>03/07/2023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pPr/>
              <a:t>03/07/2023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pPr/>
              <a:t>03/07/2023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pPr/>
              <a:t>03/07/2023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pPr/>
              <a:t>03/07/2023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xmlns="" id="{C3896A03-3945-419A-B66B-4EE266EDD1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4268765-E7D1-5707-2F54-DA777BCD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4270588" cy="5576770"/>
          </a:xfrm>
        </p:spPr>
        <p:txBody>
          <a:bodyPr anchor="t">
            <a:normAutofit/>
          </a:bodyPr>
          <a:lstStyle/>
          <a:p>
            <a:r>
              <a:rPr lang="es-ES" sz="6600">
                <a:solidFill>
                  <a:schemeClr val="bg1"/>
                </a:solidFill>
                <a:ea typeface="Calibri Light"/>
                <a:cs typeface="Calibri Light"/>
              </a:rPr>
              <a:t>Información del transporte publico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xmlns="" id="{B34F5AD2-EDBD-4BBD-A55C-EAFFD0C709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734650" y="63776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7DB26AD-C551-5C7B-A3A6-A9F16B4D5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48" y="841904"/>
            <a:ext cx="4310700" cy="53350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2400" b="1" i="1">
                <a:highlight>
                  <a:srgbClr val="FFFF00"/>
                </a:highlight>
                <a:ea typeface="Calibri"/>
                <a:cs typeface="Calibri"/>
              </a:rPr>
              <a:t>En esta presentación se vera</a:t>
            </a:r>
          </a:p>
          <a:p>
            <a:pPr marL="0" indent="0">
              <a:buNone/>
            </a:pPr>
            <a:endParaRPr lang="es-ES" sz="2400">
              <a:ea typeface="+mn-lt"/>
              <a:cs typeface="+mn-lt"/>
            </a:endParaRPr>
          </a:p>
          <a:p>
            <a:r>
              <a:rPr lang="es-ES" sz="2400">
                <a:ea typeface="+mn-lt"/>
                <a:cs typeface="+mn-lt"/>
              </a:rPr>
              <a:t>Colectivos con más lugares de llegada </a:t>
            </a:r>
            <a:endParaRPr lang="es-ES" sz="2400">
              <a:ea typeface="Calibri"/>
              <a:cs typeface="Calibri"/>
            </a:endParaRPr>
          </a:p>
          <a:p>
            <a:r>
              <a:rPr lang="es-ES" sz="2400">
                <a:ea typeface="+mn-lt"/>
                <a:cs typeface="+mn-lt"/>
              </a:rPr>
              <a:t>Trafico de subtes </a:t>
            </a:r>
            <a:endParaRPr lang="es-ES" sz="2400">
              <a:ea typeface="Calibri"/>
              <a:cs typeface="Calibri"/>
            </a:endParaRPr>
          </a:p>
          <a:p>
            <a:r>
              <a:rPr lang="es-ES" sz="2400">
                <a:ea typeface="+mn-lt"/>
                <a:cs typeface="+mn-lt"/>
              </a:rPr>
              <a:t>Trafico en cada estación </a:t>
            </a:r>
            <a:endParaRPr lang="es-ES" sz="2400">
              <a:ea typeface="Calibri"/>
              <a:cs typeface="Calibri"/>
            </a:endParaRPr>
          </a:p>
          <a:p>
            <a:r>
              <a:rPr lang="es-ES" sz="2400">
                <a:ea typeface="+mn-lt"/>
                <a:cs typeface="+mn-lt"/>
              </a:rPr>
              <a:t>Recorrido del subte </a:t>
            </a:r>
          </a:p>
          <a:p>
            <a:r>
              <a:rPr lang="es-ES" sz="2400">
                <a:ea typeface="+mn-lt"/>
                <a:cs typeface="+mn-lt"/>
              </a:rPr>
              <a:t>Obras de arte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8B9592AC-D2A5-2916-2ECD-7415A3A61A66}"/>
              </a:ext>
            </a:extLst>
          </p:cNvPr>
          <p:cNvSpPr txBox="1"/>
          <p:nvPr/>
        </p:nvSpPr>
        <p:spPr>
          <a:xfrm>
            <a:off x="29497" y="5338916"/>
            <a:ext cx="274320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200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Integrantes:</a:t>
            </a:r>
          </a:p>
          <a:p>
            <a:r>
              <a:rPr lang="es-ES" sz="2200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Franco </a:t>
            </a:r>
            <a:r>
              <a:rPr lang="es-ES" sz="220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Nuñez</a:t>
            </a:r>
            <a:endParaRPr lang="es-ES" sz="2200">
              <a:solidFill>
                <a:srgbClr val="FFFFFF"/>
              </a:solidFill>
              <a:latin typeface="Calibri Light"/>
              <a:ea typeface="Calibri Light"/>
              <a:cs typeface="Calibri Light"/>
            </a:endParaRPr>
          </a:p>
          <a:p>
            <a:r>
              <a:rPr lang="es-ES" sz="2200" dirty="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Valentin</a:t>
            </a:r>
            <a:r>
              <a:rPr lang="es-ES" sz="2200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De </a:t>
            </a:r>
            <a:r>
              <a:rPr lang="es-ES" sz="2200" dirty="0" err="1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Girolamo</a:t>
            </a:r>
          </a:p>
          <a:p>
            <a:r>
              <a:rPr lang="es-ES" sz="2200" dirty="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Federico Porras</a:t>
            </a:r>
          </a:p>
        </p:txBody>
      </p:sp>
    </p:spTree>
    <p:extLst>
      <p:ext uri="{BB962C8B-B14F-4D97-AF65-F5344CB8AC3E}">
        <p14:creationId xmlns:p14="http://schemas.microsoft.com/office/powerpoint/2010/main" xmlns="" val="414684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C02E2EC-97D4-6840-7A36-61BEEEE8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  <a:latin typeface="Calibri"/>
                <a:ea typeface="Calibri Light"/>
                <a:cs typeface="Calibri Light"/>
              </a:rPr>
              <a:t>Datos</a:t>
            </a:r>
            <a:endParaRPr lang="es-ES" sz="4000">
              <a:solidFill>
                <a:srgbClr val="FFFFFF"/>
              </a:solidFill>
            </a:endParaRP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2451E56F-9FEF-94F1-A0F9-87BA8DF8F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320" y="1804290"/>
            <a:ext cx="4328008" cy="307520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s-ES" sz="2000" dirty="0">
                <a:ea typeface="Calibri"/>
                <a:cs typeface="Calibri"/>
              </a:rPr>
              <a:t>Se usaron Dataset de la página del gobierno</a:t>
            </a:r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F812A8A-E73C-617B-F08D-09F61BF5E385}"/>
              </a:ext>
            </a:extLst>
          </p:cNvPr>
          <p:cNvSpPr txBox="1"/>
          <p:nvPr/>
        </p:nvSpPr>
        <p:spPr>
          <a:xfrm>
            <a:off x="455246" y="6013938"/>
            <a:ext cx="274320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500" dirty="0"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E22DB4E8-A932-6EB2-84D3-2EA20813C457}"/>
              </a:ext>
            </a:extLst>
          </p:cNvPr>
          <p:cNvSpPr txBox="1"/>
          <p:nvPr/>
        </p:nvSpPr>
        <p:spPr>
          <a:xfrm>
            <a:off x="9181214" y="1906772"/>
            <a:ext cx="274320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500" dirty="0">
              <a:cs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3234B967-F7F2-48FB-6679-CA5235A435D5}"/>
              </a:ext>
            </a:extLst>
          </p:cNvPr>
          <p:cNvSpPr txBox="1"/>
          <p:nvPr/>
        </p:nvSpPr>
        <p:spPr>
          <a:xfrm>
            <a:off x="4724400" y="2795451"/>
            <a:ext cx="27432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AR" sz="1500" dirty="0" smtClean="0">
                <a:highlight>
                  <a:srgbClr val="00FFFF"/>
                </a:highlight>
                <a:ea typeface="Calibri" panose="020F0502020204030204"/>
                <a:cs typeface="Calibri"/>
              </a:rPr>
              <a:t>Los datos fueron en su mayoría limpios, y no causaron grandes inconvenientes.</a:t>
            </a:r>
          </a:p>
          <a:p>
            <a:pPr algn="ctr"/>
            <a:r>
              <a:rPr lang="es-AR" sz="1500" dirty="0" smtClean="0">
                <a:highlight>
                  <a:srgbClr val="00FFFF"/>
                </a:highlight>
                <a:ea typeface="Calibri" panose="020F0502020204030204"/>
                <a:cs typeface="Calibri"/>
              </a:rPr>
              <a:t>L</a:t>
            </a:r>
            <a:r>
              <a:rPr lang="es-AR" sz="1500" dirty="0" smtClean="0">
                <a:highlight>
                  <a:srgbClr val="00FFFF"/>
                </a:highlight>
                <a:ea typeface="Calibri" panose="020F0502020204030204"/>
                <a:cs typeface="Calibri"/>
              </a:rPr>
              <a:t>os </a:t>
            </a:r>
            <a:r>
              <a:rPr lang="es-AR" sz="1500" dirty="0" err="1" smtClean="0">
                <a:highlight>
                  <a:srgbClr val="00FFFF"/>
                </a:highlight>
                <a:ea typeface="Calibri" panose="020F0502020204030204"/>
                <a:cs typeface="Calibri"/>
              </a:rPr>
              <a:t>datasets</a:t>
            </a:r>
            <a:r>
              <a:rPr lang="es-AR" sz="1500" dirty="0" smtClean="0">
                <a:highlight>
                  <a:srgbClr val="00FFFF"/>
                </a:highlight>
                <a:ea typeface="Calibri" panose="020F0502020204030204"/>
                <a:cs typeface="Calibri"/>
              </a:rPr>
              <a:t> sobre molinetes contenían “;” al principio y final de cada fila, lo que tuvo que ser removido para poder trabajar con ellos.</a:t>
            </a:r>
          </a:p>
          <a:p>
            <a:pPr algn="ctr"/>
            <a:r>
              <a:rPr lang="es-AR" sz="1500" dirty="0" smtClean="0">
                <a:highlight>
                  <a:srgbClr val="00FFFF"/>
                </a:highlight>
                <a:ea typeface="Calibri" panose="020F0502020204030204"/>
                <a:cs typeface="Calibri"/>
              </a:rPr>
              <a:t>L</a:t>
            </a:r>
            <a:r>
              <a:rPr lang="es-AR" sz="1500" dirty="0" smtClean="0">
                <a:highlight>
                  <a:srgbClr val="00FFFF"/>
                </a:highlight>
                <a:ea typeface="Calibri" panose="020F0502020204030204"/>
                <a:cs typeface="Calibri"/>
              </a:rPr>
              <a:t>os </a:t>
            </a:r>
            <a:r>
              <a:rPr lang="es-AR" sz="1500" dirty="0" err="1" smtClean="0">
                <a:highlight>
                  <a:srgbClr val="00FFFF"/>
                </a:highlight>
                <a:ea typeface="Calibri" panose="020F0502020204030204"/>
                <a:cs typeface="Calibri"/>
              </a:rPr>
              <a:t>datasets</a:t>
            </a:r>
            <a:r>
              <a:rPr lang="es-AR" sz="1500" dirty="0" smtClean="0">
                <a:highlight>
                  <a:srgbClr val="00FFFF"/>
                </a:highlight>
                <a:ea typeface="Calibri" panose="020F0502020204030204"/>
                <a:cs typeface="Calibri"/>
              </a:rPr>
              <a:t> de las líneas A, B y C y los de las D, E y H fueron unidos, para poder trabajar con un solo </a:t>
            </a:r>
            <a:r>
              <a:rPr lang="es-AR" sz="1500" dirty="0" err="1" smtClean="0">
                <a:highlight>
                  <a:srgbClr val="00FFFF"/>
                </a:highlight>
                <a:ea typeface="Calibri" panose="020F0502020204030204"/>
                <a:cs typeface="Calibri"/>
              </a:rPr>
              <a:t>dataset</a:t>
            </a:r>
            <a:endParaRPr lang="es-ES" sz="1500" dirty="0">
              <a:highlight>
                <a:srgbClr val="00FFFF"/>
              </a:highlight>
              <a:ea typeface="Calibri" panose="020F0502020204030204"/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7F9A1CD4-E285-9AEE-5340-C551925F844B}"/>
              </a:ext>
            </a:extLst>
          </p:cNvPr>
          <p:cNvSpPr txBox="1"/>
          <p:nvPr/>
        </p:nvSpPr>
        <p:spPr>
          <a:xfrm>
            <a:off x="8277447" y="1906772"/>
            <a:ext cx="349633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Los tamaños de los </a:t>
            </a:r>
            <a:r>
              <a:rPr lang="es-ES" err="1"/>
              <a:t>datasets</a:t>
            </a:r>
            <a:r>
              <a:rPr lang="es-ES" dirty="0"/>
              <a:t> fueron los siguientes:</a:t>
            </a:r>
            <a:endParaRPr lang="es-E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dirty="0">
                <a:cs typeface="Calibri"/>
              </a:rPr>
              <a:t>Obras de arte: 6 columnas, 192 filas</a:t>
            </a:r>
            <a:endParaRPr lang="es-E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 dirty="0">
                <a:ea typeface="Calibri" panose="020F0502020204030204"/>
                <a:cs typeface="Calibri"/>
              </a:rPr>
              <a:t>Líneas ABC: 10 columnas, 574225 filas</a:t>
            </a:r>
          </a:p>
          <a:p>
            <a:pPr marL="285750" indent="-285750">
              <a:buFont typeface="Arial"/>
              <a:buChar char="•"/>
            </a:pPr>
            <a:r>
              <a:rPr lang="es-ES" dirty="0">
                <a:ea typeface="Calibri" panose="020F0502020204030204"/>
                <a:cs typeface="Calibri"/>
              </a:rPr>
              <a:t>Líneas DEH: 10 columnas, 451465 filas</a:t>
            </a:r>
          </a:p>
          <a:p>
            <a:pPr marL="285750" indent="-285750">
              <a:buFont typeface="Arial"/>
              <a:buChar char="•"/>
            </a:pPr>
            <a:r>
              <a:rPr lang="es-ES" dirty="0">
                <a:ea typeface="Calibri" panose="020F0502020204030204"/>
                <a:cs typeface="Calibri"/>
              </a:rPr>
              <a:t>Bocas de subte: 22 filas, 379 columnas</a:t>
            </a:r>
          </a:p>
          <a:p>
            <a:pPr marL="285750" indent="-285750">
              <a:buFont typeface="Arial"/>
              <a:buChar char="•"/>
            </a:pPr>
            <a:r>
              <a:rPr lang="es-ES" dirty="0">
                <a:ea typeface="Calibri" panose="020F0502020204030204"/>
                <a:cs typeface="Calibri"/>
              </a:rPr>
              <a:t>Barrios: 6 columnas, 48 filas</a:t>
            </a:r>
          </a:p>
        </p:txBody>
      </p:sp>
      <p:pic>
        <p:nvPicPr>
          <p:cNvPr id="4" name="Imagen 1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xmlns="" id="{5D7E3905-7975-64B3-B990-423C321A9B0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2516" y="2642049"/>
            <a:ext cx="3850758" cy="369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358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5">
            <a:extLst>
              <a:ext uri="{FF2B5EF4-FFF2-40B4-BE49-F238E27FC236}">
                <a16:creationId xmlns:a16="http://schemas.microsoft.com/office/drawing/2014/main" xmlns="" id="{6EA86598-DA2C-41D5-BC0C-E877F8818E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C14C452-5977-2615-D40E-B973B3AB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Lugares de llegada de más colectivos</a:t>
            </a:r>
          </a:p>
        </p:txBody>
      </p:sp>
      <p:sp>
        <p:nvSpPr>
          <p:cNvPr id="47" name="Rectangle 37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71747946-0174-096F-6294-EC19F0A43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5556" y="2581065"/>
            <a:ext cx="4284416" cy="36334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 </a:t>
            </a:r>
            <a:r>
              <a:rPr lang="en-US" sz="2000" err="1">
                <a:solidFill>
                  <a:schemeClr val="bg1"/>
                </a:solidFill>
              </a:rPr>
              <a:t>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siguiente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grafico</a:t>
            </a:r>
            <a:r>
              <a:rPr lang="en-US" sz="2000" dirty="0">
                <a:solidFill>
                  <a:schemeClr val="bg1"/>
                </a:solidFill>
              </a:rPr>
              <a:t> se </a:t>
            </a:r>
            <a:r>
              <a:rPr lang="en-US" sz="2000" err="1">
                <a:solidFill>
                  <a:schemeClr val="bg1"/>
                </a:solidFill>
              </a:rPr>
              <a:t>va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err="1">
                <a:solidFill>
                  <a:schemeClr val="bg1"/>
                </a:solidFill>
              </a:rPr>
              <a:t>dar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información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err="1">
                <a:solidFill>
                  <a:schemeClr val="bg1"/>
                </a:solidFill>
              </a:rPr>
              <a:t>cuantos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colectivos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tienen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como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último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destino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estos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lugares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48" name="Rectangle 39">
            <a:extLst>
              <a:ext uri="{FF2B5EF4-FFF2-40B4-BE49-F238E27FC236}">
                <a16:creationId xmlns:a16="http://schemas.microsoft.com/office/drawing/2014/main" xmlns="" id="{87F16C5A-0D41-47A9-B0A2-9C2AD7A8CF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5" descr="Gráfico, Gráfico de barras">
            <a:extLst>
              <a:ext uri="{FF2B5EF4-FFF2-40B4-BE49-F238E27FC236}">
                <a16:creationId xmlns:a16="http://schemas.microsoft.com/office/drawing/2014/main" xmlns="" id="{1A096B1D-0DA5-2445-6FD3-325B279D5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39464" y="1092331"/>
            <a:ext cx="4305891" cy="466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88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20">
            <a:extLst>
              <a:ext uri="{FF2B5EF4-FFF2-40B4-BE49-F238E27FC236}">
                <a16:creationId xmlns:a16="http://schemas.microsoft.com/office/drawing/2014/main" xmlns="" id="{17BD7CC6-2F7F-4587-8E92-D041AB2CEB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22">
            <a:extLst>
              <a:ext uri="{FF2B5EF4-FFF2-40B4-BE49-F238E27FC236}">
                <a16:creationId xmlns:a16="http://schemas.microsoft.com/office/drawing/2014/main" xmlns="" id="{BE7ED1F4-19EF-4BC2-A6EA-DF1525142B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24">
            <a:extLst>
              <a:ext uri="{FF2B5EF4-FFF2-40B4-BE49-F238E27FC236}">
                <a16:creationId xmlns:a16="http://schemas.microsoft.com/office/drawing/2014/main" xmlns="" id="{0EE7C14F-442F-4416-A4A9-6DA10263A4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97AC4CCD-70AA-4916-97EA-D9C12FED17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C5694289-EA59-4679-9DB4-0646321A8C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32EDAD0A-6995-496D-9789-A34C66F5DC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BCBBB211-248C-4F94-900A-80CD8D52F3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48DCC953-87D5-419D-A529-94A9462512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0F67D0B7-A0F4-47EB-8DF7-2630C056AB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le 32">
            <a:extLst>
              <a:ext uri="{FF2B5EF4-FFF2-40B4-BE49-F238E27FC236}">
                <a16:creationId xmlns:a16="http://schemas.microsoft.com/office/drawing/2014/main" xmlns="" id="{A3919D60-F174-4FEB-9E9D-5AF6BD6597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34">
            <a:extLst>
              <a:ext uri="{FF2B5EF4-FFF2-40B4-BE49-F238E27FC236}">
                <a16:creationId xmlns:a16="http://schemas.microsoft.com/office/drawing/2014/main" xmlns="" id="{98EF7474-F1F7-47A7-AF33-E38A86EBF6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8B14C3B3-01E7-4DD2-80BC-D6605BDB3A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29E2ED25-9BE8-462A-BE54-D3E506DBA2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33E48329-07A0-4DBB-9D0C-0614AE372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BED609B4-86D5-44D5-8511-42AE9B129B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40">
            <a:extLst>
              <a:ext uri="{FF2B5EF4-FFF2-40B4-BE49-F238E27FC236}">
                <a16:creationId xmlns:a16="http://schemas.microsoft.com/office/drawing/2014/main" xmlns="" id="{C912E1BF-76C2-49D5-A5AC-1CE20255C4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84E6722B-B0C0-4A43-91F6-6E2D6E2D7F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42">
              <a:extLst>
                <a:ext uri="{FF2B5EF4-FFF2-40B4-BE49-F238E27FC236}">
                  <a16:creationId xmlns:a16="http://schemas.microsoft.com/office/drawing/2014/main" xmlns="" id="{C8EAB6DA-9741-4668-8E47-957CD51511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E36EC6AA-9E44-4DD2-B718-EE04111414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138DE653-B3C7-49E5-A3B0-6C00B26083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46">
            <a:extLst>
              <a:ext uri="{FF2B5EF4-FFF2-40B4-BE49-F238E27FC236}">
                <a16:creationId xmlns:a16="http://schemas.microsoft.com/office/drawing/2014/main" xmlns="" id="{90AE89EB-4F51-4181-9475-7E1048FB3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48">
            <a:extLst>
              <a:ext uri="{FF2B5EF4-FFF2-40B4-BE49-F238E27FC236}">
                <a16:creationId xmlns:a16="http://schemas.microsoft.com/office/drawing/2014/main" xmlns="" id="{B78285A0-9022-40FD-B520-91444BA16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0E2EED1A-F137-41BB-A555-7CDFF9C334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3E1EC980-DEDC-41BF-995C-1D471C90EC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1A2F9486-DC13-4EDD-82CE-7FFC6F4846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646A2475-19E5-46B8-B7FE-C2CF42971F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FD53C1E-06D7-AD40-9CD4-B58804367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0" y="4038037"/>
            <a:ext cx="5107366" cy="2087424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s-ES" sz="4800">
                <a:solidFill>
                  <a:schemeClr val="bg1"/>
                </a:solidFill>
                <a:ea typeface="Calibri Light"/>
                <a:cs typeface="Calibri Light"/>
              </a:rPr>
              <a:t>Trafico de subte por horario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6FA474D-2F3E-8E6D-BEED-AF52A3950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3159" y="4038037"/>
            <a:ext cx="5017030" cy="208742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  <a:ea typeface="+mn-lt"/>
                <a:cs typeface="+mn-lt"/>
              </a:rPr>
              <a:t>Las mayores concentraciones de </a:t>
            </a:r>
            <a:r>
              <a:rPr lang="es-ES" dirty="0" err="1">
                <a:solidFill>
                  <a:schemeClr val="bg1"/>
                </a:solidFill>
                <a:ea typeface="+mn-lt"/>
                <a:cs typeface="+mn-lt"/>
              </a:rPr>
              <a:t>trafico</a:t>
            </a:r>
            <a:r>
              <a:rPr lang="es-ES" dirty="0">
                <a:solidFill>
                  <a:schemeClr val="bg1"/>
                </a:solidFill>
                <a:ea typeface="+mn-lt"/>
                <a:cs typeface="+mn-lt"/>
              </a:rPr>
              <a:t> son a la mañana (entre las 7:00 y 9:00) y a la tarde (entre las 17:00 y las 18:00), a las "horas pico", en las cuales la mayoría de la gente entra y sale de sus trabajos.</a:t>
            </a:r>
            <a:endParaRPr lang="es-ES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algn="l"/>
            <a:endParaRPr lang="es-E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xmlns="" id="{1008D437-741D-895B-B505-6596A2F538F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1359" y="786589"/>
            <a:ext cx="10843065" cy="2927627"/>
          </a:xfrm>
          <a:prstGeom prst="rect">
            <a:avLst/>
          </a:prstGeom>
        </p:spPr>
      </p:pic>
      <p:grpSp>
        <p:nvGrpSpPr>
          <p:cNvPr id="80" name="Group 54">
            <a:extLst>
              <a:ext uri="{FF2B5EF4-FFF2-40B4-BE49-F238E27FC236}">
                <a16:creationId xmlns:a16="http://schemas.microsoft.com/office/drawing/2014/main" xmlns="" id="{91CD8CAA-4614-4393-ADD7-7FDFD8ABD7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89F5BF84-4D12-40EB-B3CA-72B55341A8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ACF91815-2B4A-44C8-BAC2-6732AD11A9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523960DB-F7E9-40C5-BDC7-9700C71B18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A95623C8-E3C3-425E-B186-ADFF5B6702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28622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56EF44E-DF2D-4946-9085-7F94CD9B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Calibri"/>
                <a:ea typeface="Calibri Light"/>
                <a:cs typeface="Calibri Light"/>
              </a:rPr>
              <a:t>Recorrido de cada subte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29F1E851-9CFE-F00D-6746-19C7CCFC9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0" dirty="0">
                <a:ea typeface="Calibri"/>
                <a:cs typeface="Calibri"/>
              </a:rPr>
              <a:t>Este grafico muestra la ubicación de la estación pedida</a:t>
            </a:r>
            <a:endParaRPr lang="es-E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CA0ECA3A-5BA0-CF89-13E5-F82E877A7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s-ES" b="0" dirty="0">
                <a:ea typeface="Calibri"/>
                <a:cs typeface="Calibri"/>
              </a:rPr>
              <a:t>Este es un ejemplo de las ubicaciones de las estaciones del subte(este caso 9 de julio)</a:t>
            </a:r>
            <a:endParaRPr lang="es-ES" b="0" dirty="0"/>
          </a:p>
        </p:txBody>
      </p:sp>
      <p:pic>
        <p:nvPicPr>
          <p:cNvPr id="8" name="Imagen 8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xmlns="" id="{0802636E-5BF1-C313-94E3-CBD7A5ACCA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 cstate="print"/>
          <a:srcRect l="14399" t="13764" r="41930" b="28090"/>
          <a:stretch/>
        </p:blipFill>
        <p:spPr>
          <a:xfrm>
            <a:off x="6573684" y="2996113"/>
            <a:ext cx="4107099" cy="3071793"/>
          </a:xfrm>
        </p:spPr>
      </p:pic>
      <p:pic>
        <p:nvPicPr>
          <p:cNvPr id="3" name="Imagen 5" descr="Gráfico, Gráfico radial&#10;&#10;Descripción generada automáticamente">
            <a:extLst>
              <a:ext uri="{FF2B5EF4-FFF2-40B4-BE49-F238E27FC236}">
                <a16:creationId xmlns:a16="http://schemas.microsoft.com/office/drawing/2014/main" xmlns="" id="{906C604A-0FD2-5514-3C1D-7AA3B9C4FE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3749" y="2628709"/>
            <a:ext cx="3682409" cy="380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15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A4E37431-20F0-4DD6-84A9-ED2B644943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AE98B72-66C6-4AB4-AF0D-BA830DE863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07EAFC6-733F-403D-BB4D-05A3A2874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7A36730-4CB0-4F61-AD11-A44C976583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69C79E1-F916-4929-A4F3-DE763D4BFA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767334AB-16BD-4EC7-8C6B-4B51716009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0655F40-8C7D-CEAC-59FD-D9BCA253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Obras de arte 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BD83A298-52D5-1788-B5F9-E5E4BFA7C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En este grafico se pueden ver cuantas obras de arte hay en cada estación</a:t>
            </a:r>
          </a:p>
        </p:txBody>
      </p:sp>
      <p:pic>
        <p:nvPicPr>
          <p:cNvPr id="5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xmlns="" id="{6720286B-389C-7482-DF10-0977F7D70E0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1235" b="1235"/>
          <a:stretch/>
        </p:blipFill>
        <p:spPr>
          <a:xfrm>
            <a:off x="6096000" y="1191507"/>
            <a:ext cx="5608320" cy="443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313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0DFC902-7D23-471A-B557-B6B6917D7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F9D003-CAA9-8328-A387-594FEBAD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ES" sz="2800" dirty="0">
                <a:solidFill>
                  <a:schemeClr val="bg1"/>
                </a:solidFill>
                <a:ea typeface="Calibri Light"/>
                <a:cs typeface="Calibri Light"/>
              </a:rPr>
              <a:t>Conclusión</a:t>
            </a:r>
            <a:r>
              <a:rPr lang="es-ES" sz="2800" dirty="0">
                <a:ea typeface="Calibri Light"/>
                <a:cs typeface="Calibri Light"/>
              </a:rPr>
              <a:t/>
            </a:r>
            <a:br>
              <a:rPr lang="es-ES" sz="2800" dirty="0">
                <a:ea typeface="Calibri Light"/>
                <a:cs typeface="Calibri Light"/>
              </a:rPr>
            </a:br>
            <a:r>
              <a:rPr lang="es-ES" sz="2800" dirty="0">
                <a:solidFill>
                  <a:schemeClr val="bg1"/>
                </a:solidFill>
                <a:ea typeface="Calibri Light"/>
                <a:cs typeface="Calibri Light"/>
              </a:rPr>
              <a:t>¿Qué aprendimos?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55D5633-D557-4DCA-982C-FF36EB7A1C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50D3AD2-FA80-415F-A9CE-54D884561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1819184F-79E3-47BD-C054-DBE392ABF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 dirty="0">
                <a:ea typeface="Calibri"/>
                <a:cs typeface="Calibri"/>
              </a:rPr>
              <a:t>Cuales lugares tienen más colectivos para llegar</a:t>
            </a:r>
          </a:p>
          <a:p>
            <a:r>
              <a:rPr lang="es-ES" sz="2400" dirty="0">
                <a:ea typeface="Calibri"/>
                <a:cs typeface="Calibri"/>
              </a:rPr>
              <a:t>Cuando el subte esta más congestionado</a:t>
            </a:r>
          </a:p>
          <a:p>
            <a:r>
              <a:rPr lang="es-ES" sz="2400" dirty="0">
                <a:ea typeface="Calibri"/>
                <a:cs typeface="Calibri"/>
              </a:rPr>
              <a:t>Que subtes tiene más obras de arte</a:t>
            </a:r>
          </a:p>
          <a:p>
            <a:r>
              <a:rPr lang="es-ES" sz="2400" dirty="0">
                <a:ea typeface="Calibri"/>
                <a:cs typeface="Calibri"/>
              </a:rPr>
              <a:t>Donde queda cada </a:t>
            </a:r>
            <a:r>
              <a:rPr lang="es-ES" sz="2400">
                <a:ea typeface="Calibri"/>
                <a:cs typeface="Calibri"/>
              </a:rPr>
              <a:t>estación</a:t>
            </a:r>
            <a:endParaRPr lang="es-ES" sz="2400" dirty="0">
              <a:ea typeface="Calibri"/>
              <a:cs typeface="Calibri"/>
            </a:endParaRPr>
          </a:p>
          <a:p>
            <a:endParaRPr lang="es-ES" sz="2400" dirty="0">
              <a:ea typeface="Calibri"/>
              <a:cs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9C0BE94D-B4B0-2B72-FF5E-E18BDDDD1509}"/>
              </a:ext>
            </a:extLst>
          </p:cNvPr>
          <p:cNvSpPr txBox="1"/>
          <p:nvPr/>
        </p:nvSpPr>
        <p:spPr>
          <a:xfrm>
            <a:off x="4724400" y="320040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2000" dirty="0">
              <a:solidFill>
                <a:srgbClr val="FFFFFF"/>
              </a:solidFill>
              <a:latin typeface="Calibri Ligh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929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250</Words>
  <Application>Microsoft Office PowerPoint</Application>
  <PresentationFormat>Personalizado</PresentationFormat>
  <Paragraphs>37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Información del transporte publico</vt:lpstr>
      <vt:lpstr>Datos</vt:lpstr>
      <vt:lpstr>Lugares de llegada de más colectivos</vt:lpstr>
      <vt:lpstr>Trafico de subte por horario</vt:lpstr>
      <vt:lpstr>Recorrido de cada subte</vt:lpstr>
      <vt:lpstr>Obras de arte </vt:lpstr>
      <vt:lpstr>Conclusión ¿Qué aprendimos?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Franco Nuñez Acosta</cp:lastModifiedBy>
  <cp:revision>314</cp:revision>
  <dcterms:created xsi:type="dcterms:W3CDTF">2023-06-26T18:46:45Z</dcterms:created>
  <dcterms:modified xsi:type="dcterms:W3CDTF">2023-07-03T17:49:00Z</dcterms:modified>
</cp:coreProperties>
</file>