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3" r:id="rId3"/>
    <p:sldId id="330" r:id="rId4"/>
    <p:sldId id="264" r:id="rId5"/>
    <p:sldId id="293" r:id="rId6"/>
    <p:sldId id="265" r:id="rId7"/>
    <p:sldId id="266" r:id="rId8"/>
    <p:sldId id="305" r:id="rId9"/>
    <p:sldId id="306" r:id="rId10"/>
    <p:sldId id="307" r:id="rId11"/>
    <p:sldId id="308" r:id="rId12"/>
    <p:sldId id="310" r:id="rId13"/>
    <p:sldId id="311" r:id="rId14"/>
    <p:sldId id="334" r:id="rId15"/>
    <p:sldId id="335" r:id="rId16"/>
    <p:sldId id="336" r:id="rId17"/>
    <p:sldId id="338" r:id="rId18"/>
    <p:sldId id="348" r:id="rId19"/>
    <p:sldId id="337" r:id="rId20"/>
    <p:sldId id="339" r:id="rId21"/>
    <p:sldId id="340" r:id="rId22"/>
    <p:sldId id="341" r:id="rId23"/>
    <p:sldId id="343" r:id="rId24"/>
    <p:sldId id="344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6600"/>
    <a:srgbClr val="FFCC00"/>
    <a:srgbClr val="1A1054"/>
    <a:srgbClr val="0C2A0D"/>
    <a:srgbClr val="336600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41" autoAdjust="0"/>
  </p:normalViewPr>
  <p:slideViewPr>
    <p:cSldViewPr>
      <p:cViewPr varScale="1">
        <p:scale>
          <a:sx n="44" d="100"/>
          <a:sy n="44" d="100"/>
        </p:scale>
        <p:origin x="1965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7" Type="http://schemas.openxmlformats.org/officeDocument/2006/relationships/slide" Target="slides/slide19.xml"/><Relationship Id="rId2" Type="http://schemas.openxmlformats.org/officeDocument/2006/relationships/slide" Target="slides/slide8.xml"/><Relationship Id="rId1" Type="http://schemas.openxmlformats.org/officeDocument/2006/relationships/slide" Target="slides/slide5.xml"/><Relationship Id="rId6" Type="http://schemas.openxmlformats.org/officeDocument/2006/relationships/slide" Target="slides/slide16.xml"/><Relationship Id="rId5" Type="http://schemas.openxmlformats.org/officeDocument/2006/relationships/slide" Target="slides/slide14.xml"/><Relationship Id="rId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D78097E-E7C9-497D-85A0-A5442565CA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C75CAE8-EE6D-45D9-AAF7-B7FCF145B1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AB353D03-21E8-4733-A3AB-990D723FBAC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CADAD627-AB26-43A6-8632-D1F7B0B57E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C3C4692D-ED89-4FDF-A0B9-063C1C2B63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3E5A748-DBA5-456E-91EB-1358D67CCE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5AAFDD7-873B-45DB-9046-348BEA86AD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B2676B7-E05D-49F8-91A9-31E5EF7C24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3CC5BFE3-2CF7-4EB0-AEF0-A8343F837D2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35090FB2-1CDA-4803-AD64-9AD389E759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77BAD24E-56EC-4627-9428-7EBBEDE503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28D07553-11F8-4B79-8707-0D119FACF4C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8D93C3-5A4F-4F41-ADAA-B26285DBD07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D4E23CD-F0E3-4C30-BF18-4C5268AF2B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7B5C6B-DEDD-4F8B-963A-2D96165357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A5BC5441-9DE2-498F-B79C-1FD3E5AD72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17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2B560E9-E9F3-4F54-B2C9-F70A49B185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90A4D1E-C8EA-4E64-9EA0-12FAA1B612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C5A07F-B34D-4B7A-B87B-31B08A5FD1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36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A78866-58EC-4B40-90AD-EEDC885196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D8B4A2-B649-4B93-875A-D495887D400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685A43-C444-4D32-BEE9-37888157C9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489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47800"/>
            <a:ext cx="8229600" cy="4648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E0EB8DF-EF75-4D75-BA7F-6A46DB54DB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E70CC01-2AB0-4BE3-9E5C-1AAE8D4AD5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15B87-F4B6-4C36-B96B-0CC253870F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576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0C41D1-271F-4100-898E-E3F8D6D0EB1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B3CC1E-0A56-4839-9006-3CE0FA11DC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D1C5D-5C38-4886-AA57-8EE0E05CBE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488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0386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40386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F18CA-6DF1-486D-9605-21C5A244FD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CC3A8-F01F-41D0-885E-F91BF685517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935EBA-DA18-47D2-82DE-2FBC65C7A0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69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90000"/>
              <a:buFont typeface="Wingdings" panose="05000000000000000000" pitchFamily="2" charset="2"/>
              <a:buChar char="§"/>
              <a:defRPr sz="2800"/>
            </a:lvl1pPr>
            <a:lvl2pPr>
              <a:buClr>
                <a:schemeClr val="tx1"/>
              </a:buClr>
              <a:buSzPct val="50000"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C711104-29B9-4F5A-BC59-AB2BF43861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056DA2-41D6-4CDB-97C9-1D3E7951E09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F0376-32FE-4F7C-A1A4-AA74D21935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2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52B5545-DC20-4EB4-816F-F75C2C7F78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B2B2B54-D82A-4BBD-8830-FF02C0CA9E9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7DB4D8-34F2-4B6D-80DE-799C685379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860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D513F9-FC67-417A-B32C-407432F9EE7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037E7E-04DE-4A0A-8307-5571BCADAC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025E33-33AB-4F1C-9282-4A2DC22C96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74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BA157C8-9C50-40E9-9FFE-5D5D08B64A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259BCCB-6473-46F8-BC90-1B60D01FBEF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2DD59-586C-428A-9702-DB3FAB060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74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F8192F-B8CE-4BBD-B476-60981F0C16E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89843F0-73C8-45A2-ACDB-3434104361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B65E8-D3D9-4026-B578-43ECB3409A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17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DC6F9A3-0A8D-4E03-AF04-4B2105D43E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FC13637-BFC2-4E55-AD96-0FE610A5B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73E3E-9906-483C-BEB5-09191184F8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38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CBEB76-9050-46D8-97C2-9E320882D4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27484A-C0DE-4692-952F-A843F3FF10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29968-2469-4217-BE5F-68E5F5FFCC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53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00764F-614C-401E-9320-0698C4044C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7710E0-989D-436A-8533-08A6DE5D707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060E8-9BAC-4814-8AFE-28FA6BDEF8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25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A1054"/>
            </a:gs>
            <a:gs pos="100000">
              <a:srgbClr val="0C2A0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82931CF-9EF6-448E-91C4-EB44F6601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35B0CAB-3464-4D63-94EE-F3A5AEAD7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DCE81053-00D8-4FCC-BD2C-87E5D2EB7A2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5225"/>
            <a:ext cx="6553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CAF43D69-FC6E-40E5-B2FC-0DBE5D5CB1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B5BF1663-C984-49C6-B3CF-535D18A3EAF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6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%"/>
        <a:defRPr sz="3200" kern="1200">
          <a:solidFill>
            <a:schemeClr val="folHlink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5.png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png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11.png"/><Relationship Id="rId19" Type="http://schemas.openxmlformats.org/officeDocument/2006/relationships/oleObject" Target="../embeddings/oleObject9.bin"/><Relationship Id="rId4" Type="http://schemas.openxmlformats.org/officeDocument/2006/relationships/image" Target="../media/image8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2.png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45.png"/><Relationship Id="rId21" Type="http://schemas.openxmlformats.org/officeDocument/2006/relationships/image" Target="../media/image49.png"/><Relationship Id="rId7" Type="http://schemas.openxmlformats.org/officeDocument/2006/relationships/image" Target="../media/image9.png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7.bin"/><Relationship Id="rId20" Type="http://schemas.openxmlformats.org/officeDocument/2006/relationships/image" Target="../media/image48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1.png"/><Relationship Id="rId5" Type="http://schemas.openxmlformats.org/officeDocument/2006/relationships/image" Target="../media/image47.png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5.png"/><Relationship Id="rId4" Type="http://schemas.openxmlformats.org/officeDocument/2006/relationships/image" Target="../media/image46.png"/><Relationship Id="rId9" Type="http://schemas.openxmlformats.org/officeDocument/2006/relationships/image" Target="../media/image10.png"/><Relationship Id="rId14" Type="http://schemas.openxmlformats.org/officeDocument/2006/relationships/oleObject" Target="../embeddings/oleObject16.bin"/><Relationship Id="rId22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8">
            <a:extLst>
              <a:ext uri="{FF2B5EF4-FFF2-40B4-BE49-F238E27FC236}">
                <a16:creationId xmlns:a16="http://schemas.microsoft.com/office/drawing/2014/main" id="{12DCFDA6-62D8-4DC5-B0F2-AC8E09FB4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09800"/>
            <a:ext cx="82296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Neural Networks &amp; </a:t>
            </a:r>
            <a:br>
              <a:rPr lang="en-US" altLang="en-US" sz="4000" dirty="0"/>
            </a:br>
            <a:r>
              <a:rPr lang="en-US" altLang="en-US" sz="4000" dirty="0"/>
              <a:t>Genetic Algorithms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D220E9D-F270-4243-8544-FC7804D9E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48200"/>
            <a:ext cx="3200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dirty="0">
                <a:solidFill>
                  <a:schemeClr val="tx1"/>
                </a:solidFill>
              </a:rPr>
              <a:t>Bujor Pavaloiu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2754" name="Rectangle 2">
                <a:extLst>
                  <a:ext uri="{FF2B5EF4-FFF2-40B4-BE49-F238E27FC236}">
                    <a16:creationId xmlns:a16="http://schemas.microsoft.com/office/drawing/2014/main" id="{599032BC-03FD-40D4-9ACD-3142AA183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525" y="885825"/>
                <a:ext cx="7691438" cy="4822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lang="en-US" altLang="en-US" sz="2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200" dirty="0"/>
                  <a:t>is moving to the center of  a cluster of sample vectors after repeated weight updates </a:t>
                </a:r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altLang="en-US" sz="2200" dirty="0"/>
                  <a:t>Node j wins for three training</a:t>
                </a: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200" dirty="0"/>
                  <a:t> 	</a:t>
                </a:r>
                <a:r>
                  <a:rPr lang="en-US" altLang="en-US" dirty="0"/>
                  <a:t>samples: </a:t>
                </a:r>
                <a:r>
                  <a:rPr lang="en-US" altLang="en-US" sz="2200" i="1" dirty="0"/>
                  <a:t>i</a:t>
                </a:r>
                <a:r>
                  <a:rPr lang="en-US" altLang="en-US" sz="2200" i="1" baseline="-25000" dirty="0"/>
                  <a:t>1 </a:t>
                </a:r>
                <a:r>
                  <a:rPr lang="en-US" altLang="en-US" sz="2200" dirty="0"/>
                  <a:t>, </a:t>
                </a:r>
                <a:r>
                  <a:rPr lang="en-US" altLang="en-US" sz="2200" i="1" dirty="0"/>
                  <a:t>i</a:t>
                </a:r>
                <a:r>
                  <a:rPr lang="en-US" altLang="en-US" sz="2200" i="1" baseline="-25000" dirty="0"/>
                  <a:t>2 </a:t>
                </a:r>
                <a:r>
                  <a:rPr lang="en-US" altLang="en-US" sz="2200" dirty="0"/>
                  <a:t>and </a:t>
                </a:r>
                <a:r>
                  <a:rPr lang="en-US" altLang="en-US" sz="2200" i="1" dirty="0"/>
                  <a:t>i</a:t>
                </a:r>
                <a:r>
                  <a:rPr lang="en-US" altLang="en-US" sz="2200" i="1" baseline="-25000" dirty="0"/>
                  <a:t>3 </a:t>
                </a:r>
                <a:endParaRPr lang="en-US" altLang="en-US" sz="2200" dirty="0"/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altLang="en-US" sz="2200" dirty="0"/>
                  <a:t>Initial weight vector </a:t>
                </a:r>
                <a:r>
                  <a:rPr lang="en-US" altLang="en-US" sz="2200" i="1" dirty="0" err="1"/>
                  <a:t>w</a:t>
                </a:r>
                <a:r>
                  <a:rPr lang="en-US" altLang="en-US" sz="2200" i="1" baseline="-25000" dirty="0" err="1"/>
                  <a:t>j</a:t>
                </a:r>
                <a:r>
                  <a:rPr lang="en-US" altLang="en-US" sz="2200" dirty="0"/>
                  <a:t>(0)</a:t>
                </a: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FontTx/>
                  <a:buChar char="–"/>
                </a:pPr>
                <a:r>
                  <a:rPr lang="en-US" altLang="en-US" sz="2200" dirty="0"/>
                  <a:t>After successively trained</a:t>
                </a: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200" dirty="0"/>
                  <a:t>	by </a:t>
                </a:r>
                <a:r>
                  <a:rPr lang="en-US" altLang="en-US" sz="2200" i="1" dirty="0"/>
                  <a:t>i</a:t>
                </a:r>
                <a:r>
                  <a:rPr lang="en-US" altLang="en-US" sz="2200" i="1" baseline="-25000" dirty="0"/>
                  <a:t>1 </a:t>
                </a:r>
                <a:r>
                  <a:rPr lang="en-US" altLang="en-US" sz="2200" dirty="0"/>
                  <a:t>, </a:t>
                </a:r>
                <a:r>
                  <a:rPr lang="en-US" altLang="en-US" sz="2200" i="1" dirty="0"/>
                  <a:t>i</a:t>
                </a:r>
                <a:r>
                  <a:rPr lang="en-US" altLang="en-US" sz="2200" i="1" baseline="-25000" dirty="0"/>
                  <a:t>2 </a:t>
                </a:r>
                <a:r>
                  <a:rPr lang="en-US" altLang="en-US" sz="2200" dirty="0"/>
                  <a:t>and </a:t>
                </a:r>
                <a:r>
                  <a:rPr lang="en-US" altLang="en-US" sz="2200" i="1" dirty="0"/>
                  <a:t>i</a:t>
                </a:r>
                <a:r>
                  <a:rPr lang="en-US" altLang="en-US" sz="2200" i="1" baseline="-25000" dirty="0"/>
                  <a:t>3 </a:t>
                </a:r>
                <a:r>
                  <a:rPr lang="en-US" altLang="en-US" sz="2200" dirty="0"/>
                  <a:t>,</a:t>
                </a: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200" dirty="0"/>
                  <a:t>	the weight vector	</a:t>
                </a: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200" dirty="0"/>
                  <a:t>	changes to </a:t>
                </a:r>
                <a:r>
                  <a:rPr lang="en-US" altLang="en-US" sz="2200" i="1" dirty="0" err="1"/>
                  <a:t>w</a:t>
                </a:r>
                <a:r>
                  <a:rPr lang="en-US" altLang="en-US" sz="2200" i="1" baseline="-25000" dirty="0" err="1"/>
                  <a:t>j</a:t>
                </a:r>
                <a:r>
                  <a:rPr lang="en-US" altLang="en-US" sz="2200" dirty="0"/>
                  <a:t>(1),</a:t>
                </a:r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200" dirty="0"/>
                  <a:t>	 </a:t>
                </a:r>
                <a:r>
                  <a:rPr lang="en-US" altLang="en-US" sz="2200" i="1" dirty="0" err="1"/>
                  <a:t>w</a:t>
                </a:r>
                <a:r>
                  <a:rPr lang="en-US" altLang="en-US" sz="2200" i="1" baseline="-25000" dirty="0" err="1"/>
                  <a:t>j</a:t>
                </a:r>
                <a:r>
                  <a:rPr lang="en-US" altLang="en-US" sz="2200" dirty="0"/>
                  <a:t>(2), and </a:t>
                </a:r>
                <a:r>
                  <a:rPr lang="en-US" altLang="en-US" sz="2200" i="1" dirty="0" err="1"/>
                  <a:t>w</a:t>
                </a:r>
                <a:r>
                  <a:rPr lang="en-US" altLang="en-US" sz="2200" i="1" baseline="-25000" dirty="0" err="1"/>
                  <a:t>j</a:t>
                </a:r>
                <a:r>
                  <a:rPr lang="en-US" altLang="en-US" sz="2200" dirty="0"/>
                  <a:t>(3), 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 typeface="Times New Roman" panose="02020603050405020304" pitchFamily="18" charset="0"/>
                  <a:buChar char="•"/>
                </a:pPr>
                <a:endParaRPr lang="en-US" altLang="en-US" dirty="0"/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</a:pPr>
                <a:endParaRPr lang="en-US" altLang="en-US" dirty="0"/>
              </a:p>
              <a:p>
                <a:pPr lvl="1">
                  <a:lnSpc>
                    <a:spcPct val="90000"/>
                  </a:lnSpc>
                  <a:spcBef>
                    <a:spcPct val="20000"/>
                  </a:spcBef>
                  <a:buFontTx/>
                  <a:buChar char="•"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202754" name="Rectangle 2">
                <a:extLst>
                  <a:ext uri="{FF2B5EF4-FFF2-40B4-BE49-F238E27FC236}">
                    <a16:creationId xmlns:a16="http://schemas.microsoft.com/office/drawing/2014/main" id="{599032BC-03FD-40D4-9ACD-3142AA183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525" y="885825"/>
                <a:ext cx="7691438" cy="4822825"/>
              </a:xfrm>
              <a:prstGeom prst="rect">
                <a:avLst/>
              </a:prstGeom>
              <a:blipFill>
                <a:blip r:embed="rId2"/>
                <a:stretch>
                  <a:fillRect l="-872" t="-16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757" name="Arc 5">
            <a:extLst>
              <a:ext uri="{FF2B5EF4-FFF2-40B4-BE49-F238E27FC236}">
                <a16:creationId xmlns:a16="http://schemas.microsoft.com/office/drawing/2014/main" id="{9F9EB6C5-C647-4259-88E6-210C21393916}"/>
              </a:ext>
            </a:extLst>
          </p:cNvPr>
          <p:cNvSpPr>
            <a:spLocks/>
          </p:cNvSpPr>
          <p:nvPr/>
        </p:nvSpPr>
        <p:spPr bwMode="auto">
          <a:xfrm>
            <a:off x="5103813" y="2058988"/>
            <a:ext cx="2414587" cy="23193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58" name="Line 6">
            <a:extLst>
              <a:ext uri="{FF2B5EF4-FFF2-40B4-BE49-F238E27FC236}">
                <a16:creationId xmlns:a16="http://schemas.microsoft.com/office/drawing/2014/main" id="{DB7EC52D-86B6-4724-90F6-C73543D03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8100" y="2001838"/>
            <a:ext cx="0" cy="234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59" name="Text Box 7">
            <a:extLst>
              <a:ext uri="{FF2B5EF4-FFF2-40B4-BE49-F238E27FC236}">
                <a16:creationId xmlns:a16="http://schemas.microsoft.com/office/drawing/2014/main" id="{02812C8F-0A87-4D65-99E0-F2C940A20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3805238"/>
            <a:ext cx="665162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i="1"/>
              <a:t>i</a:t>
            </a:r>
            <a:r>
              <a:rPr lang="en-US" altLang="en-US" sz="2200" i="1" baseline="-25000"/>
              <a:t>2</a:t>
            </a:r>
          </a:p>
        </p:txBody>
      </p:sp>
      <p:sp>
        <p:nvSpPr>
          <p:cNvPr id="202760" name="Line 8">
            <a:extLst>
              <a:ext uri="{FF2B5EF4-FFF2-40B4-BE49-F238E27FC236}">
                <a16:creationId xmlns:a16="http://schemas.microsoft.com/office/drawing/2014/main" id="{50A9542E-07EB-43AC-BF13-525881B84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2388" y="4360863"/>
            <a:ext cx="240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1" name="Line 9">
            <a:extLst>
              <a:ext uri="{FF2B5EF4-FFF2-40B4-BE49-F238E27FC236}">
                <a16:creationId xmlns:a16="http://schemas.microsoft.com/office/drawing/2014/main" id="{0083BE52-A225-44BC-83CD-2057CDF16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375" y="2163763"/>
            <a:ext cx="776288" cy="21971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2" name="Line 10">
            <a:extLst>
              <a:ext uri="{FF2B5EF4-FFF2-40B4-BE49-F238E27FC236}">
                <a16:creationId xmlns:a16="http://schemas.microsoft.com/office/drawing/2014/main" id="{38BDB379-6E8F-4CEE-8CD0-C29A05F2F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375" y="3052763"/>
            <a:ext cx="1979613" cy="13223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3" name="Line 11">
            <a:extLst>
              <a:ext uri="{FF2B5EF4-FFF2-40B4-BE49-F238E27FC236}">
                <a16:creationId xmlns:a16="http://schemas.microsoft.com/office/drawing/2014/main" id="{B467738B-8C20-4E7A-A7C7-8491788C9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2075" y="4033838"/>
            <a:ext cx="2347913" cy="34131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4" name="Line 12">
            <a:extLst>
              <a:ext uri="{FF2B5EF4-FFF2-40B4-BE49-F238E27FC236}">
                <a16:creationId xmlns:a16="http://schemas.microsoft.com/office/drawing/2014/main" id="{5ED2DB3D-12E0-4370-AAA5-B310750162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5088" y="2041525"/>
            <a:ext cx="219075" cy="229235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5" name="Text Box 13">
            <a:extLst>
              <a:ext uri="{FF2B5EF4-FFF2-40B4-BE49-F238E27FC236}">
                <a16:creationId xmlns:a16="http://schemas.microsoft.com/office/drawing/2014/main" id="{1DEA49E5-6245-436D-BF2C-2ABCB0317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413" y="3184525"/>
            <a:ext cx="6651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i="1"/>
              <a:t>i</a:t>
            </a:r>
            <a:r>
              <a:rPr lang="en-US" altLang="en-US" sz="2200" i="1" baseline="-25000"/>
              <a:t>1</a:t>
            </a:r>
          </a:p>
        </p:txBody>
      </p:sp>
      <p:sp>
        <p:nvSpPr>
          <p:cNvPr id="202766" name="Text Box 14">
            <a:extLst>
              <a:ext uri="{FF2B5EF4-FFF2-40B4-BE49-F238E27FC236}">
                <a16:creationId xmlns:a16="http://schemas.microsoft.com/office/drawing/2014/main" id="{F5847205-9221-4D92-BD83-5DBA8EF9B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575" y="2617788"/>
            <a:ext cx="6651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200" i="1"/>
              <a:t>i</a:t>
            </a:r>
            <a:r>
              <a:rPr lang="en-US" altLang="en-US" sz="2200" i="1" baseline="-25000"/>
              <a:t>3</a:t>
            </a:r>
          </a:p>
        </p:txBody>
      </p:sp>
      <p:sp>
        <p:nvSpPr>
          <p:cNvPr id="202767" name="Text Box 15">
            <a:extLst>
              <a:ext uri="{FF2B5EF4-FFF2-40B4-BE49-F238E27FC236}">
                <a16:creationId xmlns:a16="http://schemas.microsoft.com/office/drawing/2014/main" id="{2058D3F6-C981-4FCD-9588-81B427B57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25" y="1457325"/>
            <a:ext cx="747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/>
              <a:t>w</a:t>
            </a:r>
            <a:r>
              <a:rPr lang="en-US" altLang="en-US" sz="1600" b="1" baseline="-25000"/>
              <a:t>j</a:t>
            </a:r>
            <a:r>
              <a:rPr lang="en-US" altLang="en-US" sz="1600" b="1"/>
              <a:t>(0)</a:t>
            </a:r>
          </a:p>
        </p:txBody>
      </p:sp>
      <p:sp>
        <p:nvSpPr>
          <p:cNvPr id="202768" name="Text Box 16">
            <a:extLst>
              <a:ext uri="{FF2B5EF4-FFF2-40B4-BE49-F238E27FC236}">
                <a16:creationId xmlns:a16="http://schemas.microsoft.com/office/drawing/2014/main" id="{FC58294E-1E61-4438-BB71-AB600F769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1075" y="2527300"/>
            <a:ext cx="747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/>
              <a:t>w</a:t>
            </a:r>
            <a:r>
              <a:rPr lang="en-US" altLang="en-US" sz="1600" b="1" baseline="-25000"/>
              <a:t>j</a:t>
            </a:r>
            <a:r>
              <a:rPr lang="en-US" altLang="en-US" sz="1600" b="1"/>
              <a:t>(1)</a:t>
            </a:r>
          </a:p>
        </p:txBody>
      </p:sp>
      <p:sp>
        <p:nvSpPr>
          <p:cNvPr id="202769" name="Text Box 17">
            <a:extLst>
              <a:ext uri="{FF2B5EF4-FFF2-40B4-BE49-F238E27FC236}">
                <a16:creationId xmlns:a16="http://schemas.microsoft.com/office/drawing/2014/main" id="{4A11426D-B08B-4AAE-9418-1EE2CB0A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3616325"/>
            <a:ext cx="747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/>
              <a:t>w</a:t>
            </a:r>
            <a:r>
              <a:rPr lang="en-US" altLang="en-US" sz="1600" b="1" baseline="-25000"/>
              <a:t>j</a:t>
            </a:r>
            <a:r>
              <a:rPr lang="en-US" altLang="en-US" sz="1600" b="1"/>
              <a:t>(2)</a:t>
            </a:r>
          </a:p>
        </p:txBody>
      </p:sp>
      <p:sp>
        <p:nvSpPr>
          <p:cNvPr id="202770" name="Text Box 18">
            <a:extLst>
              <a:ext uri="{FF2B5EF4-FFF2-40B4-BE49-F238E27FC236}">
                <a16:creationId xmlns:a16="http://schemas.microsoft.com/office/drawing/2014/main" id="{A85ECBCC-A71D-414D-B2CB-676CB0A03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9038" y="1654175"/>
            <a:ext cx="747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/>
              <a:t>w</a:t>
            </a:r>
            <a:r>
              <a:rPr lang="en-US" altLang="en-US" sz="1600" b="1" baseline="-25000"/>
              <a:t>j</a:t>
            </a:r>
            <a:r>
              <a:rPr lang="en-US" altLang="en-US" sz="1600" b="1"/>
              <a:t>(3)</a:t>
            </a:r>
          </a:p>
        </p:txBody>
      </p:sp>
      <p:sp>
        <p:nvSpPr>
          <p:cNvPr id="202771" name="Line 19">
            <a:extLst>
              <a:ext uri="{FF2B5EF4-FFF2-40B4-BE49-F238E27FC236}">
                <a16:creationId xmlns:a16="http://schemas.microsoft.com/office/drawing/2014/main" id="{B14D9765-AB63-4E75-801D-AF7DCC9EE5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27638" y="2695575"/>
            <a:ext cx="1541462" cy="16383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2" name="Line 20">
            <a:extLst>
              <a:ext uri="{FF2B5EF4-FFF2-40B4-BE49-F238E27FC236}">
                <a16:creationId xmlns:a16="http://schemas.microsoft.com/office/drawing/2014/main" id="{0C0F0588-8121-47A9-AF5D-C964F7986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45088" y="3405188"/>
            <a:ext cx="2170112" cy="928687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3" name="Line 21">
            <a:extLst>
              <a:ext uri="{FF2B5EF4-FFF2-40B4-BE49-F238E27FC236}">
                <a16:creationId xmlns:a16="http://schemas.microsoft.com/office/drawing/2014/main" id="{7BD4A931-2F6E-48D8-AEDF-F3E41D1712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2075" y="2463800"/>
            <a:ext cx="1379538" cy="18430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4" name="Line 22">
            <a:extLst>
              <a:ext uri="{FF2B5EF4-FFF2-40B4-BE49-F238E27FC236}">
                <a16:creationId xmlns:a16="http://schemas.microsoft.com/office/drawing/2014/main" id="{4C077579-6CB1-46FF-8D41-CA1E39587F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8600" y="1781175"/>
            <a:ext cx="436563" cy="777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5" name="Line 23">
            <a:extLst>
              <a:ext uri="{FF2B5EF4-FFF2-40B4-BE49-F238E27FC236}">
                <a16:creationId xmlns:a16="http://schemas.microsoft.com/office/drawing/2014/main" id="{1BF4E6E6-9F90-4A3C-BDC6-C1B1B57333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0338" y="2778125"/>
            <a:ext cx="954087" cy="231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6" name="Line 24">
            <a:extLst>
              <a:ext uri="{FF2B5EF4-FFF2-40B4-BE49-F238E27FC236}">
                <a16:creationId xmlns:a16="http://schemas.microsoft.com/office/drawing/2014/main" id="{3CFC5D94-1E54-41C1-8BE2-B3AE39907A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92925" y="3636963"/>
            <a:ext cx="846138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7" name="Line 25">
            <a:extLst>
              <a:ext uri="{FF2B5EF4-FFF2-40B4-BE49-F238E27FC236}">
                <a16:creationId xmlns:a16="http://schemas.microsoft.com/office/drawing/2014/main" id="{7FA646E9-C1E8-428D-87F8-1AA954B625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91263" y="1973263"/>
            <a:ext cx="192087" cy="804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8" name="Arc 26">
            <a:extLst>
              <a:ext uri="{FF2B5EF4-FFF2-40B4-BE49-F238E27FC236}">
                <a16:creationId xmlns:a16="http://schemas.microsoft.com/office/drawing/2014/main" id="{C334C6EB-D287-45D9-B41E-3B51BA48D93C}"/>
              </a:ext>
            </a:extLst>
          </p:cNvPr>
          <p:cNvSpPr>
            <a:spLocks/>
          </p:cNvSpPr>
          <p:nvPr/>
        </p:nvSpPr>
        <p:spPr bwMode="auto">
          <a:xfrm>
            <a:off x="6224588" y="2862263"/>
            <a:ext cx="695325" cy="7239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79" name="Arc 27">
            <a:extLst>
              <a:ext uri="{FF2B5EF4-FFF2-40B4-BE49-F238E27FC236}">
                <a16:creationId xmlns:a16="http://schemas.microsoft.com/office/drawing/2014/main" id="{20433E07-A029-42EC-927D-0BF716BB3B2B}"/>
              </a:ext>
            </a:extLst>
          </p:cNvPr>
          <p:cNvSpPr>
            <a:spLocks/>
          </p:cNvSpPr>
          <p:nvPr/>
        </p:nvSpPr>
        <p:spPr bwMode="auto">
          <a:xfrm>
            <a:off x="6091238" y="3357563"/>
            <a:ext cx="436562" cy="4635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2780" name="Arc 28">
            <a:extLst>
              <a:ext uri="{FF2B5EF4-FFF2-40B4-BE49-F238E27FC236}">
                <a16:creationId xmlns:a16="http://schemas.microsoft.com/office/drawing/2014/main" id="{DAA1431D-BAA6-496B-8900-5A9BC071BC8E}"/>
              </a:ext>
            </a:extLst>
          </p:cNvPr>
          <p:cNvSpPr>
            <a:spLocks/>
          </p:cNvSpPr>
          <p:nvPr/>
        </p:nvSpPr>
        <p:spPr bwMode="auto">
          <a:xfrm>
            <a:off x="5281613" y="3148013"/>
            <a:ext cx="681037" cy="44926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9" grpId="0"/>
      <p:bldP spid="202765" grpId="0"/>
      <p:bldP spid="202766" grpId="0"/>
      <p:bldP spid="202767" grpId="0"/>
      <p:bldP spid="202768" grpId="0"/>
      <p:bldP spid="202769" grpId="0"/>
      <p:bldP spid="2027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9" name="Rectangle 3">
            <a:extLst>
              <a:ext uri="{FF2B5EF4-FFF2-40B4-BE49-F238E27FC236}">
                <a16:creationId xmlns:a16="http://schemas.microsoft.com/office/drawing/2014/main" id="{82099232-E212-483C-879E-B712A82BA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881063"/>
            <a:ext cx="8099425" cy="568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41313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736725" indent="-45720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32025" indent="-38100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727325" indent="-38100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84525" indent="-381000" fontAlgn="base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41725" indent="-381000" fontAlgn="base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98925" indent="-381000" fontAlgn="base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56125" indent="-381000" fontAlgn="base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/>
              <a:t>A simple example of competitive learning</a:t>
            </a:r>
          </a:p>
          <a:p>
            <a:pPr lvl="1">
              <a:spcBef>
                <a:spcPct val="10000"/>
              </a:spcBef>
              <a:buFontTx/>
              <a:buChar char="–"/>
            </a:pPr>
            <a:r>
              <a:rPr lang="en-US" altLang="en-US" sz="2000" dirty="0"/>
              <a:t>6 vectors of dimension 3 in 3 classes (6 input nodes, 3 output nodes)</a:t>
            </a:r>
          </a:p>
          <a:p>
            <a:pPr lvl="1">
              <a:spcBef>
                <a:spcPct val="10000"/>
              </a:spcBef>
            </a:pPr>
            <a:r>
              <a:rPr lang="en-US" altLang="en-US" dirty="0"/>
              <a:t>	</a:t>
            </a:r>
            <a:endParaRPr lang="en-US" altLang="en-US" sz="2000" dirty="0"/>
          </a:p>
          <a:p>
            <a:pPr lvl="1">
              <a:spcBef>
                <a:spcPct val="10000"/>
              </a:spcBef>
            </a:pPr>
            <a:r>
              <a:rPr lang="en-US" altLang="en-US" sz="2000" dirty="0"/>
              <a:t>	</a:t>
            </a:r>
          </a:p>
          <a:p>
            <a:pPr lvl="1">
              <a:spcBef>
                <a:spcPct val="10000"/>
              </a:spcBef>
              <a:buFontTx/>
              <a:buChar char="–"/>
            </a:pPr>
            <a:endParaRPr lang="en-US" altLang="en-US" sz="2000" dirty="0"/>
          </a:p>
          <a:p>
            <a:pPr lvl="1">
              <a:spcBef>
                <a:spcPct val="10000"/>
              </a:spcBef>
              <a:buFontTx/>
              <a:buChar char="–"/>
            </a:pPr>
            <a:r>
              <a:rPr lang="en-US" altLang="en-US" sz="2000" dirty="0"/>
              <a:t>Weight matrices:</a:t>
            </a:r>
          </a:p>
          <a:p>
            <a:pPr lvl="1">
              <a:spcBef>
                <a:spcPct val="10000"/>
              </a:spcBef>
              <a:buFontTx/>
              <a:buChar char="–"/>
            </a:pPr>
            <a:endParaRPr lang="en-US" altLang="en-US" sz="2000" dirty="0"/>
          </a:p>
          <a:p>
            <a:pPr lvl="1">
              <a:spcBef>
                <a:spcPct val="10000"/>
              </a:spcBef>
            </a:pPr>
            <a:r>
              <a:rPr lang="en-US" altLang="en-US" sz="2000" dirty="0"/>
              <a:t>	</a:t>
            </a:r>
          </a:p>
          <a:p>
            <a:pPr lvl="1">
              <a:spcBef>
                <a:spcPct val="10000"/>
              </a:spcBef>
            </a:pPr>
            <a:r>
              <a:rPr lang="en-US" altLang="en-US" sz="2000" dirty="0"/>
              <a:t> </a:t>
            </a:r>
          </a:p>
          <a:p>
            <a:pPr lvl="1">
              <a:spcBef>
                <a:spcPct val="10000"/>
              </a:spcBef>
            </a:pPr>
            <a:r>
              <a:rPr lang="en-US" altLang="en-US" sz="2000" dirty="0"/>
              <a:t> </a:t>
            </a:r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AF6E285C-C510-41F4-9241-EAC41ADC8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100" y="242888"/>
            <a:ext cx="7772400" cy="598487"/>
          </a:xfrm>
        </p:spPr>
        <p:txBody>
          <a:bodyPr/>
          <a:lstStyle/>
          <a:p>
            <a:r>
              <a:rPr lang="en-US" altLang="en-US" sz="3200" b="1"/>
              <a:t>Examples</a:t>
            </a:r>
          </a:p>
        </p:txBody>
      </p:sp>
      <p:graphicFrame>
        <p:nvGraphicFramePr>
          <p:cNvPr id="203794" name="Object 18">
            <a:extLst>
              <a:ext uri="{FF2B5EF4-FFF2-40B4-BE49-F238E27FC236}">
                <a16:creationId xmlns:a16="http://schemas.microsoft.com/office/drawing/2014/main" id="{5E682197-F0D1-4558-BC9D-F61DC7DC9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016250"/>
          <a:ext cx="362426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2" name="Bitmap Image" r:id="rId3" imgW="4161905" imgH="1867161" progId="Paint.Picture">
                  <p:embed/>
                </p:oleObj>
              </mc:Choice>
              <mc:Fallback>
                <p:oleObj name="Bitmap Image" r:id="rId3" imgW="4161905" imgH="1867161" progId="Paint.Picture">
                  <p:embed/>
                  <p:pic>
                    <p:nvPicPr>
                      <p:cNvPr id="203794" name="Object 18">
                        <a:extLst>
                          <a:ext uri="{FF2B5EF4-FFF2-40B4-BE49-F238E27FC236}">
                            <a16:creationId xmlns:a16="http://schemas.microsoft.com/office/drawing/2014/main" id="{5E682197-F0D1-4558-BC9D-F61DC7DC99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16250"/>
                        <a:ext cx="3624262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6" name="Object 10">
            <a:extLst>
              <a:ext uri="{FF2B5EF4-FFF2-40B4-BE49-F238E27FC236}">
                <a16:creationId xmlns:a16="http://schemas.microsoft.com/office/drawing/2014/main" id="{E0E35549-C354-48F8-8C4C-4410D2F735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388" y="1684338"/>
          <a:ext cx="22574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Bitmap Image" r:id="rId5" imgW="2257740" imgH="314286" progId="Paint.Picture">
                  <p:embed/>
                </p:oleObj>
              </mc:Choice>
              <mc:Fallback>
                <p:oleObj name="Bitmap Image" r:id="rId5" imgW="2257740" imgH="314286" progId="Paint.Picture">
                  <p:embed/>
                  <p:pic>
                    <p:nvPicPr>
                      <p:cNvPr id="203786" name="Object 10">
                        <a:extLst>
                          <a:ext uri="{FF2B5EF4-FFF2-40B4-BE49-F238E27FC236}">
                            <a16:creationId xmlns:a16="http://schemas.microsoft.com/office/drawing/2014/main" id="{E0E35549-C354-48F8-8C4C-4410D2F735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1684338"/>
                        <a:ext cx="22574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7" name="Object 11">
            <a:extLst>
              <a:ext uri="{FF2B5EF4-FFF2-40B4-BE49-F238E27FC236}">
                <a16:creationId xmlns:a16="http://schemas.microsoft.com/office/drawing/2014/main" id="{A7F30418-33F4-4F9F-9753-E696AC96BC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8788" y="1676400"/>
          <a:ext cx="5810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Bitmap Image" r:id="rId7" imgW="581106" imgH="304923" progId="Paint.Picture">
                  <p:embed/>
                </p:oleObj>
              </mc:Choice>
              <mc:Fallback>
                <p:oleObj name="Bitmap Image" r:id="rId7" imgW="581106" imgH="304923" progId="Paint.Picture">
                  <p:embed/>
                  <p:pic>
                    <p:nvPicPr>
                      <p:cNvPr id="203787" name="Object 11">
                        <a:extLst>
                          <a:ext uri="{FF2B5EF4-FFF2-40B4-BE49-F238E27FC236}">
                            <a16:creationId xmlns:a16="http://schemas.microsoft.com/office/drawing/2014/main" id="{A7F30418-33F4-4F9F-9753-E696AC96BC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1676400"/>
                        <a:ext cx="5810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8" name="Object 12">
            <a:extLst>
              <a:ext uri="{FF2B5EF4-FFF2-40B4-BE49-F238E27FC236}">
                <a16:creationId xmlns:a16="http://schemas.microsoft.com/office/drawing/2014/main" id="{0B4F8BEE-8662-4EFF-820A-0D5B90EA7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7601" y="1679575"/>
          <a:ext cx="914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Bitmap Image" r:id="rId9" imgW="914286" imgH="323981" progId="Paint.Picture">
                  <p:embed/>
                </p:oleObj>
              </mc:Choice>
              <mc:Fallback>
                <p:oleObj name="Bitmap Image" r:id="rId9" imgW="914286" imgH="323981" progId="Paint.Picture">
                  <p:embed/>
                  <p:pic>
                    <p:nvPicPr>
                      <p:cNvPr id="203788" name="Object 12">
                        <a:extLst>
                          <a:ext uri="{FF2B5EF4-FFF2-40B4-BE49-F238E27FC236}">
                            <a16:creationId xmlns:a16="http://schemas.microsoft.com/office/drawing/2014/main" id="{0B4F8BEE-8662-4EFF-820A-0D5B90EA71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1" y="1679575"/>
                        <a:ext cx="9144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9" name="Object 13">
            <a:extLst>
              <a:ext uri="{FF2B5EF4-FFF2-40B4-BE49-F238E27FC236}">
                <a16:creationId xmlns:a16="http://schemas.microsoft.com/office/drawing/2014/main" id="{A6072727-B2AF-4925-A1BB-3C6BB92F95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3376" y="2022475"/>
          <a:ext cx="20002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Bitmap Image" r:id="rId11" imgW="2000000" imgH="400000" progId="Paint.Picture">
                  <p:embed/>
                </p:oleObj>
              </mc:Choice>
              <mc:Fallback>
                <p:oleObj name="Bitmap Image" r:id="rId11" imgW="2000000" imgH="400000" progId="Paint.Picture">
                  <p:embed/>
                  <p:pic>
                    <p:nvPicPr>
                      <p:cNvPr id="203789" name="Object 13">
                        <a:extLst>
                          <a:ext uri="{FF2B5EF4-FFF2-40B4-BE49-F238E27FC236}">
                            <a16:creationId xmlns:a16="http://schemas.microsoft.com/office/drawing/2014/main" id="{A6072727-B2AF-4925-A1BB-3C6BB92F95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6" y="2022475"/>
                        <a:ext cx="20002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0" name="Object 14">
            <a:extLst>
              <a:ext uri="{FF2B5EF4-FFF2-40B4-BE49-F238E27FC236}">
                <a16:creationId xmlns:a16="http://schemas.microsoft.com/office/drawing/2014/main" id="{E678F5B6-0471-43EA-A740-F03074B1D3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3238" y="2044700"/>
          <a:ext cx="153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7" name="Bitmap Image" r:id="rId13" imgW="1533739" imgH="304923" progId="Paint.Picture">
                  <p:embed/>
                </p:oleObj>
              </mc:Choice>
              <mc:Fallback>
                <p:oleObj name="Bitmap Image" r:id="rId13" imgW="1533739" imgH="304923" progId="Paint.Picture">
                  <p:embed/>
                  <p:pic>
                    <p:nvPicPr>
                      <p:cNvPr id="203790" name="Object 14">
                        <a:extLst>
                          <a:ext uri="{FF2B5EF4-FFF2-40B4-BE49-F238E27FC236}">
                            <a16:creationId xmlns:a16="http://schemas.microsoft.com/office/drawing/2014/main" id="{E678F5B6-0471-43EA-A740-F03074B1D3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2044700"/>
                        <a:ext cx="153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1" name="Object 15">
            <a:extLst>
              <a:ext uri="{FF2B5EF4-FFF2-40B4-BE49-F238E27FC236}">
                <a16:creationId xmlns:a16="http://schemas.microsoft.com/office/drawing/2014/main" id="{7972B9DF-A4C9-4974-8E0E-C0E6DC395C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7976" y="2430463"/>
          <a:ext cx="222885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8" name="Bitmap Image" r:id="rId15" imgW="2228571" imgH="295238" progId="Paint.Picture">
                  <p:embed/>
                </p:oleObj>
              </mc:Choice>
              <mc:Fallback>
                <p:oleObj name="Bitmap Image" r:id="rId15" imgW="2228571" imgH="295238" progId="Paint.Picture">
                  <p:embed/>
                  <p:pic>
                    <p:nvPicPr>
                      <p:cNvPr id="203791" name="Object 15">
                        <a:extLst>
                          <a:ext uri="{FF2B5EF4-FFF2-40B4-BE49-F238E27FC236}">
                            <a16:creationId xmlns:a16="http://schemas.microsoft.com/office/drawing/2014/main" id="{7972B9DF-A4C9-4974-8E0E-C0E6DC395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6" y="2430463"/>
                        <a:ext cx="222885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2" name="Object 16">
            <a:extLst>
              <a:ext uri="{FF2B5EF4-FFF2-40B4-BE49-F238E27FC236}">
                <a16:creationId xmlns:a16="http://schemas.microsoft.com/office/drawing/2014/main" id="{B7F0B1EC-6D22-4433-A134-02E0F83CC6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1488" y="2378075"/>
          <a:ext cx="15716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9" name="Bitmap Image" r:id="rId17" imgW="1571844" imgH="323981" progId="Paint.Picture">
                  <p:embed/>
                </p:oleObj>
              </mc:Choice>
              <mc:Fallback>
                <p:oleObj name="Bitmap Image" r:id="rId17" imgW="1571844" imgH="323981" progId="Paint.Picture">
                  <p:embed/>
                  <p:pic>
                    <p:nvPicPr>
                      <p:cNvPr id="203792" name="Object 16">
                        <a:extLst>
                          <a:ext uri="{FF2B5EF4-FFF2-40B4-BE49-F238E27FC236}">
                            <a16:creationId xmlns:a16="http://schemas.microsoft.com/office/drawing/2014/main" id="{B7F0B1EC-6D22-4433-A134-02E0F83CC6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2378075"/>
                        <a:ext cx="157162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5" name="Object 19">
            <a:extLst>
              <a:ext uri="{FF2B5EF4-FFF2-40B4-BE49-F238E27FC236}">
                <a16:creationId xmlns:a16="http://schemas.microsoft.com/office/drawing/2014/main" id="{A8FA87EB-81B8-4AE7-B6EB-FDA9A179A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" y="4776788"/>
          <a:ext cx="3873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Bitmap Image" r:id="rId19" imgW="4420217" imgH="1724266" progId="Paint.Picture">
                  <p:embed/>
                </p:oleObj>
              </mc:Choice>
              <mc:Fallback>
                <p:oleObj name="Bitmap Image" r:id="rId19" imgW="4420217" imgH="1724266" progId="Paint.Picture">
                  <p:embed/>
                  <p:pic>
                    <p:nvPicPr>
                      <p:cNvPr id="203795" name="Object 19">
                        <a:extLst>
                          <a:ext uri="{FF2B5EF4-FFF2-40B4-BE49-F238E27FC236}">
                            <a16:creationId xmlns:a16="http://schemas.microsoft.com/office/drawing/2014/main" id="{A8FA87EB-81B8-4AE7-B6EB-FDA9A179A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4776788"/>
                        <a:ext cx="3873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6" name="Object 20">
            <a:extLst>
              <a:ext uri="{FF2B5EF4-FFF2-40B4-BE49-F238E27FC236}">
                <a16:creationId xmlns:a16="http://schemas.microsoft.com/office/drawing/2014/main" id="{032153A9-296D-4618-B2D3-43C18B9B1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9650" y="2997200"/>
          <a:ext cx="39624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1" name="Bitmap Image" r:id="rId21" imgW="4533333" imgH="1714739" progId="Paint.Picture">
                  <p:embed/>
                </p:oleObj>
              </mc:Choice>
              <mc:Fallback>
                <p:oleObj name="Bitmap Image" r:id="rId21" imgW="4533333" imgH="1714739" progId="Paint.Picture">
                  <p:embed/>
                  <p:pic>
                    <p:nvPicPr>
                      <p:cNvPr id="203796" name="Object 20">
                        <a:extLst>
                          <a:ext uri="{FF2B5EF4-FFF2-40B4-BE49-F238E27FC236}">
                            <a16:creationId xmlns:a16="http://schemas.microsoft.com/office/drawing/2014/main" id="{032153A9-296D-4618-B2D3-43C18B9B1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2997200"/>
                        <a:ext cx="39624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7" name="Text Box 21">
            <a:extLst>
              <a:ext uri="{FF2B5EF4-FFF2-40B4-BE49-F238E27FC236}">
                <a16:creationId xmlns:a16="http://schemas.microsoft.com/office/drawing/2014/main" id="{E5FBADDC-4C2C-41B0-835E-F2C786869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4787900"/>
            <a:ext cx="3454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Node A: for class {</a:t>
            </a:r>
            <a:r>
              <a:rPr lang="en-US" altLang="en-US" sz="2200" i="1"/>
              <a:t>i</a:t>
            </a:r>
            <a:r>
              <a:rPr lang="en-US" altLang="en-US" sz="2200" i="1" baseline="-25000"/>
              <a:t>2</a:t>
            </a:r>
            <a:r>
              <a:rPr lang="en-US" altLang="en-US" sz="2200"/>
              <a:t>, </a:t>
            </a:r>
            <a:r>
              <a:rPr lang="en-US" altLang="en-US" sz="2200" i="1"/>
              <a:t>i</a:t>
            </a:r>
            <a:r>
              <a:rPr lang="en-US" altLang="en-US" sz="2200" i="1" baseline="-25000"/>
              <a:t>4</a:t>
            </a:r>
            <a:r>
              <a:rPr lang="en-US" altLang="en-US" sz="2200"/>
              <a:t>, </a:t>
            </a:r>
            <a:r>
              <a:rPr lang="en-US" altLang="en-US" sz="2200" i="1"/>
              <a:t>i</a:t>
            </a:r>
            <a:r>
              <a:rPr lang="en-US" altLang="en-US" sz="2200" i="1" baseline="-25000"/>
              <a:t>5</a:t>
            </a:r>
            <a:r>
              <a:rPr lang="en-US" altLang="en-US" sz="2000"/>
              <a:t>} 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Node B: for class {</a:t>
            </a:r>
            <a:r>
              <a:rPr lang="en-US" altLang="en-US" sz="2200" i="1"/>
              <a:t>i</a:t>
            </a:r>
            <a:r>
              <a:rPr lang="en-US" altLang="en-US" sz="2200" i="1" baseline="-25000"/>
              <a:t>3</a:t>
            </a:r>
            <a:r>
              <a:rPr lang="en-US" altLang="en-US" sz="2000"/>
              <a:t>}</a:t>
            </a:r>
          </a:p>
          <a:p>
            <a:pPr>
              <a:spcBef>
                <a:spcPct val="50000"/>
              </a:spcBef>
            </a:pPr>
            <a:r>
              <a:rPr lang="en-US" altLang="en-US" sz="2000"/>
              <a:t>Node C: for class {</a:t>
            </a:r>
            <a:r>
              <a:rPr lang="en-US" altLang="en-US" sz="2200" i="1"/>
              <a:t>i</a:t>
            </a:r>
            <a:r>
              <a:rPr lang="en-US" altLang="en-US" sz="2200" i="1" baseline="-25000"/>
              <a:t>1</a:t>
            </a:r>
            <a:r>
              <a:rPr lang="en-US" altLang="en-US" sz="2200"/>
              <a:t>, </a:t>
            </a:r>
            <a:r>
              <a:rPr lang="en-US" altLang="en-US" sz="2200" i="1"/>
              <a:t>i</a:t>
            </a:r>
            <a:r>
              <a:rPr lang="en-US" altLang="en-US" sz="2200" i="1" baseline="-25000"/>
              <a:t>6</a:t>
            </a: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E6AF0F43-42F0-4784-8CA0-CB5F00D42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250" y="431800"/>
            <a:ext cx="7772400" cy="533400"/>
          </a:xfrm>
        </p:spPr>
        <p:txBody>
          <a:bodyPr/>
          <a:lstStyle/>
          <a:p>
            <a:r>
              <a:rPr lang="en-US" altLang="en-US" sz="3200" b="1"/>
              <a:t>Comments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827" name="Rectangle 3">
                <a:extLst>
                  <a:ext uri="{FF2B5EF4-FFF2-40B4-BE49-F238E27FC236}">
                    <a16:creationId xmlns:a16="http://schemas.microsoft.com/office/drawing/2014/main" id="{CDF94186-1717-4106-8A54-294B2FC179A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003300"/>
                <a:ext cx="8382000" cy="5575300"/>
              </a:xfrm>
            </p:spPr>
            <p:txBody>
              <a:bodyPr/>
              <a:lstStyle/>
              <a:p>
                <a:pPr marL="457200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2400" dirty="0"/>
                  <a:t>Ideally, when learning stops, each      is close to the centroid of a group/cluster of sample input vectors.</a:t>
                </a:r>
              </a:p>
              <a:p>
                <a:pPr marL="457200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2400" dirty="0"/>
                  <a:t>To stabilize    , the learning rate    may be reduced slowly toward zero during learning, e.g.,</a:t>
                </a:r>
              </a:p>
              <a:p>
                <a:pPr marL="457200" indent="-457200">
                  <a:lnSpc>
                    <a:spcPct val="90000"/>
                  </a:lnSpc>
                  <a:buFontTx/>
                  <a:buAutoNum type="arabicPeriod"/>
                </a:pPr>
                <a:r>
                  <a:rPr lang="en-US" altLang="en-US" sz="2400" dirty="0"/>
                  <a:t># of output nodes:</a:t>
                </a:r>
              </a:p>
              <a:p>
                <a:pPr marL="835025" lvl="1" indent="-381000">
                  <a:lnSpc>
                    <a:spcPct val="90000"/>
                  </a:lnSpc>
                </a:pPr>
                <a:r>
                  <a:rPr lang="en-US" altLang="en-US" sz="2200" dirty="0"/>
                  <a:t>too few: several clusters may be combined into one class</a:t>
                </a:r>
              </a:p>
              <a:p>
                <a:pPr marL="835025" lvl="1" indent="-381000">
                  <a:lnSpc>
                    <a:spcPct val="90000"/>
                  </a:lnSpc>
                </a:pPr>
                <a:r>
                  <a:rPr lang="en-US" altLang="en-US" sz="2200" dirty="0"/>
                  <a:t>too many: over classification</a:t>
                </a:r>
              </a:p>
              <a:p>
                <a:pPr marL="457200" indent="-457200">
                  <a:lnSpc>
                    <a:spcPct val="90000"/>
                  </a:lnSpc>
                  <a:buFontTx/>
                  <a:buAutoNum type="arabicPeriod" startAt="4"/>
                </a:pPr>
                <a:r>
                  <a:rPr lang="en-US" altLang="en-US" sz="2400" dirty="0"/>
                  <a:t>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400" dirty="0"/>
                  <a:t> :</a:t>
                </a:r>
              </a:p>
              <a:p>
                <a:pPr marL="835025" lvl="1" indent="-381000">
                  <a:lnSpc>
                    <a:spcPct val="90000"/>
                  </a:lnSpc>
                </a:pPr>
                <a:r>
                  <a:rPr lang="en-US" altLang="en-US" sz="2200" dirty="0"/>
                  <a:t>learning results depend on initial weights (node positions)</a:t>
                </a:r>
              </a:p>
              <a:p>
                <a:pPr marL="835025" lvl="1" indent="-381000">
                  <a:lnSpc>
                    <a:spcPct val="90000"/>
                  </a:lnSpc>
                </a:pPr>
                <a:r>
                  <a:rPr lang="en-US" altLang="en-US" sz="2200" dirty="0"/>
                  <a:t>training samples known to be in distinct classes, provided such info is available</a:t>
                </a:r>
              </a:p>
              <a:p>
                <a:pPr marL="835025" lvl="1" indent="-381000">
                  <a:lnSpc>
                    <a:spcPct val="90000"/>
                  </a:lnSpc>
                </a:pPr>
                <a:r>
                  <a:rPr lang="en-US" altLang="en-US" sz="2200" dirty="0"/>
                  <a:t>random (bad choices may cause anomaly)</a:t>
                </a:r>
              </a:p>
              <a:p>
                <a:pPr marL="457200" indent="-457200">
                  <a:lnSpc>
                    <a:spcPct val="90000"/>
                  </a:lnSpc>
                  <a:buFontTx/>
                  <a:buAutoNum type="arabicPeriod" startAt="5"/>
                </a:pPr>
                <a:r>
                  <a:rPr lang="en-US" altLang="en-US" sz="2400" dirty="0"/>
                  <a:t>Results also depend on sequence of sample presentation</a:t>
                </a:r>
              </a:p>
            </p:txBody>
          </p:sp>
        </mc:Choice>
        <mc:Fallback>
          <p:sp>
            <p:nvSpPr>
              <p:cNvPr id="205827" name="Rectangle 3">
                <a:extLst>
                  <a:ext uri="{FF2B5EF4-FFF2-40B4-BE49-F238E27FC236}">
                    <a16:creationId xmlns:a16="http://schemas.microsoft.com/office/drawing/2014/main" id="{CDF94186-1717-4106-8A54-294B2FC17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003300"/>
                <a:ext cx="8382000" cy="5575300"/>
              </a:xfrm>
              <a:blipFill>
                <a:blip r:embed="rId2"/>
                <a:stretch>
                  <a:fillRect l="-873" t="-1532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828" name="Object 4">
                <a:extLst>
                  <a:ext uri="{FF2B5EF4-FFF2-40B4-BE49-F238E27FC236}">
                    <a16:creationId xmlns:a16="http://schemas.microsoft.com/office/drawing/2014/main" id="{6541B2B8-5E69-4B4A-A286-5F38EADFE705}"/>
                  </a:ext>
                </a:extLst>
              </p:cNvPr>
              <p:cNvSpPr txBox="1"/>
              <p:nvPr/>
            </p:nvSpPr>
            <p:spPr bwMode="auto">
              <a:xfrm>
                <a:off x="5414963" y="1046163"/>
                <a:ext cx="369887" cy="441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5828" name="Object 4">
                <a:extLst>
                  <a:ext uri="{FF2B5EF4-FFF2-40B4-BE49-F238E27FC236}">
                    <a16:creationId xmlns:a16="http://schemas.microsoft.com/office/drawing/2014/main" id="{6541B2B8-5E69-4B4A-A286-5F38EADFE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4963" y="1046163"/>
                <a:ext cx="369887" cy="441325"/>
              </a:xfrm>
              <a:prstGeom prst="rect">
                <a:avLst/>
              </a:prstGeom>
              <a:blipFill>
                <a:blip r:embed="rId3"/>
                <a:stretch>
                  <a:fillRect r="-65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829" name="Object 5">
                <a:extLst>
                  <a:ext uri="{FF2B5EF4-FFF2-40B4-BE49-F238E27FC236}">
                    <a16:creationId xmlns:a16="http://schemas.microsoft.com/office/drawing/2014/main" id="{25E3A7FA-2CE8-4BB4-A968-A0922348B6CF}"/>
                  </a:ext>
                </a:extLst>
              </p:cNvPr>
              <p:cNvSpPr txBox="1"/>
              <p:nvPr/>
            </p:nvSpPr>
            <p:spPr bwMode="auto">
              <a:xfrm>
                <a:off x="2655888" y="1754188"/>
                <a:ext cx="357187" cy="428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5829" name="Object 5">
                <a:extLst>
                  <a:ext uri="{FF2B5EF4-FFF2-40B4-BE49-F238E27FC236}">
                    <a16:creationId xmlns:a16="http://schemas.microsoft.com/office/drawing/2014/main" id="{25E3A7FA-2CE8-4BB4-A968-A0922348B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5888" y="1754188"/>
                <a:ext cx="357187" cy="428625"/>
              </a:xfrm>
              <a:prstGeom prst="rect">
                <a:avLst/>
              </a:prstGeom>
              <a:blipFill>
                <a:blip r:embed="rId4"/>
                <a:stretch>
                  <a:fillRect r="-1206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830" name="Object 6">
                <a:extLst>
                  <a:ext uri="{FF2B5EF4-FFF2-40B4-BE49-F238E27FC236}">
                    <a16:creationId xmlns:a16="http://schemas.microsoft.com/office/drawing/2014/main" id="{109CAF93-B151-4934-8DD4-0844CFA1D782}"/>
                  </a:ext>
                </a:extLst>
              </p:cNvPr>
              <p:cNvSpPr txBox="1"/>
              <p:nvPr/>
            </p:nvSpPr>
            <p:spPr bwMode="auto">
              <a:xfrm>
                <a:off x="5132388" y="1809750"/>
                <a:ext cx="250825" cy="325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5830" name="Object 6">
                <a:extLst>
                  <a:ext uri="{FF2B5EF4-FFF2-40B4-BE49-F238E27FC236}">
                    <a16:creationId xmlns:a16="http://schemas.microsoft.com/office/drawing/2014/main" id="{109CAF93-B151-4934-8DD4-0844CFA1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2388" y="1809750"/>
                <a:ext cx="250825" cy="325438"/>
              </a:xfrm>
              <a:prstGeom prst="rect">
                <a:avLst/>
              </a:prstGeom>
              <a:blipFill>
                <a:blip r:embed="rId5"/>
                <a:stretch>
                  <a:fillRect r="-2439" b="-566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832" name="Object 8">
                <a:extLst>
                  <a:ext uri="{FF2B5EF4-FFF2-40B4-BE49-F238E27FC236}">
                    <a16:creationId xmlns:a16="http://schemas.microsoft.com/office/drawing/2014/main" id="{749565E8-38F1-4014-BB28-B045CFD57C25}"/>
                  </a:ext>
                </a:extLst>
              </p:cNvPr>
              <p:cNvSpPr txBox="1"/>
              <p:nvPr/>
            </p:nvSpPr>
            <p:spPr bwMode="auto">
              <a:xfrm>
                <a:off x="5867400" y="2135188"/>
                <a:ext cx="2362200" cy="325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+1)≤</m:t>
                      </m:r>
                      <m:r>
                        <a:rPr lang="en-US" sz="2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205832" name="Object 8">
                <a:extLst>
                  <a:ext uri="{FF2B5EF4-FFF2-40B4-BE49-F238E27FC236}">
                    <a16:creationId xmlns:a16="http://schemas.microsoft.com/office/drawing/2014/main" id="{749565E8-38F1-4014-BB28-B045CFD5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7400" y="2135188"/>
                <a:ext cx="2362200" cy="325438"/>
              </a:xfrm>
              <a:prstGeom prst="rect">
                <a:avLst/>
              </a:prstGeom>
              <a:blipFill>
                <a:blip r:embed="rId6"/>
                <a:stretch>
                  <a:fillRect b="-444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BB6C2923-8DC4-4D89-AD48-F306C8D14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50184" y="515938"/>
            <a:ext cx="5893816" cy="5580062"/>
          </a:xfrm>
        </p:spPr>
        <p:txBody>
          <a:bodyPr/>
          <a:lstStyle/>
          <a:p>
            <a:pPr marL="339725" indent="-339725">
              <a:buFontTx/>
              <a:buNone/>
            </a:pPr>
            <a:r>
              <a:rPr lang="en-US" altLang="en-US" sz="2400" dirty="0"/>
              <a:t>Example</a:t>
            </a:r>
          </a:p>
          <a:p>
            <a:pPr marL="339725" indent="-339725">
              <a:buFontTx/>
              <a:buNone/>
            </a:pPr>
            <a:endParaRPr lang="en-US" altLang="en-US" sz="2400" dirty="0"/>
          </a:p>
          <a:p>
            <a:pPr marL="339725" indent="-339725">
              <a:buFontTx/>
              <a:buNone/>
            </a:pPr>
            <a:r>
              <a:rPr lang="en-US" altLang="en-US" sz="2400" dirty="0"/>
              <a:t>		will always win no matter the sample is from which class</a:t>
            </a:r>
          </a:p>
          <a:p>
            <a:pPr marL="339725" indent="-339725">
              <a:buNone/>
            </a:pPr>
            <a:r>
              <a:rPr lang="en-US" altLang="en-US" sz="2400" dirty="0"/>
              <a:t>		is stuck and will not participate in learning</a:t>
            </a:r>
          </a:p>
          <a:p>
            <a:pPr marL="339725" indent="-339725">
              <a:buFontTx/>
              <a:buNone/>
            </a:pPr>
            <a:endParaRPr lang="en-US" altLang="en-US" sz="2400" dirty="0"/>
          </a:p>
          <a:p>
            <a:pPr marL="339725" indent="-339725">
              <a:buFontTx/>
              <a:buNone/>
            </a:pPr>
            <a:r>
              <a:rPr lang="en-US" altLang="en-US" sz="2400" dirty="0"/>
              <a:t>	unstuck: </a:t>
            </a:r>
          </a:p>
          <a:p>
            <a:pPr marL="339725" indent="-339725">
              <a:buFontTx/>
              <a:buNone/>
            </a:pPr>
            <a:r>
              <a:rPr lang="en-US" altLang="en-US" sz="2400" dirty="0"/>
              <a:t>		let output nodes have some </a:t>
            </a:r>
            <a:r>
              <a:rPr lang="en-US" altLang="en-US" sz="2400" i="1" dirty="0"/>
              <a:t>conscience </a:t>
            </a:r>
          </a:p>
          <a:p>
            <a:pPr marL="339725" indent="-339725">
              <a:buFontTx/>
              <a:buNone/>
            </a:pPr>
            <a:r>
              <a:rPr lang="en-US" altLang="en-US" sz="2400" dirty="0"/>
              <a:t>		temporarily shot off nodes which have had very high winning rate (hard to determine what rate should be considered as “very high”)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6851" name="Object 3">
                <a:extLst>
                  <a:ext uri="{FF2B5EF4-FFF2-40B4-BE49-F238E27FC236}">
                    <a16:creationId xmlns:a16="http://schemas.microsoft.com/office/drawing/2014/main" id="{1E93E3D2-BF25-4235-A9CE-7E13C34DF12F}"/>
                  </a:ext>
                </a:extLst>
              </p:cNvPr>
              <p:cNvSpPr txBox="1"/>
              <p:nvPr/>
            </p:nvSpPr>
            <p:spPr bwMode="auto">
              <a:xfrm>
                <a:off x="3810000" y="2274887"/>
                <a:ext cx="368300" cy="3921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6851" name="Object 3">
                <a:extLst>
                  <a:ext uri="{FF2B5EF4-FFF2-40B4-BE49-F238E27FC236}">
                    <a16:creationId xmlns:a16="http://schemas.microsoft.com/office/drawing/2014/main" id="{1E93E3D2-BF25-4235-A9CE-7E13C34DF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2274887"/>
                <a:ext cx="368300" cy="392113"/>
              </a:xfrm>
              <a:prstGeom prst="rect">
                <a:avLst/>
              </a:prstGeom>
              <a:blipFill>
                <a:blip r:embed="rId2"/>
                <a:stretch>
                  <a:fillRect r="-11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852" name="Object 4">
                <a:extLst>
                  <a:ext uri="{FF2B5EF4-FFF2-40B4-BE49-F238E27FC236}">
                    <a16:creationId xmlns:a16="http://schemas.microsoft.com/office/drawing/2014/main" id="{E234263E-2A1B-450B-B4E1-D8D58782AFC2}"/>
                  </a:ext>
                </a:extLst>
              </p:cNvPr>
              <p:cNvSpPr txBox="1"/>
              <p:nvPr/>
            </p:nvSpPr>
            <p:spPr bwMode="auto">
              <a:xfrm>
                <a:off x="3733800" y="1441450"/>
                <a:ext cx="320675" cy="393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6852" name="Object 4">
                <a:extLst>
                  <a:ext uri="{FF2B5EF4-FFF2-40B4-BE49-F238E27FC236}">
                    <a16:creationId xmlns:a16="http://schemas.microsoft.com/office/drawing/2014/main" id="{E234263E-2A1B-450B-B4E1-D8D58782A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3800" y="1441450"/>
                <a:ext cx="320675" cy="393700"/>
              </a:xfrm>
              <a:prstGeom prst="rect">
                <a:avLst/>
              </a:prstGeom>
              <a:blipFill>
                <a:blip r:embed="rId3"/>
                <a:stretch>
                  <a:fillRect r="-1923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6853" name="Group 5">
            <a:extLst>
              <a:ext uri="{FF2B5EF4-FFF2-40B4-BE49-F238E27FC236}">
                <a16:creationId xmlns:a16="http://schemas.microsoft.com/office/drawing/2014/main" id="{44384C41-EA72-43AC-AE41-E40AED6AA531}"/>
              </a:ext>
            </a:extLst>
          </p:cNvPr>
          <p:cNvGrpSpPr>
            <a:grpSpLocks/>
          </p:cNvGrpSpPr>
          <p:nvPr/>
        </p:nvGrpSpPr>
        <p:grpSpPr bwMode="auto">
          <a:xfrm>
            <a:off x="550301" y="1266031"/>
            <a:ext cx="2678112" cy="2801938"/>
            <a:chOff x="541" y="452"/>
            <a:chExt cx="1687" cy="1765"/>
          </a:xfrm>
        </p:grpSpPr>
        <p:sp>
          <p:nvSpPr>
            <p:cNvPr id="206854" name="Oval 6">
              <a:extLst>
                <a:ext uri="{FF2B5EF4-FFF2-40B4-BE49-F238E27FC236}">
                  <a16:creationId xmlns:a16="http://schemas.microsoft.com/office/drawing/2014/main" id="{82C895A3-B41C-4358-920A-D2E9C1385B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77532">
              <a:off x="1532" y="1630"/>
              <a:ext cx="133" cy="3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55" name="Oval 7">
              <a:extLst>
                <a:ext uri="{FF2B5EF4-FFF2-40B4-BE49-F238E27FC236}">
                  <a16:creationId xmlns:a16="http://schemas.microsoft.com/office/drawing/2014/main" id="{38666065-1277-4A3C-9960-5D8A9857A0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77532">
              <a:off x="1230" y="1241"/>
              <a:ext cx="133" cy="3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56" name="Arc 8">
              <a:extLst>
                <a:ext uri="{FF2B5EF4-FFF2-40B4-BE49-F238E27FC236}">
                  <a16:creationId xmlns:a16="http://schemas.microsoft.com/office/drawing/2014/main" id="{F2E8D7C0-45DF-437E-A62A-916334122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752"/>
              <a:ext cx="1521" cy="146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57" name="Line 9">
              <a:extLst>
                <a:ext uri="{FF2B5EF4-FFF2-40B4-BE49-F238E27FC236}">
                  <a16:creationId xmlns:a16="http://schemas.microsoft.com/office/drawing/2014/main" id="{BD493FFD-31F7-4233-B05D-85EF23872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" y="716"/>
              <a:ext cx="0" cy="1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58" name="Line 10">
              <a:extLst>
                <a:ext uri="{FF2B5EF4-FFF2-40B4-BE49-F238E27FC236}">
                  <a16:creationId xmlns:a16="http://schemas.microsoft.com/office/drawing/2014/main" id="{007DC687-CED9-4EA0-B494-8ABF01A7A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" y="2202"/>
              <a:ext cx="1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59" name="Line 11">
              <a:extLst>
                <a:ext uri="{FF2B5EF4-FFF2-40B4-BE49-F238E27FC236}">
                  <a16:creationId xmlns:a16="http://schemas.microsoft.com/office/drawing/2014/main" id="{9E40D209-E57E-46C7-BEB1-2E2B87CD79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033"/>
              <a:ext cx="876" cy="1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60" name="Line 12">
              <a:extLst>
                <a:ext uri="{FF2B5EF4-FFF2-40B4-BE49-F238E27FC236}">
                  <a16:creationId xmlns:a16="http://schemas.microsoft.com/office/drawing/2014/main" id="{073185C6-04D6-4D07-8122-EE2CBA380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585"/>
              <a:ext cx="1341" cy="6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61" name="Line 13">
              <a:extLst>
                <a:ext uri="{FF2B5EF4-FFF2-40B4-BE49-F238E27FC236}">
                  <a16:creationId xmlns:a16="http://schemas.microsoft.com/office/drawing/2014/main" id="{2E41FDA4-3DCE-4A9F-9527-9D7989D28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" y="1677"/>
              <a:ext cx="1376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62" name="Text Box 14">
              <a:extLst>
                <a:ext uri="{FF2B5EF4-FFF2-40B4-BE49-F238E27FC236}">
                  <a16:creationId xmlns:a16="http://schemas.microsoft.com/office/drawing/2014/main" id="{94C24FF9-9DC3-4809-B3D9-CB805D998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7" y="719"/>
              <a:ext cx="471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i="1"/>
                <a:t>w</a:t>
              </a:r>
              <a:r>
                <a:rPr lang="en-US" altLang="en-US" sz="1600" b="1" i="1" baseline="-25000"/>
                <a:t>1</a:t>
              </a:r>
            </a:p>
            <a:p>
              <a:pPr>
                <a:spcBef>
                  <a:spcPct val="50000"/>
                </a:spcBef>
              </a:pPr>
              <a:endParaRPr lang="en-US" altLang="en-US" sz="1600" b="1"/>
            </a:p>
          </p:txBody>
        </p:sp>
        <p:sp>
          <p:nvSpPr>
            <p:cNvPr id="206863" name="Text Box 15">
              <a:extLst>
                <a:ext uri="{FF2B5EF4-FFF2-40B4-BE49-F238E27FC236}">
                  <a16:creationId xmlns:a16="http://schemas.microsoft.com/office/drawing/2014/main" id="{A8517204-5264-4D7D-B68F-852C7127A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452"/>
              <a:ext cx="4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i="1"/>
                <a:t>w</a:t>
              </a:r>
              <a:r>
                <a:rPr lang="en-US" altLang="en-US" sz="1600" b="1" i="1" baseline="-25000"/>
                <a:t>2</a:t>
              </a:r>
            </a:p>
          </p:txBody>
        </p:sp>
        <p:sp>
          <p:nvSpPr>
            <p:cNvPr id="206864" name="Line 16">
              <a:extLst>
                <a:ext uri="{FF2B5EF4-FFF2-40B4-BE49-F238E27FC236}">
                  <a16:creationId xmlns:a16="http://schemas.microsoft.com/office/drawing/2014/main" id="{300B5E89-4231-4E59-90C3-7708D54F56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" y="758"/>
              <a:ext cx="86" cy="1427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65" name="Line 17">
              <a:extLst>
                <a:ext uri="{FF2B5EF4-FFF2-40B4-BE49-F238E27FC236}">
                  <a16:creationId xmlns:a16="http://schemas.microsoft.com/office/drawing/2014/main" id="{927A11A8-4E96-4665-896C-45317DF348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903"/>
              <a:ext cx="679" cy="128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66" name="Line 18">
              <a:extLst>
                <a:ext uri="{FF2B5EF4-FFF2-40B4-BE49-F238E27FC236}">
                  <a16:creationId xmlns:a16="http://schemas.microsoft.com/office/drawing/2014/main" id="{B61019DE-E7E2-4343-A1FA-B7E9D79A2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4" y="620"/>
              <a:ext cx="670" cy="3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67" name="Line 19">
              <a:extLst>
                <a:ext uri="{FF2B5EF4-FFF2-40B4-BE49-F238E27FC236}">
                  <a16:creationId xmlns:a16="http://schemas.microsoft.com/office/drawing/2014/main" id="{2E00CD08-F7B7-4851-8CF9-54C2A476E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3" y="869"/>
              <a:ext cx="593" cy="1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68" name="Line 20">
              <a:extLst>
                <a:ext uri="{FF2B5EF4-FFF2-40B4-BE49-F238E27FC236}">
                  <a16:creationId xmlns:a16="http://schemas.microsoft.com/office/drawing/2014/main" id="{131CC1A2-B9ED-41D8-84A2-2908F3390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" y="1150"/>
              <a:ext cx="1030" cy="1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69" name="Line 21">
              <a:extLst>
                <a:ext uri="{FF2B5EF4-FFF2-40B4-BE49-F238E27FC236}">
                  <a16:creationId xmlns:a16="http://schemas.microsoft.com/office/drawing/2014/main" id="{BA43AC47-7D64-44B8-92C4-DF6C86EE1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2" y="1777"/>
              <a:ext cx="1445" cy="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70" name="Line 22">
              <a:extLst>
                <a:ext uri="{FF2B5EF4-FFF2-40B4-BE49-F238E27FC236}">
                  <a16:creationId xmlns:a16="http://schemas.microsoft.com/office/drawing/2014/main" id="{B5A5ACD5-4D0F-4B30-8380-FB2B8B1E82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8" y="1224"/>
              <a:ext cx="1073" cy="9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2747CDE9-D54A-466F-B07E-CF55DE46F0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38650" y="515938"/>
            <a:ext cx="4019550" cy="1871662"/>
          </a:xfrm>
        </p:spPr>
        <p:txBody>
          <a:bodyPr/>
          <a:lstStyle/>
          <a:p>
            <a:pPr marL="339725" indent="-339725">
              <a:lnSpc>
                <a:spcPct val="80000"/>
              </a:lnSpc>
              <a:buFontTx/>
              <a:buNone/>
            </a:pPr>
            <a:r>
              <a:rPr lang="en-US" altLang="en-US" sz="2400" dirty="0"/>
              <a:t>Example</a:t>
            </a:r>
          </a:p>
          <a:p>
            <a:pPr marL="339725" indent="-339725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marL="339725" indent="-339725">
              <a:lnSpc>
                <a:spcPct val="80000"/>
              </a:lnSpc>
              <a:buFontTx/>
              <a:buNone/>
            </a:pPr>
            <a:r>
              <a:rPr lang="en-US" altLang="en-US" sz="2400" dirty="0"/>
              <a:t>	Results depend on the sequence of sample presentation</a:t>
            </a:r>
          </a:p>
          <a:p>
            <a:pPr marL="339725" indent="-339725">
              <a:lnSpc>
                <a:spcPct val="80000"/>
              </a:lnSpc>
              <a:buFontTx/>
              <a:buNone/>
            </a:pPr>
            <a:r>
              <a:rPr lang="en-US" altLang="en-US" sz="2400" dirty="0"/>
              <a:t>					</a:t>
            </a:r>
          </a:p>
        </p:txBody>
      </p:sp>
      <p:sp>
        <p:nvSpPr>
          <p:cNvPr id="231430" name="Oval 6">
            <a:extLst>
              <a:ext uri="{FF2B5EF4-FFF2-40B4-BE49-F238E27FC236}">
                <a16:creationId xmlns:a16="http://schemas.microsoft.com/office/drawing/2014/main" id="{DB77B28B-4A49-4DEA-A64D-E3A9B8A0E2AE}"/>
              </a:ext>
            </a:extLst>
          </p:cNvPr>
          <p:cNvSpPr>
            <a:spLocks noChangeArrowheads="1"/>
          </p:cNvSpPr>
          <p:nvPr/>
        </p:nvSpPr>
        <p:spPr bwMode="auto">
          <a:xfrm rot="-3277532">
            <a:off x="2571750" y="5483226"/>
            <a:ext cx="211137" cy="5699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1" name="Oval 7">
            <a:extLst>
              <a:ext uri="{FF2B5EF4-FFF2-40B4-BE49-F238E27FC236}">
                <a16:creationId xmlns:a16="http://schemas.microsoft.com/office/drawing/2014/main" id="{60C0CDCF-6D8C-4E36-825F-3DBE8FE8F9F4}"/>
              </a:ext>
            </a:extLst>
          </p:cNvPr>
          <p:cNvSpPr>
            <a:spLocks noChangeArrowheads="1"/>
          </p:cNvSpPr>
          <p:nvPr/>
        </p:nvSpPr>
        <p:spPr bwMode="auto">
          <a:xfrm rot="-3277532">
            <a:off x="2092325" y="4865688"/>
            <a:ext cx="211138" cy="5699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2" name="Arc 8">
            <a:extLst>
              <a:ext uri="{FF2B5EF4-FFF2-40B4-BE49-F238E27FC236}">
                <a16:creationId xmlns:a16="http://schemas.microsoft.com/office/drawing/2014/main" id="{1FA65BFB-472A-43C0-975A-CD2BC84AE7D5}"/>
              </a:ext>
            </a:extLst>
          </p:cNvPr>
          <p:cNvSpPr>
            <a:spLocks/>
          </p:cNvSpPr>
          <p:nvPr/>
        </p:nvSpPr>
        <p:spPr bwMode="auto">
          <a:xfrm>
            <a:off x="998538" y="4089400"/>
            <a:ext cx="2414587" cy="23193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3" name="Line 9">
            <a:extLst>
              <a:ext uri="{FF2B5EF4-FFF2-40B4-BE49-F238E27FC236}">
                <a16:creationId xmlns:a16="http://schemas.microsoft.com/office/drawing/2014/main" id="{3427F976-9C7A-4DA5-84A1-94A06FE47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825" y="4032250"/>
            <a:ext cx="0" cy="234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4" name="Line 10">
            <a:extLst>
              <a:ext uri="{FF2B5EF4-FFF2-40B4-BE49-F238E27FC236}">
                <a16:creationId xmlns:a16="http://schemas.microsoft.com/office/drawing/2014/main" id="{AFDD4E16-3F9B-4088-B4BF-6F0D6EBC7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7113" y="6391275"/>
            <a:ext cx="2401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5" name="Line 11">
            <a:extLst>
              <a:ext uri="{FF2B5EF4-FFF2-40B4-BE49-F238E27FC236}">
                <a16:creationId xmlns:a16="http://schemas.microsoft.com/office/drawing/2014/main" id="{07723FC6-51B8-456C-9280-3848A9C282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4100" y="4535488"/>
            <a:ext cx="1390650" cy="1855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6" name="Line 12">
            <a:extLst>
              <a:ext uri="{FF2B5EF4-FFF2-40B4-BE49-F238E27FC236}">
                <a16:creationId xmlns:a16="http://schemas.microsoft.com/office/drawing/2014/main" id="{77A57A66-D0A2-4418-A7F1-2E38561A2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4100" y="5411788"/>
            <a:ext cx="2128838" cy="993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7" name="Line 13">
            <a:extLst>
              <a:ext uri="{FF2B5EF4-FFF2-40B4-BE49-F238E27FC236}">
                <a16:creationId xmlns:a16="http://schemas.microsoft.com/office/drawing/2014/main" id="{67CA93EA-7B30-420D-B7BD-79E4FA5B9A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08075" y="5557838"/>
            <a:ext cx="2184400" cy="847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38" name="Text Box 14">
            <a:extLst>
              <a:ext uri="{FF2B5EF4-FFF2-40B4-BE49-F238E27FC236}">
                <a16:creationId xmlns:a16="http://schemas.microsoft.com/office/drawing/2014/main" id="{9490F4E5-7F82-402C-A1E5-EDF61121F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4849813"/>
            <a:ext cx="747712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/>
              <a:t>w</a:t>
            </a:r>
            <a:r>
              <a:rPr lang="en-US" altLang="en-US" sz="1600" b="1" i="1" baseline="-25000"/>
              <a:t>1</a:t>
            </a:r>
          </a:p>
          <a:p>
            <a:pPr>
              <a:spcBef>
                <a:spcPct val="50000"/>
              </a:spcBef>
            </a:pPr>
            <a:endParaRPr lang="en-US" altLang="en-US" sz="1600" b="1"/>
          </a:p>
        </p:txBody>
      </p:sp>
      <p:sp>
        <p:nvSpPr>
          <p:cNvPr id="231439" name="Text Box 15">
            <a:extLst>
              <a:ext uri="{FF2B5EF4-FFF2-40B4-BE49-F238E27FC236}">
                <a16:creationId xmlns:a16="http://schemas.microsoft.com/office/drawing/2014/main" id="{D045F724-B02F-4D9A-84C6-203691493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38" y="3714750"/>
            <a:ext cx="747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/>
              <a:t>w</a:t>
            </a:r>
            <a:r>
              <a:rPr lang="en-US" altLang="en-US" sz="1600" b="1" i="1" baseline="-25000"/>
              <a:t>2</a:t>
            </a:r>
          </a:p>
        </p:txBody>
      </p:sp>
      <p:sp>
        <p:nvSpPr>
          <p:cNvPr id="231440" name="Line 16">
            <a:extLst>
              <a:ext uri="{FF2B5EF4-FFF2-40B4-BE49-F238E27FC236}">
                <a16:creationId xmlns:a16="http://schemas.microsoft.com/office/drawing/2014/main" id="{57C9CBD5-8A95-4CD5-B7B0-1F97E534AD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22363" y="4505325"/>
            <a:ext cx="1279525" cy="1858963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1" name="Line 17">
            <a:extLst>
              <a:ext uri="{FF2B5EF4-FFF2-40B4-BE49-F238E27FC236}">
                <a16:creationId xmlns:a16="http://schemas.microsoft.com/office/drawing/2014/main" id="{DE7B47B0-2047-4D7D-866D-40CBC228B6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9813" y="5776913"/>
            <a:ext cx="2271712" cy="587375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2" name="Line 18">
            <a:extLst>
              <a:ext uri="{FF2B5EF4-FFF2-40B4-BE49-F238E27FC236}">
                <a16:creationId xmlns:a16="http://schemas.microsoft.com/office/drawing/2014/main" id="{AA60E154-40F5-45B8-8D9E-044CD4388E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7575" y="4019550"/>
            <a:ext cx="9525" cy="728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3" name="Line 19">
            <a:extLst>
              <a:ext uri="{FF2B5EF4-FFF2-40B4-BE49-F238E27FC236}">
                <a16:creationId xmlns:a16="http://schemas.microsoft.com/office/drawing/2014/main" id="{77C5C305-9B57-409C-8E6B-E5D3DC121A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7063" y="5176838"/>
            <a:ext cx="547687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4" name="Line 20">
            <a:extLst>
              <a:ext uri="{FF2B5EF4-FFF2-40B4-BE49-F238E27FC236}">
                <a16:creationId xmlns:a16="http://schemas.microsoft.com/office/drawing/2014/main" id="{FB5044FD-2683-4200-A138-6DF0B2C2C2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0763" y="4721225"/>
            <a:ext cx="1635125" cy="1679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5" name="Line 21">
            <a:extLst>
              <a:ext uri="{FF2B5EF4-FFF2-40B4-BE49-F238E27FC236}">
                <a16:creationId xmlns:a16="http://schemas.microsoft.com/office/drawing/2014/main" id="{9BB9B9B3-74B6-4BB6-B055-7360391941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1875" y="5716588"/>
            <a:ext cx="2293938" cy="698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6" name="Line 22">
            <a:extLst>
              <a:ext uri="{FF2B5EF4-FFF2-40B4-BE49-F238E27FC236}">
                <a16:creationId xmlns:a16="http://schemas.microsoft.com/office/drawing/2014/main" id="{B938122B-B453-47E6-A4A4-7B960CF6A3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3150" y="4838700"/>
            <a:ext cx="1703388" cy="157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1447" name="Rectangle 23">
            <a:extLst>
              <a:ext uri="{FF2B5EF4-FFF2-40B4-BE49-F238E27FC236}">
                <a16:creationId xmlns:a16="http://schemas.microsoft.com/office/drawing/2014/main" id="{03F13E37-952B-4B66-A2D2-BEA8A89EA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135438"/>
            <a:ext cx="4102100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18110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60525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155825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651125" indent="-381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08325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565525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22725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79925" indent="-3810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+mn-lt"/>
              </a:rPr>
              <a:t>Solution: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+mn-lt"/>
              </a:rPr>
              <a:t>	Initialize </a:t>
            </a:r>
            <a:r>
              <a:rPr lang="en-US" altLang="en-US" sz="2400" i="1" dirty="0" err="1">
                <a:latin typeface="+mn-lt"/>
              </a:rPr>
              <a:t>w</a:t>
            </a:r>
            <a:r>
              <a:rPr lang="en-US" altLang="en-US" sz="2400" i="1" baseline="-25000" dirty="0" err="1">
                <a:latin typeface="+mn-lt"/>
              </a:rPr>
              <a:t>j</a:t>
            </a:r>
            <a:r>
              <a:rPr lang="en-US" altLang="en-US" sz="2400" dirty="0">
                <a:latin typeface="+mn-lt"/>
              </a:rPr>
              <a:t> to randomly selected input vectors that are far away from each other</a:t>
            </a:r>
          </a:p>
        </p:txBody>
      </p:sp>
      <p:grpSp>
        <p:nvGrpSpPr>
          <p:cNvPr id="231449" name="Group 25">
            <a:extLst>
              <a:ext uri="{FF2B5EF4-FFF2-40B4-BE49-F238E27FC236}">
                <a16:creationId xmlns:a16="http://schemas.microsoft.com/office/drawing/2014/main" id="{D4CCC94B-0661-4060-A667-136A415D5B7B}"/>
              </a:ext>
            </a:extLst>
          </p:cNvPr>
          <p:cNvGrpSpPr>
            <a:grpSpLocks/>
          </p:cNvGrpSpPr>
          <p:nvPr/>
        </p:nvGrpSpPr>
        <p:grpSpPr bwMode="auto">
          <a:xfrm>
            <a:off x="1011238" y="666750"/>
            <a:ext cx="2932112" cy="2725738"/>
            <a:chOff x="541" y="500"/>
            <a:chExt cx="1847" cy="1717"/>
          </a:xfrm>
        </p:grpSpPr>
        <p:sp>
          <p:nvSpPr>
            <p:cNvPr id="231450" name="Oval 26">
              <a:extLst>
                <a:ext uri="{FF2B5EF4-FFF2-40B4-BE49-F238E27FC236}">
                  <a16:creationId xmlns:a16="http://schemas.microsoft.com/office/drawing/2014/main" id="{2D52D2D1-E358-484F-AF6C-301E91F306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77532">
              <a:off x="1532" y="1630"/>
              <a:ext cx="133" cy="3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51" name="Oval 27">
              <a:extLst>
                <a:ext uri="{FF2B5EF4-FFF2-40B4-BE49-F238E27FC236}">
                  <a16:creationId xmlns:a16="http://schemas.microsoft.com/office/drawing/2014/main" id="{1EBAA51A-39F1-4A31-9102-DFCDA3D75E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277532">
              <a:off x="1230" y="1241"/>
              <a:ext cx="133" cy="35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52" name="Arc 28">
              <a:extLst>
                <a:ext uri="{FF2B5EF4-FFF2-40B4-BE49-F238E27FC236}">
                  <a16:creationId xmlns:a16="http://schemas.microsoft.com/office/drawing/2014/main" id="{FEAC72CD-8A9F-4537-A0E1-42244C9BF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752"/>
              <a:ext cx="1521" cy="146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53" name="Line 29">
              <a:extLst>
                <a:ext uri="{FF2B5EF4-FFF2-40B4-BE49-F238E27FC236}">
                  <a16:creationId xmlns:a16="http://schemas.microsoft.com/office/drawing/2014/main" id="{CF7DA8EA-8A3F-4984-BC26-95D2833AC7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" y="716"/>
              <a:ext cx="0" cy="14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454" name="Line 30">
              <a:extLst>
                <a:ext uri="{FF2B5EF4-FFF2-40B4-BE49-F238E27FC236}">
                  <a16:creationId xmlns:a16="http://schemas.microsoft.com/office/drawing/2014/main" id="{7FDF084D-86E4-4077-A8E6-358CA708E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" y="2202"/>
              <a:ext cx="1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455" name="Line 31">
              <a:extLst>
                <a:ext uri="{FF2B5EF4-FFF2-40B4-BE49-F238E27FC236}">
                  <a16:creationId xmlns:a16="http://schemas.microsoft.com/office/drawing/2014/main" id="{688E9FB9-E7F4-4DBF-998E-61B5FFFAC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033"/>
              <a:ext cx="876" cy="1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456" name="Line 32">
              <a:extLst>
                <a:ext uri="{FF2B5EF4-FFF2-40B4-BE49-F238E27FC236}">
                  <a16:creationId xmlns:a16="http://schemas.microsoft.com/office/drawing/2014/main" id="{ADC4F693-9B77-44D8-A4CD-21B52D1C9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1585"/>
              <a:ext cx="1341" cy="6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457" name="Line 33">
              <a:extLst>
                <a:ext uri="{FF2B5EF4-FFF2-40B4-BE49-F238E27FC236}">
                  <a16:creationId xmlns:a16="http://schemas.microsoft.com/office/drawing/2014/main" id="{10053E4D-8113-49DC-B23A-F75AF08BC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" y="1677"/>
              <a:ext cx="1376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458" name="Text Box 34">
              <a:extLst>
                <a:ext uri="{FF2B5EF4-FFF2-40B4-BE49-F238E27FC236}">
                  <a16:creationId xmlns:a16="http://schemas.microsoft.com/office/drawing/2014/main" id="{7ADA03B2-6820-499F-956A-D6BE8E284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" y="863"/>
              <a:ext cx="471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i="1"/>
                <a:t>w</a:t>
              </a:r>
              <a:r>
                <a:rPr lang="en-US" altLang="en-US" sz="1600" b="1" i="1" baseline="-25000"/>
                <a:t>1</a:t>
              </a:r>
            </a:p>
            <a:p>
              <a:pPr>
                <a:spcBef>
                  <a:spcPct val="50000"/>
                </a:spcBef>
              </a:pPr>
              <a:endParaRPr lang="en-US" altLang="en-US" sz="1600" b="1"/>
            </a:p>
          </p:txBody>
        </p:sp>
        <p:sp>
          <p:nvSpPr>
            <p:cNvPr id="231459" name="Text Box 35">
              <a:extLst>
                <a:ext uri="{FF2B5EF4-FFF2-40B4-BE49-F238E27FC236}">
                  <a16:creationId xmlns:a16="http://schemas.microsoft.com/office/drawing/2014/main" id="{58A2714F-7BE0-46DD-9CE0-8EA99E3F4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7" y="500"/>
              <a:ext cx="47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 i="1"/>
                <a:t>w</a:t>
              </a:r>
              <a:r>
                <a:rPr lang="en-US" altLang="en-US" sz="1600" b="1" i="1" baseline="-25000"/>
                <a:t>2</a:t>
              </a:r>
            </a:p>
          </p:txBody>
        </p:sp>
        <p:sp>
          <p:nvSpPr>
            <p:cNvPr id="231460" name="Line 36">
              <a:extLst>
                <a:ext uri="{FF2B5EF4-FFF2-40B4-BE49-F238E27FC236}">
                  <a16:creationId xmlns:a16="http://schemas.microsoft.com/office/drawing/2014/main" id="{5DCD7A52-BF81-48B3-AF5B-8E628C740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9" y="926"/>
              <a:ext cx="614" cy="1259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461" name="Line 37">
              <a:extLst>
                <a:ext uri="{FF2B5EF4-FFF2-40B4-BE49-F238E27FC236}">
                  <a16:creationId xmlns:a16="http://schemas.microsoft.com/office/drawing/2014/main" id="{04D73331-B3E9-4A02-B71E-472E90EFFE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1391"/>
              <a:ext cx="1263" cy="794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462" name="Line 38">
              <a:extLst>
                <a:ext uri="{FF2B5EF4-FFF2-40B4-BE49-F238E27FC236}">
                  <a16:creationId xmlns:a16="http://schemas.microsoft.com/office/drawing/2014/main" id="{D1FECB8A-FAB2-48AA-AC58-0E903A3CD7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30" y="652"/>
              <a:ext cx="55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463" name="Line 39">
              <a:extLst>
                <a:ext uri="{FF2B5EF4-FFF2-40B4-BE49-F238E27FC236}">
                  <a16:creationId xmlns:a16="http://schemas.microsoft.com/office/drawing/2014/main" id="{CF3A28E5-90BF-43AC-85BB-7C669C7C1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3" y="1077"/>
              <a:ext cx="345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464" name="Line 40">
              <a:extLst>
                <a:ext uri="{FF2B5EF4-FFF2-40B4-BE49-F238E27FC236}">
                  <a16:creationId xmlns:a16="http://schemas.microsoft.com/office/drawing/2014/main" id="{029AA801-8BE3-404C-8847-296FE517BE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" y="1150"/>
              <a:ext cx="1030" cy="10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465" name="Line 41">
              <a:extLst>
                <a:ext uri="{FF2B5EF4-FFF2-40B4-BE49-F238E27FC236}">
                  <a16:creationId xmlns:a16="http://schemas.microsoft.com/office/drawing/2014/main" id="{50E1284A-C7DE-4DC7-A743-00F25843A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2" y="1777"/>
              <a:ext cx="1445" cy="4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466" name="Line 42">
              <a:extLst>
                <a:ext uri="{FF2B5EF4-FFF2-40B4-BE49-F238E27FC236}">
                  <a16:creationId xmlns:a16="http://schemas.microsoft.com/office/drawing/2014/main" id="{AB47BA9D-DA59-4169-A722-963AA1AC7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8" y="1224"/>
              <a:ext cx="1073" cy="9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FF12EB0A-B0F9-462D-831F-37A7B7D44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9888" y="268288"/>
            <a:ext cx="8420100" cy="855662"/>
          </a:xfrm>
        </p:spPr>
        <p:txBody>
          <a:bodyPr/>
          <a:lstStyle/>
          <a:p>
            <a:r>
              <a:rPr lang="en-US" altLang="en-US" sz="3200" b="1" dirty="0"/>
              <a:t>Self-Organizing Maps (SOM</a:t>
            </a:r>
            <a:r>
              <a:rPr lang="en-US" altLang="en-US" dirty="0"/>
              <a:t>)</a:t>
            </a:r>
            <a:endParaRPr lang="en-US" altLang="en-US" sz="2800" b="1" dirty="0"/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95789FA6-EE8D-433C-985D-12A002574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1247775"/>
            <a:ext cx="7772400" cy="26749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Competitive learning (</a:t>
            </a:r>
            <a:r>
              <a:rPr lang="en-US" altLang="en-US" sz="2400" dirty="0" err="1"/>
              <a:t>Kohonen</a:t>
            </a:r>
            <a:r>
              <a:rPr lang="en-US" altLang="en-US" sz="2400" dirty="0"/>
              <a:t> 1982) is the basic idea for SOM (</a:t>
            </a:r>
            <a:r>
              <a:rPr lang="en-US" altLang="en-US" sz="2400" dirty="0" err="1"/>
              <a:t>Kohonen</a:t>
            </a:r>
            <a:r>
              <a:rPr lang="en-US" altLang="en-US" sz="2400" dirty="0"/>
              <a:t> 1989)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In competitive learning,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the network is trained to organize input vector space into subspaces/classes/clusters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each output node corresponds to one class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the output nodes are not ordered: </a:t>
            </a:r>
            <a:r>
              <a:rPr lang="en-US" altLang="en-US" sz="2200" b="1" i="1" dirty="0"/>
              <a:t>random map</a:t>
            </a:r>
          </a:p>
        </p:txBody>
      </p:sp>
      <p:sp>
        <p:nvSpPr>
          <p:cNvPr id="232452" name="Arc 4">
            <a:extLst>
              <a:ext uri="{FF2B5EF4-FFF2-40B4-BE49-F238E27FC236}">
                <a16:creationId xmlns:a16="http://schemas.microsoft.com/office/drawing/2014/main" id="{A997C896-E3F6-4AE4-90C0-F3BA39626BC8}"/>
              </a:ext>
            </a:extLst>
          </p:cNvPr>
          <p:cNvSpPr>
            <a:spLocks/>
          </p:cNvSpPr>
          <p:nvPr/>
        </p:nvSpPr>
        <p:spPr bwMode="auto">
          <a:xfrm>
            <a:off x="1323975" y="4156075"/>
            <a:ext cx="2414588" cy="23193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3" name="Line 5">
            <a:extLst>
              <a:ext uri="{FF2B5EF4-FFF2-40B4-BE49-F238E27FC236}">
                <a16:creationId xmlns:a16="http://schemas.microsoft.com/office/drawing/2014/main" id="{0EAAECC8-D2BC-4EB1-8E03-4DBDCD79B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8263" y="4098925"/>
            <a:ext cx="0" cy="234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54" name="Text Box 6">
            <a:extLst>
              <a:ext uri="{FF2B5EF4-FFF2-40B4-BE49-F238E27FC236}">
                <a16:creationId xmlns:a16="http://schemas.microsoft.com/office/drawing/2014/main" id="{1191C741-08DB-4A44-B4A7-5BD5F1682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5426075"/>
            <a:ext cx="747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/>
              <a:t>w_3</a:t>
            </a:r>
          </a:p>
        </p:txBody>
      </p:sp>
      <p:sp>
        <p:nvSpPr>
          <p:cNvPr id="232455" name="Text Box 7">
            <a:extLst>
              <a:ext uri="{FF2B5EF4-FFF2-40B4-BE49-F238E27FC236}">
                <a16:creationId xmlns:a16="http://schemas.microsoft.com/office/drawing/2014/main" id="{574D6A67-0633-421D-A567-475A1812F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4799013"/>
            <a:ext cx="7477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/>
              <a:t>w_2</a:t>
            </a:r>
          </a:p>
        </p:txBody>
      </p:sp>
      <p:sp>
        <p:nvSpPr>
          <p:cNvPr id="232456" name="Line 8">
            <a:extLst>
              <a:ext uri="{FF2B5EF4-FFF2-40B4-BE49-F238E27FC236}">
                <a16:creationId xmlns:a16="http://schemas.microsoft.com/office/drawing/2014/main" id="{4FF8EB96-C708-43C8-8A58-B8F046FE0B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4233863"/>
            <a:ext cx="422275" cy="2197100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57" name="Line 9">
            <a:extLst>
              <a:ext uri="{FF2B5EF4-FFF2-40B4-BE49-F238E27FC236}">
                <a16:creationId xmlns:a16="http://schemas.microsoft.com/office/drawing/2014/main" id="{4E505AFE-BC1C-4420-B3F6-E17D274C36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5250" y="4751388"/>
            <a:ext cx="1570038" cy="1679575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58" name="Line 10">
            <a:extLst>
              <a:ext uri="{FF2B5EF4-FFF2-40B4-BE49-F238E27FC236}">
                <a16:creationId xmlns:a16="http://schemas.microsoft.com/office/drawing/2014/main" id="{35F37E70-1DDE-4272-A142-4CA146B6C2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7225" y="3892550"/>
            <a:ext cx="803275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59" name="Line 11">
            <a:extLst>
              <a:ext uri="{FF2B5EF4-FFF2-40B4-BE49-F238E27FC236}">
                <a16:creationId xmlns:a16="http://schemas.microsoft.com/office/drawing/2014/main" id="{FD286A68-3E3A-4CBF-9BB6-B87600E8D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2550" y="6457950"/>
            <a:ext cx="2401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60" name="Line 12">
            <a:extLst>
              <a:ext uri="{FF2B5EF4-FFF2-40B4-BE49-F238E27FC236}">
                <a16:creationId xmlns:a16="http://schemas.microsoft.com/office/drawing/2014/main" id="{02430017-FDBB-4CA6-B073-1BB9801445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60488" y="5646738"/>
            <a:ext cx="2211387" cy="808037"/>
          </a:xfrm>
          <a:prstGeom prst="line">
            <a:avLst/>
          </a:prstGeom>
          <a:noFill/>
          <a:ln w="38100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61" name="Text Box 13">
            <a:extLst>
              <a:ext uri="{FF2B5EF4-FFF2-40B4-BE49-F238E27FC236}">
                <a16:creationId xmlns:a16="http://schemas.microsoft.com/office/drawing/2014/main" id="{2014BA10-825C-4CE6-AF4D-8FD117E85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3736975"/>
            <a:ext cx="1439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/>
              <a:t>cluster_1</a:t>
            </a:r>
          </a:p>
        </p:txBody>
      </p:sp>
      <p:sp>
        <p:nvSpPr>
          <p:cNvPr id="232462" name="Text Box 14">
            <a:extLst>
              <a:ext uri="{FF2B5EF4-FFF2-40B4-BE49-F238E27FC236}">
                <a16:creationId xmlns:a16="http://schemas.microsoft.com/office/drawing/2014/main" id="{7DE8BBE8-3C09-4E3C-8BC8-20BBD005A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550227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/>
              <a:t>cluster_3</a:t>
            </a:r>
          </a:p>
        </p:txBody>
      </p:sp>
      <p:sp>
        <p:nvSpPr>
          <p:cNvPr id="232463" name="Text Box 15">
            <a:extLst>
              <a:ext uri="{FF2B5EF4-FFF2-40B4-BE49-F238E27FC236}">
                <a16:creationId xmlns:a16="http://schemas.microsoft.com/office/drawing/2014/main" id="{6A4F9831-B0B4-44D8-B4A7-7DF704FDA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0" y="4329113"/>
            <a:ext cx="1439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dirty="0"/>
              <a:t>cluster_2</a:t>
            </a:r>
          </a:p>
        </p:txBody>
      </p:sp>
      <p:sp>
        <p:nvSpPr>
          <p:cNvPr id="232464" name="Line 16">
            <a:extLst>
              <a:ext uri="{FF2B5EF4-FFF2-40B4-BE49-F238E27FC236}">
                <a16:creationId xmlns:a16="http://schemas.microsoft.com/office/drawing/2014/main" id="{903B885C-C3D1-4C46-BF4E-5E4B1FE15F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0538" y="4546600"/>
            <a:ext cx="860425" cy="176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65" name="Line 17">
            <a:extLst>
              <a:ext uri="{FF2B5EF4-FFF2-40B4-BE49-F238E27FC236}">
                <a16:creationId xmlns:a16="http://schemas.microsoft.com/office/drawing/2014/main" id="{E50F1D0B-1EEC-451D-9965-F2FA4850E5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43313" y="5691188"/>
            <a:ext cx="3810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66" name="Text Box 18">
            <a:extLst>
              <a:ext uri="{FF2B5EF4-FFF2-40B4-BE49-F238E27FC236}">
                <a16:creationId xmlns:a16="http://schemas.microsoft.com/office/drawing/2014/main" id="{CA3BBA1A-4EC8-447D-9F34-5CFC4A806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525" y="6029325"/>
            <a:ext cx="747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/>
              <a:t>w_1</a:t>
            </a:r>
          </a:p>
        </p:txBody>
      </p:sp>
      <p:sp>
        <p:nvSpPr>
          <p:cNvPr id="232467" name="Text Box 19">
            <a:extLst>
              <a:ext uri="{FF2B5EF4-FFF2-40B4-BE49-F238E27FC236}">
                <a16:creationId xmlns:a16="http://schemas.microsoft.com/office/drawing/2014/main" id="{3B9EFC46-42C2-46DD-A911-10100576B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3" y="3886200"/>
            <a:ext cx="343693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The topological order of  the three clusters is 1, 2, 3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The order of their maps at output nodes are 2, 3, 1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The map does not preserve the topological order of the training vectors</a:t>
            </a:r>
          </a:p>
        </p:txBody>
      </p:sp>
      <p:sp>
        <p:nvSpPr>
          <p:cNvPr id="232468" name="Oval 20">
            <a:extLst>
              <a:ext uri="{FF2B5EF4-FFF2-40B4-BE49-F238E27FC236}">
                <a16:creationId xmlns:a16="http://schemas.microsoft.com/office/drawing/2014/main" id="{B843639B-C65A-4A59-B376-8A170AA6D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2663" y="5529263"/>
            <a:ext cx="49212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9" name="Oval 21">
            <a:extLst>
              <a:ext uri="{FF2B5EF4-FFF2-40B4-BE49-F238E27FC236}">
                <a16:creationId xmlns:a16="http://schemas.microsoft.com/office/drawing/2014/main" id="{A845EF2C-0282-46A2-B080-9F2228437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2513" y="5654675"/>
            <a:ext cx="49212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70" name="Oval 22">
            <a:extLst>
              <a:ext uri="{FF2B5EF4-FFF2-40B4-BE49-F238E27FC236}">
                <a16:creationId xmlns:a16="http://schemas.microsoft.com/office/drawing/2014/main" id="{B9BBD95B-4FA7-4DCF-A5C6-C8631DA7B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5753100"/>
            <a:ext cx="49213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71" name="Oval 23">
            <a:extLst>
              <a:ext uri="{FF2B5EF4-FFF2-40B4-BE49-F238E27FC236}">
                <a16:creationId xmlns:a16="http://schemas.microsoft.com/office/drawing/2014/main" id="{30567100-3CC4-4F23-97F0-C0FB6F168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4684713"/>
            <a:ext cx="49213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72" name="Oval 24">
            <a:extLst>
              <a:ext uri="{FF2B5EF4-FFF2-40B4-BE49-F238E27FC236}">
                <a16:creationId xmlns:a16="http://schemas.microsoft.com/office/drawing/2014/main" id="{6CB6D652-B115-4B69-9302-2C36E6660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4775200"/>
            <a:ext cx="49213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73" name="Oval 25">
            <a:extLst>
              <a:ext uri="{FF2B5EF4-FFF2-40B4-BE49-F238E27FC236}">
                <a16:creationId xmlns:a16="http://schemas.microsoft.com/office/drawing/2014/main" id="{54E5DBB5-80F9-4172-8BBC-3045AE6D8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4176713"/>
            <a:ext cx="49213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74" name="Oval 26">
            <a:extLst>
              <a:ext uri="{FF2B5EF4-FFF2-40B4-BE49-F238E27FC236}">
                <a16:creationId xmlns:a16="http://schemas.microsoft.com/office/drawing/2014/main" id="{0913F282-FB55-47F5-805B-A03702B10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7338" y="4643438"/>
            <a:ext cx="49212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75" name="Oval 27">
            <a:extLst>
              <a:ext uri="{FF2B5EF4-FFF2-40B4-BE49-F238E27FC236}">
                <a16:creationId xmlns:a16="http://schemas.microsoft.com/office/drawing/2014/main" id="{B4E06E5F-6B19-43F6-8372-3B86DA399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213" y="4217988"/>
            <a:ext cx="49212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76" name="Oval 28">
            <a:extLst>
              <a:ext uri="{FF2B5EF4-FFF2-40B4-BE49-F238E27FC236}">
                <a16:creationId xmlns:a16="http://schemas.microsoft.com/office/drawing/2014/main" id="{F07DA891-9CA8-4303-9D06-AE8E6CC9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4194175"/>
            <a:ext cx="49212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33474" name="Rectangle 2">
                <a:extLst>
                  <a:ext uri="{FF2B5EF4-FFF2-40B4-BE49-F238E27FC236}">
                    <a16:creationId xmlns:a16="http://schemas.microsoft.com/office/drawing/2014/main" id="{8401A941-C5CD-460E-B7A7-6E09F934294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71513" y="738188"/>
                <a:ext cx="7813675" cy="5292725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b="1" i="1" dirty="0"/>
                  <a:t>Topographic map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/>
                  <a:t>a mapping that preserves neighborhood relations between input vectors, (topology preserving or feature preserving).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/>
                  <a:t>if                are two neighboring input vectors ( by some distance metrics), 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sz="2200" dirty="0"/>
                  <a:t>their corresponding winning output nodes (classes), </a:t>
                </a:r>
                <a:r>
                  <a:rPr lang="en-US" altLang="en-US" sz="2200" dirty="0" err="1"/>
                  <a:t>i</a:t>
                </a:r>
                <a:r>
                  <a:rPr lang="en-US" altLang="en-US" sz="2200" dirty="0"/>
                  <a:t> and j must also be close to each other in some fashion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/>
                  <a:t>one dimensional: line or ring, node </a:t>
                </a:r>
                <a:r>
                  <a:rPr lang="en-US" altLang="en-US" sz="2400" i="1" dirty="0" err="1"/>
                  <a:t>i</a:t>
                </a:r>
                <a:r>
                  <a:rPr lang="en-US" altLang="en-US" sz="2400" i="1" dirty="0"/>
                  <a:t> </a:t>
                </a:r>
                <a:r>
                  <a:rPr lang="en-US" altLang="en-US" sz="2400" dirty="0"/>
                  <a:t>has the  neighbors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altLang="en-US" sz="2400" dirty="0"/>
                  <a:t>  or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/>
                  <a:t>two dimensional: grid. </a:t>
                </a: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/>
                  <a:t>		rectangular: node(</a:t>
                </a:r>
                <a:r>
                  <a:rPr lang="en-US" altLang="en-US" sz="2400" dirty="0" err="1"/>
                  <a:t>i</a:t>
                </a:r>
                <a:r>
                  <a:rPr lang="en-US" altLang="en-US" sz="2400" dirty="0"/>
                  <a:t>, j) has neighbors:</a:t>
                </a: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endParaRPr lang="en-US" altLang="en-US" sz="2400" dirty="0"/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/>
                  <a:t>		hexagonal: 6 neighbors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sz="2800" dirty="0"/>
              </a:p>
              <a:p>
                <a:pPr lvl="1">
                  <a:lnSpc>
                    <a:spcPct val="90000"/>
                  </a:lnSpc>
                </a:pPr>
                <a:endParaRPr lang="en-US" altLang="en-US" sz="2400" dirty="0"/>
              </a:p>
            </p:txBody>
          </p:sp>
        </mc:Choice>
        <mc:Fallback>
          <p:sp>
            <p:nvSpPr>
              <p:cNvPr id="233474" name="Rectangle 2">
                <a:extLst>
                  <a:ext uri="{FF2B5EF4-FFF2-40B4-BE49-F238E27FC236}">
                    <a16:creationId xmlns:a16="http://schemas.microsoft.com/office/drawing/2014/main" id="{8401A941-C5CD-460E-B7A7-6E09F9342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1513" y="738188"/>
                <a:ext cx="7813675" cy="5292725"/>
              </a:xfrm>
              <a:blipFill>
                <a:blip r:embed="rId2"/>
                <a:stretch>
                  <a:fillRect l="-1248" t="-2074" b="-8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475" name="Object 3">
                <a:extLst>
                  <a:ext uri="{FF2B5EF4-FFF2-40B4-BE49-F238E27FC236}">
                    <a16:creationId xmlns:a16="http://schemas.microsoft.com/office/drawing/2014/main" id="{590B90B9-6117-45C7-905A-C82AE7446341}"/>
                  </a:ext>
                </a:extLst>
              </p:cNvPr>
              <p:cNvSpPr txBox="1"/>
              <p:nvPr/>
            </p:nvSpPr>
            <p:spPr bwMode="auto">
              <a:xfrm>
                <a:off x="1752600" y="2209800"/>
                <a:ext cx="1722437" cy="1042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3475" name="Object 3">
                <a:extLst>
                  <a:ext uri="{FF2B5EF4-FFF2-40B4-BE49-F238E27FC236}">
                    <a16:creationId xmlns:a16="http://schemas.microsoft.com/office/drawing/2014/main" id="{590B90B9-6117-45C7-905A-C82AE7446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2209800"/>
                <a:ext cx="1722437" cy="1042987"/>
              </a:xfrm>
              <a:prstGeom prst="rect">
                <a:avLst/>
              </a:prstGeom>
              <a:blipFill>
                <a:blip r:embed="rId3"/>
                <a:stretch>
                  <a:fillRect l="-10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476" name="Object 4">
                <a:extLst>
                  <a:ext uri="{FF2B5EF4-FFF2-40B4-BE49-F238E27FC236}">
                    <a16:creationId xmlns:a16="http://schemas.microsoft.com/office/drawing/2014/main" id="{A0429C3B-B906-4B4E-AE47-FF4A7179CD4A}"/>
                  </a:ext>
                </a:extLst>
              </p:cNvPr>
              <p:cNvSpPr txBox="1"/>
              <p:nvPr/>
            </p:nvSpPr>
            <p:spPr bwMode="auto">
              <a:xfrm>
                <a:off x="7708900" y="3709988"/>
                <a:ext cx="501650" cy="3190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±1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3476" name="Object 4">
                <a:extLst>
                  <a:ext uri="{FF2B5EF4-FFF2-40B4-BE49-F238E27FC236}">
                    <a16:creationId xmlns:a16="http://schemas.microsoft.com/office/drawing/2014/main" id="{A0429C3B-B906-4B4E-AE47-FF4A7179C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08900" y="3709988"/>
                <a:ext cx="501650" cy="3190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477" name="Object 5">
                <a:extLst>
                  <a:ext uri="{FF2B5EF4-FFF2-40B4-BE49-F238E27FC236}">
                    <a16:creationId xmlns:a16="http://schemas.microsoft.com/office/drawing/2014/main" id="{87EB8F93-1FDF-413F-A0BA-B7B1296C3A03}"/>
                  </a:ext>
                </a:extLst>
              </p:cNvPr>
              <p:cNvSpPr txBox="1"/>
              <p:nvPr/>
            </p:nvSpPr>
            <p:spPr bwMode="auto">
              <a:xfrm>
                <a:off x="1782763" y="5486399"/>
                <a:ext cx="7208837" cy="1514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±1), (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±1,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), (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additional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±1,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±1))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3477" name="Object 5">
                <a:extLst>
                  <a:ext uri="{FF2B5EF4-FFF2-40B4-BE49-F238E27FC236}">
                    <a16:creationId xmlns:a16="http://schemas.microsoft.com/office/drawing/2014/main" id="{87EB8F93-1FDF-413F-A0BA-B7B1296C3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2763" y="5486399"/>
                <a:ext cx="7208837" cy="1514475"/>
              </a:xfrm>
              <a:prstGeom prst="rect">
                <a:avLst/>
              </a:prstGeom>
              <a:blipFill>
                <a:blip r:embed="rId5"/>
                <a:stretch>
                  <a:fillRect l="-67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478" name="Object 6">
                <a:extLst>
                  <a:ext uri="{FF2B5EF4-FFF2-40B4-BE49-F238E27FC236}">
                    <a16:creationId xmlns:a16="http://schemas.microsoft.com/office/drawing/2014/main" id="{399F6168-E0CD-46AA-95C2-78808FE2D577}"/>
                  </a:ext>
                </a:extLst>
              </p:cNvPr>
              <p:cNvSpPr txBox="1"/>
              <p:nvPr/>
            </p:nvSpPr>
            <p:spPr bwMode="auto">
              <a:xfrm>
                <a:off x="4434680" y="4267200"/>
                <a:ext cx="2651919" cy="6858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±1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mod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3478" name="Object 6">
                <a:extLst>
                  <a:ext uri="{FF2B5EF4-FFF2-40B4-BE49-F238E27FC236}">
                    <a16:creationId xmlns:a16="http://schemas.microsoft.com/office/drawing/2014/main" id="{399F6168-E0CD-46AA-95C2-78808FE2D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4680" y="4267200"/>
                <a:ext cx="2651919" cy="685801"/>
              </a:xfrm>
              <a:prstGeom prst="rect">
                <a:avLst/>
              </a:prstGeom>
              <a:blipFill>
                <a:blip r:embed="rId6"/>
                <a:stretch>
                  <a:fillRect l="-18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958B9FBB-9AD1-4B8F-AA1D-FDCE70561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23850"/>
            <a:ext cx="7772400" cy="533400"/>
          </a:xfrm>
        </p:spPr>
        <p:txBody>
          <a:bodyPr/>
          <a:lstStyle/>
          <a:p>
            <a:r>
              <a:rPr lang="en-US" altLang="en-US" sz="3200" b="1"/>
              <a:t>SOM Architecture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0655FDA8-F504-497B-87F8-EEE3DB000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57250"/>
            <a:ext cx="8382000" cy="5484813"/>
          </a:xfrm>
        </p:spPr>
        <p:txBody>
          <a:bodyPr/>
          <a:lstStyle/>
          <a:p>
            <a:r>
              <a:rPr lang="en-US" altLang="en-US" sz="2600" dirty="0"/>
              <a:t>Two layer network:</a:t>
            </a:r>
          </a:p>
          <a:p>
            <a:pPr lvl="1"/>
            <a:r>
              <a:rPr lang="en-US" altLang="en-US" sz="2400" dirty="0"/>
              <a:t>Output layer: </a:t>
            </a:r>
          </a:p>
          <a:p>
            <a:pPr lvl="2"/>
            <a:r>
              <a:rPr lang="en-US" altLang="en-US" dirty="0"/>
              <a:t>Each node represents a class (of inputs)</a:t>
            </a:r>
          </a:p>
          <a:p>
            <a:pPr lvl="2">
              <a:spcAft>
                <a:spcPct val="15000"/>
              </a:spcAft>
            </a:pPr>
            <a:r>
              <a:rPr lang="en-US" altLang="en-US" dirty="0"/>
              <a:t> </a:t>
            </a:r>
          </a:p>
          <a:p>
            <a:pPr lvl="2"/>
            <a:r>
              <a:rPr lang="en-US" altLang="en-US" dirty="0"/>
              <a:t>Neighborhood relation is defined over these nodes </a:t>
            </a:r>
          </a:p>
          <a:p>
            <a:pPr lvl="3"/>
            <a:r>
              <a:rPr lang="en-US" altLang="en-US" sz="2200" i="1" dirty="0"/>
              <a:t>N</a:t>
            </a:r>
            <a:r>
              <a:rPr lang="en-US" altLang="en-US" sz="2200" i="1" baseline="-25000" dirty="0"/>
              <a:t>j</a:t>
            </a:r>
            <a:r>
              <a:rPr lang="en-US" altLang="en-US" sz="2200" dirty="0"/>
              <a:t>(</a:t>
            </a:r>
            <a:r>
              <a:rPr lang="en-US" altLang="en-US" sz="2200" i="1" dirty="0"/>
              <a:t>t</a:t>
            </a:r>
            <a:r>
              <a:rPr lang="en-US" altLang="en-US" sz="2200" dirty="0"/>
              <a:t>): set of nodes within distance </a:t>
            </a:r>
            <a:r>
              <a:rPr lang="en-US" altLang="en-US" sz="2200" i="1" dirty="0"/>
              <a:t>D</a:t>
            </a:r>
            <a:r>
              <a:rPr lang="en-US" altLang="en-US" sz="2200" dirty="0"/>
              <a:t>(</a:t>
            </a:r>
            <a:r>
              <a:rPr lang="en-US" altLang="en-US" sz="2200" i="1" dirty="0"/>
              <a:t>t</a:t>
            </a:r>
            <a:r>
              <a:rPr lang="en-US" altLang="en-US" sz="2200" dirty="0"/>
              <a:t>) to node </a:t>
            </a:r>
            <a:r>
              <a:rPr lang="en-US" altLang="en-US" sz="2200" i="1" dirty="0"/>
              <a:t>j</a:t>
            </a:r>
            <a:r>
              <a:rPr lang="en-US" altLang="en-US" sz="2200" dirty="0"/>
              <a:t>.</a:t>
            </a:r>
          </a:p>
          <a:p>
            <a:pPr lvl="2"/>
            <a:r>
              <a:rPr lang="en-US" altLang="en-US" dirty="0"/>
              <a:t>Each node cooperates with all its neighbors and competes with all other output nodes.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24" name="Object 4">
                <a:extLst>
                  <a:ext uri="{FF2B5EF4-FFF2-40B4-BE49-F238E27FC236}">
                    <a16:creationId xmlns:a16="http://schemas.microsoft.com/office/drawing/2014/main" id="{D5F2AE44-FFAF-44C0-8CE5-85AFA8DBA45C}"/>
                  </a:ext>
                </a:extLst>
              </p:cNvPr>
              <p:cNvSpPr txBox="1"/>
              <p:nvPr/>
            </p:nvSpPr>
            <p:spPr bwMode="auto">
              <a:xfrm>
                <a:off x="1371600" y="2057400"/>
                <a:ext cx="6019800" cy="12191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Node</m:t>
                      </m:r>
                      <m:r>
                        <m:rPr>
                          <m:nor/>
                        </m:rPr>
                        <a:rPr lang="en-US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function</m:t>
                      </m:r>
                      <m:r>
                        <m:rPr>
                          <m:nor/>
                        </m:rPr>
                        <a:rPr lang="en-US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5524" name="Object 4">
                <a:extLst>
                  <a:ext uri="{FF2B5EF4-FFF2-40B4-BE49-F238E27FC236}">
                    <a16:creationId xmlns:a16="http://schemas.microsoft.com/office/drawing/2014/main" id="{D5F2AE44-FFAF-44C0-8CE5-85AFA8DBA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2057400"/>
                <a:ext cx="6019800" cy="1219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6786-6070-4096-9218-BB16FD38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Topographic Map -</a:t>
            </a:r>
            <a:br>
              <a:rPr lang="en-US" dirty="0"/>
            </a:br>
            <a:r>
              <a:rPr lang="en-US" dirty="0"/>
              <a:t>Lattice Structure of SOM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CF3C6-0699-4482-8336-814E4D0BA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AC543-885F-45A3-BB80-45B5C9CB57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FF0376-32FE-4F7C-A1A4-AA74D2193542}" type="slidenum">
              <a:rPr lang="en-US" altLang="en-US" smtClean="0"/>
              <a:pPr/>
              <a:t>18</a:t>
            </a:fld>
            <a:endParaRPr lang="en-US" altLang="en-US"/>
          </a:p>
        </p:txBody>
      </p:sp>
      <p:pic>
        <p:nvPicPr>
          <p:cNvPr id="28674" name="Picture 2" descr="Lattice Structure of SOM where N is the link distance from the black node.  ">
            <a:extLst>
              <a:ext uri="{FF2B5EF4-FFF2-40B4-BE49-F238E27FC236}">
                <a16:creationId xmlns:a16="http://schemas.microsoft.com/office/drawing/2014/main" id="{E65E8973-0F29-4A83-A094-C14E1926C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629210"/>
            <a:ext cx="2895600" cy="438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43EDDB-0DFF-4C89-8B9E-157C18468C0F}"/>
              </a:ext>
            </a:extLst>
          </p:cNvPr>
          <p:cNvSpPr txBox="1"/>
          <p:nvPr/>
        </p:nvSpPr>
        <p:spPr>
          <a:xfrm>
            <a:off x="435429" y="3373375"/>
            <a:ext cx="2460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 represents the link distance</a:t>
            </a:r>
          </a:p>
        </p:txBody>
      </p:sp>
    </p:spTree>
    <p:extLst>
      <p:ext uri="{BB962C8B-B14F-4D97-AF65-F5344CB8AC3E}">
        <p14:creationId xmlns:p14="http://schemas.microsoft.com/office/powerpoint/2010/main" val="1361124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297E4C88-5E8B-450A-BCEC-8AE3453FF9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r>
              <a:rPr lang="en-US" altLang="en-US" sz="2600"/>
              <a:t>Biological motivation</a:t>
            </a:r>
          </a:p>
          <a:p>
            <a:pPr lvl="1"/>
            <a:r>
              <a:rPr lang="en-US" altLang="en-US" sz="2400"/>
              <a:t>Mapping two dimensional continuous inputs from sensory organ (eyes, ears, skin, etc) to two dimensional discrete outputs in the nerve system.</a:t>
            </a:r>
          </a:p>
          <a:p>
            <a:pPr lvl="2"/>
            <a:r>
              <a:rPr lang="en-US" altLang="en-US" sz="2200"/>
              <a:t>Retinotopic map: from eye (retina) to the visual cortex.</a:t>
            </a:r>
          </a:p>
          <a:p>
            <a:pPr lvl="2"/>
            <a:r>
              <a:rPr lang="en-US" altLang="en-US" sz="2200"/>
              <a:t>Tonotopic map: from the ear to the auditory cortex</a:t>
            </a:r>
          </a:p>
          <a:p>
            <a:pPr lvl="1"/>
            <a:r>
              <a:rPr lang="en-US" altLang="en-US" sz="2400"/>
              <a:t>These maps preserve topographic orders of input.</a:t>
            </a:r>
          </a:p>
          <a:p>
            <a:pPr lvl="1"/>
            <a:r>
              <a:rPr lang="en-US" altLang="en-US" sz="2400"/>
              <a:t>Biological evidence shows that the connections in these maps are not entirely “pre-programmed” or “pre-wired” at birth. </a:t>
            </a:r>
            <a:r>
              <a:rPr lang="en-US" altLang="en-US" sz="2400" b="1"/>
              <a:t>Learning must occur</a:t>
            </a:r>
            <a:r>
              <a:rPr lang="en-US" altLang="en-US" sz="2400"/>
              <a:t> after the birth to create the necessary connections for appropriate topographic mapping.</a:t>
            </a:r>
          </a:p>
          <a:p>
            <a:pPr lvl="1"/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4E5C-0234-4C05-B98E-67AB8F72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Content (1)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CB0EE59B-BCC8-442B-B50E-D475B80D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648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>
                <a:effectLst/>
              </a:rPr>
              <a:t>1. Artificial Intelligence, Machine Learnig, Connectionist paradigm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C000"/>
                </a:solidFill>
                <a:effectLst/>
              </a:rPr>
              <a:t>2. McCulloch &amp; Pitts neuron model. Perceptron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C000"/>
                </a:solidFill>
                <a:effectLst/>
              </a:rPr>
              <a:t>3. Adaptive Linear Neurons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C000"/>
                </a:solidFill>
                <a:effectLst/>
              </a:rPr>
              <a:t>4. Feed-Forward Neural Networks, Backpropagation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C000"/>
                </a:solidFill>
                <a:effectLst/>
              </a:rPr>
              <a:t>5. Deep Learning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C000"/>
                </a:solidFill>
                <a:effectLst/>
              </a:rPr>
              <a:t>6. Keras Framework. MNIST and CIFAR 10.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tx1"/>
                </a:solidFill>
                <a:effectLst/>
              </a:rPr>
              <a:t>7. Competitive Learning. Kohonen Self-Organizing Networks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2BD19-41CC-4170-8CFC-B3E5595DB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C337E-2530-4C6E-AE0E-DBFD60D3F4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0204FB-DE64-4991-A3F5-E71F9B2FCD58}" type="slidenum">
              <a:rPr lang="en-US" altLang="en-US">
                <a:solidFill>
                  <a:srgbClr val="FFCC00"/>
                </a:solidFill>
              </a:rPr>
              <a:pPr/>
              <a:t>2</a:t>
            </a:fld>
            <a:endParaRPr lang="en-US" altLang="en-US">
              <a:solidFill>
                <a:srgbClr val="FFCC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546" name="Object 2">
            <a:extLst>
              <a:ext uri="{FF2B5EF4-FFF2-40B4-BE49-F238E27FC236}">
                <a16:creationId xmlns:a16="http://schemas.microsoft.com/office/drawing/2014/main" id="{65870891-48B5-4B46-966E-4E14341641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7438" y="352425"/>
          <a:ext cx="6956425" cy="614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Bitmap Image" r:id="rId3" imgW="5038095" imgH="4447619" progId="Paint.Picture">
                  <p:embed/>
                </p:oleObj>
              </mc:Choice>
              <mc:Fallback>
                <p:oleObj name="Bitmap Image" r:id="rId3" imgW="5038095" imgH="4447619" progId="Paint.Picture">
                  <p:embed/>
                  <p:pic>
                    <p:nvPicPr>
                      <p:cNvPr id="236546" name="Object 2">
                        <a:extLst>
                          <a:ext uri="{FF2B5EF4-FFF2-40B4-BE49-F238E27FC236}">
                            <a16:creationId xmlns:a16="http://schemas.microsoft.com/office/drawing/2014/main" id="{65870891-48B5-4B46-966E-4E14341641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7438" y="352425"/>
                        <a:ext cx="6956425" cy="614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>
            <a:extLst>
              <a:ext uri="{FF2B5EF4-FFF2-40B4-BE49-F238E27FC236}">
                <a16:creationId xmlns:a16="http://schemas.microsoft.com/office/drawing/2014/main" id="{7ED92438-4D46-463E-8808-962A20853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5263"/>
            <a:ext cx="7772400" cy="533400"/>
          </a:xfrm>
        </p:spPr>
        <p:txBody>
          <a:bodyPr/>
          <a:lstStyle/>
          <a:p>
            <a:r>
              <a:rPr lang="en-US" altLang="en-US" sz="3200" b="1"/>
              <a:t>Notes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0A81E826-B25D-45C7-AC6B-A255198AC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47713"/>
            <a:ext cx="8077200" cy="5538787"/>
          </a:xfrm>
        </p:spPr>
        <p:txBody>
          <a:bodyPr/>
          <a:lstStyle/>
          <a:p>
            <a:pPr marL="339725" indent="-339725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Initial weights: small random value from (-e, e)</a:t>
            </a:r>
          </a:p>
          <a:p>
            <a:pPr marL="339725" indent="-339725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Reduction of    : </a:t>
            </a:r>
          </a:p>
          <a:p>
            <a:pPr marL="571500" lvl="1" indent="0">
              <a:lnSpc>
                <a:spcPct val="90000"/>
              </a:lnSpc>
              <a:buFontTx/>
              <a:buNone/>
            </a:pPr>
            <a:r>
              <a:rPr lang="en-US" altLang="en-US" sz="2400" dirty="0"/>
              <a:t>Linear:     </a:t>
            </a:r>
          </a:p>
          <a:p>
            <a:pPr marL="571500" lvl="1" indent="0">
              <a:lnSpc>
                <a:spcPct val="90000"/>
              </a:lnSpc>
              <a:buFontTx/>
              <a:buNone/>
            </a:pPr>
            <a:r>
              <a:rPr lang="en-US" altLang="en-US" sz="2400" dirty="0"/>
              <a:t>Geometric:</a:t>
            </a:r>
          </a:p>
          <a:p>
            <a:pPr marL="339725" indent="-339725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Reduction of  </a:t>
            </a:r>
            <a:r>
              <a:rPr lang="en-US" altLang="en-US" sz="2400" i="1" dirty="0"/>
              <a:t>D</a:t>
            </a:r>
            <a:r>
              <a:rPr lang="en-US" altLang="en-US" sz="2400" dirty="0"/>
              <a:t>:</a:t>
            </a:r>
          </a:p>
          <a:p>
            <a:pPr marL="571500" lvl="1" indent="0">
              <a:lnSpc>
                <a:spcPct val="90000"/>
              </a:lnSpc>
              <a:buFontTx/>
              <a:buNone/>
            </a:pPr>
            <a:r>
              <a:rPr lang="en-US" altLang="en-US" sz="2400" dirty="0"/>
              <a:t>should be much slower than     reduction.</a:t>
            </a:r>
          </a:p>
          <a:p>
            <a:pPr marL="571500" lvl="1" indent="0">
              <a:lnSpc>
                <a:spcPct val="90000"/>
              </a:lnSpc>
              <a:buFontTx/>
              <a:buNone/>
            </a:pPr>
            <a:r>
              <a:rPr lang="en-US" altLang="en-US" sz="2400" i="1" dirty="0"/>
              <a:t>D</a:t>
            </a:r>
            <a:r>
              <a:rPr lang="en-US" altLang="en-US" sz="2400" dirty="0"/>
              <a:t> can be a constant through out the learning.</a:t>
            </a:r>
          </a:p>
          <a:p>
            <a:pPr marL="339725" indent="-339725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Effect of learning</a:t>
            </a:r>
          </a:p>
          <a:p>
            <a:pPr marL="571500" lvl="1" indent="0">
              <a:lnSpc>
                <a:spcPct val="90000"/>
              </a:lnSpc>
              <a:buFontTx/>
              <a:buNone/>
            </a:pPr>
            <a:r>
              <a:rPr lang="en-US" altLang="en-US" sz="2400" dirty="0"/>
              <a:t>For each input </a:t>
            </a:r>
            <a:r>
              <a:rPr lang="en-US" altLang="en-US" sz="2400" b="1" i="1" dirty="0" err="1"/>
              <a:t>i</a:t>
            </a:r>
            <a:r>
              <a:rPr lang="en-US" altLang="en-US" sz="2400" dirty="0"/>
              <a:t>, not only the weight vector of winner </a:t>
            </a:r>
            <a:endParaRPr lang="en-US" altLang="en-US" sz="2400" b="1" i="1" dirty="0"/>
          </a:p>
          <a:p>
            <a:pPr marL="571500" lvl="1" indent="0">
              <a:lnSpc>
                <a:spcPct val="90000"/>
              </a:lnSpc>
              <a:buFontTx/>
              <a:buNone/>
            </a:pPr>
            <a:r>
              <a:rPr lang="en-US" altLang="en-US" sz="2400" dirty="0"/>
              <a:t>is pulled closer to </a:t>
            </a:r>
            <a:r>
              <a:rPr lang="en-US" altLang="en-US" sz="2400" b="1" i="1" dirty="0" err="1"/>
              <a:t>i</a:t>
            </a:r>
            <a:r>
              <a:rPr lang="en-US" altLang="en-US" sz="2400" dirty="0"/>
              <a:t>, but also the weights of   ’s close neighbors (within the radius of </a:t>
            </a:r>
            <a:r>
              <a:rPr lang="en-US" altLang="en-US" sz="2400" b="1" i="1" dirty="0"/>
              <a:t>D</a:t>
            </a:r>
            <a:r>
              <a:rPr lang="en-US" altLang="en-US" sz="2400" dirty="0"/>
              <a:t>).</a:t>
            </a:r>
          </a:p>
          <a:p>
            <a:pPr marL="339725" indent="-339725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Eventually,      becomes close (similar) to       </a:t>
            </a:r>
            <a:r>
              <a:rPr lang="en-US" altLang="en-US" sz="2400" dirty="0">
                <a:solidFill>
                  <a:schemeClr val="tx1"/>
                </a:solidFill>
              </a:rPr>
              <a:t>. The classes they represent are also similar.</a:t>
            </a:r>
          </a:p>
          <a:p>
            <a:pPr marL="339725" indent="-339725">
              <a:lnSpc>
                <a:spcPct val="90000"/>
              </a:lnSpc>
              <a:buFontTx/>
              <a:buAutoNum type="arabicPeriod"/>
            </a:pPr>
            <a:r>
              <a:rPr lang="en-US" altLang="en-US" sz="2400" dirty="0"/>
              <a:t>May need large initial </a:t>
            </a:r>
            <a:r>
              <a:rPr lang="en-US" altLang="en-US" sz="2400" b="1" i="1" dirty="0"/>
              <a:t>D </a:t>
            </a:r>
            <a:r>
              <a:rPr lang="en-US" altLang="en-US" sz="2400" dirty="0"/>
              <a:t>in order to establish topological order of all nodes</a:t>
            </a:r>
            <a:endParaRPr lang="en-US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572" name="Object 4">
                <a:extLst>
                  <a:ext uri="{FF2B5EF4-FFF2-40B4-BE49-F238E27FC236}">
                    <a16:creationId xmlns:a16="http://schemas.microsoft.com/office/drawing/2014/main" id="{CB865303-C67A-4343-B829-947A375D86F4}"/>
                  </a:ext>
                </a:extLst>
              </p:cNvPr>
              <p:cNvSpPr txBox="1"/>
              <p:nvPr/>
            </p:nvSpPr>
            <p:spPr bwMode="auto">
              <a:xfrm>
                <a:off x="2755900" y="1225550"/>
                <a:ext cx="254000" cy="330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7572" name="Object 4">
                <a:extLst>
                  <a:ext uri="{FF2B5EF4-FFF2-40B4-BE49-F238E27FC236}">
                    <a16:creationId xmlns:a16="http://schemas.microsoft.com/office/drawing/2014/main" id="{CB865303-C67A-4343-B829-947A375D8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5900" y="1225550"/>
                <a:ext cx="254000" cy="330200"/>
              </a:xfrm>
              <a:prstGeom prst="rect">
                <a:avLst/>
              </a:prstGeom>
              <a:blipFill>
                <a:blip r:embed="rId2"/>
                <a:stretch>
                  <a:fillRect r="-2381" b="-370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573" name="Object 5">
                <a:extLst>
                  <a:ext uri="{FF2B5EF4-FFF2-40B4-BE49-F238E27FC236}">
                    <a16:creationId xmlns:a16="http://schemas.microsoft.com/office/drawing/2014/main" id="{3EE0A2D7-5B0E-4DAD-A8C9-6C49DF7D255C}"/>
                  </a:ext>
                </a:extLst>
              </p:cNvPr>
              <p:cNvSpPr txBox="1"/>
              <p:nvPr/>
            </p:nvSpPr>
            <p:spPr bwMode="auto">
              <a:xfrm>
                <a:off x="2743200" y="1584325"/>
                <a:ext cx="2408237" cy="431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573" name="Object 5">
                <a:extLst>
                  <a:ext uri="{FF2B5EF4-FFF2-40B4-BE49-F238E27FC236}">
                    <a16:creationId xmlns:a16="http://schemas.microsoft.com/office/drawing/2014/main" id="{3EE0A2D7-5B0E-4DAD-A8C9-6C49DF7D2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3200" y="1584325"/>
                <a:ext cx="2408237" cy="431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574" name="Object 6">
                <a:extLst>
                  <a:ext uri="{FF2B5EF4-FFF2-40B4-BE49-F238E27FC236}">
                    <a16:creationId xmlns:a16="http://schemas.microsoft.com/office/drawing/2014/main" id="{E0AE5DDA-B84C-45F2-A40D-8E2E9C1C5645}"/>
                  </a:ext>
                </a:extLst>
              </p:cNvPr>
              <p:cNvSpPr txBox="1"/>
              <p:nvPr/>
            </p:nvSpPr>
            <p:spPr bwMode="auto">
              <a:xfrm>
                <a:off x="2806700" y="1981200"/>
                <a:ext cx="3814763" cy="393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+1)=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 (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574" name="Object 6">
                <a:extLst>
                  <a:ext uri="{FF2B5EF4-FFF2-40B4-BE49-F238E27FC236}">
                    <a16:creationId xmlns:a16="http://schemas.microsoft.com/office/drawing/2014/main" id="{E0AE5DDA-B84C-45F2-A40D-8E2E9C1C5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6700" y="1981200"/>
                <a:ext cx="3814763" cy="39370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575" name="Object 7">
                <a:extLst>
                  <a:ext uri="{FF2B5EF4-FFF2-40B4-BE49-F238E27FC236}">
                    <a16:creationId xmlns:a16="http://schemas.microsoft.com/office/drawing/2014/main" id="{14850E6C-83EC-4B11-9F80-ADB2A79E40D1}"/>
                  </a:ext>
                </a:extLst>
              </p:cNvPr>
              <p:cNvSpPr txBox="1"/>
              <p:nvPr/>
            </p:nvSpPr>
            <p:spPr bwMode="auto">
              <a:xfrm>
                <a:off x="3276600" y="2379662"/>
                <a:ext cx="3919537" cy="385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)−1 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)&gt;0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7575" name="Object 7">
                <a:extLst>
                  <a:ext uri="{FF2B5EF4-FFF2-40B4-BE49-F238E27FC236}">
                    <a16:creationId xmlns:a16="http://schemas.microsoft.com/office/drawing/2014/main" id="{14850E6C-83EC-4B11-9F80-ADB2A79E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6600" y="2379662"/>
                <a:ext cx="3919537" cy="385763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576" name="Object 8">
                <a:extLst>
                  <a:ext uri="{FF2B5EF4-FFF2-40B4-BE49-F238E27FC236}">
                    <a16:creationId xmlns:a16="http://schemas.microsoft.com/office/drawing/2014/main" id="{2DCC89A0-16CE-4877-B1FE-064761A0AE60}"/>
                  </a:ext>
                </a:extLst>
              </p:cNvPr>
              <p:cNvSpPr txBox="1"/>
              <p:nvPr/>
            </p:nvSpPr>
            <p:spPr bwMode="auto">
              <a:xfrm>
                <a:off x="2603500" y="5106987"/>
                <a:ext cx="444500" cy="5318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7576" name="Object 8">
                <a:extLst>
                  <a:ext uri="{FF2B5EF4-FFF2-40B4-BE49-F238E27FC236}">
                    <a16:creationId xmlns:a16="http://schemas.microsoft.com/office/drawing/2014/main" id="{2DCC89A0-16CE-4877-B1FE-064761A0A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3500" y="5106987"/>
                <a:ext cx="444500" cy="5318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577" name="Object 9">
                <a:extLst>
                  <a:ext uri="{FF2B5EF4-FFF2-40B4-BE49-F238E27FC236}">
                    <a16:creationId xmlns:a16="http://schemas.microsoft.com/office/drawing/2014/main" id="{A1A83385-8B2C-49CC-8F61-85C7BC03B8EA}"/>
                  </a:ext>
                </a:extLst>
              </p:cNvPr>
              <p:cNvSpPr txBox="1"/>
              <p:nvPr/>
            </p:nvSpPr>
            <p:spPr bwMode="auto">
              <a:xfrm>
                <a:off x="6621463" y="5070248"/>
                <a:ext cx="649288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±1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7577" name="Object 9">
                <a:extLst>
                  <a:ext uri="{FF2B5EF4-FFF2-40B4-BE49-F238E27FC236}">
                    <a16:creationId xmlns:a16="http://schemas.microsoft.com/office/drawing/2014/main" id="{A1A83385-8B2C-49CC-8F61-85C7BC03B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1463" y="5070248"/>
                <a:ext cx="649288" cy="533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578" name="Object 10">
                <a:extLst>
                  <a:ext uri="{FF2B5EF4-FFF2-40B4-BE49-F238E27FC236}">
                    <a16:creationId xmlns:a16="http://schemas.microsoft.com/office/drawing/2014/main" id="{5332AB7C-563A-4592-A488-8B3F4D825C89}"/>
                  </a:ext>
                </a:extLst>
              </p:cNvPr>
              <p:cNvSpPr txBox="1"/>
              <p:nvPr/>
            </p:nvSpPr>
            <p:spPr bwMode="auto">
              <a:xfrm>
                <a:off x="4813300" y="2838450"/>
                <a:ext cx="266700" cy="346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7578" name="Object 10">
                <a:extLst>
                  <a:ext uri="{FF2B5EF4-FFF2-40B4-BE49-F238E27FC236}">
                    <a16:creationId xmlns:a16="http://schemas.microsoft.com/office/drawing/2014/main" id="{5332AB7C-563A-4592-A488-8B3F4D825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13300" y="2838450"/>
                <a:ext cx="266700" cy="3460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579" name="Object 11">
                <a:extLst>
                  <a:ext uri="{FF2B5EF4-FFF2-40B4-BE49-F238E27FC236}">
                    <a16:creationId xmlns:a16="http://schemas.microsoft.com/office/drawing/2014/main" id="{6A3EAA57-F929-4AC9-9D4B-DC5079DFAC50}"/>
                  </a:ext>
                </a:extLst>
              </p:cNvPr>
              <p:cNvSpPr txBox="1"/>
              <p:nvPr/>
            </p:nvSpPr>
            <p:spPr bwMode="auto">
              <a:xfrm>
                <a:off x="7889875" y="3932238"/>
                <a:ext cx="361950" cy="503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7579" name="Object 11">
                <a:extLst>
                  <a:ext uri="{FF2B5EF4-FFF2-40B4-BE49-F238E27FC236}">
                    <a16:creationId xmlns:a16="http://schemas.microsoft.com/office/drawing/2014/main" id="{6A3EAA57-F929-4AC9-9D4B-DC5079DFA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89875" y="3932238"/>
                <a:ext cx="361950" cy="503237"/>
              </a:xfrm>
              <a:prstGeom prst="rect">
                <a:avLst/>
              </a:prstGeom>
              <a:blipFill>
                <a:blip r:embed="rId11"/>
                <a:stretch>
                  <a:fillRect l="-5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580" name="Object 12">
                <a:extLst>
                  <a:ext uri="{FF2B5EF4-FFF2-40B4-BE49-F238E27FC236}">
                    <a16:creationId xmlns:a16="http://schemas.microsoft.com/office/drawing/2014/main" id="{3A8E0A60-83B7-4448-A1B7-C2FE6889C128}"/>
                  </a:ext>
                </a:extLst>
              </p:cNvPr>
              <p:cNvSpPr txBox="1"/>
              <p:nvPr/>
            </p:nvSpPr>
            <p:spPr bwMode="auto">
              <a:xfrm>
                <a:off x="6518275" y="4325938"/>
                <a:ext cx="361950" cy="5032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37580" name="Object 12">
                <a:extLst>
                  <a:ext uri="{FF2B5EF4-FFF2-40B4-BE49-F238E27FC236}">
                    <a16:creationId xmlns:a16="http://schemas.microsoft.com/office/drawing/2014/main" id="{3A8E0A60-83B7-4448-A1B7-C2FE6889C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18275" y="4325938"/>
                <a:ext cx="361950" cy="503237"/>
              </a:xfrm>
              <a:prstGeom prst="rect">
                <a:avLst/>
              </a:prstGeom>
              <a:blipFill>
                <a:blip r:embed="rId12"/>
                <a:stretch>
                  <a:fillRect l="-5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8B11C505-F2E8-4CA2-823F-E8AF0CCBE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95263"/>
            <a:ext cx="7772400" cy="533400"/>
          </a:xfrm>
        </p:spPr>
        <p:txBody>
          <a:bodyPr/>
          <a:lstStyle/>
          <a:p>
            <a:r>
              <a:rPr lang="en-US" altLang="en-US" sz="3200" b="1"/>
              <a:t>Notes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8554D555-EF50-461A-9451-D1CDF9B36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47713"/>
            <a:ext cx="7747000" cy="553878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AutoNum type="arabicPeriod" startAt="7"/>
            </a:pPr>
            <a:r>
              <a:rPr lang="en-US" altLang="en-US" sz="2400" dirty="0"/>
              <a:t>Find </a:t>
            </a:r>
            <a:r>
              <a:rPr lang="en-US" altLang="en-US" sz="2400" i="1" dirty="0"/>
              <a:t>j</a:t>
            </a:r>
            <a:r>
              <a:rPr lang="en-US" altLang="en-US" sz="2400" dirty="0"/>
              <a:t>* for a given input </a:t>
            </a:r>
            <a:r>
              <a:rPr lang="en-US" altLang="en-US" sz="2400" i="1" dirty="0"/>
              <a:t>i</a:t>
            </a:r>
            <a:r>
              <a:rPr lang="en-US" altLang="en-US" sz="2400" i="1" baseline="-25000" dirty="0"/>
              <a:t>l</a:t>
            </a:r>
            <a:r>
              <a:rPr lang="en-US" altLang="en-US" sz="2400" dirty="0"/>
              <a:t>: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2200" dirty="0"/>
              <a:t>With minimum distance between </a:t>
            </a:r>
            <a:r>
              <a:rPr lang="en-US" altLang="en-US" sz="2200" i="1" dirty="0" err="1"/>
              <a:t>w</a:t>
            </a:r>
            <a:r>
              <a:rPr lang="en-US" altLang="en-US" sz="2200" i="1" baseline="-25000" dirty="0" err="1"/>
              <a:t>j</a:t>
            </a:r>
            <a:r>
              <a:rPr lang="en-US" altLang="en-US" sz="2200" dirty="0"/>
              <a:t> and </a:t>
            </a:r>
            <a:r>
              <a:rPr lang="en-US" altLang="en-US" sz="2200" i="1" dirty="0"/>
              <a:t>i</a:t>
            </a:r>
            <a:r>
              <a:rPr lang="en-US" altLang="en-US" sz="2200" i="1" baseline="-25000" dirty="0"/>
              <a:t>l</a:t>
            </a:r>
            <a:r>
              <a:rPr lang="en-US" altLang="en-US" sz="2200" dirty="0"/>
              <a:t>.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2200" dirty="0"/>
              <a:t>Distance:</a:t>
            </a:r>
          </a:p>
          <a:p>
            <a:pPr marL="800100" lvl="1" indent="-342900">
              <a:lnSpc>
                <a:spcPct val="90000"/>
              </a:lnSpc>
              <a:spcBef>
                <a:spcPct val="25000"/>
              </a:spcBef>
              <a:spcAft>
                <a:spcPct val="25000"/>
              </a:spcAft>
            </a:pPr>
            <a:r>
              <a:rPr lang="en-US" altLang="en-US" sz="2200" dirty="0"/>
              <a:t>Minimizing </a:t>
            </a:r>
            <a:r>
              <a:rPr lang="en-US" altLang="en-US" sz="2200" dirty="0" err="1"/>
              <a:t>dist</a:t>
            </a:r>
            <a:r>
              <a:rPr lang="en-US" altLang="en-US" sz="2200" dirty="0"/>
              <a:t>(</a:t>
            </a:r>
            <a:r>
              <a:rPr lang="en-US" altLang="en-US" sz="2200" i="1" dirty="0" err="1"/>
              <a:t>w</a:t>
            </a:r>
            <a:r>
              <a:rPr lang="en-US" altLang="en-US" sz="2200" i="1" baseline="-25000" dirty="0" err="1"/>
              <a:t>j</a:t>
            </a:r>
            <a:r>
              <a:rPr lang="en-US" altLang="en-US" sz="2200" dirty="0"/>
              <a:t>, </a:t>
            </a:r>
            <a:r>
              <a:rPr lang="en-US" altLang="en-US" sz="2200" i="1" dirty="0"/>
              <a:t>i</a:t>
            </a:r>
            <a:r>
              <a:rPr lang="en-US" altLang="en-US" sz="2200" i="1" baseline="-25000" dirty="0"/>
              <a:t>l</a:t>
            </a:r>
            <a:r>
              <a:rPr lang="en-US" altLang="en-US" sz="2200" dirty="0"/>
              <a:t>) can be realized by maximizing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8596" name="Object 4">
                <a:extLst>
                  <a:ext uri="{FF2B5EF4-FFF2-40B4-BE49-F238E27FC236}">
                    <a16:creationId xmlns:a16="http://schemas.microsoft.com/office/drawing/2014/main" id="{038AC360-6673-437B-9E0A-79A7404E9F41}"/>
                  </a:ext>
                </a:extLst>
              </p:cNvPr>
              <p:cNvSpPr txBox="1"/>
              <p:nvPr/>
            </p:nvSpPr>
            <p:spPr bwMode="auto">
              <a:xfrm>
                <a:off x="2768600" y="1401762"/>
                <a:ext cx="5080000" cy="15700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dist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8596" name="Object 4">
                <a:extLst>
                  <a:ext uri="{FF2B5EF4-FFF2-40B4-BE49-F238E27FC236}">
                    <a16:creationId xmlns:a16="http://schemas.microsoft.com/office/drawing/2014/main" id="{038AC360-6673-437B-9E0A-79A7404E9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8600" y="1401762"/>
                <a:ext cx="5080000" cy="15700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597" name="Object 5">
                <a:extLst>
                  <a:ext uri="{FF2B5EF4-FFF2-40B4-BE49-F238E27FC236}">
                    <a16:creationId xmlns:a16="http://schemas.microsoft.com/office/drawing/2014/main" id="{4A1856F2-B5EE-42E3-A3A2-30134248B82D}"/>
                  </a:ext>
                </a:extLst>
              </p:cNvPr>
              <p:cNvSpPr txBox="1"/>
              <p:nvPr/>
            </p:nvSpPr>
            <p:spPr bwMode="auto">
              <a:xfrm>
                <a:off x="1557338" y="2530475"/>
                <a:ext cx="3776662" cy="15700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8597" name="Object 5">
                <a:extLst>
                  <a:ext uri="{FF2B5EF4-FFF2-40B4-BE49-F238E27FC236}">
                    <a16:creationId xmlns:a16="http://schemas.microsoft.com/office/drawing/2014/main" id="{4A1856F2-B5EE-42E3-A3A2-30134248B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57338" y="2530475"/>
                <a:ext cx="3776662" cy="1570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598" name="Object 6">
                <a:extLst>
                  <a:ext uri="{FF2B5EF4-FFF2-40B4-BE49-F238E27FC236}">
                    <a16:creationId xmlns:a16="http://schemas.microsoft.com/office/drawing/2014/main" id="{893DD406-4377-4F48-A4BD-EF2AB6AC7BD6}"/>
                  </a:ext>
                </a:extLst>
              </p:cNvPr>
              <p:cNvSpPr txBox="1"/>
              <p:nvPr/>
            </p:nvSpPr>
            <p:spPr bwMode="auto">
              <a:xfrm>
                <a:off x="1219200" y="3202101"/>
                <a:ext cx="5562600" cy="290818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dist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sSubSup>
                        <m:sSub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38598" name="Object 6">
                <a:extLst>
                  <a:ext uri="{FF2B5EF4-FFF2-40B4-BE49-F238E27FC236}">
                    <a16:creationId xmlns:a16="http://schemas.microsoft.com/office/drawing/2014/main" id="{893DD406-4377-4F48-A4BD-EF2AB6AC7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0" y="3202101"/>
                <a:ext cx="5562600" cy="2908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8245533A-ECB5-47AE-88FB-ABCD72642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7772400" cy="598488"/>
          </a:xfrm>
        </p:spPr>
        <p:txBody>
          <a:bodyPr/>
          <a:lstStyle/>
          <a:p>
            <a:r>
              <a:rPr lang="en-US" altLang="en-US" sz="3200" b="1"/>
              <a:t>Examples</a:t>
            </a:r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BBEE9B92-49BA-4673-8735-1BDA19820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52463"/>
            <a:ext cx="8289925" cy="327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41313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736725" indent="-45720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32025" indent="-38100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727325" indent="-38100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84525" indent="-381000" fontAlgn="base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41725" indent="-381000" fontAlgn="base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98925" indent="-381000" fontAlgn="base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56125" indent="-381000" fontAlgn="base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dirty="0"/>
              <a:t>A simple example of competitive learning</a:t>
            </a:r>
          </a:p>
          <a:p>
            <a:pPr lvl="1">
              <a:spcBef>
                <a:spcPct val="10000"/>
              </a:spcBef>
              <a:buFontTx/>
              <a:buChar char="–"/>
            </a:pPr>
            <a:r>
              <a:rPr lang="en-US" altLang="en-US" sz="2200" dirty="0"/>
              <a:t>6 vectors of dimension 3 in 3 classes, node ordering:  B – A – C </a:t>
            </a:r>
          </a:p>
          <a:p>
            <a:pPr lvl="1">
              <a:spcBef>
                <a:spcPct val="10000"/>
              </a:spcBef>
            </a:pPr>
            <a:endParaRPr lang="en-US" altLang="en-US" sz="2200" dirty="0"/>
          </a:p>
          <a:p>
            <a:pPr lvl="1">
              <a:spcBef>
                <a:spcPct val="10000"/>
              </a:spcBef>
              <a:buFontTx/>
              <a:buChar char="–"/>
            </a:pPr>
            <a:endParaRPr lang="en-US" altLang="en-US" sz="2200" dirty="0"/>
          </a:p>
          <a:p>
            <a:pPr lvl="1">
              <a:spcBef>
                <a:spcPct val="10000"/>
              </a:spcBef>
              <a:buFontTx/>
              <a:buChar char="–"/>
            </a:pPr>
            <a:endParaRPr lang="en-US" altLang="en-US" sz="2200" dirty="0"/>
          </a:p>
          <a:p>
            <a:pPr lvl="1">
              <a:spcBef>
                <a:spcPct val="10000"/>
              </a:spcBef>
              <a:buFontTx/>
              <a:buChar char="–"/>
            </a:pPr>
            <a:r>
              <a:rPr lang="en-US" altLang="en-US" sz="2200" dirty="0"/>
              <a:t>Initialization: </a:t>
            </a:r>
            <a:r>
              <a:rPr lang="en-US" altLang="en-US" sz="2200" b="1" i="1" dirty="0"/>
              <a:t>           </a:t>
            </a:r>
            <a:r>
              <a:rPr lang="en-US" altLang="en-US" sz="2200" dirty="0"/>
              <a:t>, weight matrix:</a:t>
            </a:r>
          </a:p>
          <a:p>
            <a:pPr lvl="1">
              <a:spcBef>
                <a:spcPct val="10000"/>
              </a:spcBef>
              <a:buFontTx/>
              <a:buChar char="–"/>
            </a:pPr>
            <a:r>
              <a:rPr lang="en-US" altLang="en-US" sz="2200" dirty="0"/>
              <a:t>D(t) = 1 for the first epoch, = 0 afterwards</a:t>
            </a:r>
          </a:p>
          <a:p>
            <a:pPr lvl="1">
              <a:spcBef>
                <a:spcPct val="10000"/>
              </a:spcBef>
              <a:buFontTx/>
              <a:buChar char="–"/>
            </a:pPr>
            <a:r>
              <a:rPr lang="en-US" altLang="en-US" sz="2200" dirty="0"/>
              <a:t>Training with</a:t>
            </a:r>
          </a:p>
          <a:p>
            <a:pPr lvl="1">
              <a:spcBef>
                <a:spcPct val="10000"/>
              </a:spcBef>
            </a:pPr>
            <a:r>
              <a:rPr lang="en-US" altLang="en-US" sz="2200" dirty="0"/>
              <a:t>	determine winner: squared Euclidean distance between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0644" name="Object 4">
                <a:extLst>
                  <a:ext uri="{FF2B5EF4-FFF2-40B4-BE49-F238E27FC236}">
                    <a16:creationId xmlns:a16="http://schemas.microsoft.com/office/drawing/2014/main" id="{5DEDF41A-6FC8-4B29-BECB-2F8DC380B2A6}"/>
                  </a:ext>
                </a:extLst>
              </p:cNvPr>
              <p:cNvSpPr txBox="1"/>
              <p:nvPr/>
            </p:nvSpPr>
            <p:spPr bwMode="auto">
              <a:xfrm>
                <a:off x="2803525" y="2562225"/>
                <a:ext cx="868363" cy="384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0644" name="Object 4">
                <a:extLst>
                  <a:ext uri="{FF2B5EF4-FFF2-40B4-BE49-F238E27FC236}">
                    <a16:creationId xmlns:a16="http://schemas.microsoft.com/office/drawing/2014/main" id="{5DEDF41A-6FC8-4B29-BECB-2F8DC380B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3525" y="2562225"/>
                <a:ext cx="868363" cy="3841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645" name="Object 5">
                <a:extLst>
                  <a:ext uri="{FF2B5EF4-FFF2-40B4-BE49-F238E27FC236}">
                    <a16:creationId xmlns:a16="http://schemas.microsoft.com/office/drawing/2014/main" id="{3E553909-D3C2-4C9F-9C5B-14B8F868223C}"/>
                  </a:ext>
                </a:extLst>
              </p:cNvPr>
              <p:cNvSpPr txBox="1"/>
              <p:nvPr/>
            </p:nvSpPr>
            <p:spPr bwMode="auto">
              <a:xfrm>
                <a:off x="5511799" y="2235200"/>
                <a:ext cx="3251201" cy="129539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(0)=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:0.2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0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.7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:0.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:1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0645" name="Object 5">
                <a:extLst>
                  <a:ext uri="{FF2B5EF4-FFF2-40B4-BE49-F238E27FC236}">
                    <a16:creationId xmlns:a16="http://schemas.microsoft.com/office/drawing/2014/main" id="{3E553909-D3C2-4C9F-9C5B-14B8F8682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1799" y="2235200"/>
                <a:ext cx="3251201" cy="1295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646" name="Object 6">
                <a:extLst>
                  <a:ext uri="{FF2B5EF4-FFF2-40B4-BE49-F238E27FC236}">
                    <a16:creationId xmlns:a16="http://schemas.microsoft.com/office/drawing/2014/main" id="{8DA7AFD4-9532-41E9-9286-C8C67547DB1D}"/>
                  </a:ext>
                </a:extLst>
              </p:cNvPr>
              <p:cNvSpPr txBox="1"/>
              <p:nvPr/>
            </p:nvSpPr>
            <p:spPr bwMode="auto">
              <a:xfrm>
                <a:off x="1357313" y="4038601"/>
                <a:ext cx="5729287" cy="4857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=(1.1−0.2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+(1.7−0.7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+(1.8−0.3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0646" name="Object 6">
                <a:extLst>
                  <a:ext uri="{FF2B5EF4-FFF2-40B4-BE49-F238E27FC236}">
                    <a16:creationId xmlns:a16="http://schemas.microsoft.com/office/drawing/2014/main" id="{8DA7AFD4-9532-41E9-9286-C8C67547D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7313" y="4038601"/>
                <a:ext cx="5729287" cy="4857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0647" name="Group 7">
            <a:extLst>
              <a:ext uri="{FF2B5EF4-FFF2-40B4-BE49-F238E27FC236}">
                <a16:creationId xmlns:a16="http://schemas.microsoft.com/office/drawing/2014/main" id="{FBDC2D29-131F-498D-B913-42929B6ED037}"/>
              </a:ext>
            </a:extLst>
          </p:cNvPr>
          <p:cNvGrpSpPr>
            <a:grpSpLocks/>
          </p:cNvGrpSpPr>
          <p:nvPr/>
        </p:nvGrpSpPr>
        <p:grpSpPr bwMode="auto">
          <a:xfrm>
            <a:off x="1246188" y="1460500"/>
            <a:ext cx="4276725" cy="1049338"/>
            <a:chOff x="1225" y="2112"/>
            <a:chExt cx="2694" cy="661"/>
          </a:xfrm>
        </p:grpSpPr>
        <p:graphicFrame>
          <p:nvGraphicFramePr>
            <p:cNvPr id="240648" name="Object 8">
              <a:extLst>
                <a:ext uri="{FF2B5EF4-FFF2-40B4-BE49-F238E27FC236}">
                  <a16:creationId xmlns:a16="http://schemas.microsoft.com/office/drawing/2014/main" id="{78796B8B-77D1-4B00-B198-31167151E4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5" y="2117"/>
            <a:ext cx="142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2" name="Bitmap Image" r:id="rId6" imgW="2257740" imgH="314286" progId="Paint.Picture">
                    <p:embed/>
                  </p:oleObj>
                </mc:Choice>
                <mc:Fallback>
                  <p:oleObj name="Bitmap Image" r:id="rId6" imgW="2257740" imgH="314286" progId="Paint.Picture">
                    <p:embed/>
                    <p:pic>
                      <p:nvPicPr>
                        <p:cNvPr id="240648" name="Object 8">
                          <a:extLst>
                            <a:ext uri="{FF2B5EF4-FFF2-40B4-BE49-F238E27FC236}">
                              <a16:creationId xmlns:a16="http://schemas.microsoft.com/office/drawing/2014/main" id="{78796B8B-77D1-4B00-B198-31167151E4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5" y="2117"/>
                          <a:ext cx="142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0649" name="Object 9">
              <a:extLst>
                <a:ext uri="{FF2B5EF4-FFF2-40B4-BE49-F238E27FC236}">
                  <a16:creationId xmlns:a16="http://schemas.microsoft.com/office/drawing/2014/main" id="{EE0D11F2-CCAF-4010-8C2E-025C872225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1" y="2112"/>
            <a:ext cx="3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3" name="Bitmap Image" r:id="rId8" imgW="581106" imgH="304923" progId="Paint.Picture">
                    <p:embed/>
                  </p:oleObj>
                </mc:Choice>
                <mc:Fallback>
                  <p:oleObj name="Bitmap Image" r:id="rId8" imgW="581106" imgH="304923" progId="Paint.Picture">
                    <p:embed/>
                    <p:pic>
                      <p:nvPicPr>
                        <p:cNvPr id="240649" name="Object 9">
                          <a:extLst>
                            <a:ext uri="{FF2B5EF4-FFF2-40B4-BE49-F238E27FC236}">
                              <a16:creationId xmlns:a16="http://schemas.microsoft.com/office/drawing/2014/main" id="{EE0D11F2-CCAF-4010-8C2E-025C872225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" y="2112"/>
                          <a:ext cx="36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0650" name="Object 10">
              <a:extLst>
                <a:ext uri="{FF2B5EF4-FFF2-40B4-BE49-F238E27FC236}">
                  <a16:creationId xmlns:a16="http://schemas.microsoft.com/office/drawing/2014/main" id="{ACD52E33-1C72-42A0-A812-755C0608ED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36" y="2114"/>
            <a:ext cx="576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4" name="Bitmap Image" r:id="rId10" imgW="914286" imgH="323981" progId="Paint.Picture">
                    <p:embed/>
                  </p:oleObj>
                </mc:Choice>
                <mc:Fallback>
                  <p:oleObj name="Bitmap Image" r:id="rId10" imgW="914286" imgH="323981" progId="Paint.Picture">
                    <p:embed/>
                    <p:pic>
                      <p:nvPicPr>
                        <p:cNvPr id="240650" name="Object 10">
                          <a:extLst>
                            <a:ext uri="{FF2B5EF4-FFF2-40B4-BE49-F238E27FC236}">
                              <a16:creationId xmlns:a16="http://schemas.microsoft.com/office/drawing/2014/main" id="{ACD52E33-1C72-42A0-A812-755C0608ED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2114"/>
                          <a:ext cx="576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0651" name="Object 11">
              <a:extLst>
                <a:ext uri="{FF2B5EF4-FFF2-40B4-BE49-F238E27FC236}">
                  <a16:creationId xmlns:a16="http://schemas.microsoft.com/office/drawing/2014/main" id="{08EB37CB-28C7-49FA-8509-2CADCEEAFD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2" y="2330"/>
            <a:ext cx="126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5" name="Bitmap Image" r:id="rId12" imgW="2000000" imgH="400000" progId="Paint.Picture">
                    <p:embed/>
                  </p:oleObj>
                </mc:Choice>
                <mc:Fallback>
                  <p:oleObj name="Bitmap Image" r:id="rId12" imgW="2000000" imgH="400000" progId="Paint.Picture">
                    <p:embed/>
                    <p:pic>
                      <p:nvPicPr>
                        <p:cNvPr id="240651" name="Object 11">
                          <a:extLst>
                            <a:ext uri="{FF2B5EF4-FFF2-40B4-BE49-F238E27FC236}">
                              <a16:creationId xmlns:a16="http://schemas.microsoft.com/office/drawing/2014/main" id="{08EB37CB-28C7-49FA-8509-2CADCEEAFD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2330"/>
                          <a:ext cx="126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0652" name="Object 12">
              <a:extLst>
                <a:ext uri="{FF2B5EF4-FFF2-40B4-BE49-F238E27FC236}">
                  <a16:creationId xmlns:a16="http://schemas.microsoft.com/office/drawing/2014/main" id="{482144AC-C403-4B38-A427-0DC923532C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9" y="2344"/>
            <a:ext cx="96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6" name="Bitmap Image" r:id="rId14" imgW="1533739" imgH="304923" progId="Paint.Picture">
                    <p:embed/>
                  </p:oleObj>
                </mc:Choice>
                <mc:Fallback>
                  <p:oleObj name="Bitmap Image" r:id="rId14" imgW="1533739" imgH="304923" progId="Paint.Picture">
                    <p:embed/>
                    <p:pic>
                      <p:nvPicPr>
                        <p:cNvPr id="240652" name="Object 12">
                          <a:extLst>
                            <a:ext uri="{FF2B5EF4-FFF2-40B4-BE49-F238E27FC236}">
                              <a16:creationId xmlns:a16="http://schemas.microsoft.com/office/drawing/2014/main" id="{482144AC-C403-4B38-A427-0DC923532C7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" y="2344"/>
                          <a:ext cx="96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0653" name="Object 13">
              <a:extLst>
                <a:ext uri="{FF2B5EF4-FFF2-40B4-BE49-F238E27FC236}">
                  <a16:creationId xmlns:a16="http://schemas.microsoft.com/office/drawing/2014/main" id="{3EB8137A-B450-4D42-B5DE-55C06DE4C8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6" y="2587"/>
            <a:ext cx="140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7" name="Bitmap Image" r:id="rId16" imgW="2228571" imgH="295238" progId="Paint.Picture">
                    <p:embed/>
                  </p:oleObj>
                </mc:Choice>
                <mc:Fallback>
                  <p:oleObj name="Bitmap Image" r:id="rId16" imgW="2228571" imgH="295238" progId="Paint.Picture">
                    <p:embed/>
                    <p:pic>
                      <p:nvPicPr>
                        <p:cNvPr id="240653" name="Object 13">
                          <a:extLst>
                            <a:ext uri="{FF2B5EF4-FFF2-40B4-BE49-F238E27FC236}">
                              <a16:creationId xmlns:a16="http://schemas.microsoft.com/office/drawing/2014/main" id="{3EB8137A-B450-4D42-B5DE-55C06DE4C8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6" y="2587"/>
                          <a:ext cx="1404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0654" name="Object 14">
              <a:extLst>
                <a:ext uri="{FF2B5EF4-FFF2-40B4-BE49-F238E27FC236}">
                  <a16:creationId xmlns:a16="http://schemas.microsoft.com/office/drawing/2014/main" id="{43E7BF49-002A-4539-AFF1-FBE2656C27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9" y="2554"/>
            <a:ext cx="99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78" name="Bitmap Image" r:id="rId18" imgW="1571844" imgH="323981" progId="Paint.Picture">
                    <p:embed/>
                  </p:oleObj>
                </mc:Choice>
                <mc:Fallback>
                  <p:oleObj name="Bitmap Image" r:id="rId18" imgW="1571844" imgH="323981" progId="Paint.Picture">
                    <p:embed/>
                    <p:pic>
                      <p:nvPicPr>
                        <p:cNvPr id="240654" name="Object 14">
                          <a:extLst>
                            <a:ext uri="{FF2B5EF4-FFF2-40B4-BE49-F238E27FC236}">
                              <a16:creationId xmlns:a16="http://schemas.microsoft.com/office/drawing/2014/main" id="{43E7BF49-002A-4539-AFF1-FBE2656C27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9" y="2554"/>
                          <a:ext cx="990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0655" name="Object 15">
                <a:extLst>
                  <a:ext uri="{FF2B5EF4-FFF2-40B4-BE49-F238E27FC236}">
                    <a16:creationId xmlns:a16="http://schemas.microsoft.com/office/drawing/2014/main" id="{1341F121-A785-4962-954E-8C36E9921C53}"/>
                  </a:ext>
                </a:extLst>
              </p:cNvPr>
              <p:cNvSpPr txBox="1"/>
              <p:nvPr/>
            </p:nvSpPr>
            <p:spPr bwMode="auto">
              <a:xfrm>
                <a:off x="2832100" y="3311525"/>
                <a:ext cx="1876425" cy="390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=(1.1,1.7,1.8)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0655" name="Object 15">
                <a:extLst>
                  <a:ext uri="{FF2B5EF4-FFF2-40B4-BE49-F238E27FC236}">
                    <a16:creationId xmlns:a16="http://schemas.microsoft.com/office/drawing/2014/main" id="{1341F121-A785-4962-954E-8C36E9921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2100" y="3311525"/>
                <a:ext cx="1876425" cy="390525"/>
              </a:xfrm>
              <a:prstGeom prst="rect">
                <a:avLst/>
              </a:prstGeom>
              <a:blipFill>
                <a:blip r:embed="rId20"/>
                <a:stretch>
                  <a:fillRect b="-937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656" name="Object 16">
                <a:extLst>
                  <a:ext uri="{FF2B5EF4-FFF2-40B4-BE49-F238E27FC236}">
                    <a16:creationId xmlns:a16="http://schemas.microsoft.com/office/drawing/2014/main" id="{1630A915-2DEA-4FB2-B92F-DE1A69FBA7CB}"/>
                  </a:ext>
                </a:extLst>
              </p:cNvPr>
              <p:cNvSpPr txBox="1"/>
              <p:nvPr/>
            </p:nvSpPr>
            <p:spPr bwMode="auto">
              <a:xfrm>
                <a:off x="7556500" y="3644900"/>
                <a:ext cx="990600" cy="436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0656" name="Object 16">
                <a:extLst>
                  <a:ext uri="{FF2B5EF4-FFF2-40B4-BE49-F238E27FC236}">
                    <a16:creationId xmlns:a16="http://schemas.microsoft.com/office/drawing/2014/main" id="{1630A915-2DEA-4FB2-B92F-DE1A69FBA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500" y="3644900"/>
                <a:ext cx="990600" cy="4365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657" name="Object 17">
                <a:extLst>
                  <a:ext uri="{FF2B5EF4-FFF2-40B4-BE49-F238E27FC236}">
                    <a16:creationId xmlns:a16="http://schemas.microsoft.com/office/drawing/2014/main" id="{278262DE-6528-49E1-8D1A-D6AFE3E3C858}"/>
                  </a:ext>
                </a:extLst>
              </p:cNvPr>
              <p:cNvSpPr txBox="1"/>
              <p:nvPr/>
            </p:nvSpPr>
            <p:spPr bwMode="auto">
              <a:xfrm>
                <a:off x="1371600" y="4484688"/>
                <a:ext cx="2409824" cy="48577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=4.4,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0657" name="Object 17">
                <a:extLst>
                  <a:ext uri="{FF2B5EF4-FFF2-40B4-BE49-F238E27FC236}">
                    <a16:creationId xmlns:a16="http://schemas.microsoft.com/office/drawing/2014/main" id="{278262DE-6528-49E1-8D1A-D6AFE3E3C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4484688"/>
                <a:ext cx="2409824" cy="48577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658" name="Rectangle 18">
            <a:extLst>
              <a:ext uri="{FF2B5EF4-FFF2-40B4-BE49-F238E27FC236}">
                <a16:creationId xmlns:a16="http://schemas.microsoft.com/office/drawing/2014/main" id="{F9E22563-0479-44A3-B9BA-1009378B0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5084763"/>
            <a:ext cx="7464425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3275" indent="-341313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736725" indent="-45720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32025" indent="-38100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727325" indent="-38100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84525" indent="-381000" fontAlgn="base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41725" indent="-381000" fontAlgn="base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98925" indent="-381000" fontAlgn="base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56125" indent="-381000" fontAlgn="base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10000"/>
              </a:spcBef>
              <a:buFontTx/>
              <a:buChar char="•"/>
            </a:pPr>
            <a:r>
              <a:rPr lang="en-US" altLang="en-US" sz="2000" dirty="0"/>
              <a:t>C wins, since D(t) = 1, weights of node C and its neighbor A are updated, but not </a:t>
            </a:r>
            <a:r>
              <a:rPr lang="en-US" altLang="en-US" sz="2000" i="1" dirty="0" err="1"/>
              <a:t>w</a:t>
            </a:r>
            <a:r>
              <a:rPr lang="en-US" altLang="en-US" sz="2000" i="1" baseline="-25000" dirty="0" err="1"/>
              <a:t>B</a:t>
            </a:r>
            <a:endParaRPr lang="en-US" altLang="en-US" sz="2000" i="1" baseline="-25000" dirty="0"/>
          </a:p>
          <a:p>
            <a:pPr lvl="1">
              <a:spcBef>
                <a:spcPct val="10000"/>
              </a:spcBef>
            </a:pPr>
            <a:r>
              <a:rPr lang="en-US" altLang="en-US" sz="2000" dirty="0"/>
              <a:t>	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803584-8F01-4805-BF88-EA4D0042CCF3}"/>
              </a:ext>
            </a:extLst>
          </p:cNvPr>
          <p:cNvCxnSpPr/>
          <p:nvPr/>
        </p:nvCxnSpPr>
        <p:spPr bwMode="auto">
          <a:xfrm>
            <a:off x="3124200" y="6248400"/>
            <a:ext cx="2387599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22A1B6-099C-459A-B9BD-536216A321E5}"/>
              </a:ext>
            </a:extLst>
          </p:cNvPr>
          <p:cNvSpPr txBox="1"/>
          <p:nvPr/>
        </p:nvSpPr>
        <p:spPr>
          <a:xfrm>
            <a:off x="3016761" y="5955268"/>
            <a:ext cx="268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              A                 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16DAFC61-2571-4E9E-861F-5DCA23B0C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2300" y="0"/>
            <a:ext cx="7772400" cy="598488"/>
          </a:xfrm>
        </p:spPr>
        <p:txBody>
          <a:bodyPr/>
          <a:lstStyle/>
          <a:p>
            <a:r>
              <a:rPr lang="en-US" altLang="en-US" sz="3200" b="1"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667" name="Object 3">
                <a:extLst>
                  <a:ext uri="{FF2B5EF4-FFF2-40B4-BE49-F238E27FC236}">
                    <a16:creationId xmlns:a16="http://schemas.microsoft.com/office/drawing/2014/main" id="{A94F5071-47E5-42A6-8811-D86BDD3AD744}"/>
                  </a:ext>
                </a:extLst>
              </p:cNvPr>
              <p:cNvSpPr txBox="1"/>
              <p:nvPr/>
            </p:nvSpPr>
            <p:spPr bwMode="auto">
              <a:xfrm>
                <a:off x="5064125" y="2190750"/>
                <a:ext cx="4079875" cy="194786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:r>
                  <a:rPr lang="en-US" dirty="0">
                    <a:solidFill>
                      <a:schemeClr val="tx1"/>
                    </a:solidFill>
                  </a:rPr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(15)</m:t>
                    </m:r>
                  </m:oMath>
                </a14:m>
                <a:b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=0.85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1.28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=1.28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1.75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=1.22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0.80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1667" name="Object 3">
                <a:extLst>
                  <a:ext uri="{FF2B5EF4-FFF2-40B4-BE49-F238E27FC236}">
                    <a16:creationId xmlns:a16="http://schemas.microsoft.com/office/drawing/2014/main" id="{A94F5071-47E5-42A6-8811-D86BDD3AD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4125" y="2190750"/>
                <a:ext cx="4079875" cy="194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668" name="Object 4">
                <a:extLst>
                  <a:ext uri="{FF2B5EF4-FFF2-40B4-BE49-F238E27FC236}">
                    <a16:creationId xmlns:a16="http://schemas.microsoft.com/office/drawing/2014/main" id="{BA9990A1-4B97-4198-93E2-71393C9AE7A0}"/>
                  </a:ext>
                </a:extLst>
              </p:cNvPr>
              <p:cNvSpPr txBox="1"/>
              <p:nvPr/>
            </p:nvSpPr>
            <p:spPr bwMode="auto">
              <a:xfrm>
                <a:off x="939800" y="685800"/>
                <a:ext cx="2990850" cy="1114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(0)=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:0.2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0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.7⥂0⥂.3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:0.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1 0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.10.9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:1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1 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1668" name="Object 4">
                <a:extLst>
                  <a:ext uri="{FF2B5EF4-FFF2-40B4-BE49-F238E27FC236}">
                    <a16:creationId xmlns:a16="http://schemas.microsoft.com/office/drawing/2014/main" id="{BA9990A1-4B97-4198-93E2-71393C9AE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800" y="685800"/>
                <a:ext cx="2990850" cy="111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669" name="Rectangle 5">
            <a:extLst>
              <a:ext uri="{FF2B5EF4-FFF2-40B4-BE49-F238E27FC236}">
                <a16:creationId xmlns:a16="http://schemas.microsoft.com/office/drawing/2014/main" id="{F884B4DB-0FCB-4432-9F3E-CCD4AD676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6763"/>
            <a:ext cx="4352925" cy="280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1313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32025" indent="-38100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727325" indent="-381000"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184525" indent="-381000" fontAlgn="base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641725" indent="-381000" fontAlgn="base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098925" indent="-381000" fontAlgn="base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556125" indent="-381000" fontAlgn="base">
              <a:spcBef>
                <a:spcPct val="0"/>
              </a:spcBef>
              <a:spcAft>
                <a:spcPct val="0"/>
              </a:spcAft>
              <a:tabLst>
                <a:tab pos="3397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10000"/>
              </a:spcBef>
              <a:buFontTx/>
              <a:buChar char="–"/>
            </a:pPr>
            <a:r>
              <a:rPr lang="en-US" altLang="en-US" sz="2200"/>
              <a:t>Observations:</a:t>
            </a:r>
          </a:p>
          <a:p>
            <a:pPr lvl="2">
              <a:spcBef>
                <a:spcPct val="10000"/>
              </a:spcBef>
              <a:buFontTx/>
              <a:buChar char="•"/>
            </a:pPr>
            <a:r>
              <a:rPr lang="en-US" altLang="en-US" sz="2000"/>
              <a:t>Distance between weights of non-neighboring nodes (B, C) increase</a:t>
            </a:r>
          </a:p>
          <a:p>
            <a:pPr lvl="2">
              <a:spcBef>
                <a:spcPct val="10000"/>
              </a:spcBef>
              <a:buFontTx/>
              <a:buChar char="•"/>
            </a:pPr>
            <a:r>
              <a:rPr lang="en-US" altLang="en-US" sz="2000"/>
              <a:t>Input vectors switch allegiance between nodes, especially in the early stage of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670" name="Object 6">
                <a:extLst>
                  <a:ext uri="{FF2B5EF4-FFF2-40B4-BE49-F238E27FC236}">
                    <a16:creationId xmlns:a16="http://schemas.microsoft.com/office/drawing/2014/main" id="{A7366017-EE97-4ABA-A255-8F06FE82718C}"/>
                  </a:ext>
                </a:extLst>
              </p:cNvPr>
              <p:cNvSpPr txBox="1"/>
              <p:nvPr/>
            </p:nvSpPr>
            <p:spPr bwMode="auto">
              <a:xfrm>
                <a:off x="4838700" y="673100"/>
                <a:ext cx="3359150" cy="1114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(1)=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:0.65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.2⥂1.05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:0.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.10.9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:1.05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1.35  1.4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1670" name="Object 6">
                <a:extLst>
                  <a:ext uri="{FF2B5EF4-FFF2-40B4-BE49-F238E27FC236}">
                    <a16:creationId xmlns:a16="http://schemas.microsoft.com/office/drawing/2014/main" id="{A7366017-EE97-4ABA-A255-8F06FE827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8700" y="673100"/>
                <a:ext cx="3359150" cy="11144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671" name="Object 7">
                <a:extLst>
                  <a:ext uri="{FF2B5EF4-FFF2-40B4-BE49-F238E27FC236}">
                    <a16:creationId xmlns:a16="http://schemas.microsoft.com/office/drawing/2014/main" id="{5F6F2A5D-6FBE-4D3E-9766-C8648F55D678}"/>
                  </a:ext>
                </a:extLst>
              </p:cNvPr>
              <p:cNvSpPr txBox="1"/>
              <p:nvPr/>
            </p:nvSpPr>
            <p:spPr bwMode="auto">
              <a:xfrm>
                <a:off x="812800" y="1981200"/>
                <a:ext cx="3656013" cy="1114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(15)=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:0.83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0.77⥂0.81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:0.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47</m:t>
                              </m:r>
                              <m:r>
                                <a:rPr 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.230.30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:0.610.951.34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1671" name="Object 7">
                <a:extLst>
                  <a:ext uri="{FF2B5EF4-FFF2-40B4-BE49-F238E27FC236}">
                    <a16:creationId xmlns:a16="http://schemas.microsoft.com/office/drawing/2014/main" id="{5F6F2A5D-6FBE-4D3E-9766-C8648F55D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2800" y="1981200"/>
                <a:ext cx="3656013" cy="1114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672" name="Object 8">
                <a:extLst>
                  <a:ext uri="{FF2B5EF4-FFF2-40B4-BE49-F238E27FC236}">
                    <a16:creationId xmlns:a16="http://schemas.microsoft.com/office/drawing/2014/main" id="{6E4EDE41-7D0D-4393-8F4F-45DC9B9217D8}"/>
                  </a:ext>
                </a:extLst>
              </p:cNvPr>
              <p:cNvSpPr txBox="1"/>
              <p:nvPr/>
            </p:nvSpPr>
            <p:spPr bwMode="auto">
              <a:xfrm>
                <a:off x="5011738" y="4178300"/>
                <a:ext cx="3690937" cy="14493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1−6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(1,6)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7−12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2,4,5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(1,3)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13−16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2,4,5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1672" name="Object 8">
                <a:extLst>
                  <a:ext uri="{FF2B5EF4-FFF2-40B4-BE49-F238E27FC236}">
                    <a16:creationId xmlns:a16="http://schemas.microsoft.com/office/drawing/2014/main" id="{6E4EDE41-7D0D-4393-8F4F-45DC9B921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1738" y="4178300"/>
                <a:ext cx="3690937" cy="14493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673" name="Line 9">
            <a:extLst>
              <a:ext uri="{FF2B5EF4-FFF2-40B4-BE49-F238E27FC236}">
                <a16:creationId xmlns:a16="http://schemas.microsoft.com/office/drawing/2014/main" id="{F90B849B-FB19-4DE0-A7A2-658D9370C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400" y="5334000"/>
            <a:ext cx="375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74" name="Line 10">
            <a:extLst>
              <a:ext uri="{FF2B5EF4-FFF2-40B4-BE49-F238E27FC236}">
                <a16:creationId xmlns:a16="http://schemas.microsoft.com/office/drawing/2014/main" id="{2DEE3D28-210A-499B-B0A9-6B981E14B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4521200"/>
            <a:ext cx="375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75" name="Line 11">
            <a:extLst>
              <a:ext uri="{FF2B5EF4-FFF2-40B4-BE49-F238E27FC236}">
                <a16:creationId xmlns:a16="http://schemas.microsoft.com/office/drawing/2014/main" id="{1D2552F6-941F-45F6-A3EE-54905C2E0E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4800600"/>
            <a:ext cx="375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76" name="Line 12">
            <a:extLst>
              <a:ext uri="{FF2B5EF4-FFF2-40B4-BE49-F238E27FC236}">
                <a16:creationId xmlns:a16="http://schemas.microsoft.com/office/drawing/2014/main" id="{77E327FE-AC1E-4523-8EA3-611B22645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5029200"/>
            <a:ext cx="375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77" name="Line 13">
            <a:extLst>
              <a:ext uri="{FF2B5EF4-FFF2-40B4-BE49-F238E27FC236}">
                <a16:creationId xmlns:a16="http://schemas.microsoft.com/office/drawing/2014/main" id="{3C36A72E-9DC1-4CCF-BE63-33D063781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312206"/>
            <a:ext cx="375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78" name="Line 14">
            <a:extLst>
              <a:ext uri="{FF2B5EF4-FFF2-40B4-BE49-F238E27FC236}">
                <a16:creationId xmlns:a16="http://schemas.microsoft.com/office/drawing/2014/main" id="{03D89618-A6ED-4B15-9DCB-D428A8D0E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5700" y="3048000"/>
            <a:ext cx="375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79" name="Line 15">
            <a:extLst>
              <a:ext uri="{FF2B5EF4-FFF2-40B4-BE49-F238E27FC236}">
                <a16:creationId xmlns:a16="http://schemas.microsoft.com/office/drawing/2014/main" id="{BB73A246-9897-48FB-9F53-BA59ABBBCA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819400"/>
            <a:ext cx="375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1680" name="Line 16">
            <a:extLst>
              <a:ext uri="{FF2B5EF4-FFF2-40B4-BE49-F238E27FC236}">
                <a16:creationId xmlns:a16="http://schemas.microsoft.com/office/drawing/2014/main" id="{1032719E-E967-49A6-8359-AB01B1A86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5700" y="3581400"/>
            <a:ext cx="375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681C9242-CBE0-46CA-8432-E6E161001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pPr marL="228600" indent="-228600">
              <a:spcBef>
                <a:spcPct val="10000"/>
              </a:spcBef>
            </a:pPr>
            <a:r>
              <a:rPr lang="en-US" altLang="en-US" dirty="0"/>
              <a:t>Unsupervised learning 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E1A697FA-0B24-4838-8A0B-677865FE8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066800"/>
            <a:ext cx="8153400" cy="5029200"/>
          </a:xfrm>
        </p:spPr>
        <p:txBody>
          <a:bodyPr/>
          <a:lstStyle/>
          <a:p>
            <a:pPr marL="571500" lvl="1" indent="-228600">
              <a:spcBef>
                <a:spcPct val="10000"/>
              </a:spcBef>
              <a:buClr>
                <a:srgbClr val="FFC000"/>
              </a:buClr>
            </a:pPr>
            <a:r>
              <a:rPr lang="en-US" altLang="en-US" dirty="0">
                <a:solidFill>
                  <a:schemeClr val="folHlink"/>
                </a:solidFill>
              </a:rPr>
              <a:t>Training samples contain only input patterns</a:t>
            </a:r>
          </a:p>
          <a:p>
            <a:pPr marL="1371600" lvl="2" indent="-457200">
              <a:spcBef>
                <a:spcPct val="1000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folHlink"/>
                </a:solidFill>
              </a:rPr>
              <a:t>No desired output is given (teacher-less)</a:t>
            </a:r>
          </a:p>
          <a:p>
            <a:pPr marL="800100" lvl="1" indent="-457200">
              <a:spcBef>
                <a:spcPct val="1000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dirty="0">
              <a:solidFill>
                <a:schemeClr val="folHlink"/>
              </a:solidFill>
            </a:endParaRPr>
          </a:p>
          <a:p>
            <a:pPr marL="800100" lvl="1" indent="-457200">
              <a:spcBef>
                <a:spcPct val="1000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chemeClr val="folHlink"/>
                </a:solidFill>
              </a:rPr>
              <a:t>Learn to form classes/clusters of sample patterns according to similarities among them</a:t>
            </a:r>
          </a:p>
          <a:p>
            <a:pPr marL="1371600" lvl="2" indent="-457200">
              <a:spcBef>
                <a:spcPct val="1000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folHlink"/>
                </a:solidFill>
              </a:rPr>
              <a:t>Patterns in a cluster would have similar features</a:t>
            </a:r>
          </a:p>
          <a:p>
            <a:pPr marL="1371600" lvl="2" indent="-457200">
              <a:spcBef>
                <a:spcPct val="10000"/>
              </a:spcBef>
              <a:buClr>
                <a:srgbClr val="FFC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chemeClr val="folHlink"/>
                </a:solidFill>
              </a:rPr>
              <a:t>No prior knowledge as what features are important for classification, and how many classes are there</a:t>
            </a:r>
            <a:r>
              <a:rPr lang="en-US" altLang="en-US" sz="27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70802A0-205C-41D5-906C-42282DF5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>
                <a:effectLst/>
              </a:rPr>
              <a:t>Competitive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EFDBB-12E7-4CC2-97E0-7D4EEC78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305800" cy="2667000"/>
          </a:xfrm>
        </p:spPr>
        <p:txBody>
          <a:bodyPr/>
          <a:lstStyle/>
          <a:p>
            <a:pPr>
              <a:defRPr/>
            </a:pPr>
            <a:r>
              <a:rPr lang="en-US" dirty="0"/>
              <a:t>Competitive learning is a type of </a:t>
            </a:r>
            <a:r>
              <a:rPr lang="en-US" b="1" dirty="0">
                <a:solidFill>
                  <a:schemeClr val="tx1"/>
                </a:solidFill>
              </a:rPr>
              <a:t>unsupervised learning</a:t>
            </a:r>
            <a:r>
              <a:rPr lang="en-US" dirty="0"/>
              <a:t> in Artificial Neural Networks, where the  nodes compete for the right to respond to a subset of the input data and to represent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4BB9A-7D3B-47B0-A35D-A94497BD60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22681-0597-4DC3-954B-0519C853BF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D16A57-CFC2-4FD5-BBE0-92ED44F57D0A}" type="slidenum">
              <a:rPr lang="en-US" altLang="en-US">
                <a:solidFill>
                  <a:srgbClr val="FFCC00"/>
                </a:solidFill>
              </a:rPr>
              <a:pPr/>
              <a:t>4</a:t>
            </a:fld>
            <a:endParaRPr lang="en-US" altLang="en-US">
              <a:solidFill>
                <a:srgbClr val="FFCC00"/>
              </a:solidFill>
            </a:endParaRPr>
          </a:p>
        </p:txBody>
      </p:sp>
      <p:sp>
        <p:nvSpPr>
          <p:cNvPr id="7174" name="Oval 59">
            <a:extLst>
              <a:ext uri="{FF2B5EF4-FFF2-40B4-BE49-F238E27FC236}">
                <a16:creationId xmlns:a16="http://schemas.microsoft.com/office/drawing/2014/main" id="{31AED473-8C6B-4350-8CCA-A5873025C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498850"/>
            <a:ext cx="4572000" cy="2746375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%"/>
              <a:defRPr sz="3200">
                <a:solidFill>
                  <a:schemeClr val="folHlink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pSp>
        <p:nvGrpSpPr>
          <p:cNvPr id="7175" name="Group 61">
            <a:extLst>
              <a:ext uri="{FF2B5EF4-FFF2-40B4-BE49-F238E27FC236}">
                <a16:creationId xmlns:a16="http://schemas.microsoft.com/office/drawing/2014/main" id="{C671AE1F-C13D-482D-8391-4586A7A6EEA3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576638"/>
            <a:ext cx="3416300" cy="2516187"/>
            <a:chOff x="484" y="383"/>
            <a:chExt cx="2152" cy="1585"/>
          </a:xfrm>
        </p:grpSpPr>
        <p:sp>
          <p:nvSpPr>
            <p:cNvPr id="7176" name="Oval 62">
              <a:extLst>
                <a:ext uri="{FF2B5EF4-FFF2-40B4-BE49-F238E27FC236}">
                  <a16:creationId xmlns:a16="http://schemas.microsoft.com/office/drawing/2014/main" id="{8E40CDE0-9B70-45E0-8CAB-C1CD0016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724"/>
              <a:ext cx="328" cy="3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%"/>
                <a:defRPr sz="3200">
                  <a:solidFill>
                    <a:schemeClr val="folHlink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177" name="Oval 63">
              <a:extLst>
                <a:ext uri="{FF2B5EF4-FFF2-40B4-BE49-F238E27FC236}">
                  <a16:creationId xmlns:a16="http://schemas.microsoft.com/office/drawing/2014/main" id="{341078B5-9828-4F5D-94D2-361462C06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1348"/>
              <a:ext cx="328" cy="3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%"/>
                <a:defRPr sz="3200">
                  <a:solidFill>
                    <a:schemeClr val="folHlink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178" name="Oval 64">
              <a:extLst>
                <a:ext uri="{FF2B5EF4-FFF2-40B4-BE49-F238E27FC236}">
                  <a16:creationId xmlns:a16="http://schemas.microsoft.com/office/drawing/2014/main" id="{8797B822-AF46-4E9B-9B48-F2AF20A77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724"/>
              <a:ext cx="328" cy="3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%"/>
                <a:defRPr sz="3200">
                  <a:solidFill>
                    <a:schemeClr val="folHlink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179" name="Oval 65">
              <a:extLst>
                <a:ext uri="{FF2B5EF4-FFF2-40B4-BE49-F238E27FC236}">
                  <a16:creationId xmlns:a16="http://schemas.microsoft.com/office/drawing/2014/main" id="{48216E48-3548-4EF9-9D1E-092BFF60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724"/>
              <a:ext cx="328" cy="3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%"/>
                <a:defRPr sz="3200">
                  <a:solidFill>
                    <a:schemeClr val="folHlink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180" name="Oval 66">
              <a:extLst>
                <a:ext uri="{FF2B5EF4-FFF2-40B4-BE49-F238E27FC236}">
                  <a16:creationId xmlns:a16="http://schemas.microsoft.com/office/drawing/2014/main" id="{1351C89D-D721-4D11-ACFE-5F400E531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1348"/>
              <a:ext cx="328" cy="3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%"/>
                <a:defRPr sz="3200">
                  <a:solidFill>
                    <a:schemeClr val="folHlink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7181" name="Line 67">
              <a:extLst>
                <a:ext uri="{FF2B5EF4-FFF2-40B4-BE49-F238E27FC236}">
                  <a16:creationId xmlns:a16="http://schemas.microsoft.com/office/drawing/2014/main" id="{5C2611A5-A217-4B25-B2F8-3483FFAE6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8" y="1008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Line 68">
              <a:extLst>
                <a:ext uri="{FF2B5EF4-FFF2-40B4-BE49-F238E27FC236}">
                  <a16:creationId xmlns:a16="http://schemas.microsoft.com/office/drawing/2014/main" id="{4F43FBDE-A1F3-4826-82C9-032335B3D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4" y="1056"/>
              <a:ext cx="33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3" name="Line 69">
              <a:extLst>
                <a:ext uri="{FF2B5EF4-FFF2-40B4-BE49-F238E27FC236}">
                  <a16:creationId xmlns:a16="http://schemas.microsoft.com/office/drawing/2014/main" id="{11B91090-B8C4-4440-8C05-B73027C0B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8" y="1008"/>
              <a:ext cx="115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Line 70">
              <a:extLst>
                <a:ext uri="{FF2B5EF4-FFF2-40B4-BE49-F238E27FC236}">
                  <a16:creationId xmlns:a16="http://schemas.microsoft.com/office/drawing/2014/main" id="{CA300A56-9CBE-439E-9559-8885F81B2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056"/>
              <a:ext cx="124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71">
              <a:extLst>
                <a:ext uri="{FF2B5EF4-FFF2-40B4-BE49-F238E27FC236}">
                  <a16:creationId xmlns:a16="http://schemas.microsoft.com/office/drawing/2014/main" id="{EF987A38-1E6E-41E5-9B08-2B84AE51E2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056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72">
              <a:extLst>
                <a:ext uri="{FF2B5EF4-FFF2-40B4-BE49-F238E27FC236}">
                  <a16:creationId xmlns:a16="http://schemas.microsoft.com/office/drawing/2014/main" id="{C3D98294-0DCA-4428-9A21-B72503DF6C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056"/>
              <a:ext cx="48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73">
              <a:extLst>
                <a:ext uri="{FF2B5EF4-FFF2-40B4-BE49-F238E27FC236}">
                  <a16:creationId xmlns:a16="http://schemas.microsoft.com/office/drawing/2014/main" id="{E3CFA69E-7830-41FF-A46D-E138F9D0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6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74">
              <a:extLst>
                <a:ext uri="{FF2B5EF4-FFF2-40B4-BE49-F238E27FC236}">
                  <a16:creationId xmlns:a16="http://schemas.microsoft.com/office/drawing/2014/main" id="{71D3B45D-F3B7-4A77-8F3D-45942F66B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6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Rectangle 75">
              <a:extLst>
                <a:ext uri="{FF2B5EF4-FFF2-40B4-BE49-F238E27FC236}">
                  <a16:creationId xmlns:a16="http://schemas.microsoft.com/office/drawing/2014/main" id="{821D3A7D-F141-40E9-AA09-AA947B38A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383"/>
              <a:ext cx="10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%"/>
                <a:defRPr sz="3200">
                  <a:solidFill>
                    <a:schemeClr val="folHlink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competition layer</a:t>
              </a:r>
            </a:p>
          </p:txBody>
        </p:sp>
        <p:sp>
          <p:nvSpPr>
            <p:cNvPr id="7190" name="Rectangle 76">
              <a:extLst>
                <a:ext uri="{FF2B5EF4-FFF2-40B4-BE49-F238E27FC236}">
                  <a16:creationId xmlns:a16="http://schemas.microsoft.com/office/drawing/2014/main" id="{E40A4475-DE77-42D8-8E54-E2E066D9B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1727"/>
              <a:ext cx="6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%"/>
                <a:defRPr sz="3200">
                  <a:solidFill>
                    <a:schemeClr val="folHlink"/>
                  </a:solidFill>
                  <a:latin typeface="Arial" panose="020B0604020202020204" pitchFamily="34" charset="0"/>
                </a:defRPr>
              </a:lvl1pPr>
              <a:lvl2pPr marL="742950" indent="-285750" defTabSz="7620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7620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7620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7620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input layer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C51C9737-E4A1-4FCD-9506-DD8E80F367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22300" y="381000"/>
            <a:ext cx="7835900" cy="647700"/>
          </a:xfr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altLang="en-US" sz="3600" b="1" dirty="0"/>
              <a:t>NN Based on Competition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6A7FFF5E-4D43-485C-A4BF-3EF2781518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06400" y="990600"/>
            <a:ext cx="7670800" cy="1643063"/>
          </a:xfrm>
        </p:spPr>
        <p:txBody>
          <a:bodyPr/>
          <a:lstStyle/>
          <a:p>
            <a:pPr marL="457200" indent="-457200" algn="l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600" dirty="0"/>
              <a:t>Competition is important for NN</a:t>
            </a:r>
            <a:r>
              <a:rPr lang="en-US" altLang="en-US" sz="2800" dirty="0"/>
              <a:t> </a:t>
            </a:r>
          </a:p>
          <a:p>
            <a:pPr marL="685800" lvl="1" indent="-342900" algn="l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Competition between neurons has been observed in biological nerve systems</a:t>
            </a:r>
          </a:p>
          <a:p>
            <a:pPr marL="685800" lvl="1" indent="-342900" algn="l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en-US" sz="2400" dirty="0"/>
              <a:t>Competition is important in solving many problems</a:t>
            </a:r>
          </a:p>
        </p:txBody>
      </p:sp>
      <p:sp>
        <p:nvSpPr>
          <p:cNvPr id="188420" name="Rectangle 4">
            <a:extLst>
              <a:ext uri="{FF2B5EF4-FFF2-40B4-BE49-F238E27FC236}">
                <a16:creationId xmlns:a16="http://schemas.microsoft.com/office/drawing/2014/main" id="{C87855D8-BDFC-49A5-86B9-019208DC5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43213"/>
            <a:ext cx="4649788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indent="-225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n-lt"/>
              </a:rPr>
              <a:t>To classify an input pattern into one of the m classes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altLang="en-US" dirty="0">
                <a:latin typeface="+mn-lt"/>
              </a:rPr>
              <a:t>idea case: one class node has output 1, all other 0 ;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altLang="en-US" dirty="0">
                <a:latin typeface="+mn-lt"/>
              </a:rPr>
              <a:t>often more than one class nodes have non-zero output</a:t>
            </a:r>
          </a:p>
        </p:txBody>
      </p:sp>
      <p:sp>
        <p:nvSpPr>
          <p:cNvPr id="188421" name="Rectangle 5">
            <a:extLst>
              <a:ext uri="{FF2B5EF4-FFF2-40B4-BE49-F238E27FC236}">
                <a16:creationId xmlns:a16="http://schemas.microsoft.com/office/drawing/2014/main" id="{88F28FC4-9A9F-4692-91C2-A3315BA01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70" y="5079035"/>
            <a:ext cx="7877175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indent="-225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688975" lvl="1" indent="-342900">
              <a:buFont typeface="Wingdings" panose="05000000000000000000" pitchFamily="2" charset="2"/>
              <a:buChar char="§"/>
            </a:pPr>
            <a:r>
              <a:rPr lang="en-US" altLang="en-US" dirty="0">
                <a:latin typeface="+mn-lt"/>
              </a:rPr>
              <a:t>If these class nodes compete with each other, maybe only one will win eventually and all others lose (</a:t>
            </a:r>
            <a:r>
              <a:rPr lang="en-US" altLang="en-US" b="1" dirty="0">
                <a:latin typeface="+mn-lt"/>
              </a:rPr>
              <a:t>winner-takes-all</a:t>
            </a:r>
            <a:r>
              <a:rPr lang="en-US" altLang="en-US" dirty="0">
                <a:latin typeface="+mn-lt"/>
              </a:rPr>
              <a:t>). The winner represents the computed classification of the input</a:t>
            </a:r>
          </a:p>
        </p:txBody>
      </p:sp>
      <p:grpSp>
        <p:nvGrpSpPr>
          <p:cNvPr id="188422" name="Group 6">
            <a:extLst>
              <a:ext uri="{FF2B5EF4-FFF2-40B4-BE49-F238E27FC236}">
                <a16:creationId xmlns:a16="http://schemas.microsoft.com/office/drawing/2014/main" id="{F5CA3B59-31B1-4BF4-8518-52463337DD6A}"/>
              </a:ext>
            </a:extLst>
          </p:cNvPr>
          <p:cNvGrpSpPr>
            <a:grpSpLocks/>
          </p:cNvGrpSpPr>
          <p:nvPr/>
        </p:nvGrpSpPr>
        <p:grpSpPr bwMode="auto">
          <a:xfrm>
            <a:off x="4954588" y="2805735"/>
            <a:ext cx="4092575" cy="2224088"/>
            <a:chOff x="3129" y="1814"/>
            <a:chExt cx="2578" cy="1401"/>
          </a:xfrm>
        </p:grpSpPr>
        <p:grpSp>
          <p:nvGrpSpPr>
            <p:cNvPr id="188423" name="Group 7">
              <a:extLst>
                <a:ext uri="{FF2B5EF4-FFF2-40B4-BE49-F238E27FC236}">
                  <a16:creationId xmlns:a16="http://schemas.microsoft.com/office/drawing/2014/main" id="{097E48BE-5E74-4809-9005-D861C25A8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2" y="2589"/>
              <a:ext cx="578" cy="288"/>
              <a:chOff x="2523" y="1997"/>
              <a:chExt cx="578" cy="288"/>
            </a:xfrm>
          </p:grpSpPr>
          <p:sp>
            <p:nvSpPr>
              <p:cNvPr id="188424" name="Oval 8">
                <a:extLst>
                  <a:ext uri="{FF2B5EF4-FFF2-40B4-BE49-F238E27FC236}">
                    <a16:creationId xmlns:a16="http://schemas.microsoft.com/office/drawing/2014/main" id="{7974D26F-81F6-4E6D-9A96-E3DA4CE9C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997"/>
                <a:ext cx="38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25" name="Text Box 9">
                <a:extLst>
                  <a:ext uri="{FF2B5EF4-FFF2-40B4-BE49-F238E27FC236}">
                    <a16:creationId xmlns:a16="http://schemas.microsoft.com/office/drawing/2014/main" id="{4EC52F8F-1F98-412A-B950-1A6DAA7E53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3" y="1997"/>
                <a:ext cx="5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 b="1" i="1" dirty="0" err="1"/>
                  <a:t>C_m</a:t>
                </a:r>
                <a:endParaRPr lang="en-US" altLang="en-US" sz="2000" b="1" i="1" dirty="0"/>
              </a:p>
            </p:txBody>
          </p:sp>
        </p:grpSp>
        <p:sp>
          <p:nvSpPr>
            <p:cNvPr id="188426" name="Oval 10">
              <a:extLst>
                <a:ext uri="{FF2B5EF4-FFF2-40B4-BE49-F238E27FC236}">
                  <a16:creationId xmlns:a16="http://schemas.microsoft.com/office/drawing/2014/main" id="{F96F6AA5-BCF4-4FA7-9C22-CFA9E632C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3" y="1869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7" name="Oval 11">
              <a:extLst>
                <a:ext uri="{FF2B5EF4-FFF2-40B4-BE49-F238E27FC236}">
                  <a16:creationId xmlns:a16="http://schemas.microsoft.com/office/drawing/2014/main" id="{F0E1AC5E-8829-4B65-B5B1-E2A6F8271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3" y="2589"/>
              <a:ext cx="38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28" name="Line 12">
              <a:extLst>
                <a:ext uri="{FF2B5EF4-FFF2-40B4-BE49-F238E27FC236}">
                  <a16:creationId xmlns:a16="http://schemas.microsoft.com/office/drawing/2014/main" id="{98A6E9B3-7926-43CD-BBD2-678C8BD28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7" y="2061"/>
              <a:ext cx="1040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29" name="Line 13">
              <a:extLst>
                <a:ext uri="{FF2B5EF4-FFF2-40B4-BE49-F238E27FC236}">
                  <a16:creationId xmlns:a16="http://schemas.microsoft.com/office/drawing/2014/main" id="{DB1C0D27-E159-4A74-8369-447608597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7" y="2061"/>
              <a:ext cx="10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8430" name="Group 14">
              <a:extLst>
                <a:ext uri="{FF2B5EF4-FFF2-40B4-BE49-F238E27FC236}">
                  <a16:creationId xmlns:a16="http://schemas.microsoft.com/office/drawing/2014/main" id="{CE06E3C3-B2DC-470E-A97E-12833E2746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1" y="1869"/>
              <a:ext cx="472" cy="288"/>
              <a:chOff x="2544" y="1277"/>
              <a:chExt cx="472" cy="288"/>
            </a:xfrm>
          </p:grpSpPr>
          <p:sp>
            <p:nvSpPr>
              <p:cNvPr id="188431" name="Oval 15">
                <a:extLst>
                  <a:ext uri="{FF2B5EF4-FFF2-40B4-BE49-F238E27FC236}">
                    <a16:creationId xmlns:a16="http://schemas.microsoft.com/office/drawing/2014/main" id="{1F2FA73B-4B8E-4ABD-9C8C-0E865A52C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277"/>
                <a:ext cx="384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432" name="Text Box 16">
                <a:extLst>
                  <a:ext uri="{FF2B5EF4-FFF2-40B4-BE49-F238E27FC236}">
                    <a16:creationId xmlns:a16="http://schemas.microsoft.com/office/drawing/2014/main" id="{6D800D85-55AA-45F1-96C6-2A4EF1E75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68" y="1277"/>
                <a:ext cx="44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2000" b="1" i="1"/>
                  <a:t>C_</a:t>
                </a:r>
                <a:r>
                  <a:rPr lang="en-US" altLang="en-US" sz="1600" b="1" i="1"/>
                  <a:t>1</a:t>
                </a:r>
              </a:p>
            </p:txBody>
          </p:sp>
        </p:grpSp>
        <p:sp>
          <p:nvSpPr>
            <p:cNvPr id="188433" name="Text Box 17">
              <a:extLst>
                <a:ext uri="{FF2B5EF4-FFF2-40B4-BE49-F238E27FC236}">
                  <a16:creationId xmlns:a16="http://schemas.microsoft.com/office/drawing/2014/main" id="{B6512E37-C5A2-4ABF-9C96-2A9BCBFC0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" y="2605"/>
              <a:ext cx="4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i="1"/>
                <a:t>x_n</a:t>
              </a:r>
            </a:p>
          </p:txBody>
        </p:sp>
        <p:sp>
          <p:nvSpPr>
            <p:cNvPr id="188434" name="Text Box 18">
              <a:extLst>
                <a:ext uri="{FF2B5EF4-FFF2-40B4-BE49-F238E27FC236}">
                  <a16:creationId xmlns:a16="http://schemas.microsoft.com/office/drawing/2014/main" id="{4DB380E0-59C5-4F0F-933C-36E063ADC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1877"/>
              <a:ext cx="4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b="1" i="1"/>
                <a:t>x_</a:t>
              </a:r>
              <a:r>
                <a:rPr lang="en-US" altLang="en-US" sz="1600" b="1" i="1"/>
                <a:t>1</a:t>
              </a:r>
            </a:p>
          </p:txBody>
        </p:sp>
        <p:sp>
          <p:nvSpPr>
            <p:cNvPr id="188435" name="Line 19">
              <a:extLst>
                <a:ext uri="{FF2B5EF4-FFF2-40B4-BE49-F238E27FC236}">
                  <a16:creationId xmlns:a16="http://schemas.microsoft.com/office/drawing/2014/main" id="{11C375CD-A815-40EA-8283-59F2EE118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7" y="203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36" name="Line 20">
              <a:extLst>
                <a:ext uri="{FF2B5EF4-FFF2-40B4-BE49-F238E27FC236}">
                  <a16:creationId xmlns:a16="http://schemas.microsoft.com/office/drawing/2014/main" id="{7DDB39BA-82E1-4E9E-A922-0B1BA3AD4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5" y="2752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437" name="Text Box 21">
              <a:extLst>
                <a:ext uri="{FF2B5EF4-FFF2-40B4-BE49-F238E27FC236}">
                  <a16:creationId xmlns:a16="http://schemas.microsoft.com/office/drawing/2014/main" id="{04A4FEC7-66EC-4817-91AE-F7621ABB2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" y="2923"/>
              <a:ext cx="6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b="1" i="1"/>
                <a:t>INPUT</a:t>
              </a:r>
            </a:p>
          </p:txBody>
        </p:sp>
        <p:sp>
          <p:nvSpPr>
            <p:cNvPr id="188438" name="Text Box 22">
              <a:extLst>
                <a:ext uri="{FF2B5EF4-FFF2-40B4-BE49-F238E27FC236}">
                  <a16:creationId xmlns:a16="http://schemas.microsoft.com/office/drawing/2014/main" id="{5FE93B50-D635-4203-8AC5-92616ED5B8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" y="2947"/>
              <a:ext cx="132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 b="1" i="1"/>
                <a:t>CLASSIFICATION</a:t>
              </a:r>
            </a:p>
          </p:txBody>
        </p:sp>
        <p:sp>
          <p:nvSpPr>
            <p:cNvPr id="188439" name="Rectangle 23">
              <a:extLst>
                <a:ext uri="{FF2B5EF4-FFF2-40B4-BE49-F238E27FC236}">
                  <a16:creationId xmlns:a16="http://schemas.microsoft.com/office/drawing/2014/main" id="{E531ABB0-3082-4308-8E00-F05B902C7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1814"/>
              <a:ext cx="2511" cy="140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1AA9-F785-4902-9D85-5B747052D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Winner-takes-all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24219-3164-4E7E-B66C-6FF32C0BB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effectLst/>
              </a:rPr>
              <a:t>Neurons start with randomly distributed synaptic weights</a:t>
            </a:r>
          </a:p>
          <a:p>
            <a:pPr>
              <a:defRPr/>
            </a:pPr>
            <a:r>
              <a:rPr lang="en-US" sz="2400" dirty="0">
                <a:effectLst/>
              </a:rPr>
              <a:t>Neurons compete for the right to respond to a given subset of inputs, such that only one output neuron (or only one neuron per group), is active (i.e. "on") at a time. The neuron that wins the competition is called a "winner-take-all" neuron.</a:t>
            </a:r>
          </a:p>
          <a:p>
            <a:pPr>
              <a:defRPr/>
            </a:pPr>
            <a:r>
              <a:rPr lang="en-US" sz="2400" dirty="0">
                <a:effectLst/>
              </a:rPr>
              <a:t>A limit is imposed on the "strength" of each neuron</a:t>
            </a:r>
          </a:p>
          <a:p>
            <a:pPr>
              <a:defRPr/>
            </a:pPr>
            <a:r>
              <a:rPr lang="en-US" sz="2400" dirty="0">
                <a:effectLst/>
              </a:rPr>
              <a:t>Accordingly, the individual neurons of the network learn to specialize on ensembles of similar patterns and in so doing become 'feature detectors' for different classes of input patterns.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7E519-B732-4C12-94AA-3106FB74E6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07E1C-1C22-44FB-BE50-2ECEECD802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D9AAB0-D37C-43C6-86AC-DC2762C96AE1}" type="slidenum">
              <a:rPr lang="en-US" altLang="en-US">
                <a:solidFill>
                  <a:srgbClr val="FFCC00"/>
                </a:solidFill>
              </a:rPr>
              <a:pPr/>
              <a:t>6</a:t>
            </a:fld>
            <a:endParaRPr lang="en-US" altLang="en-US">
              <a:solidFill>
                <a:srgbClr val="FFCC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8CDA-07E0-4558-8CF9-F417CED3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Winner-takes-all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FDEB-486F-42E9-85F7-4DDCD14A5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143000"/>
            <a:ext cx="8229600" cy="4648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Winner neuron - the neuron that detects the strongest similarity between its weight vector and the input pattern, obtains activation 1. Activation 0 is assigned to all other output neurons. </a:t>
            </a:r>
          </a:p>
          <a:p>
            <a:pPr>
              <a:defRPr/>
            </a:pPr>
            <a:r>
              <a:rPr lang="en-US" sz="2400" dirty="0"/>
              <a:t>Similarity between the input vector </a:t>
            </a:r>
            <a:r>
              <a:rPr lang="en-US" sz="2400" i="1" dirty="0" err="1"/>
              <a:t>i</a:t>
            </a:r>
            <a:r>
              <a:rPr lang="en-US" sz="2400" dirty="0"/>
              <a:t> and the weight vector </a:t>
            </a:r>
            <a:r>
              <a:rPr lang="en-US" sz="24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 is assessed by the inner product. </a:t>
            </a:r>
          </a:p>
          <a:p>
            <a:pPr>
              <a:defRPr/>
            </a:pPr>
            <a:r>
              <a:rPr lang="en-US" sz="2400" dirty="0"/>
              <a:t>The input pattern corresponds to the n-dimensional vector </a:t>
            </a:r>
            <a:r>
              <a:rPr lang="en-US" sz="2400" i="1" dirty="0" err="1"/>
              <a:t>i</a:t>
            </a:r>
            <a:r>
              <a:rPr lang="en-US" sz="2400" dirty="0"/>
              <a:t>. </a:t>
            </a:r>
          </a:p>
          <a:p>
            <a:pPr>
              <a:defRPr/>
            </a:pPr>
            <a:r>
              <a:rPr lang="en-US" sz="2400" dirty="0"/>
              <a:t>The weights leading from the input layer to a neuron </a:t>
            </a:r>
            <a:r>
              <a:rPr lang="en-US" sz="2400" i="1" dirty="0"/>
              <a:t>j</a:t>
            </a:r>
            <a:r>
              <a:rPr lang="en-US" sz="2400" dirty="0"/>
              <a:t> of the competition layer may also be interpreted as an n-dimensional vector </a:t>
            </a:r>
            <a:r>
              <a:rPr lang="en-US" sz="24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400" i="1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555E4-7F07-4EC7-8063-8F9277FC6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Neural Networks &amp; Genetic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96803-8982-4A06-8349-6CC260094A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6BDC69-03EC-4AE7-B4FC-67682892F6C9}" type="slidenum">
              <a:rPr lang="en-US" altLang="en-US">
                <a:solidFill>
                  <a:srgbClr val="FFCC00"/>
                </a:solidFill>
              </a:rPr>
              <a:pPr/>
              <a:t>7</a:t>
            </a:fld>
            <a:endParaRPr lang="en-US" altLang="en-US">
              <a:solidFill>
                <a:srgbClr val="FFCC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518657AD-88F4-43C6-BF68-DD9C15E3C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8610600" cy="6083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Training: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Train the network such that the weight vector </a:t>
            </a:r>
            <a:r>
              <a:rPr lang="en-US" altLang="en-US" sz="2200" i="1" dirty="0" err="1"/>
              <a:t>w</a:t>
            </a:r>
            <a:r>
              <a:rPr lang="en-US" altLang="en-US" sz="2200" i="1" baseline="-25000" dirty="0" err="1"/>
              <a:t>j</a:t>
            </a:r>
            <a:r>
              <a:rPr lang="en-US" altLang="en-US" sz="2200" dirty="0"/>
              <a:t> associated with </a:t>
            </a:r>
            <a:r>
              <a:rPr lang="en-US" altLang="en-US" sz="2200" dirty="0" err="1"/>
              <a:t>jth</a:t>
            </a:r>
            <a:r>
              <a:rPr lang="en-US" altLang="en-US" sz="2200" dirty="0"/>
              <a:t> output node becomes the representative vector of a class of similar input patterns.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Initially all weights are randomly assigned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Two phase unsupervised learning</a:t>
            </a:r>
          </a:p>
          <a:p>
            <a:pPr>
              <a:lnSpc>
                <a:spcPct val="90000"/>
              </a:lnSpc>
            </a:pPr>
            <a:r>
              <a:rPr lang="en-US" altLang="en-US" sz="2400" b="1" i="1" dirty="0"/>
              <a:t>competing phase</a:t>
            </a:r>
            <a:r>
              <a:rPr lang="en-US" altLang="en-US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apply an input vector </a:t>
            </a:r>
            <a:r>
              <a:rPr lang="en-US" altLang="en-US" sz="2200" i="1" dirty="0"/>
              <a:t>i</a:t>
            </a:r>
            <a:r>
              <a:rPr lang="en-US" altLang="en-US" sz="2200" i="1" baseline="-25000" dirty="0"/>
              <a:t>l</a:t>
            </a:r>
            <a:r>
              <a:rPr lang="en-US" altLang="en-US" sz="2200" dirty="0"/>
              <a:t>  randomly chosen from sample set.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compute output for all output nodes: </a:t>
            </a:r>
            <a:r>
              <a:rPr lang="en-US" sz="22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2200" i="1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200" i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200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200" i="1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en-US" sz="22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200" i="1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US" sz="2200" i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determine the winner </a:t>
            </a:r>
            <a:r>
              <a:rPr lang="en-US" altLang="en-US" sz="2200" i="1" dirty="0"/>
              <a:t>j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among all output nodes (winner is not given in training samples so this is unsupervised) </a:t>
            </a:r>
          </a:p>
          <a:p>
            <a:pPr>
              <a:lnSpc>
                <a:spcPct val="90000"/>
              </a:lnSpc>
            </a:pPr>
            <a:r>
              <a:rPr lang="en-US" altLang="en-US" sz="2400" b="1" i="1" dirty="0"/>
              <a:t>rewarding phase</a:t>
            </a:r>
            <a:r>
              <a:rPr lang="en-US" altLang="en-US" sz="2400" b="1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the winner is reworded by updating its weights </a:t>
            </a:r>
            <a:r>
              <a:rPr lang="en-US" sz="2200" i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200" i="1" baseline="-25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altLang="en-US" sz="2200" dirty="0"/>
              <a:t> to be closer to </a:t>
            </a:r>
            <a:r>
              <a:rPr lang="en-US" altLang="en-US" sz="2200" i="1" dirty="0"/>
              <a:t>i</a:t>
            </a:r>
            <a:r>
              <a:rPr lang="en-US" altLang="en-US" sz="2200" i="1" baseline="-25000" dirty="0"/>
              <a:t>l</a:t>
            </a:r>
            <a:r>
              <a:rPr lang="en-US" altLang="en-US" sz="2200" dirty="0"/>
              <a:t> (the weights associated with all other output nodes are not updated: kind of WTA)</a:t>
            </a: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repeat</a:t>
            </a:r>
            <a:r>
              <a:rPr lang="en-US" altLang="en-US" sz="2400" dirty="0"/>
              <a:t> the two phases many times (and gradually reduce the learning rate) until all weights are stabilized.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>
            <a:extLst>
              <a:ext uri="{FF2B5EF4-FFF2-40B4-BE49-F238E27FC236}">
                <a16:creationId xmlns:a16="http://schemas.microsoft.com/office/drawing/2014/main" id="{5EDD2639-DF2B-4F69-ADCF-ADC1531B3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457200"/>
            <a:ext cx="7691438" cy="609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Weight update: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200" dirty="0"/>
              <a:t>Method 1:			Method 2</a:t>
            </a:r>
          </a:p>
          <a:p>
            <a:pPr marL="457200" lvl="1" indent="0">
              <a:lnSpc>
                <a:spcPct val="90000"/>
              </a:lnSpc>
              <a:spcBef>
                <a:spcPct val="20000"/>
              </a:spcBef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200" dirty="0"/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	</a:t>
            </a: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en-US" sz="2200" dirty="0"/>
              <a:t>    </a:t>
            </a:r>
            <a:r>
              <a:rPr lang="en-US" altLang="en-US" sz="2200" dirty="0">
                <a:latin typeface="+mn-lt"/>
              </a:rPr>
              <a:t>In each method, </a:t>
            </a:r>
            <a:r>
              <a:rPr lang="en-US" sz="2200" i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US" sz="2200" i="1" baseline="-250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altLang="en-US" sz="2200" dirty="0">
                <a:latin typeface="+mn-lt"/>
              </a:rPr>
              <a:t> is moved closer to </a:t>
            </a:r>
            <a:r>
              <a:rPr lang="en-US" altLang="en-US" sz="2200" i="1" dirty="0">
                <a:latin typeface="+mn-lt"/>
              </a:rPr>
              <a:t>i</a:t>
            </a:r>
            <a:r>
              <a:rPr lang="en-US" altLang="en-US" sz="2200" i="1" baseline="-25000" dirty="0">
                <a:latin typeface="+mn-lt"/>
              </a:rPr>
              <a:t>l</a:t>
            </a:r>
          </a:p>
          <a:p>
            <a:pPr lvl="1">
              <a:lnSpc>
                <a:spcPct val="90000"/>
              </a:lnSpc>
              <a:spcBef>
                <a:spcPct val="45000"/>
              </a:spcBef>
              <a:buFontTx/>
              <a:buChar char="–"/>
            </a:pPr>
            <a:r>
              <a:rPr lang="en-US" altLang="en-US" sz="2200" dirty="0">
                <a:latin typeface="+mn-lt"/>
              </a:rPr>
              <a:t>Normalize the weight vector to unit length after it is updated</a:t>
            </a:r>
          </a:p>
          <a:p>
            <a:pPr lvl="1">
              <a:lnSpc>
                <a:spcPct val="90000"/>
              </a:lnSpc>
              <a:spcBef>
                <a:spcPct val="45000"/>
              </a:spcBef>
              <a:buFontTx/>
              <a:buChar char="–"/>
            </a:pPr>
            <a:r>
              <a:rPr lang="en-US" altLang="en-US" sz="2200" dirty="0">
                <a:latin typeface="+mn-lt"/>
              </a:rPr>
              <a:t>Sample input vectors are also normalized</a:t>
            </a:r>
          </a:p>
          <a:p>
            <a:pPr lvl="1">
              <a:lnSpc>
                <a:spcPct val="90000"/>
              </a:lnSpc>
              <a:spcBef>
                <a:spcPct val="70000"/>
              </a:spcBef>
              <a:buFontTx/>
              <a:buChar char="–"/>
            </a:pPr>
            <a:r>
              <a:rPr lang="en-US" altLang="en-US" sz="2200" dirty="0">
                <a:latin typeface="+mn-lt"/>
              </a:rPr>
              <a:t>Distance </a:t>
            </a:r>
            <a:endParaRPr lang="en-US" altLang="en-US" dirty="0">
              <a:latin typeface="+mn-lt"/>
            </a:endParaRPr>
          </a:p>
        </p:txBody>
      </p:sp>
      <p:sp>
        <p:nvSpPr>
          <p:cNvPr id="201736" name="Arc 8">
            <a:extLst>
              <a:ext uri="{FF2B5EF4-FFF2-40B4-BE49-F238E27FC236}">
                <a16:creationId xmlns:a16="http://schemas.microsoft.com/office/drawing/2014/main" id="{3409D6F5-7E67-4E48-A7E8-7FEF930254F1}"/>
              </a:ext>
            </a:extLst>
          </p:cNvPr>
          <p:cNvSpPr>
            <a:spLocks/>
          </p:cNvSpPr>
          <p:nvPr/>
        </p:nvSpPr>
        <p:spPr bwMode="auto">
          <a:xfrm>
            <a:off x="1541463" y="2389188"/>
            <a:ext cx="1255712" cy="8731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37" name="Line 9">
            <a:extLst>
              <a:ext uri="{FF2B5EF4-FFF2-40B4-BE49-F238E27FC236}">
                <a16:creationId xmlns:a16="http://schemas.microsoft.com/office/drawing/2014/main" id="{3FA3DAAE-96E4-478E-9575-B465CC42D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9725" y="2389188"/>
            <a:ext cx="0" cy="1187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38" name="Line 10">
            <a:extLst>
              <a:ext uri="{FF2B5EF4-FFF2-40B4-BE49-F238E27FC236}">
                <a16:creationId xmlns:a16="http://schemas.microsoft.com/office/drawing/2014/main" id="{B3F85634-B27C-48A5-936D-548102A26A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7025" y="3208338"/>
            <a:ext cx="1187450" cy="354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39" name="Line 11">
            <a:extLst>
              <a:ext uri="{FF2B5EF4-FFF2-40B4-BE49-F238E27FC236}">
                <a16:creationId xmlns:a16="http://schemas.microsoft.com/office/drawing/2014/main" id="{E8B01E51-2199-44E2-9165-9B02BC758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300" y="2430463"/>
            <a:ext cx="1117600" cy="74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0" name="Text Box 12">
            <a:extLst>
              <a:ext uri="{FF2B5EF4-FFF2-40B4-BE49-F238E27FC236}">
                <a16:creationId xmlns:a16="http://schemas.microsoft.com/office/drawing/2014/main" id="{14F8C581-71CA-4FD1-B218-3C37AE00B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0" y="3440113"/>
            <a:ext cx="520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/>
              <a:t>w</a:t>
            </a:r>
            <a:r>
              <a:rPr lang="en-US" altLang="en-US" sz="1600" b="1" i="1" baseline="-25000"/>
              <a:t>j</a:t>
            </a:r>
          </a:p>
        </p:txBody>
      </p:sp>
      <p:sp>
        <p:nvSpPr>
          <p:cNvPr id="201741" name="Text Box 13">
            <a:extLst>
              <a:ext uri="{FF2B5EF4-FFF2-40B4-BE49-F238E27FC236}">
                <a16:creationId xmlns:a16="http://schemas.microsoft.com/office/drawing/2014/main" id="{E85FE440-70C8-4D82-935C-102B62143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63" y="2759075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/>
              <a:t>i</a:t>
            </a:r>
            <a:r>
              <a:rPr lang="en-US" altLang="en-US" sz="1600" b="1" i="1" baseline="-25000"/>
              <a:t>l</a:t>
            </a:r>
          </a:p>
        </p:txBody>
      </p:sp>
      <p:sp>
        <p:nvSpPr>
          <p:cNvPr id="201742" name="Line 14">
            <a:extLst>
              <a:ext uri="{FF2B5EF4-FFF2-40B4-BE49-F238E27FC236}">
                <a16:creationId xmlns:a16="http://schemas.microsoft.com/office/drawing/2014/main" id="{6D09F75E-0C09-4B8D-94C3-6EC7A85E30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9725" y="2879725"/>
            <a:ext cx="641350" cy="655638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3" name="Text Box 15">
            <a:extLst>
              <a:ext uri="{FF2B5EF4-FFF2-40B4-BE49-F238E27FC236}">
                <a16:creationId xmlns:a16="http://schemas.microsoft.com/office/drawing/2014/main" id="{516ACEFC-CBE6-40B3-8F58-91AE65DDD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2850" y="1941513"/>
            <a:ext cx="76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/>
              <a:t>i</a:t>
            </a:r>
            <a:r>
              <a:rPr lang="en-US" altLang="en-US" sz="1600" b="1" i="1" baseline="-25000"/>
              <a:t>l</a:t>
            </a:r>
            <a:r>
              <a:rPr lang="en-US" altLang="en-US" sz="1600" b="1" i="1"/>
              <a:t> – w</a:t>
            </a:r>
            <a:r>
              <a:rPr lang="en-US" altLang="en-US" sz="1600" b="1" i="1" baseline="-25000"/>
              <a:t>j</a:t>
            </a:r>
          </a:p>
        </p:txBody>
      </p:sp>
      <p:sp>
        <p:nvSpPr>
          <p:cNvPr id="201744" name="Line 16">
            <a:extLst>
              <a:ext uri="{FF2B5EF4-FFF2-40B4-BE49-F238E27FC236}">
                <a16:creationId xmlns:a16="http://schemas.microsoft.com/office/drawing/2014/main" id="{33261A9E-F5CE-45D4-BD85-CCE8928CFC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8025" y="2293938"/>
            <a:ext cx="696913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5" name="Text Box 17">
            <a:extLst>
              <a:ext uri="{FF2B5EF4-FFF2-40B4-BE49-F238E27FC236}">
                <a16:creationId xmlns:a16="http://schemas.microsoft.com/office/drawing/2014/main" id="{4577572E-F8ED-4474-A513-FE80C333F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2343150"/>
            <a:ext cx="981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1600" b="1" i="1" dirty="0">
                <a:cs typeface="Times New Roman" panose="02020603050405020304" pitchFamily="18" charset="0"/>
              </a:rPr>
              <a:t>η </a:t>
            </a:r>
            <a:r>
              <a:rPr lang="en-US" altLang="en-US" sz="1600" b="1" dirty="0"/>
              <a:t>(</a:t>
            </a:r>
            <a:r>
              <a:rPr lang="en-US" altLang="en-US" sz="1600" b="1" i="1" dirty="0"/>
              <a:t>i</a:t>
            </a:r>
            <a:r>
              <a:rPr lang="en-US" altLang="en-US" sz="1600" b="1" i="1" baseline="-25000" dirty="0"/>
              <a:t>l </a:t>
            </a:r>
            <a:r>
              <a:rPr lang="en-US" altLang="en-US" sz="1600" b="1" dirty="0"/>
              <a:t>- </a:t>
            </a:r>
            <a:r>
              <a:rPr lang="en-US" altLang="en-US" sz="1600" b="1" i="1" dirty="0" err="1"/>
              <a:t>w</a:t>
            </a:r>
            <a:r>
              <a:rPr lang="en-US" altLang="en-US" sz="1600" b="1" i="1" baseline="-25000" dirty="0" err="1"/>
              <a:t>j</a:t>
            </a:r>
            <a:r>
              <a:rPr lang="en-US" altLang="en-US" sz="1600" b="1" dirty="0"/>
              <a:t>)</a:t>
            </a:r>
          </a:p>
        </p:txBody>
      </p:sp>
      <p:sp>
        <p:nvSpPr>
          <p:cNvPr id="201746" name="Line 18">
            <a:extLst>
              <a:ext uri="{FF2B5EF4-FFF2-40B4-BE49-F238E27FC236}">
                <a16:creationId xmlns:a16="http://schemas.microsoft.com/office/drawing/2014/main" id="{06A83BB2-70AB-4743-BB9A-9AD660D44A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3013" y="2636838"/>
            <a:ext cx="696912" cy="354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7" name="Line 19">
            <a:extLst>
              <a:ext uri="{FF2B5EF4-FFF2-40B4-BE49-F238E27FC236}">
                <a16:creationId xmlns:a16="http://schemas.microsoft.com/office/drawing/2014/main" id="{18EAFB96-93A4-47F9-AA45-58A813F3E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650" y="2879725"/>
            <a:ext cx="476250" cy="31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48" name="Text Box 20">
            <a:extLst>
              <a:ext uri="{FF2B5EF4-FFF2-40B4-BE49-F238E27FC236}">
                <a16:creationId xmlns:a16="http://schemas.microsoft.com/office/drawing/2014/main" id="{F19DCD81-54F6-4235-97A2-849118584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50" y="3517900"/>
            <a:ext cx="155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/>
              <a:t>w</a:t>
            </a:r>
            <a:r>
              <a:rPr lang="en-US" altLang="en-US" sz="1600" b="1" i="1" baseline="-25000"/>
              <a:t>j</a:t>
            </a:r>
            <a:r>
              <a:rPr lang="en-US" altLang="en-US" sz="1600" b="1" i="1"/>
              <a:t> + </a:t>
            </a:r>
            <a:r>
              <a:rPr lang="el-GR" altLang="en-US" sz="1600" b="1" i="1">
                <a:cs typeface="Times New Roman" panose="02020603050405020304" pitchFamily="18" charset="0"/>
              </a:rPr>
              <a:t>η</a:t>
            </a:r>
            <a:r>
              <a:rPr lang="en-US" altLang="en-US" sz="1600" b="1"/>
              <a:t>(</a:t>
            </a:r>
            <a:r>
              <a:rPr lang="en-US" altLang="en-US" sz="1600" b="1" i="1"/>
              <a:t>i</a:t>
            </a:r>
            <a:r>
              <a:rPr lang="en-US" altLang="en-US" sz="1600" b="1" i="1" baseline="-25000"/>
              <a:t>l </a:t>
            </a:r>
            <a:r>
              <a:rPr lang="en-US" altLang="en-US" sz="1600" b="1"/>
              <a:t>- </a:t>
            </a:r>
            <a:r>
              <a:rPr lang="en-US" altLang="en-US" sz="1600" b="1" i="1"/>
              <a:t>w</a:t>
            </a:r>
            <a:r>
              <a:rPr lang="en-US" altLang="en-US" sz="1600" b="1" i="1" baseline="-25000"/>
              <a:t>j</a:t>
            </a:r>
            <a:r>
              <a:rPr lang="en-US" altLang="en-US" sz="1600" b="1"/>
              <a:t>)</a:t>
            </a:r>
          </a:p>
        </p:txBody>
      </p:sp>
      <p:sp>
        <p:nvSpPr>
          <p:cNvPr id="201749" name="Line 21">
            <a:extLst>
              <a:ext uri="{FF2B5EF4-FFF2-40B4-BE49-F238E27FC236}">
                <a16:creationId xmlns:a16="http://schemas.microsoft.com/office/drawing/2014/main" id="{28A4C457-6A9D-4D5A-A4EB-5DC7189E5E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19300" y="3138488"/>
            <a:ext cx="996950" cy="560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51" name="Line 23">
            <a:extLst>
              <a:ext uri="{FF2B5EF4-FFF2-40B4-BE49-F238E27FC236}">
                <a16:creationId xmlns:a16="http://schemas.microsoft.com/office/drawing/2014/main" id="{7065E2C3-B5E4-45A6-A571-66772EB57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2525713"/>
            <a:ext cx="0" cy="1187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52" name="Line 24">
            <a:extLst>
              <a:ext uri="{FF2B5EF4-FFF2-40B4-BE49-F238E27FC236}">
                <a16:creationId xmlns:a16="http://schemas.microsoft.com/office/drawing/2014/main" id="{00D16A21-F39C-4FFE-93FB-7D1DB9C69E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5288" y="3344863"/>
            <a:ext cx="1187450" cy="354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56" name="Line 28">
            <a:extLst>
              <a:ext uri="{FF2B5EF4-FFF2-40B4-BE49-F238E27FC236}">
                <a16:creationId xmlns:a16="http://schemas.microsoft.com/office/drawing/2014/main" id="{A08AAC05-01F5-46A5-BD8A-E8EFFA4946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4813" y="2182813"/>
            <a:ext cx="1187450" cy="354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57" name="Line 29">
            <a:extLst>
              <a:ext uri="{FF2B5EF4-FFF2-40B4-BE49-F238E27FC236}">
                <a16:creationId xmlns:a16="http://schemas.microsoft.com/office/drawing/2014/main" id="{37BAEEB2-1EE8-4684-8CCD-702E9C414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0513" y="2163763"/>
            <a:ext cx="0" cy="1187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58" name="Line 30">
            <a:extLst>
              <a:ext uri="{FF2B5EF4-FFF2-40B4-BE49-F238E27FC236}">
                <a16:creationId xmlns:a16="http://schemas.microsoft.com/office/drawing/2014/main" id="{CED32756-F5EB-46D5-87ED-009FF58B18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0688" y="2197100"/>
            <a:ext cx="1131887" cy="146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59" name="Line 31">
            <a:extLst>
              <a:ext uri="{FF2B5EF4-FFF2-40B4-BE49-F238E27FC236}">
                <a16:creationId xmlns:a16="http://schemas.microsoft.com/office/drawing/2014/main" id="{74D27B98-12FD-4CA8-B28B-5AD69970AD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3388" y="2906713"/>
            <a:ext cx="1133475" cy="76517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60" name="Line 32">
            <a:extLst>
              <a:ext uri="{FF2B5EF4-FFF2-40B4-BE49-F238E27FC236}">
                <a16:creationId xmlns:a16="http://schemas.microsoft.com/office/drawing/2014/main" id="{C87A04BE-EDD7-43B5-8888-D5AC16FCD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2962275"/>
            <a:ext cx="1587" cy="422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61" name="Line 33">
            <a:extLst>
              <a:ext uri="{FF2B5EF4-FFF2-40B4-BE49-F238E27FC236}">
                <a16:creationId xmlns:a16="http://schemas.microsoft.com/office/drawing/2014/main" id="{A3D30272-DDBD-4BDD-A035-9C2CF01AFD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46825" y="2455863"/>
            <a:ext cx="558800" cy="13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63" name="Line 35">
            <a:extLst>
              <a:ext uri="{FF2B5EF4-FFF2-40B4-BE49-F238E27FC236}">
                <a16:creationId xmlns:a16="http://schemas.microsoft.com/office/drawing/2014/main" id="{AF16C3A7-B3E8-4A6F-AD44-DA825A6CAC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9563" y="3194050"/>
            <a:ext cx="477837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64" name="Line 36">
            <a:extLst>
              <a:ext uri="{FF2B5EF4-FFF2-40B4-BE49-F238E27FC236}">
                <a16:creationId xmlns:a16="http://schemas.microsoft.com/office/drawing/2014/main" id="{40D4F0AB-5324-4CA7-B222-D2CAE67822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78563" y="3162300"/>
            <a:ext cx="354012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1765" name="Arc 37">
            <a:extLst>
              <a:ext uri="{FF2B5EF4-FFF2-40B4-BE49-F238E27FC236}">
                <a16:creationId xmlns:a16="http://schemas.microsoft.com/office/drawing/2014/main" id="{B48FAE9F-E45D-4612-B948-66979B7A0B55}"/>
              </a:ext>
            </a:extLst>
          </p:cNvPr>
          <p:cNvSpPr>
            <a:spLocks/>
          </p:cNvSpPr>
          <p:nvPr/>
        </p:nvSpPr>
        <p:spPr bwMode="auto">
          <a:xfrm>
            <a:off x="5403850" y="2540000"/>
            <a:ext cx="1255713" cy="8731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1766" name="Text Box 38">
            <a:extLst>
              <a:ext uri="{FF2B5EF4-FFF2-40B4-BE49-F238E27FC236}">
                <a16:creationId xmlns:a16="http://schemas.microsoft.com/office/drawing/2014/main" id="{3AEDD3B1-3DC2-40F6-9E8A-FB7F9C1A9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898775"/>
            <a:ext cx="436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/>
              <a:t>i</a:t>
            </a:r>
            <a:r>
              <a:rPr lang="en-US" altLang="en-US" sz="1600" b="1" i="1" baseline="-25000"/>
              <a:t>l</a:t>
            </a:r>
          </a:p>
        </p:txBody>
      </p:sp>
      <p:sp>
        <p:nvSpPr>
          <p:cNvPr id="201767" name="Text Box 39">
            <a:extLst>
              <a:ext uri="{FF2B5EF4-FFF2-40B4-BE49-F238E27FC236}">
                <a16:creationId xmlns:a16="http://schemas.microsoft.com/office/drawing/2014/main" id="{1BC397AF-96E7-4B41-9A34-11FBFCF8B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3529013"/>
            <a:ext cx="520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/>
              <a:t>w</a:t>
            </a:r>
            <a:r>
              <a:rPr lang="en-US" altLang="en-US" sz="1600" b="1" i="1" baseline="-25000"/>
              <a:t>j</a:t>
            </a:r>
          </a:p>
        </p:txBody>
      </p:sp>
      <p:sp>
        <p:nvSpPr>
          <p:cNvPr id="201768" name="Text Box 40">
            <a:extLst>
              <a:ext uri="{FF2B5EF4-FFF2-40B4-BE49-F238E27FC236}">
                <a16:creationId xmlns:a16="http://schemas.microsoft.com/office/drawing/2014/main" id="{CDA70E6B-AADB-43E6-84C9-B525FA7C2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0" y="3695700"/>
            <a:ext cx="95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/>
              <a:t>w</a:t>
            </a:r>
            <a:r>
              <a:rPr lang="en-US" altLang="en-US" sz="1600" b="1" i="1" baseline="-25000"/>
              <a:t>j</a:t>
            </a:r>
            <a:r>
              <a:rPr lang="en-US" altLang="en-US" sz="1600" b="1" i="1"/>
              <a:t> + </a:t>
            </a:r>
            <a:r>
              <a:rPr lang="el-GR" altLang="en-US" sz="1600" b="1" i="1">
                <a:cs typeface="Times New Roman" panose="02020603050405020304" pitchFamily="18" charset="0"/>
              </a:rPr>
              <a:t>η</a:t>
            </a:r>
            <a:r>
              <a:rPr lang="en-US" altLang="en-US" sz="1600" b="1" i="1"/>
              <a:t>i</a:t>
            </a:r>
            <a:r>
              <a:rPr lang="en-US" altLang="en-US" sz="1600" b="1" i="1" baseline="-25000"/>
              <a:t>l</a:t>
            </a:r>
            <a:endParaRPr lang="en-US" altLang="en-US" sz="1600" b="1"/>
          </a:p>
        </p:txBody>
      </p:sp>
      <p:sp>
        <p:nvSpPr>
          <p:cNvPr id="201769" name="Text Box 41">
            <a:extLst>
              <a:ext uri="{FF2B5EF4-FFF2-40B4-BE49-F238E27FC236}">
                <a16:creationId xmlns:a16="http://schemas.microsoft.com/office/drawing/2014/main" id="{FEC57B0B-B489-4A45-A854-ED904224A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2997200"/>
            <a:ext cx="95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altLang="en-US" sz="1600" b="1" i="1">
                <a:cs typeface="Times New Roman" panose="02020603050405020304" pitchFamily="18" charset="0"/>
              </a:rPr>
              <a:t>η</a:t>
            </a:r>
            <a:r>
              <a:rPr lang="en-US" altLang="en-US" sz="1600" b="1" i="1"/>
              <a:t>i</a:t>
            </a:r>
            <a:r>
              <a:rPr lang="en-US" altLang="en-US" sz="1600" b="1" i="1" baseline="-25000"/>
              <a:t>l</a:t>
            </a:r>
            <a:endParaRPr lang="en-US" altLang="en-US" sz="1600" b="1"/>
          </a:p>
        </p:txBody>
      </p:sp>
      <p:sp>
        <p:nvSpPr>
          <p:cNvPr id="201770" name="Text Box 42">
            <a:extLst>
              <a:ext uri="{FF2B5EF4-FFF2-40B4-BE49-F238E27FC236}">
                <a16:creationId xmlns:a16="http://schemas.microsoft.com/office/drawing/2014/main" id="{2381D027-1734-4A7F-92E1-81BE6AABB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850" y="2222500"/>
            <a:ext cx="95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b="1" i="1"/>
              <a:t>i</a:t>
            </a:r>
            <a:r>
              <a:rPr lang="en-US" altLang="en-US" sz="1600" b="1" i="1" baseline="-25000"/>
              <a:t>l  </a:t>
            </a:r>
            <a:r>
              <a:rPr lang="en-US" altLang="en-US" sz="1600" b="1" i="1"/>
              <a:t>+</a:t>
            </a:r>
            <a:r>
              <a:rPr lang="en-US" altLang="en-US" sz="1600" b="1" i="1" baseline="-25000"/>
              <a:t>  </a:t>
            </a:r>
            <a:r>
              <a:rPr lang="en-US" altLang="en-US" sz="1600" b="1" i="1"/>
              <a:t>w</a:t>
            </a:r>
            <a:r>
              <a:rPr lang="en-US" altLang="en-US" sz="1600" b="1" i="1" baseline="-25000"/>
              <a:t>j</a:t>
            </a:r>
            <a:r>
              <a:rPr lang="en-US" altLang="en-US" sz="1600" b="1" i="1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E19BDE-68D2-40AA-BF9D-3191B9D2511B}"/>
                  </a:ext>
                </a:extLst>
              </p:cNvPr>
              <p:cNvSpPr txBox="1"/>
              <p:nvPr/>
            </p:nvSpPr>
            <p:spPr>
              <a:xfrm>
                <a:off x="1616075" y="457667"/>
                <a:ext cx="4572000" cy="395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E19BDE-68D2-40AA-BF9D-3191B9D25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075" y="457667"/>
                <a:ext cx="4572000" cy="395558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54C4DB-79A3-4C7B-BBDB-C20DC7376EFE}"/>
                  </a:ext>
                </a:extLst>
              </p:cNvPr>
              <p:cNvSpPr txBox="1"/>
              <p:nvPr/>
            </p:nvSpPr>
            <p:spPr>
              <a:xfrm>
                <a:off x="3606800" y="1265704"/>
                <a:ext cx="457200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 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A54C4DB-79A3-4C7B-BBDB-C20DC7376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800" y="1265704"/>
                <a:ext cx="4572000" cy="391646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A139C5-D235-4710-AC27-04186AE5F97F}"/>
                  </a:ext>
                </a:extLst>
              </p:cNvPr>
              <p:cNvSpPr txBox="1"/>
              <p:nvPr/>
            </p:nvSpPr>
            <p:spPr>
              <a:xfrm>
                <a:off x="931863" y="1222624"/>
                <a:ext cx="4572000" cy="361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lnSpc>
                    <a:spcPct val="90000"/>
                  </a:lnSpc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 (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2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FA139C5-D235-4710-AC27-04186AE5F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63" y="1222624"/>
                <a:ext cx="4572000" cy="361702"/>
              </a:xfrm>
              <a:prstGeom prst="rect">
                <a:avLst/>
              </a:prstGeom>
              <a:blipFill>
                <a:blip r:embed="rId4"/>
                <a:stretch>
                  <a:fillRect b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413199-3AE0-4CF7-BCCC-A457494F340D}"/>
                  </a:ext>
                </a:extLst>
              </p:cNvPr>
              <p:cNvSpPr txBox="1"/>
              <p:nvPr/>
            </p:nvSpPr>
            <p:spPr>
              <a:xfrm>
                <a:off x="1125537" y="4909227"/>
                <a:ext cx="4572000" cy="411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413199-3AE0-4CF7-BCCC-A457494F3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537" y="4909227"/>
                <a:ext cx="4572000" cy="411395"/>
              </a:xfrm>
              <a:prstGeom prst="rect">
                <a:avLst/>
              </a:prstGeom>
              <a:blipFill>
                <a:blip r:embed="rId5"/>
                <a:stretch>
                  <a:fillRect t="-98529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D91F09-5DA4-4917-914F-D6B9BA31BAE3}"/>
                  </a:ext>
                </a:extLst>
              </p:cNvPr>
              <p:cNvSpPr txBox="1"/>
              <p:nvPr/>
            </p:nvSpPr>
            <p:spPr>
              <a:xfrm>
                <a:off x="5054600" y="538481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0D91F09-5DA4-4917-914F-D6B9BA31B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600" y="5384811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t="-114754" b="-177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88E13-1258-4A1F-ABCB-D1C5E27FBB77}"/>
                  </a:ext>
                </a:extLst>
              </p:cNvPr>
              <p:cNvSpPr txBox="1"/>
              <p:nvPr/>
            </p:nvSpPr>
            <p:spPr>
              <a:xfrm>
                <a:off x="2438400" y="5645677"/>
                <a:ext cx="4813300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7788E13-1258-4A1F-ABCB-D1C5E27FB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645677"/>
                <a:ext cx="4813300" cy="9106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8356</TotalTime>
  <Words>2003</Words>
  <Application>Microsoft Office PowerPoint</Application>
  <PresentationFormat>On-screen Show (4:3)</PresentationFormat>
  <Paragraphs>267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Times New Roman</vt:lpstr>
      <vt:lpstr>Wingdings</vt:lpstr>
      <vt:lpstr>Textured</vt:lpstr>
      <vt:lpstr>Bitmap Image</vt:lpstr>
      <vt:lpstr>Neural Networks &amp;  Genetic Algorithms</vt:lpstr>
      <vt:lpstr>Content (1)</vt:lpstr>
      <vt:lpstr>Unsupervised learning </vt:lpstr>
      <vt:lpstr>Competitive Learning </vt:lpstr>
      <vt:lpstr>NN Based on Competition</vt:lpstr>
      <vt:lpstr>Winner-takes-all principle</vt:lpstr>
      <vt:lpstr>Winner-takes-all principle</vt:lpstr>
      <vt:lpstr>PowerPoint Presentation</vt:lpstr>
      <vt:lpstr>PowerPoint Presentation</vt:lpstr>
      <vt:lpstr>PowerPoint Presentation</vt:lpstr>
      <vt:lpstr>Examples</vt:lpstr>
      <vt:lpstr>Comments</vt:lpstr>
      <vt:lpstr>PowerPoint Presentation</vt:lpstr>
      <vt:lpstr>PowerPoint Presentation</vt:lpstr>
      <vt:lpstr>Self-Organizing Maps (SOM)</vt:lpstr>
      <vt:lpstr>PowerPoint Presentation</vt:lpstr>
      <vt:lpstr>SOM Architecture</vt:lpstr>
      <vt:lpstr>Topographic Map - Lattice Structure of SOM</vt:lpstr>
      <vt:lpstr>PowerPoint Presentation</vt:lpstr>
      <vt:lpstr>PowerPoint Presentation</vt:lpstr>
      <vt:lpstr>Notes</vt:lpstr>
      <vt:lpstr>Notes</vt:lpstr>
      <vt:lpstr>Examples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</dc:creator>
  <cp:lastModifiedBy>K</cp:lastModifiedBy>
  <cp:revision>156</cp:revision>
  <cp:lastPrinted>1601-01-01T00:00:00Z</cp:lastPrinted>
  <dcterms:created xsi:type="dcterms:W3CDTF">1601-01-01T00:00:00Z</dcterms:created>
  <dcterms:modified xsi:type="dcterms:W3CDTF">2024-05-12T03:53:09Z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